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638" r:id="rId2"/>
    <p:sldId id="483" r:id="rId3"/>
    <p:sldId id="597" r:id="rId4"/>
    <p:sldId id="652" r:id="rId5"/>
    <p:sldId id="574" r:id="rId6"/>
    <p:sldId id="423" r:id="rId7"/>
    <p:sldId id="573" r:id="rId8"/>
    <p:sldId id="598" r:id="rId9"/>
    <p:sldId id="601" r:id="rId10"/>
    <p:sldId id="625" r:id="rId11"/>
    <p:sldId id="622" r:id="rId12"/>
    <p:sldId id="431" r:id="rId13"/>
    <p:sldId id="642" r:id="rId14"/>
    <p:sldId id="584" r:id="rId15"/>
    <p:sldId id="586" r:id="rId16"/>
    <p:sldId id="587" r:id="rId17"/>
    <p:sldId id="603" r:id="rId18"/>
    <p:sldId id="605" r:id="rId19"/>
    <p:sldId id="607" r:id="rId20"/>
    <p:sldId id="614" r:id="rId21"/>
    <p:sldId id="616" r:id="rId22"/>
    <p:sldId id="632" r:id="rId23"/>
    <p:sldId id="611" r:id="rId24"/>
    <p:sldId id="588" r:id="rId25"/>
    <p:sldId id="590" r:id="rId26"/>
    <p:sldId id="621" r:id="rId27"/>
    <p:sldId id="634" r:id="rId28"/>
    <p:sldId id="653" r:id="rId29"/>
    <p:sldId id="620" r:id="rId30"/>
    <p:sldId id="619" r:id="rId31"/>
    <p:sldId id="646" r:id="rId32"/>
    <p:sldId id="648" r:id="rId33"/>
    <p:sldId id="612" r:id="rId34"/>
    <p:sldId id="649" r:id="rId35"/>
    <p:sldId id="650" r:id="rId36"/>
    <p:sldId id="651" r:id="rId37"/>
    <p:sldId id="593" r:id="rId38"/>
    <p:sldId id="640" r:id="rId39"/>
    <p:sldId id="645" r:id="rId40"/>
    <p:sldId id="644" r:id="rId41"/>
    <p:sldId id="628" r:id="rId42"/>
    <p:sldId id="585" r:id="rId43"/>
    <p:sldId id="572" r:id="rId44"/>
    <p:sldId id="592" r:id="rId45"/>
    <p:sldId id="633" r:id="rId46"/>
    <p:sldId id="626" r:id="rId47"/>
    <p:sldId id="627" r:id="rId48"/>
    <p:sldId id="630" r:id="rId49"/>
    <p:sldId id="631" r:id="rId50"/>
    <p:sldId id="629" r:id="rId51"/>
    <p:sldId id="610" r:id="rId52"/>
    <p:sldId id="602" r:id="rId53"/>
    <p:sldId id="604" r:id="rId54"/>
    <p:sldId id="595" r:id="rId55"/>
    <p:sldId id="536" r:id="rId56"/>
    <p:sldId id="624" r:id="rId57"/>
    <p:sldId id="507" r:id="rId58"/>
    <p:sldId id="600" r:id="rId59"/>
    <p:sldId id="599" r:id="rId60"/>
    <p:sldId id="562" r:id="rId61"/>
    <p:sldId id="463" r:id="rId62"/>
    <p:sldId id="575" r:id="rId63"/>
    <p:sldId id="366" r:id="rId64"/>
    <p:sldId id="469" r:id="rId65"/>
    <p:sldId id="509" r:id="rId6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DE1"/>
    <a:srgbClr val="0070C0"/>
    <a:srgbClr val="B00000"/>
    <a:srgbClr val="FFFFFF"/>
    <a:srgbClr val="3333FF"/>
    <a:srgbClr val="00FFCC"/>
    <a:srgbClr val="BBE0E3"/>
    <a:srgbClr val="F3ABDD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1" autoAdjust="0"/>
    <p:restoredTop sz="96167" autoAdjust="0"/>
  </p:normalViewPr>
  <p:slideViewPr>
    <p:cSldViewPr>
      <p:cViewPr varScale="1">
        <p:scale>
          <a:sx n="88" d="100"/>
          <a:sy n="88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3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1:34.7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1699 106 6 0,'-4'0'3'0,"0"-3"-1"0,4 3 3 16,0-4-5-16,0 4 0 15,-4-3 0-15,0-4 0 16,0 7 0-16,0 0 0 0,0 0 0 16,0 0 0-16,-3 0 0 15,3 0 0-15,-8 0 0 16,4-3 0-16,0-1 0 15,0 1 1-15,1-4 0 16,-1 7 0-16,-4-4 0 16,0 4 0-16,1 0-1 15,-1 0 1 1,-8 4-1 0,1-1 0-16,3-6 0 15,0 3 0-15,1 0 0 16,3 0 1-16,0-4-1 15,4-3 0-15,1 4 0 16,-1-1 1-16,0 1-1 16,0-1 1-16,-4 8-1 15,-3-4 0-15,-1 0 0 16,0 0 0-16,1 3-1 0,-1-3 1 16,0 4 0-16,-3-8 0 15,11 4 1-15,-8-7 1 16,5 7-2-16,-1-7 0 15,4-7 0-15,-12 7 0 16,9 1 1-16,3 2 0 16,-8 1-2-16,4-4 1 15,1 7 0-15,3 0 0 16,-8 0 1-16,5 0 0 16,-1 7-1-16,-8-7 0 15,5 0 1-15,3 3 0 0,-4-3-1 16,4-3 1-16,-3 3-2 15,3 0 0-15,0 0 1 16,-7 0 0-16,3 3 0 16,4 1 0-16,-3-1 0 15,-1 0 0-15,0 1 0 16,1-1 1-16,-1-3-1 16,4 4 0-16,0-1 0 15,1-3 1-15,-1 0-1 16,0 0 0-16,1 0 0 15,-1 7 0-15,0-14 0 16,-4 7 0-16,1 0 0 16,-5 7 0-16,4-7 0 15,1 0 0-15,-1-7 0 16,1 7 0-16,-1 0-1 16,4-10 1-16,0 6 0 15,-3 1 1-15,3 3-1 0,0 0 0 16,-3 0 0-16,-1 0 1 15,-8 3-1-15,5 1 0 16,3-4-1-16,-3 3 1 16,3-3 0-16,0 0 1 15,1 7-1-15,3-7 0 16,0 0 0-16,0 0 0 16,-3 7 0-16,3-3 0 0,-4-1 0 15,1 4 0-15,-1-3 0 16,0 10 0-16,9-7 0 15,-5 0 0-15,0 0-1 16,-4-4 1-16,9 11 0 16,-5-7 0-16,4 0 0 15,0-4 0-15,-4 11 0 16,9-7 0-16,-5 7 0 16,0-10 1-16,0 6-1 15,4-3 0-15,-4 0 0 16,0-4 0-16,1 1 0 15,-5 3 0-15,8 7 0 16,-4-7 0-16,-7-4 0 16,11 11 0-16,-4-7 0 15,0 4 0-15,0-4 0 16,4-1 1-16,-4 8-1 16,8-7 0-16,-4-3 0 15,1 3 1-15,-1 3-1 16,-4-3 0-16,8-3 0 0,-8 3 0 15,8 3 0-15,-4-3 0 16,0-4 0-16,0 1 0 16,-4 6 0-16,8-3 0 15,-4 7 0-15,4-3 1 16,-3-4-1-16,-1 0 0 16,4 7 0-16,-8-7 0 15,8 3 0-15,0 7 0 0,-4-3 0 16,4 7 1-16,0-10-1 15,0 6 0-15,0-3 0 16,0-7 0-16,0 7 0 16,0-4 1-16,4 4-1 15,-4-7 0-15,8 0 0 16,-8 3 1-16,0-3-1 16,0 0 0-16,0 0 0 15,0 0 0-15,0-3-1 16,0 3 1-16,0-4 0 15,0 4 0-15,0 0 0 16,0 4 0-16,0-1 0 16,0-3 0-16,0 0 0 15,0 3 1-15,0-6-1 16,0-1 0-16,0 8 0 16,0-4 0-16,0 0 0 15,0 0 0-15,0 3 0 16,-8 1 0-16,8-1-1 0,0 0 1 15,0-3 0-15,0 0 1 16,0 0-1-16,8 0 1 16,-4 0-1-16,-1 0 0 15,1 0 0-15,-4 0 0 16,8 0 0-16,-4 0 0 16,0 0-1-16,-4 0 1 15,4 3 0-15,-4 1 0 0,8-1 0 16,-8 1 0-16,8-4 0 15,-4 3 1-15,3-3-1 16,1 0 0-16,0 0 0 16,-4 3 1-16,12-3-1 15,-12 0 0-15,-4 0 0 16,7 4 1-16,-7 3-1 16,8-4 0-16,-8 1-1 15,4-1 1-15,0 4 0 16,0-4 1-16,0-3-1 15,0 4 0-15,0-4 0 16,0 3 0-16,-1-3 0 16,1 0 1-16,0 0-1 15,0 0 0-15,0 0 0 16,4 3 0-16,-4-3 0 16,0-3 1-16,0 3-2 15,4 0 1-15,-1-4 0 16,1 1 0-16,4 3 0 15,0-4 0-15,-1 4 0 0,1-3 0 16,4 2 0-16,-4 1 0 16,-1 0 0-16,1 4 0 15,-4-1 0-15,4-3 0 16,-5 4 0-16,1-1 0 16,0-3 0-16,0 0 0 15,0-3 0-15,0-1 0 16,3 0 0-16,1 1 1 0,0-1-1 15,0 1 0-15,-1-4 0 16,-3 0 1-16,0 3-1 16,0 1 0-16,0-1 0 15,-1 1 0-15,-3-1 0 16,0 4 0-16,0 0 0 16,0 0 0-16,4-3-1 15,-4-4 1-15,4 3 0 16,3-3 0-16,5 4 0 15,0-4 1-15,-1 0-1 16,-3 7 0-16,4-4 0 16,-4 1 1-16,-1-1-1 15,1 0 0-15,0 4 0 16,-4-3 0-16,-1 3 0 16,1 0 0-16,0-4 0 15,0 4 0-15,4 0 0 0,-1 0 0 16,1-3 0-16,0-1 1 15,0 1-1-15,-1-1 0 16,1-3 0-16,0 0 1 0,0 0-1 16,-1 0 0-16,1 0 0 15,-4 4 0-15,4-1 0 16,3-3 0-16,-7-3-1 16,12 3 1-16,-9-4 0 15,1 4 0-15,4-3 0 16,-4 6 0-16,3-6 0 15,-3 3 0-15,-4 0 0 16,4 3 1-16,3-3-1 16,-3 0 0-16,-4 0 0 15,4 4 0-15,3-4 0 16,-3 0 0-16,-4 0 0 16,4 3 0-16,-1-6 0 15,5 3 1-15,0 0-1 16,-1 0 0-16,1-4 0 15,0 8 1-15,-5-8-1 16,5 4 1-16,-4 0-1 0,-1 0 0 16,1 4 0-16,0-1 0 15,4-3 0-15,-5 4 0 16,5-4-1-16,-4 0 1 16,-1 3 0-16,5-3 0 15,-4 0 0-15,0 0 0 16,-1 0 0-16,1 0 1 15,4 0-1-15,-1 0 0 16,1-3 0-16,0 3 1 0,-1-4-1 16,1 4 0-16,0-3 0 15,-1 3 0-15,-3 0-1 16,0 0 1-16,0-4 0 16,3 4 0-16,1 0 0 15,0-3 0-15,-1-1 0 16,5-3 0-16,-1 4 0 15,-3-4 1-15,4 0-1 16,-5 3 1-16,-3 1-2 16,0-1 1-16,-1 1 0 15,-3-1 1-15,0 4-1 16,0-3 0-16,0-4 0 16,0 3 0-16,3-2 0 15,1-1 1-15,0 0-1 16,4 3 0-16,-5-3 0 15,1 0 0-15,4 0 0 16,-5 0 1-16,1-7-1 16,0 4 0-16,0 3 0 15,-1-7 1-15,-3-3-1 0,8-1 0 16,-4 4 0-16,-1-13 0 16,-3 9 0-16,0-6 0 15,0-1 0-15,0 1 0 16,-4 3 0-16,-1 0 1 15,1 4-2-15,0-4 1 16,0 4 0-16,0-8 0 16,0 4 0-16,0 1 0 0,0-1 0 15,0 0 0-15,4 7 0 16,-1 0 0-16,1-3 0 16,0-1 0-16,0 1 0 15,-4-1 0-15,0 1 0 16,-4 3 0-16,0 4 0 15,0-4 0-15,0 0 0 16,-4 3 0-16,0 1 0 16,4-1 0-16,0-2 0 15,0-1 0-15,0-7 0 16,0 0 0-16,0 3 0 16,-4-2 0-16,0 2 0 15,0 4 0 1,-4-7-1-1,1 4 1-15,-1 0 0 16,4-4 0-16,-4 0 0 16,0 3 0-16,0 1 0 0,-3 0 0 15,-1-1 1-15,-4 1 0 16,1 3-1-16,-5 0 1 16,4-7-1-16,-3 7 1 15,-1-3 0-15,1-1 1 16,3 1-1-16,0 3 0 15,1 4-1-15,-1-1 1 16,4-6 0-16,-3-1 0 16,-1 1-1-16,0 3 1 15,-3 0-1-15,-5 0 0 0,-7 4 0 16,3 3 1-16,1 3-4 16,0 1 0-16,3 6-6 15,9 11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10.9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133 36 21 0,'-19'-27'10'0,"7"16"-4"16,12 11 11-16,0 0-17 15,0 0 1-15,-4 7-1 16,0 4 1-16,4 16-1 15,0-2 0-15,-4 13 0 16,0 7 1-16,-3-3-1 0,-5 3 0 16,8 0 2-16,-4 8 0 15,-4-1-1-15,1 3 1 16,3-6-1-16,-4-7 1 16,8-4-4-16,0-10 0 15,0-4-6-15,4-10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11.3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-2 440 23 0,'-4'-14'11'0,"8"-17"-7"16,3 24 14-16,1-3-14 15,0 3 0-15,0-4 1 16,4 8 1-16,-4-4-8 15,3 3 0-15,5 1 4 16,4-1 1-16,-1-6-2 16,8 6 0-16,5-9-1 15,-1-1 1-15,0 3-2 16,1-6 0-16,-5 3-2 16,8 0 0-16,-3 0-4 15,-5-3 0-15,-7-4-3 16,-5 7 1-16,1-7 1 15,-8 0 0-15,0-3 6 16,-1 3 0-16,-3 10 5 16,0-13 0-16,0 7 3 0,-8 3 1 15,4 7 1-15,-4-7 1 16,4 10-4-16,-4 4 1 16,4 11-2-16,-7 13 1 15,-1 4-2-15,-4 10 1 16,0 18-2-16,-3-4 1 15,-1 7-2-15,-7 0 1 16,7 11-1-16,0-7 1 16,4-1 0-16,1-10 1 15,3-3-5-15,-4-7 1 0,12-11-5 16,-4-6 0-16,4-15-6 16,4-6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11.6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78 29 23 0,'0'-21'11'0,"7"11"-4"16,-7 10 12-16,4 3-15 0,-4 4 0 16,-4 14 1-16,-3 3 0 15,-5 8-7-15,-8-1 0 16,8 4 4-16,1 3 1 16,-1-3-7-16,4-7 0 15,4 6-6-15,4-13 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12.7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 12 24 0,'0'0'12'0,"0"-14"-9"0,0 14 13 16,0 10-16-16,0-3 1 16,-4 4 0-16,-4 6 1 15,-4 8-3-15,12 9 1 0,-4-2 0 16,-3-1 0-1,-5 7-7-15,8 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13.8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35-2 7 0,'0'0'3'0,"7"4"7"16,-7-4-5-16,0 0-3 16,0 0 1-16,0 0 1 15,-3 3 0-15,-1 4-5 16,0 4 0-16,0-4 4 15,-4 10 0-15,4 4-1 0,-4 3 0 16,4 4-2-16,0 0 0 16,4-7-6-16,0 3 1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24T06:20:02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15004 7810 5 0,'-3'3'2'0,"-3"-3"-1"15,6 3 2-15,3-3-3 16,-3 0 1-16,0 0 0 15,0 0 0-15,0 0-1 16,0 0 1-16,0 0 1 16,0 0 1-16,0 0 0 15,0 0 0-15,0 0-1 16,0 0 1-16,0 0-1 0,0 0 1 16,0 0-2-1,0 0 1-15,0 0-1 0,0-6 0 16,0 6 0-16,0 0 0 15,0 0 0-15,0 0 0 16,0 0 0-16,0 0 0 16,0 0 0-16,0-5 0 15,-3 0 0-15,3 2 0 16,0-2-1-16,0 2 1 16,-3-2 0-16,0 5 0 0,0-3-1 15,0 1 1-15,-3-1-1 16,0-5 1-16,0 3 0 15,-3 2 0 1,0 1-1-16,0-4 1 0,0 6 0 16,0-8 0-16,0 3-1 15,-3 2 1-15,1 1-1 16,-1-4 1-16,0-1-1 16,0-1 0-16,-3 0 0 15,0 2 1-15,0-2-1 16,0 0 1-16,0 6-1 15,-2-3 0-15,2-6 0 16,0 8 1-16,0-2-1 16,0 0 0-16,0 2-1 0,3 0 1 15,0 6 0-15,3-3 0 16,-3 0-1 0,1 0 1-16,-4 3 0 15,0-1 0-15,0 1 0 0,0 0 0 16,0-3 0-16,-3 0 0 15,0 0-1-15,1 0 1 16,2 5 0-16,3 0 0 16,0 1 0-16,0-6 0 15,0 2 0-15,0-2 0 16,3 3 0-16,0-1 1 16,0 1-1-16,-3 0 0 15,1-1 0-15,-1 4 1 16,0 2-1-16,-3-3 1 0,3 0-1 15,3 1 0-15,-3-1 1 16,3-3 0-16,0 4-1 16,3-6 1-16,0 2-1 15,3 1 0-15,0 0 0 16,0-1 0-16,0 1 0 16,0-3 0-16,0 3 0 15,1-3 0-15,-1 0 0 16,3 0 0-16,0 0 0 15,0 0 0-15,-3 0 0 16,3 2 1-16,-3-2-1 16,3 0 0-16,0 0 0 15,0 0 0-15,0 0 0 16,0 0 0-16,0 0 0 16,0 0 0-16,0 0 0 15,0 0 1-15,0 0-1 0,0 0 0 16,0 0 0-16,0 0 1 15,0 0-1-15,0 0 0 16,3-2 0-16,3-4 0 16,-1-2 0-16,1 3 0 15,0 2 0-15,0-2 0 16,0-3 0-16,0 0 0 16,0 0 0-16,0 0 0 15,0 0 0-15,0-5 1 0,0-3-1 16,3 6 0-16,0-3 0 15,0 2 0-15,3 0 0 16,-6 1 0-16,3 2-1 16,-3 3 1-16,-1-6 0 15,1 3 0-15,0 3 0 16,0-3 0-16,-3 3 0 16,0-1 1-16,0 1-1 15,-3 5 0-15,0 0 0 16,0 0 0-16,0 0-1 15,0 0 1-15,0 0 0 16,3 0 0-16,-3 0-1 16,0 0 1-16,0 0 0 0,0 0 1 15,0 0-1 1,0 0 0-16,0 0 0 16,0 0 1-16,0 0-1 0,0 0 0 15,0 0 0-15,0 0 0 16,0 0 0-16,0 0 0 15,0 0 0-15,0 0 0 32,0 0-1-32,0 0 1 15,-3 5 0-15,0-2 0 16,0 2 0-16,-3 6 0 16,0-6 0-16,0 6 0 15,-2-3 0-15,-1 5 0 16,0 3 0-16,-6-3 1 0,3 3-1 15,0-3 1-15,0 3-1 16,3-8 0-16,0 5 0 16,0-5 1-16,0 0-1 15,3 0 1-15,0-3-1 16,3 0 1-16,0 1-1 16,1-1 1-16,-1 0-1 15,0 1 0-15,0-4 0 16,0 1 1-16,3 0-1 15,0-1 0-15,0-2 0 16,0 3 0-16,0-3 0 16,6 0 1-16,0-3-1 15,-1 3 0-15,4 0 0 16,0-2 1-16,0 2-1 0,0-3 1 16,3 3-1-16,0-3 0 15,3 6 0 1,3 0 1-16,-3-1-1 15,-3-2 1-15,-1 0-1 0,4 3 0 16,-3 0 0-16,0-1 0 16,0 1 0-16,-3-1 1 15,0 4-1-15,-3-4 0 16,-3 4 0-16,0-4 1 16,0 1-1-16,0 0 1 15,0-1-1-15,-3 1 1 0,3 0-1 16,-3-3 1-16,0 0-1 15,0 2 1 1,3 1-3-16,-3-3 1 16,3 0-6-16,0 0 0 0,3 0-4 15,3-3 0-15</inkml:trace>
  <inkml:trace contextRef="#ctx0" brushRef="#br0" timeOffset="22039.2213">11393 8030 6 0,'-3'3'3'0,"-3"-3"0"0,6 0 4 16,0 2-7-16,0 1 1 15,-3 0 1-15,3-1 0 16,-6-2-1-16,6 3 0 15,0-3 2-15,0 0 0 16,0 0 0-16,0 0 0 16,0 0-1-16,0 0 1 15,0 0-2-15,0 0 1 0,0 0-1 16,0 0 0-16,6-5 0 16,-3-1 0-16,0 1 0 15,0-3 0-15,3 0 0 16,3-2 0-16,0-1-1 15,3 0 1-15,0 1-1 16,3 2 1-16,2 3 0 16,1-3 0-16,0 0-1 15,3 0 0-15,0-5 1 16,0-1 1-16,2 4-1 16,4-1 1-16,0 1-1 15,-3-1 0-15,0 6 0 16,-1-3 1-16,-2 0-2 15,0 0 1-15,0 0-1 16,-3 0 1-16,3 0-1 16,0 0 1-16,-4 0-1 15,4 3 0-15,0 0 0 0,3-1 1 16,-3 4-1-16,-3-1 0 16,5 0 0-16,1 1 0 15,-6-1 0-15,3 1 0 16,6-1 0-16,-4 3 0 15,-2 0 0-15,-3 0 0 16,3 0 0-16,3 0 0 16,-6 0 0-16,-3 0 0 15,2 0 0-15,-2 0 0 16,0-3 0-16,0 3 0 16,0 0 0-16,0 0 0 15,0 0 0-15,-3 0 0 0,0 0 0 16,-1 0 1-16,1 0-1 15,-3 3 0-15,3-3 0 16,-3 3 0-16,3-1 0 16,-3 1 1-16,0-3-1 15,0 2 0-15,0-2 0 16,-3 3 0-16,0 0 0 16,0-3 1-16,0 0-1 15,-3 2 1-15,0 1-1 16,-1-3 0-16,1 3 0 15,-3-1 1-15,0-2-1 16,0 0 0-16,3 3 0 16,-3 0 0-16,0-3 0 15,0 0 1-15,0 0-1 16,0 0 1-16,0 0-1 0,0 0 1 16,0 0-1-16,0 0 1 15,0 0-1-15,0 0 1 16,0 0-1-16,0 0 0 15,0 0 0-15,0 0 0 16,0 0 0-16,-3-3 1 16,0-2-1-16,1 2 0 15,-1-2 0-15,0 2 0 16,0-2 0-16,0 0 1 16,0-1-1-16,-3 1 0 15,0 0 0-15,0-3 1 0,-3 2-1 16,0-2 1-16,-3 1 0 15,0-4 0-15,0 6 0 16,0-6 1-16,0 0-1 16,0 1 1-16,1-1-1 15,-1 3 1-15,3 3-1 16,0 0 1-16,3 0-1 16,0-1 1-16,0 1-1 15,3 2 0-15,0 3-1 16,0-2 1-16,0-1-1 15,0 3 0-15,3 0 0 16,0-3 1-16,-3 1-2 16,3 2 1-16,0 2 0 15,0-2 0-15,0 0 0 16,0 0 0-16,0 0-1 16,0 0 1-16,0 3-1 15,0-3 1-15,0 0-1 0,0 0 1 16,3 3-1-16,-3-3 1 15,0 2-1-15,0 1 1 16,3 0-1-16,0-1 1 16,3 4-1-16,0-1 1 15,3 3-1-15,0-3 1 16,3 6 0-16,0-3 0 16,-1 2 0-16,1 1 0 15,0-3 0-15,0 2 0 0,0 1 0 16,-3-3 0-16,3 0 0 15,-3 0 0-15,0-3 0 16,0 3 1-16,-3-3-1 16,0 0 1-16,0 1-1 15,-3-1 1-15,0-2 0 16,-3-1 0-16,3 4-1 16,-3-1 1-16,3-2-1 15,-3-1 0-15,0 1 0 16,0-1 0-16,0-2 0 15,0 3 1-15,0-3-1 16,0 3 0-16,0-1 0 16,0-2 1-16,0 0-1 15,0 0 1-15,0 0-1 16,0 0 0-16,0 0 0 0,0 0 0 16,0 0 0-16,0 0 0 15,0 0 0-15,0 0 1 16,-3-2-1-1,0 2 1-15,-3 0-1 0,0 2 0 16,-3 1 0-16,0 0 0 16,-3-1 0-16,0 1 0 15,0 2 0-15,0 1 0 16,0-4 0-16,0 4 0 16,0-1 0-16,1 3 0 0,-1 0 0 15,0 0 0-15,0 0 0 16,3 0 0-1,-3-1-1-15,6 1 1 16,0-2 0-16,0-1 0 0,3-2 0 16,0 2 0-16,0-2 0 15,6-1 0-15,-3-2 0 16,3-2 0-16,0-6 0 16,3 0 0-16,3 2 0 15,0-2 0-15,3-2-1 16,3 2 1-16,3-3 0 15,2 1 0-15,1-1 0 16,-3 1 1-16,0-1-1 16,-3 3 1-1,0 3-1 1,-6 5 1-16,0 0-10 16,-3 5 0-16,-6 3-5 0,0-11 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7-17T15:31:32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11435 1828 11 0,'0'-5'5'0,"3"5"3"0,-3 5 5 15,0-5-11-15,0 0 1 16,0 0 1-16,0 0 1 16,-3 0-6-16,3 0 0 15,-3 0 4-15,3 0 0 16,0 0-1-16,0 0 0 15,0 0-1-15,3 3 1 16,0 2-1-16,3-5 1 0,-3 0-1 16,6-5 1-16,-1 10 0 15,1-5 0-15,3 8-1 16,3 0 1-16,0 5-1 16,3 3 0-16,0 3 0 15,6-6 0-15,-1 3-1 16,4 5 1-16,0 0-1 15,3-2 1-15,-3 7-1 16,-7-2 1-16,1-6-1 16,0 1 1-16,0 2-1 15,0 3 0-15,-3 8 0 16,-1-3 1-16,1-3-1 16,0 1 1-16,0 2-1 15,0 0 1-15,0 3-1 16,-3-11 0-16,0 5 0 15,-1 3 1-15,1 1-1 16,-3-4 1-16,-3 0-1 0,0 4 1 16,0-1-1-16,3 2 0 15,-3-7 0-15,0 8 1 16,0 2-1-16,0-10 1 16,0 5 0-16,-4-2 0 15,1-1-1-15,0-2 1 16,0-3-1-16,0-2 1 15,0 4-1-15,3 4 1 16,-3-3-1-16,3 0 1 16,-3-1-1-16,-3 1 0 0,3-3 0 15,0-2 1-15,-6-1-1 16,6 1 0-16,-3-3 0 16,-3-3 1-16,6 0-1 15,-6-2 1-15,0-1 0 16,0 1 0-16,0 2-1 15,0-2 1-15,6 5 0 16,-3-8 0 0,-6 0-1-1,6 2 1-15,-3-2-1 16,0 3 0-16,0-9 0 16,0 4 1-16,3-1-1 15,0-2 0-15,-3-1 0 16,3 1 0-16,-3-1 0 15,-3 1 1-15,3-3-1 0,0 0 1 16,0-3-1-16,0-4 1 16,-3-1-1-16,0 2 0 15,0-4 0-15,-3-3 1 16,0-1-1-16,3-2 1 16,-9 1-1-16,6-4 1 15,-12 0-1-15,3 4 1 16,-3-1-1-16,9 3 0 15,-5 2 0-15,8 0 1 16,-3 6-1-16,3 0 0 0,-3-3 0 16,6 3 1-16,0 2-1 15,0-2 0-15,3 2 0 16,0-2 0-16,0 2 0 16,0 3 0-16,0 0 0 15,0 0 1-15,0 0-1 16,3-3 0-16,-3 3 0 15,3-2 1-15,-3 2-1 16,0 0 0-16,3 0 0 16,6 2 0-16,0 1 0 15,-3 0 0-15,6 2-1 16,-4 3 1-16,1 0 0 16,3-3 1-16,-3 8-1 15,3 1 0-15,-3-1 0 16,-3-3 1-16,3 1-1 15,-3 2 0-15,3-2 0 0,-3 2 1 16,0 3-1-16,-3-8 0 16,3 0 0-16,3-6 0 15,-3 4 0-15,0 2 0 16,-1-6 0-16,-2 1 1 16,3-6-1-16,0-2 0 15,-3-6 0-15,3-2 0 16,3 0 0-16,-3-8 0 15,0 2 0-15,0-5 0 16,-3 1 0-16,3 1 0 0,3 4 0 16,-3-6 0-16,0 11 0 15,0-3 1-15,-3 8-1 16,0-2 1-16,-3 2 0 16,0 8 0-16,3-3-1 15,0-5 1-15,-3 8-5 16,0 0 0-16,0 0-8 15,6-5 1-15,0-6-5 16,3 1 1-16</inkml:trace>
  <inkml:trace contextRef="#ctx0" brushRef="#br0" timeOffset="9127.6411">16397 5133 9 0,'-6'5'4'0,"6"-7"0"16,-3 2 4-16,0 0-6 16,0 2 1-16,0 1 0 15,0-1 1-15,-3 6-5 16,0-2 0-16,3-1 4 16,0 0 0-16,3-2-2 15,0 0 1-15,3-1 0 16,0 1 0-16,6 0-1 15,0-3 1-15,0 0 0 16,3 0 0-16,-1-3-1 0,-2 0 1 16,3-2-1-16,0-3 0 15,3 0 0-15,6 0 1 16,-3 0-1-16,6-2 0 16,-1-4 0-16,4-1 1 15,0 1 0-15,-3-4 0 16,9-1-1-16,-1 3 0 15,-2-2-1-15,-3-1 1 16,0 3 0-16,2-2 0 0,-2-3-1 16,-6-3 1-16,0-3-1 15,3 6 1-15,-3 0-1 16,-4 0 1-16,1 2-1 16,0 1 1-16,3-1 0 15,-3 1 0-15,0 2-1 16,-3 0 0-16,2 3 0 15,1 0 0-15,0-6 0 16,-3-2 1-16,0 0-1 16,0 2 0-16,0-2 0 15,-3 0 0-15,2 0 0 16,1 2 0-16,0 1 0 16,-3-3 0-16,-3-1 0 15,3-1 1-15,-3-1-1 16,0 3 0-16,0-3 0 15,0 3 1-15,0-3-1 16,-3 3 0-16,0 2 0 16,-1 1 0-16,1 2-1 0,-3 0 1 15,6 3 0-15,-3-1 1 16,-3-1-1-16,0 4 0 16,0-2 0-16,0 2 1 15,0 3-1-15,0 0 1 16,-3-2-1-16,0 4 0 15,0 6 0-15,3-5 1 16,-3-3-1-16,0 8 1 16,0 0-1-16,0-5 1 0,0 5-1 15,0-3 1-15,0 3-1 16,0 0 0-16,-3-2 0 16,3 2 1-16,0-6-1 15,-3 4 1-15,3 2-1 16,0 2 1-16,-3-2-1 15,0 3 0-15,0-3 0 16,0 0 1-16,-3 3-1 16,0-1 0-16,0 1 0 15,3 0 1-15,-3-1-1 16,1 3 0-16,-1-2 0 16,0 2 1-16,-3 6 0 15,0-3 0-15,-3-3-1 16,0 1 0-16,0-1 1 15,3 3 0-15,0 2-1 16,0-2 1-16,0 3-1 16,0-1 1-16,0 1-1 0,1-3 1 15,2 0-1-15,0 0 0 16,3-3-1-16,0 0 1 16,-3-2 0-16,3 0 0 15,3-3 0-15,0 0 0 16,3-6 0-16,6 1 0 15,-3-3 0-15,3-2 0 16,2-1-1-16,4 0 1 0,0 1-1 16,0 2 1-16,0-3-1 15,0 1 1-15,0-1 0 16,0 3 0-16,-3-2 0 16,-1-4 0-16,4 6 0 15,-3 3 1-15,-3 0-1 16,0-3 1-16,0 0-1 15,-3 3 1-15,0-1-1 16,-3 1 0-16,0 0 0 16,0 0 1-16,0 2-1 15,0 3 0-15,0-3 0 16,-3 3 1-16,3-2-1 16,-3 2 0-16,6-3 0 15,-6 3 0-15,0 0 0 16,0 0 1-16,3-5-1 15,-3 5 0-15,3-3 0 16,-3 3 0-16,3 0 0 16,-3 0 0-16,3 3 0 0,-3-1 1 15,3 1-1-15,0 0 0 16,-3 2 0-16,0 3 1 16,0 0-1-16,0 2 1 15,0 4-1-15,3-1 0 16,0-3 1-16,-1 6 0 15,1 0-1-15,0 5 1 16,0-2 0-16,3 2 0 16,0-2-1-16,-3-4 1 0,3 7 0 15,-3-4 0-15,0-2-1 16,3 3 1-16,-3-4-1 16,0-4 1-16,0 0-1 15,0-6 1-15,0 3-1 16,0-6 1-16,-3 1-8 15,0-3 1-15,0 0-9 16,3-5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24T06:20:33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10816 7855 12 0,'-3'6'6'0,"9"-19"-2"15,0 13 7-15,-4-3-10 16,4 3 1-16,-6 0 0 16,6-5 1-16,-6 5-3 15,0 0 0-15,0 0 2 16,0 0 0-16,0 0-1 15,0 0 1-15,0 0-1 16,-3-6 1-16,0 6-1 16,0 0 1-16,0-2-1 0,-2-4 0 15,-1 1 0-15,0 0 0 16,-3-6 1-16,-3 6 0 16,0-3-1-16,0-3 1 15,0 6 0-15,3-3 0 16,-3-2-1-16,0 4 1 15,0-4-1-15,-2-4 1 16,-4 7-1-16,-3-9 0 16,-3 5 0-16,-3-2 0 15,-3 5-1-15,1-8 1 16,-7 5 0-16,3 4 0 0,-2-4-1 16,-4 3 1-16,6-3-1 15,-3 1 0-15,4 2 0 16,-4-3 1-16,-3 3-1 15,-5 0 1-15,-1 0-1 16,3 3 0-16,-2 0 0 16,-1 0 1-16,-3-1-1 15,10 1 0-15,-4 0 0 16,-3-1 0-16,1 4 0 16,-4-1 0-16,0 3 0 15,4 0 0-15,-4 3 0 16,3-1 0-16,4 1-1 15,-4-3 1-15,9 3 0 0,1-1 0 16,-7 1 0-16,3 0 0 16,-2 2-1-16,-4 0 1 15,6 3 0-15,1 0 1 16,2 0-1-16,3 0 0 16,-3 5 0-16,-2-2 0 15,2-1 0-15,3-2 0 16,1 6 0-16,-7-4 0 15,3 3 0-15,0 9 0 16,1-7 0-16,-1 1 1 16,3 0-1-16,6 0 0 0,-5 0 0 15,2 0 1-15,0-3-1 16,0 0 1 0,4 0-1-16,-4 1 0 0,3-4 0 15,3 1 1-15,0-1-1 16,-2 4 0-16,2-4 0 15,0 1 1-15,3-1-1 16,0-4 1-16,1-1-1 16,2 3 1-16,3-5 0 15,0-1 0-15,0 1 0 16,3 0 0-16,0-1 0 16,3 1 0-16,0-3 0 15,0 2 0-15,3-2 0 16,1 0 0-16,2 0 0 15,0 0 0-15,0 0-1 16,0 0 1-16,3 0-1 16,0 0 0-16,0 0 1 15,0-5 0-15,0 5-1 0,6-2 0 16,0-6 1-16,2-3 0 16,1 0-1-16,3 1 1 15,0-1-1-15,3-5 0 16,0 3-1-16,0 0 1 15,0 2-1-15,0 3 1 0,-3 0-1 16,-1-2 1 0,-2 5-1-16,0-1 1 15,0 1 0-15,-3 0 0 16,0-1-1-16,0 6 1 16,-3 3-1-16,-3-3 1 0,0 0-1 15,0 0 1-15,0 0-1 16,0 3 1-16,-3 2-1 15,-3 0 1-15,-3 3-1 16,0 3 1-16,-3-3-1 16,-3 5 1-16,1 0 0 15,-4 3 1-15,0 0-1 16,-3-5 0-16,3-1 0 16,0 1 1-16,3 5-1 15,1-3 1-15,2-3-1 16,3 1 1-16,3 0 0 15,-3-3 0-15,6-3 0 16,3-3 0-16,6 1 0 0,6-3 0 16,9-3 0-1,8-2 0-15,7 0 0 16,-3 0 0-16,3 2-1 0,-1 3 1 16,-2 0-1-16,-3 0 1 15,0 0-1-15,-7 0 1 16,-5 3-5-16,0-1 1 15,0 6-12-15,9 3 1 16</inkml:trace>
  <inkml:trace contextRef="#ctx0" brushRef="#br0" timeOffset="2957.4415">15075 7461 9 0,'-3'3'4'0,"3"-6"1"16,0 3 4-16,0 0-7 16,0 0 1-16,0-5 1 15,0 5 0-15,0-5-6 16,3-1 1-16,0 1 3 15,0 0 1-15,3-1-2 16,3-4 0-16,3-3 0 16,3 2 1-16,3-2-1 15,5 0 0-15,4-3 0 16,9 0 1-16,0-5-1 16,8 5 1-16,1-8-2 15,0-2 1-15,2 2 0 0,4 3 0 16,2 2-1-16,-2 3 1 15,0 0-1-15,-4 6 0 16,7 2 0-16,-4 0 1 16,1-3-1-16,5 1 0 15,4-1 1-15,6 1 0 16,2 2 0-16,-3 2 1 16,1 1 0-16,-12-3 0 15,-1 0-1-15,4 3 1 16,-1 0-1-16,1 2 0 15,-7 3-1-15,-5 0 1 16,3 0-1-16,2 5 0 0,-2-2 0 16,-6-1 0-16,-1 1 0 15,1 0 0-15,3-1 0 16,-7 4 0-16,1-1 0 16,0 0 1-16,-4 1-1 15,-2-1 1-15,-3 3-1 16,6-3 1-16,-4 0-1 15,-2 3 1-15,6-2-1 16,-6-1 1-16,-1 0-1 16,-2 1 0-16,-3-1 0 15,-6-3 1-15,-3-2-1 16,-3 3 1-16,-1-3 0 16,-2 3 0-16,-3-3 0 0,0 0 0 15,0 2 0-15,-6-2 0 16,3 0-1-16,-3 0 0 15,3 3 0-15,-3-3 1 16,0 0-1-16,0 0 0 16,3 0 0-16,0 0 0 15,-3 0 0-15,0 0 1 16,3 3-1-16,-3-3 0 16,0 0 0-16,0 0 0 15,3 0 0-15,-3 0 1 16,0 0-1-16,0 0 0 0,3 2 0 15,0-2 0-15,-3 0 0 16,3 0 1-16,0-2-1 16,0 2 0-16,-3 0 0 15,0 0 0-15,3 2 0 16,-3-2 0-16,0 0 0 16,3-2 0-16,-3 2 0 15,0 0 1-15,0 0-1 16,3-3 0-16,-3 3 0 15,3-3 1-15,-3 3-1 16,0 0 1-16,3-5-1 16,-3 5 0-16,0-5 0 15,0 0 1-15,-3-3-1 16,-3 0 0-16,0-3 0 16,-3 0 0-16,0-2 0 15,-3 0 0-15,0 2 0 0,3 1 0 16,-3-1-1-16,1 6 1 15,-1-3-1-15,3 3 1 16,0 2-1-16,3-2 1 16,3 5-1-16,3 0 0 15,3 2 0-15,9 1 1 16,3 5 0-16,5 0 0 16,7 0 1-16,6 2 0 15,3 1 0-15,-4 2 0 16,-2 1 0-16,-6-4 0 15,-3 1 0-15,-6-1 1 16,0 1-1-16,-6-3 0 0,0 2 0 16,-4-4 0-16,1 4 0 15,-3 3 0-15,-3-2-1 16,0-6 1-16,0 3-1 16,-3 3 1-16,-3-3-1 15,-5-3 0-15,-7 3 0 16,-6 0 1-16,-3 0-1 15,-3-3 0-15,4 1 0 16,2 1 1-16,0 1-1 16,3-2 1-16,6-1-1 15,0 0 1-15,3 3-2 16,-5-3 1-16,2 3-4 16,0-2 1-16,6 4-11 0,9-2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7-17T15:32:45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11899 2381 7 0,'3'6'3'0,"0"-4"1"16,-3-2 3-16,3 3-7 15,0-1 1-15,-3 1 1 16,3 0 1-16,-3-1-3 0,3 1 1 16,-3 0 1-16,3-3 1 15,-3 0 0-15,0 0 0 16,0 8-1-16,0-8 0 16,0 0-1-16,0 0 1 15,3 0-1-15,-3 0 1 16,0 0-1-16,3 0 0 15,-3 0 0-15,0 0 1 16,0 0-1-16,3 0 1 16,3 0-1-16,-6 0 1 15,0 0-1-15,0 0 1 0,3-8-1 16,-3 8 1-16,3-3-1 16,0-2 0-16,-3-3 0 15,0 3 0-15,0-1 0 16,0-4 0-16,0 2 0 15,0 0 0-15,0 0 0 16,0 3 0-16,0-9-1 16,0 6 1-16,-3 6-1 15,0-6 0-15,0-3 0 16,0 1 1-16,0-4-1 16,-3 4 1-16,3-9-1 15,-3 9 1-15,0-6-1 16,0-3 0-16,3 9 0 15,-3-6 1-15,3 0-1 16,0 3 0-16,-3-3 0 16,3 0 0-16,-3-3 0 0,0 1 0 15,-3-3 0-15,3 0 1 16,-3 10-1-16,-2-5 1 16,2 3-1-16,-3-3 0 15,-3 0 0-15,3 3 0 16,3-3 0-16,0 0 1 15,0 3-1-15,-3 0 1 16,3 2-1-16,-3 3 1 16,4-5-1-16,-1 5 1 15,-3 0-1-15,3 0 1 0,0-5-1 16,0 2 0-16,3 1 0 16,0-1 1-16,0-2-1 15,0 2 1-15,0 1-1 16,0-1 0-16,0 6 0 15,-3-3 1-15,0 0-1 16,0 5 0-16,0-7 0 16,1 7 0-16,-1-5 0 15,0 0 1-15,0 8-1 16,0-8 0-16,0 3 0 16,0 2 1-16,-3-4-1 15,3 7 0-15,0-8 0 16,3 2 1-16,-3 1-1 15,3 2 0-15,0-2 0 16,0 2 1-16,1 3-1 16,2-5 1-16,0 2 0 0,0 3 0 15,0 0-1-15,0 0 1 16,0 0-1-16,3 0 1 16,-3 0 0-16,3 0 0 15,0 0-1-15,3 3 1 16,-3-3 0-16,0 0 0 15,0 5-1-15,0-5 1 16,3 0-1-16,0 0 1 16,0 3-1-16,3 2 0 15,-3-5 0-15,2 3 1 16,1 2-1-16,0-5 0 0,0 3 0 16,3 0 0-16,0 5 0 15,0-8 0-15,0 2 0 16,3 3 1-16,-3-5-1 15,0 3 0-15,0 2 0 16,0-2 0-16,-3 2-1 16,0-5 1-16,0 3-1 15,-1 2 1-15,1-5 0 16,0 8 0-16,0-5 0 16,0 7 1-16,0-7 0 15,0 2 0-15,0-2 0 16,-3 2 0-16,3 3-1 15,0-5 0-15,-3 2 0 16,3-5 1-16,0 0-1 16,0 0 1-16,0 3-1 15,-3-1 1-15,6 1-1 0,0 2 1 16,-3-10-1-16,0 10 1 16,0-5-1-16,-1 3 0 15,-2-3 0-15,0 5 0 16,0-5 0-16,-3 0 1 15,0 0-1-15,6-5 0 16,-6 5 0-16,0 0 1 16,3 0-1-16,3-3 0 15,-6 3 0-15,0 3 1 16,0-3-1-16,3 5 0 0,-3-5 0 16,6 0 0-16,-6 0 0 15,0 0 0-15,0-8 0 16,0 8 0-16,0 0 0 15,0 0 0-15,0 0 0 16,0 0 0-16,0 0 0 16,0 0 0-16,0 0 0 15,0 0 0-15,-3 0 0 16,3 0 0-16,-3 0 0 16,3 0 0-16,-3-5 0 15,0 2 0-15,-3 1 0 16,0 2 0-16,0 0-1 15,-2-3 1-15,-1-2 0 16,-3 5 0-16,0-3-1 16,3-5 1-16,0 3-1 15,-3-3 1-15,0 0 0 16,0 0 0-16,0 0 0 0,-3 0 0 16,1 3 0-16,2 2 0 15,-3-5 0-15,3 3 0 16,0 3 0-16,-3-6 1 15,3 2-1-15,3-2 0 16,0 0 0-16,0 0 0 16,-3 1 0-16,4-7 0 15,-1 6 0-15,3 0 1 16,0 0-1-16,0 3 0 0,0 3 0 16,3 2 0-16,0-6 0 15,0 6 1-15,0-2-1 16,0 2 0-16,3 0 0 15,0 2 1-15,0-2-1 16,0 6 0-16,0-4 0 16,3 3 1-16,0-5-1 15,3 8 1-15,-3 0-2 16,3 0 1-16,0 6 0 16,0-4 1-16,0-2-2 15,3 5 1-15,-4 3 0 16,4 5 0-16,0-5 0 15,0 5 1-15,3-2-1 16,-3-1 0-16,0-2 0 16,3-5 0-16,-3 2 0 15,-3 0 0-15,0-5 0 0,0 0 0 16,0 0 0-16,-3 0 0 16,0-3 0-16,0 1 0 15,0-1-1-15,0 0 1 16,-3-2 0-16,3 2 0 15,-3-5 0-15,0 0 1 16,0 3-1-16,0-3 0 31,0-3 0-31,0-10 0 16,0 5 0-16,0 3 0 16,-3 2 0-16,0-5 0 0,0 0 0 15,0 0 0-15,0 0-1 16,0-5 1-16,-3-3 0 15,0 3 0-15,0 2 0 16,0-2 0-16,-3-3 0 16,3 0 0-16,-6 3 0 15,6 5 0-15,-3-5 0 16,3 2 1-16,-3 4-1 16,3-7 0-16,-3 6 0 15,3 0 0-15,1 0 0 16,-1 1 1-16,0-4-6 15,0 8 1-15,-3 3-10 16,-3 0 1-16,6 0-2 16,3 6 0-16</inkml:trace>
  <inkml:trace contextRef="#ctx0" brushRef="#br0" timeOffset="8470.2552">16953 4979 10 0,'0'-2'5'0,"3"-14"2"15,-3 16 5-15,0 0-11 16,0 0 1-16,0 0 1 15,0 0 1-15,0 0-4 16,0 0 0-16,0 0 3 16,0-5 0-16,0 5 0 15,0-3 0-15,0 3 0 16,-3-3 0-16,3 1-1 0,0 2 0 16,-3 0-1-16,3 2 1 15,0 1-1-15,-3-3 0 16,3 0-1-16,-3 3 1 15,0-1 0-15,0 1 0 16,3 2 0-16,-3-5 0 16,3 6-1-16,-3-4 1 15,3 3-1-15,0 1 1 16,0-1 0-16,0-5 0 16,-6 5-1-16,3 1 1 0,1-1-1 15,-1 0 1-15,-3 3-1 16,3-3 1-16,-3-2-1 15,0 2 1-15,-3 1-1 16,3 4 0-16,0-4 0 16,0-1 1-16,-3 3-1 15,0 2 0-15,3-4 0 16,-6 2 1-16,3-3-1 16,-3 0 1-16,3-2-1 15,1-1 1-15,-1 1-1 16,3 0 1-16,0 2-1 15,-3-2 0-15,0 2 0 16,0 0 0-16,0 1 0 16,0 1 1-16,0 1-1 15,-3 0 0-15,0 0 0 0,0 0 0 16,3-2 0-16,1 1 0 16,-1-1 0-16,0 2 1 15,3-3-2-15,-6 3 1 16,0-3 0-16,0 3 1 15,0-5-1-15,0 5 0 16,0-3-1-16,3 0 1 16,-3 3 0-16,3-5 1 15,1 2-1-15,-1 0 0 16,0 1 0-16,0-1 0 16,3 3 0-16,0-3 0 0,0 1 0 15,0-1 0-15,3 3 0 16,0 0 0-16,0-3 0 15,-6 0 0-15,3 3 0 16,0-2 0-16,0-1 0 16,0 0 0-16,0-2 0 15,-3 2 1-15,0 0-1 16,1 1 0-16,-4-1 0 16,0 0 0-16,3 1 0 15,-3-6 0-15,0 5 0 16,3-3 0-16,0-2 0 15,0 6 1-15,0-4-2 16,0 1 1-16,0 2 0 16,-2-5 0-16,-1 6 0 15,0-6 0-15,3 2 0 16,-3 6 0-16,0-5 0 0,0 2 0 16,0-2 0-16,0 2 0 15,3-2 0-15,0-1 0 16,0 1 0-16,3 0 1 15,1-3-1-15,-1 2 1 16,0-2-1-16,0 0 1 16,0 0-1-16,0 3 0 15,-3-3 0-15,3 3 0 16,0-1 0-16,-3 1 1 16,3 0-1-16,0-3 1 0,0 0-1 15,0 0 0-15,0 0 0 16,6 2 1-16,-6-2-1 15,6 0 0-15,-3 0 0 16,-3 3 1-16,6-3-1 16,-6 0 0-16,6-3 0 15,-3 3 1-15,3 0-1 16,0 0 1-16,0-2-1 16,0 2 0-16,0 0 0 15,0-3 1-15,0 3-1 16,0 0 0-16,0 0 0 15,0 0 0-15,0-3 0 16,0 3 1-16,0 0-1 16,0-2 0-16,0-4-1 15,0 6 1-15,3-5 0 16,-3 0 0-16,0 5-1 0,0 0 1 16,6-3-1-16,-6 3 1 15,0-3 0-15,6 1 0 16,-3-3-1-16,-3 5 1 15,0 0 0-15,0 0 0 16,0-3 0-16,0 3 1 16,6 0-1-16,-6 0 1 15,0-3-1-15,6 1 0 16,-3-4 0-16,0 4 1 16,0-1-1-16,0 0 1 0,0-2-1 15,3 0 1-15,0-6-1 16,3 1 0-16,0 2-1 15,0 0 1-15,0 0 0 16,-3 0 0-16,3-3 0 16,-3 1 1-16,2 2-1 15,-2-3 1-15,0 3-1 16,0 3 0-16,-3-3 0 16,0 3 0-16,-3 5-1 15,0 0 1-15,0 0 0 16,0 0 0-16,0 0 0 15,0 0 1-15,0 0-1 16,0 0 0-16,0 0 0 16,0 0 0-16,3-6 0 15,-3 6 0-15,0 0 0 16,0 0 1-16,0 0-1 16,0 0 0-16,3-5 0 0,-3 5 0 15,0 0 0-15,0 0 0 16,0 0 0-16,3-5 0 15,-3 5 0-15,0 0 0 16,0 0 0-16,0 0 0 16,3-3 0-16,-3 3 0 15,0 0 0-15,3 0 0 16,-3 0 0-16,3 0 0 16,-3 0 0-16,0 0 1 15,3-2-2-15,-3 2 1 0,0 0 0 16,0 0 0-16,0 0 0 15,0 2 0-15,0 1-1 16,0-3 1-16,0 2 0 16,-3 4 1-16,0 4-1 15,-3 1 0-15,0 0 0 16,0 2 0-16,-3 3-1 16,0 0 1-16,1-3 0 15,2 0 0-15,-3 0 0 16,3 3 1-16,0-3-1 15,0-5 0-15,0 3 0 16,0-3 0-16,0 0 0 16,0 0 0-16,0 2 0 15,0-2 0-15,3-3 0 16,0-2 0-16,0 0 0 16,0 2 1-16,0-5-1 15,3 3 1-15,-3-3-1 0,3 0 0 16,0 0 0-16,3 2 1 15,3-2-1-15,0 0 1 16,3-2-1-16,0 2 1 16,0 0-1-16,3 0 0 15,0 0 0-15,-3 2 1 16,3-2-2-16,-4 3 1 16,1 0 0-16,3-1 1 15,0 1-1-15,0 0 0 0,0-1 0 16,0-2 1-16,0 3-1 15,3-1 1-15,-3 1-1 16,0 0 0-16,-4-1 0 16,4 4 0-16,-3-1 0 15,0-5 1-15,0 5-1 16,-3 1 1-16,0-4-1 16,0 1 0-16,0-3 0 15,0 3 0-15,-3 2 0 16,0-5 1-16,0 0-1 15,3 5 0-15,-6-5 0 16,0 5 0 0,0-5 0-1,0 0 1-15,0 0 0 16,0 0 0-16,-3-5-1 16,3 5 1-16,-3 0-2 15,3 0 0-15,-3 0-9 16,0 5 1-16,3-2-6 0,-3-11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7-17T21:19:34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4470 13674 10 0,'0'-3'5'0,"0"-2"-4"0,0 5 6 15,0 0-5-15,0 0 0 16,0 0 3-16,0 0 1 16,-6-3-6-16,6 0 0 15,0 3 4-15,0 0 0 16,-3 0-1-16,3 0 1 15,0 3-3-15,0 0 1 0,3-1-2 16,-3 4 1-16,6-1 1 16,0 0 0-16,-1 3-1 15,1 0 1-15,3 3 0 16,0-3 0-16,3 5-1 16,0 0 1-16,0 3-2 15,0 0 1-15,3 0-1 16,-3 0 0-16,3-1 0 15,-4 1 1-15,7 0-1 16,-3 0 1-16,3-3 0 16,0 1 0-16,3 1 0 15,0-1 0-15,-1-6-1 16,4 5 1-16,-3 3-1 16,0-3 1-16,0-2 0 15,3-4 0-15,-4 7-1 16,4-4 1-16,0 1-1 15,-3 2 1-15,3-2-1 0,-1 2 1 16,-2-3-1-16,3 6 0 16,-3-2 0-16,-3-1 1 15,3-3-1-15,2 6 1 16,4-3-1-16,-3 6 1 16,0-6-1-16,0-2 0 15,-3 10 0-15,-1-8 0 16,1 3 0-16,3-3 0 15,0 1 0-15,0-4 0 0,2 1 0 16,1-1 1-16,0 1-1 16,3-1 1-16,-6-2-1 15,-1 6 1-15,7-1-1 16,-3 0 1-16,3 0-1 16,0 1 0-16,-1-1 0 15,-2-3 1-15,0 4-1 16,0-4 0-16,2 1 0 15,1-3 1-15,0 2-1 16,6-2 1-16,-1 3-1 16,-2-1 0-16,-9 1 0 15,6 0 0-15,2-1 0 16,-2-2 0-16,3 0 0 16,3 0 0-16,-7 0 0 15,1-3 1-15,0 0-2 16,-3 3 1-16,0-2 0 0,-4-1 1 15,1 0-1-15,-6 1 1 16,-3-4-1-16,-3 1 0 16,0 0 0-16,-3-1 1 15,3 1-1-15,-4-1 1 16,1 1-1-16,-3 0 0 16,3-1 0-16,-3 1 0 15,0 0 0-15,-3-1 0 16,3 1 0-16,-3 0 0 15,3-1 0-15,-3 1 1 0,3 0-1 16,-3-1 0-16,3 1 0 16,-3-3 1-16,3 0-1 15,-3 0 1-15,3 0-1 16,-6 0 1-16,6 0-1 16,-6 0 1-16,3 0-1 15,-3 0 1-15,3-3-1 16,-3 3 0-16,3-5 0 15,-3 5 1-15,3-5-1 16,-3 5 0-16,0-6 0 16,-3 1 0-16,3 2 0 15,-3-2 0-15,0 0 0 16,-3 0 0-16,3-1 0 16,-3 1 0-16,0-3 0 15,-3 0 1-15,3 0-1 16,-3-2 0-16,-3-1 0 15,-3 0 0-15,0 1 0 0,-5 2 0 16,2 0 0-16,-3 3 0 16,0-1 0-16,3 1 0 15,-6-6 0-15,6 4 1 16,1-4-1-16,-1 0 1 16,3 1-1-16,-3-3 1 15,3 2-1-15,0 0 1 16,0 1 0-16,1 2 0 15,2 0-1-15,0 0 1 0,3 0-1 16,0 0 1-16,3 0-1 16,0 3 1-16,0 2-1 15,0 1 0-15,3-1 0 16,0 3 0-16,0 0-1 16,-3 3 1-16,6-3-1 15,0 2 1-15,0 1 0 16,6 2 0-16,3 3 0 15,0 0 0-15,3 0 0 16,0 3 1-16,3-1-1 16,0 3 0-16,2 1 0 15,1-1 0-15,0 3 0 16,0-3 0-16,0 0 0 16,0 3 0-16,0 0-1 15,-1 0 1-15,7 0 0 16,-6 0 0-16,0-3 0 15,0-3 0-15,0 1 0 16,-3 0 0-16,-1-4 0 0,-5 1 1 16,0-2-1-16,-3-4 1 15,0 1-1-15,-6 0 0 16,3-1 0-16,-6 1 0 16,0 0 0-16,-3-1 0 15,0-2 0-15,-3 0 0 16,-3 0 0-16,-2 0 0 15,-1 0 0-15,-3 0 1 16,0 3-1-16,3-3 1 0,-9 2-1 16,3 1 1-16,-2 0-1 15,-1-1 1-15,-3 4 0 16,3-4 0-16,0 6 0 16,4-2 0-16,-4-1 0 15,3 3 0-15,-3 0 0 16,3-3 0-16,0 0-1 15,4 3 1-15,2-2-1 16,6-4 1-16,-3 1-1 16,3 0 1-16,3-3-4 15,3-3 0-15,3-2-10 16,3-1 0-16,12-15-4 16,6-32 1-16</inkml:trace>
  <inkml:trace contextRef="#ctx0" brushRef="#br0" timeOffset="3752.0863">16763 13176 10 0,'0'0'5'0,"-3"0"-4"0,3 0 6 16,0 0-8-16,-3 0 1 16,0 0 1-16,0 3 0 0,-3-3-1 15,0 0 1-15,-3 3 0 16,0 2 0-16,-3 0 0 16,-3 0 1-16,-9 3-1 15,7 3 0-15,-4-3 0 16,-3 2 0-16,0 1 0 15,3 5 0-15,0-3 0 16,-5 0 0-16,5 6 0 16,-3-1 0-16,0 1 0 15,3-3 1-15,1 0-1 16,-7 0 1-16,6-1-1 16,3 4 0-16,-3-3-1 15,6 5 0-15,-5 0 0 16,-1-2 1-16,0-3-1 15,0-1 0-15,0 4 0 16,0-1 1-16,1 4-1 16,-1-1 1-16,0 0 0 15,3 0 0-15,0 3-1 0,3 0 1 16,-3 2-1-16,1-2 1 16,2-3-1-16,0 3 1 15,3-3-1-15,0-2 1 16,0-3 0-16,3 2 0 15,0-5-1-15,0 3 1 16,3-5 0-16,0 2 0 16,3-2-1-16,-3-3 1 15,0 2-1-15,1 3 1 0,-1 3 0 16,0-8 0-16,0 3-1 16,0 2 0-16,0-8 1 15,0 6 0-15,0-3-1 16,0-3 1-16,3 6-1 15,0-6 1-15,0 0-1 16,0 1 1-16,0-4-1 16,0 3 0-16,0 1 0 15,0-1 1-15,0 0-1 16,0 1 0-16,0-1 0 16,0-2 0-16,0-1 0 15,0 1 0-15,0 0 0 16,3-1 1-16,-3 1-1 15,3-1 0-15,-3 1 0 16,3 0 1-16,-3-1-1 16,0 1 0-16,0 0 0 15,0-1 0-15,0 1 0 0,0 0 1 16,0-1 0-16,0 1 0 16,0 0-1-16,1-1 1 15,2 1-1-15,0-3 1 16,0 0-1-16,0 0 0 15,0 0 0-15,-3 0 1 16,3 0-1-16,0 0 1 16,0 0-1-16,0 0 0 15,0 0 0-15,3-5 1 0,-3-1-1 16,2-2 0-16,-2 0 0 16,0-2 1-16,0-1-1 15,0-2 0-15,0 2 0 16,0 1 0-16,0-1 0 15,3-5 0-15,-3-2-1 16,0 2 1-16,3 0 0 16,-3-2 0-16,0 2 0 15,0 0 0-15,0 0 0 16,0 3 1-16,-3-1 0 16,0 1 0-16,1 3 0 15,-1-1 1-15,-3 1-1 16,0-1 0-16,0 3-1 15,-3-3 1-15,3 1-1 16,3-1 1-16,0 6-1 16,0 0 1-16,-3-1-1 15,6 1 1-15,-3 2-1 16,0 1 0-16,0 4 0 0,3-4 0 16,0 2-1-16,0 2 1 15,0 4-1-15,0 2 1 16,0 2-1-16,0 1 1 15,0 5 0-15,0-3 0 16,3 3 0-16,0 2 0 16,0 1 0-16,-3-1 0 15,0-2 0-15,0 0 0 16,3 3 0-16,-3-6 0 0,0-3 0 16,0 1 0-16,0-3 0 15,0 0 1-15,0-3-1 16,0 0 0-16,0 1 0 15,0-4 1-15,3 1-1 16,0 0 0-16,0-3 0 16,3 0 1-16,0 0-1 15,3-3 0-15,3 3 0 16,-1 0 1-16,4-3-1 16,0 1 0-16,3-6 0 15,3 3 0-15,3-9 0 16,0 4 1-16,-4-1-1 15,4-2 0-15,-3-3 0 16,3 3 0-16,-3 2 0 16,3-2 0-16,5 0 0 15,-2-3 1-15,0-3-2 0,-3 4 1 16,-1 1 0-16,-2 4 0 16,-6 4 0-16,0-2 0 15,-6 3-1-15,0 0 0 16,-3 5 1-16,-6 0 0 15,0 0 0-15,0 0 0 16,-6 5-1-16,-6 0 1 16,3-5 0-16,-3 8 0 15,-3-2 0-15,0 4 0 0,-2-2 0 16,-1-2 0-16,3 4 0 16,-3 1 0-16,3-3 0 15,-6 2 1-15,-6 3-2 16,4 3 1-16,-4-2 0 15,0 9 1-15,0-7-1 16,6-3 1-16,1-2-1 16,2 2 1-16,3-2-1 15,6-3 0-15,3-3-6 16,6 6 0-16,12-6-6 16,3-16 0-16</inkml:trace>
  <inkml:trace contextRef="#ctx0" brushRef="#br0" timeOffset="27881.8269">13676 2008 10 0,'-3'8'5'0,"3"-13"-4"0,0 2 5 16,0-2-4-16,0 0 0 16,0 2 1-16,0-5 0 0,0 8-4 15,-3-8 0-15,0 0 2 16,-3-2 1-16,0-1-1 15,-3-2 0-15,-3 2 0 16,-2-5 0-16,-1 3 0 16,-3-3 1-16,-3-10-1 15,3 7 1-15,0-5-1 16,-3 3 0-16,-2-3 0 16,2 3 1-16,0 0-1 15,-3 5 1-15,3-5-1 16,-3 3 1-16,1-4-1 15,-1 6 1-15,3-10-1 16,-3 7 1-16,3-4-1 16,0 9 0-16,1-1 0 15,-7 7 1-15,-3-6-1 16,0 6 1-16,1-7-1 16,-1 1 0-16,-3-2-1 0,3 1 1 15,1-1-1-15,-1 3 0 16,3-3 0-16,0 0 0 15,3-3 0-15,1 1 1 16,2-3-1-16,3-1 1 16,-3 4-1-16,0-3 0 15,-3 0 0-15,1 2 1 16,-7 0-1-16,0 4 0 16,-6 4 0-16,7-7 1 0,2 7-1 15,3-2 0-15,-3 5 0 16,3 0 1-16,4 0-1 15,-1 0 0-15,0 3 0 16,6 2 1-16,3-5-1 16,3 8 0-16,3-5 0 15,3 2 0-15,0 3-1 16,3 0 1-16,3 0 0 16,0 0 0-16,6 3 0 15,3 2 1-15,0 3-1 16,3 0 0-16,-3 0 1 15,3 8 0-15,-1-3-1 16,1 3 1-16,0 0-1 16,0 5 0-16,0-5 0 15,0 5 0-15,6 3 0 16,-6-3 0-16,-1-3 0 16,7 4 1-16,-6-9-1 15,0-3 0-15,0 4 0 0,-3-4 0 16,-6 1 0-16,3-3 0 15,-6-8 0-15,-6 0 0 16,-3 0-1-16,-3-19 1 16,0 9-1-16,-3-6 1 15,-9-5-1-15,0-8 1 16,-2-1 0-16,2 4 0 16,-3-8-1-16,-3 7 1 0,3-2 0 15,-2 8 0-15,5 0 0 16,-3 5 1-16,6 5-1 15,6-2 0-15,0 5 0 16,6 0 1-16,3 0-1 16,3 3 0-16,3 2 0 15,6 3 0-15,3 0 0 16,6 0 0-16,6 0-1 16,0 0 1-16,11 0 0 15,1-5 1-15,0 5-1 16,-1 0 1-16,-5 0-1 15,3 0 0-15,-3 5 0 16,-4-5 1-16,-2 0-1 16,-3 0 1-16,-6 0-1 15,-3 0 0-15,-6 0-2 16,-6-5 0-16,-3-8-9 16,3 2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04.1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3007 31 10 0,'-4'0'5'0,"0"-14"-3"16,4 14 5-16,-8 0-7 15,-4 0 0-15,-7 0 0 16,-1 0 1-16,-7-4-1 16,7 4 0-16,-7 0 1 15,-1-3 1-15,1-1-1 16,-1 4 0-16,-3 0 0 16,0 0 1-16,0-7-1 0,-1 7 1 15,1 0-1-15,0 0 1 16,-1 0-1-16,1 7 0 15,0-7 0-15,-5 0 0 0,-7 0 0 16,-4 0 0-16,4-7-1 16,8 7 0-16,-8-7 1 15,-4 4 0-15,-8 3 0 16,8 3 0-16,-8-3-1 16,12 7 1-16,-7-7 0 15,-13 7 1-15,0-7-2 16,8 0 1-16,5 0 0 15,3 4 0-15,0-4 0 16,4 3 0-16,-4 4-1 16,4 0 1-16,-1 0-1 15,1 7 0-15,8 0 0 16,4 0 0-16,-4 0 0 16,3 3 0-16,1-6 0 15,-4-4 0-15,-4 0-1 0,-1 6 1 31,-18 15 0-31,7 0 0 16,4 0-1-16,-4 3 1 16,4 8 0-16,4-1 0 15,4 0-1-15,4 4 1 16,3-7 0-16,9-1 0 16,3-2 0-16,1-1 0 15,-5-3 0-15,1 3 0 16,-1-3 0-16,-3 0 1 0,-1-4-1 15,-3 1 0-15,8 2-1 16,-1 8 1-16,1-3 0 16,3-1 0-16,4-3 0 15,1 3 0-15,-1 4 0 16,0-4 0-16,1 4 0 16,3 0 0-16,0-4 0 15,-3 4 0-15,3-7 0 16,0 3 0-16,0 0 0 15,1 1 0-15,-1-1 0 16,0-3 0-16,0 0 0 16,1-1 0-16,-5 5 0 15,8-1 0-15,0 7 0 16,1-6 1-16,-1-8-1 16,0 7 0-16,0 1 0 15,0-1 0-15,0 0 0 16,1 1 0-16,3-1 0 0,-4 0 1 15,0 0-1-15,0 1 0 16,0-1 0-16,1 0 1 16,-5 1-1-16,0-4 0 15,0 3-1-15,4 0 1 16,1 1 0-16,3-1 0 16,-4 0 0-16,4 0 0 15,0-3 0-15,0 4 0 0,0-1 0 16,4 0 0-16,0 8 0 15,0-8 0-15,0-7 0 16,0 8 0-16,0-1 0 16,4 0 0-16,-4 0 0 15,0 1 0-15,0-4 0 16,0 3 1-16,4-10-1 16,0 0 0-16,0 0 0 15,0-1 0-15,0 5 0 16,0-1 0-16,0 1 0 15,-1 2 0-15,5-2 0 16,0-1 0-16,0 4 0 16,0-7 1-16,0 7-1 15,3-8 0-15,1 8 0 16,0-3 0-16,3-1 0 16,-3-3 1-16,4-4-1 15,-4 4 0-15,3-3 0 16,-3-1 0-16,4 0 0 0,-1 1 0 15,1-1 1-15,4-3 0 16,-1 0-1-16,5-4 0 16,7 1 1-16,0-1 0 15,1-3-1-15,-1 7 0 16,0-7 0-16,1 4 0 16,-5-1 1-16,-4 0 0 15,-7 1-1-15,0-1 0 16,-5-6 1-16,1 3 0 15,0-4-1-15,0 1 0 0,3-1 0 16,1 1 0-16,0-1 0 16,3 1 1-16,5-1-2 15,-1 4 1-15,5 0-1 16,-5 0 1-16,1 0 0 16,-1-4 0-16,1 4 0 15,-1 0 0-15,1-3 0 16,-1-1 0-16,4 1 0 15,1-4 1-15,3 0-1 16,0 0 0-16,5 0 0 16,-5 0 0-16,-4 0 0 15,-7 0 0-15,7 0 0 16,-7 0 0-16,7 3 0 16,-7-3 1-16,11 0-1 15,-3 0 0-15,-1 0 0 16,8-3 0-16,0-1 0 15,1 1 0-15,-1-1 0 0,4 1 0 16,4 3 0-16,-4 0 0 16,0 0 0-16,1 0 0 15,-5 0 0-15,-8 0 0 16,1 0 0-16,-1 0 0 16,4 0 0-16,-3 0 0 15,7 0 0-15,-4 0 0 16,1-4 0-16,-1 1 1 15,0 3-1-15,4 0 0 0,-7 0-1 16,-9 0 1-16,5 3 0 16,-1 1 0-16,-11-1 0 15,4 1 0-15,3 3 0 16,1 0 0-16,0 0 0 16,-1 0 0-16,8 0 0 15,-7 0 0-15,7-4 0 16,-3 4 0-16,-1-3 0 15,-3 2 0-15,-4 1 0 16,-1 0 0-16,1 0 0 16,-4 0 0-16,3 0 0 15,1 7 0-15,0-7 0 16,-5 0 0-16,1 0 0 16,0 4 1-16,0 2-1 15,-1-2 0-15,-3-1 0 16,4 4 1-16,0 4-1 15,-1-1 0-15,1 4-1 16,4 3 1-16,-4 1 0 0,-1 2 0 16,1-6 0-16,0 0 0 15,-4 7 0-15,0 0 1 16,-1 7-1-16,5-14 0 16,0-1 0-16,0 1 1 15,-5 4 0-15,1-1 0 16,4 4 0-16,0 3 0 15,-4-3-1-15,3 0 1 16,-3 10-1-16,4-3 1 0,0 7-1 16,-1-8 1-16,1-2-1 15,-4-1 0-15,0-3 0 16,0 3 1-16,-1-3-1 16,1 3 1-16,0 1-1 15,-4-1 0-15,0 7 0 16,0-6 0-16,4 6 0 15,-8 4 0-15,11-4 0 16,-3 0 0-16,-4 7 0 16,0 1 1-16,4-1-1 15,4-10 0-15,-1 3 1 16,-3-7 0-16,-4 1-1 16,0 2 1-16,-4 1-1 15,12 0 1-15,-12-4-1 16,8 1 1-16,-8 9-1 15,11-6 0-15,-3 0 0 16,4-4 0-16,-4-3 0 0,0-4 0 16,-1 8 0-16,-3-1 0 15,0 0 0-15,4 1 1 16,4-4-1-16,0 3 0 16,3-3 0-16,1 0 1 15,-1-4-1-15,1 0 0 16,-4 1 0-16,4-1 1 15,-1 0-1-15,1 1 0 16,3-8 0-16,1 0 0 0,0 1 0 16,3-1 1-16,-3 1-1 15,-1 6 0-15,5-3 0 16,7 0 0-16,-4 0 0 16,1-1 0-16,-5-2 0 15,13-4 1-15,-9 0-1 16,4-4 1-16,-7 1-1 15,-5-4 1-15,1 0 0 16,-1-4 0-16,1-3-1 16,7 3 0-16,-7-3 0 15,7 4 1-15,1-4-1 16,-1 3 0-16,5 1 0 16,-1-4 0-16,0 0 0 15,0 0 1-15,-3 0-1 16,3 0 0-16,4-7 0 15,1 0 1-15,-1 0-1 16,4 0 0-16,-8 0 0 0,1 0 1 16,-9 0-1-16,1 0 1 15,-1 0-1-15,-3-3 0 16,7-4 1-16,0-3 0 16,5-4-1-16,-1 7 0 15,0-4 0-15,-3-3 1 16,7-10-1-16,-8 3 1 15,1 0-1-15,3 1 1 16,0-1-1-16,1-4 0 0,-1 1 0 16,-4-7 1-16,-3 3-1 15,11 0 0-15,-7-3 0 16,-1 3 1-16,-7 0-2 16,-9-3 1-16,9 3 0 15,-4 4 1-15,-1-4-1 16,1 4 1-16,7-4-2 15,-3-3 1-15,0 3 0 16,-1 0 1-16,1-3-1 16,-1 0 0-16,1-1 0 15,-1-2 0-15,-3 6 0 16,-4 4 0-16,3-4 0 16,5-3 0-16,0-1-1 15,-1 1 1-15,1 3 0 16,3 4 0-16,5-7 0 15,-9-1 0-15,12 1 0 16,-3 0 1-16,-9 0-1 16,9 3 0-16,-12 0 0 0,3 0 0 15,-7-3 0-15,3 3 0 16,-3 0 0-16,4-3 0 16,-4-4 0-16,-8-3 0 15,7 7 0-15,-3-4 1 16,0 0-1-16,-4 0 0 15,8 1 0-15,-5 9 0 16,-3 1 0-16,4-4 0 16,-4 4-1-16,4-7 1 0,0-4 0 15,0-3 1-15,-1-4-1 16,5 0 0-16,-4 1 0 16,-4 6 1-16,8-3-1 15,-8 3 0-15,-1 0 0 16,-3 4 0-16,-3-4 0 15,-1 0 0-15,0 4 0 16,-4-14 0-16,8 7 0 16,0-4 0-16,0 0 0 15,0-3 1-15,0 7-1 16,0 6 0-16,0-16 0 16,0 17 0-16,0-8 0 15,-4-2 0-15,-4 2 0 16,8-9 0-16,-4 3 0 15,-4-4 0-15,8 7-1 16,0-10 1-16,0 7 0 0,0 0 1 31,-4-25-1-31,-3 4 0 16,-1 7 0-16,-4 0 0 16,0 7 0-16,1 3 1 15,-1-3-1-15,-4 3 0 16,1 7 0-16,3-3 0 15,0 0-1-15,-8-7 1 16,-3 0 0-16,0 3 0 16,-9 0 0-16,9-6 0 0,-9 10 0 15,-3-1 0-15,8-2 0 16,-12 2 0-16,7 8 0 16,5-3 0-16,-12-1 0 15,11 0 0-15,-3-3-1 16,4 7 1-16,-9-1-1 15,5-2 1-15,-8 3 0 16,-4-4 0-16,4 7 0 16,0 0 0-16,-4 1-1 15,-4 2 1-15,-8 4 0 16,0 4 0-16,0 7-1 16,4 3 1-16,4 4-1 15,-7 6 1-15,-1-3-1 16,-4 0 1-16,0-3-1 15,-3 3 1-15,-1 4-1 16,0-4 1-16,5 3 0 16,3 1 0-16,8-4-1 15,-4 3 0-15,-4 4 0 0,-7-3 0 16,-1 0 0-16,0-1 0 16,-7 4 0-16,3 0 0 15,-3 0 2-15,7 0 0 16,1 0 0-16,-13 0 1 15,1-3-5-15,11 10 0 16,1 7-9-16,7 10 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7-17T21:20:13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4699 3032 5 0,'0'-3'2'0,"-3"6"3"0,3-3 3 16,0 0-7-16,0 0 0 16,0 0 2-16,3-5 1 15,3-3-5-15,0 0 1 16,3-5 2-16,0-1 1 15,2-1-1-15,4-1 1 16,0-3-2-16,-3-2 1 0,3 0-1 16,0-3 1-16,3 0-1 15,3 6 0-15,2-9-1 16,7-2 1-16,3 0-1 16,6 0 0-16,8-3 0 15,-5 3 1-15,5-8-1 16,-8-3 0-16,0 6 0 15,-3 2 1-15,5 3-1 16,-2 0 0-16,0 3 0 16,-1-4 1-16,-2 7-1 15,9 4 0-15,-4 3 0 16,4-2 0-16,-3-1 0 16,-4 1 0-16,-2 2 0 15,3-5 0-15,-3 5 0 16,-1 0 0-16,1 3-1 15,-3-3 1-15,2 0 0 0,1 0 0 16,3 3 0-16,-3 0 1 16,-1-6-1-16,1 6 0 15,0-3 0-15,-6 0 0 16,-4 3 0-16,-2 5 1 16,3-5-1-16,3-3 0 15,-7 5 0-15,10 6 1 16,-9-3-1-16,3-5 1 15,-3 10 0-15,-7-7 0 16,1 4 0-16,-6 1 0 0,0 5-1 16,-3-5 0-16,0 5 0 15,0-3 0-15,-3 3 0 16,0 0 0-16,0 0 0 16,0-5 0-16,-3 2 0 15,-3 3 1-15,3 0-1 16,-3 0 1-16,3-5-1 15,-3 5 1-15,0 0-1 16,0 0 1-16,3-3 0 16,-3-5 0-16,0 8 0 15,0-5 0-15,0 2 0 16,-3-2 0-16,0 5 0 16,-3-5 0-16,0 2-1 15,-3 3 1-15,0 0-1 16,-3-8 1-16,0 8 0 15,-3-8 0-15,0 8 0 16,-2-8 0-16,-1 8 0 0,0-10 1 16,0 7-1-16,0 0 1 15,3 3-1-15,6-5 0 16,-6 5 0-16,9-5 1 16,-3 5-1-16,4-3 1 15,5 3-2-15,-6 0 1 16,6-5 0-16,0 5 0 15,0 0-1-15,0-3 0 16,6 3-1-16,2 0 1 0,7 3 0 16,6-3 0-16,0 5 0 15,3-5 0-15,0 8-1 16,-4-8 1-16,1 5 0 16,-3-5 1-16,0 3-1 15,-3 0 0-15,0 2 0 16,-6-5 1-16,3 5-1 15,-6-5 1-15,3 3-1 16,-7-3 0-16,4 5 0 16,-6-5 1-16,6 0-1 15,-6 0 1-15,0 8-1 16,-6-8 0-16,3 8 0 16,-2-5 0-16,-4 7 0 15,-3-2 1-15,0 0-1 16,-3 0 0-16,-3 3 1 15,0 2 0-15,0 8 0 0,-3-5 0 16,4 0 0-16,-1 0 1 16,6 0-1-16,-3-1 0 15,9-1-6-15,0-1 1 16,12-5-9-16,0-3 1 16</inkml:trace>
  <inkml:trace contextRef="#ctx0" brushRef="#br0" timeOffset="3470.4891">21501 3847 15 0,'6'-3'7'0,"3"3"-5"0,-9 0 8 0,3-2-9 15,-3 2 0-15,6-3 1 16,0-2 1-16,3 0-4 15,0-1 1-15,-3-2 1 16,6-2 1-16,-3-1-2 16,3-2 1-16,0 2-1 15,3-2 1-15,2-5-1 16,1 4 1-16,3 1-1 16,0-5 0-16,3-1 0 15,-3-2 1-15,-1-3-1 16,4 3 0-16,3 2 0 15,0 1 1-15,3-3-1 16,-4 0 0-16,1-1 0 16,0-4 0-16,-6 2 0 0,-3 3 0 15,2 2 0-15,-5-2 1 16,3-3-1-16,-3 6 1 16,0-1-1-16,3 4 1 15,0-4-1-15,0 3 0 16,-1 0 0-16,4-2 1 15,0 10-1-15,-3-11 1 16,0 9-1-16,0-9 0 16,-3 1 0-16,2 10 1 0,-2-8-1 15,3 0 0-15,0 3 0 16,0 5 0-16,-3-8 0 16,-3 5 1-16,9-2-1 15,-7 0 0-15,4-3 0 16,-3 5 0-16,-3 1 0 15,0-6 0-15,3 0 0 16,-6 5 0-16,0 1 0 16,-3-3 0-16,-3 2 0 15,6 3 0-15,-4 0 0 16,1 3 1-16,0-3-1 16,-3 3 0-16,0 2 0 15,0-2 0-15,-3 5 0 16,0 0 1-16,0 0-1 15,0-3 1-15,0 3-1 16,0-5 1-16,0 5 0 0,0 0 0 16,0-3 0-1,-3 3 1-15,0 0-1 0,3 0 0 16,-3 3 0-16,-3-3 1 16,0 2-1-16,-8 1 0 15,8 0 0-15,-6 2 1 16,-3-5 0-16,0 3 0 15,0 2 0-15,-3 3 0 16,0-3 0-16,4 1 1 16,2 1-1-16,3-4 0 0,3 0 0 15,0-1 1-15,3-2-2 16,3 0 0-16,3-5-1 16,3 0 1-16,0 0-1 15,9-1 0-15,-4 1 0 16,4 0 1-16,3 2-1 15,-3-5 0-15,0 3 0 16,-3-1 1-16,0 1-1 16,0 0 1-16,-3-3-1 15,5 3 0-15,-8 2 0 16,6-2 1-16,-9 2-1 16,3 3 0-16,0 0 0 15,-3 0 0-15,3 0 0 16,-6 0 0-16,3 0 0 15,0 0 0-15,0 3 0 16,-3 2 1-16,0-2-1 0,-3 2 0 16,-3 6 0-1,6-1 1-15,-6 6-1 0,-3 3 0 16,9 2 1-16,-6 2 1 16,3 4-1-16,-3-6 1 15,0 0 0-15,0-2 0 16,-2-3-1-16,2-3 1 15,0 3-1-15,0-8 0 16,3 2-5-16,3-4 1 16,6-4-11-16,9-4 0 15,-1-9-1-15,-2-2 0 16</inkml:trace>
  <inkml:trace contextRef="#ctx0" brushRef="#br0" timeOffset="17035.6068">12247 17431 13 0,'-3'2'6'0,"3"-2"-6"0,0 0 7 15,0 0-8-15,0 0 1 16,-3 0-1-16,3 0 1 16,-3 3 1-16,3-3 1 15,0 0 0-15,-3 5 0 16,-3-2 0-16,6 2 0 15,0-5 0-15,0 3 0 16,-3-3-2-16,1 5 1 16,-1 3 0-1,-3 0 1-15,0 8-1 16,-3-8 0-16,3 0 0 16,0 0 1-16,0 5-1 15,0-5 0-15,0 0 0 16,0 0 0-16,0 0-1 15,0 0 1-15,0 0-1 16,-3 2 1-16,0 1 0 16,0 2 0-16,0-10 0 15,0 10 0-15,1-5 0 16,-1 5 1-16,0-2-1 16,0-3 1-16,0 5-1 15,0-5 1-15,0 8-1 16,0-8 0-16,-3 7-2 15,0-1 0-15,0-6 1 16,0 0 0-16,-2-1 0 16,-1 1 0-16,0 0 0 0,0-2 1 15,0 2 0-15,0 0 0 16,3-1-1-16,0 7 0 16,-3-6 0-16,1 7 0 15,-1-7 0-15,-3 0 0 16,0 6 0-16,-3-6 0 15,0 7 0-15,0-7 0 32,4 6 0-32,-1-6 1 0,-3-1-1 15,6 1 0-15,-6 0 0 16,6 0 0-16,-6-2-1 16,-2 4 1-16,2-5 0 15,0 11 1-15,-6-8-1 16,6 0 0-16,3 5 0 15,-2 1 0-15,2-4 0 16,3-2 0-16,-3 0 0 16,-3 0 0-16,6-3 0 15,-3 3 0-15,-2 0 0 16,-1 0 0-16,0 0 0 16,0 0 0-16,0-3 0 15,0 3 0-15,1-8-1 16,-1 6 1-16,0-4 0 15,3 3 1-15,0-5-1 16,0 3 0-16,0-3 0 16,4 0 1-16,-1 0-1 0,0 0 0 15,0 0 0-15,3 0 1 16,0 0-1-16,0 5 1 16,0-2 0-16,3-3 0 15,-3 0-1-15,10 0 1 16,-4 0-1-16,0 5 0 15,6-5 0-15,-3 0 0 16,3 0 0-16,0 3 0 16,0-3 0-16,0 0 0 0,0 0 0 15,0 0 0-15,0 0 0 16,0 0 1-16,0 0-1 16,0 0 0-16,0 0 0 15,0 0 0-15,0 0 0 16,3-3 0-16,-3 3 0 15,0-5 0-15,6 5 0 16,0-8 0-16,-4 5 0 16,7-4 1-16,-3-4-1 15,0 3 1-15,6-3-2 16,0-2 1-16,0-3 0 16,0 3 1-16,0-5-1 15,0-1 0-15,0 8 1 16,0-2 0-16,-1 5 0 15,-2-8 0-15,0 11 0 16,0-3 0-16,-3 0-1 16,3 0 1-16,-3 0-1 0,3 0 1 15,-3 1-1-15,0 1 0 16,3-2 0-16,-3 6 0 16,0-4 0-16,0-2 1 15,-3 8-2-15,0 0 1 16,-3 0 0-16,0-8 1 15,0 8-1-15,0 0 0 16,0 0 0-16,0 0 0 16,-3 0 0-16,0 0 1 0,3 0-1 15,0 0 0-15,-3 0 0 16,0 0 0-16,0 0 0 16,0 0 0-16,0 8 0 15,0-8 0-15,-3 0 0 16,3 8 0-16,-3-2-1 15,0-4 1-15,3 6 0 16,-3-2 0-16,0-1 0 16,-3 3 0-16,0-6 0 15,0 6 0-15,0 6 0 16,-2-4 0-16,-1-5 0 16,0 11 0-16,0-8 0 15,0 0 0-15,0 5 0 16,0-5 0-16,3 6 0 15,0-4 0-15,-3-2 0 16,6 0 0-16,0 3 0 16,-3-9 0-16,4 6 0 0,2-3 0 15,-3-2 0-15,6 2 0 16,0-2 0-16,-3 2 0 16,3-2 0-16,0 2 1 15,0 3-1-15,0-2 0 16,0-4 0-16,0 3 1 15,3-2 0-15,3 5 0 16,0-3-1-16,5-2 1 16,-5-3 0-16,9 8 1 15,-3-3-1-15,3-5 1 0,0 6-1 16,3-4 1-16,0 3-1 16,-1-2 0-16,1-3-1 15,3 5 1-15,0-2-1 16,0-3 0-16,0 0 0 15,-3 5 0-15,-1-2 0 16,1 2 1-16,-3-2-1 16,0 2 0-16,0-2 0 15,-3 2 0-15,0-5 0 16,-3 5 1-16,0-2-1 16,0-3 0-16,-4 8-3 15,1-8 1-15,0 0-6 16,0 5 0-16,3-5-5 15,0 0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07.1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55 56 21 0,'8'-14'10'0,"-8"-14"-4"0,0 21 10 0,0 0-16 15,-4 7 0-15,0 0 1 16,-4 11 0-16,0-1-1 16,0 11 0-16,1 7 1 15,3 7 0-15,0 3 0 16,0 7 1-16,4-7-6 15,0-3 0-15,-4 0-3 16,-4-11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08.1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101 45 13 0,'-4'-11'6'0,"8"-16"3"15,-4 27 5-15,0 0-14 16,0-7 1-16,0 7 1 16,0 0 0-16,0 0-3 15,0 0 1-15,0 10 1 16,0 4 1-16,0 10-1 16,0 11 0-16,0 0 0 15,-4 10 1-15,0 4 0 0,0-4 0 16,0 7 0-16,-4 1 1 0,0-5-2 15,1-3 1-15,3 4-1 16,-4 0 1-16,0 3-1 16,0-10 0-16,0-4 0 15,4-7 0-15,1-3-3 16,-1-10 1-16,0-8-4 16,4-10 1-16,-8-7-6 15,16-7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08.4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38 240 16 0,'-24'-21'8'0,"9"21"-2"0,15-4 9 0,0 4-14 15,0-10 1-15,0-4 1 16,8 0 0-16,3 0-2 16,5-3 0-16,11-1 2 15,5-3 1-15,-1-3-1 16,8 3 1-16,4 0-2 16,-7 4 1-16,3 7-2 15,-8-1 0-15,0 8-4 16,-7 3 0-16,-9 0-7 15,-11 10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08.6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6 115 25 0,'-8'0'12'0,"8"-4"-4"0,4 1 15 15,4-8-22-15,12 1 1 16,7-8 0-16,12 5 0 16,0-1-3-16,1 3 1 15,-5 1 0-15,0 3 1 16,-4 3-5-16,1-3 1 16,-5 4-7-16,-3 6 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09.0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117 82 25 0,'-8'-7'12'0,"1"-7"-8"15,7 17 16-15,0-3-20 16,0 7 0-16,-4-3 1 15,0 3 1-15,0 3-2 16,-4 4 0-16,0 7 1 16,-4-4 1-16,1 8-1 15,-1 6 1-15,4 4-2 16,0 3 1-16,4 7 0 16,-3-3 0-16,3 3 0 15,0-10 0-15,4-11 0 16,-4-3 1-16,4-14 0 15,0-14 0-15,4-10 0 0,0-8 1 16,7-6-1-16,1-11 1 16,8 1-2-16,-5-1 1 15,5-3-1-15,3 3 1 16,5 0-1-16,3 4 0 16,0 0-1-16,1 3 1 15,-1 14-1-15,4 3 1 16,-3 8-6-16,-1 10 0 15,-4 3-8-15,-7 8 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09.6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-4 379 31 0,'-4'-4'15'0,"35"-6"-8"15,-15 3 19-15,4-4-26 16,7 5 1-16,4-5 0 16,8 1 1-16,1-11-2 15,-1-4 0-15,-4 1 1 16,-8 0 1-16,-3-4-1 16,-9 7 1-16,1-10-1 15,-8-4 0-15,0 11-1 16,-8 6 0-16,-12 8-1 0,-8 6 1 15,1 11-1-15,-5 4 0 16,-11 6-1-16,0 14 1 16,4 4 1-16,-5 0 0 15,5 3 0-15,4 4 1 16,7 0-1-16,8-1 1 16,12-2 0-16,12-11 0 15,4-4 0-15,19-10 1 16,12-7 0-16,-4-14 0 15,4-11 0-15,8-6 0 16,11 3-1-16,-3-7 1 0,0-3-1 16,-9 0 0-16,5-8 0 15,-12 1 0-15,0 3-1 16,-16-6 1-16,-7 6 0 16,-16-7 0-16,-12 7-1 15,-4 11 0-15,-8 7-1 16,-7 13 0-16,-5 15 0 15,-7 9 1-15,-8 8 1 16,4 14 0-16,0 3 0 16,11 11 1-16,1 0 0 15,15-8 1-15,4-6-1 16,24-7 1-16,12-11-4 16,11-6 0-16,4-11-12 15,12-4 1-15,-5-13-4 16,1-18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8T23:22:10.5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77 324 23 0,'0'-31'11'0,"4"0"-8"15,-4 24 12-15,0 0-14 16,0 3 0-16,-4 1 0 15,0 6 1-15,-4 4-3 16,-8 7 1-16,9 7 0 16,-5 4 1-16,4 9 1 15,-4 8 0-15,4 7-1 16,8 6 1-16,0 1-1 16,0 0 1-16,4-18-1 15,12-7 1-15,4 1-1 16,3-22 0-16,8-6-1 15,5-11 1-15,3-21 0 16,0-7 0-16,4-10-1 0,-8-7 1 16,0-11-2-16,-7-3 1 15,-13 0 0-15,-11 3 0 16,-8-6 0-16,-3 6 0 16,-13 7 0-16,-7 18 0 15,-9 7 0-15,1 6 0 16,0 15 0-16,4 13 0 15,-5 18-1-15,13 7 1 16,3 3-1-16,1 11 1 16,3 10-3-16,0-3 0 15,13 3-6-15,3 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16F20A5-3164-4A00-B120-46ED7F862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85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6425"/>
            <a:ext cx="5610225" cy="4183063"/>
          </a:xfrm>
          <a:noFill/>
          <a:ln/>
        </p:spPr>
        <p:txBody>
          <a:bodyPr lIns="93169" tIns="46585" rIns="93169" bIns="46585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9" tIns="46585" rIns="93169" bIns="46585" anchor="b"/>
          <a:lstStyle/>
          <a:p>
            <a:pPr algn="r" defTabSz="930275" eaLnBrk="1" hangingPunct="1"/>
            <a:fld id="{454117AB-93FD-4779-9789-3CE9B8E0576F}" type="slidenum">
              <a:rPr lang="en-US" sz="1200" b="0"/>
              <a:pPr algn="r" defTabSz="930275" eaLnBrk="1" hangingPunct="1"/>
              <a:t>2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304577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DE2C2-1E85-4707-8C25-E306BE962A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5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F20A5-3164-4A00-B120-46ED7F862D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DE2C2-1E85-4707-8C25-E306BE962A6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DE2C2-1E85-4707-8C25-E306BE962A6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4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DE2C2-1E85-4707-8C25-E306BE962A6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DE2C2-1E85-4707-8C25-E306BE962A6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9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DE2C2-1E85-4707-8C25-E306BE962A6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81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6425"/>
            <a:ext cx="5610225" cy="4183063"/>
          </a:xfrm>
          <a:noFill/>
          <a:ln/>
        </p:spPr>
        <p:txBody>
          <a:bodyPr lIns="93169" tIns="46585" rIns="93169" bIns="46585"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9" tIns="46585" rIns="93169" bIns="46585" anchor="b"/>
          <a:lstStyle/>
          <a:p>
            <a:pPr algn="r" defTabSz="930275" eaLnBrk="1" hangingPunct="1"/>
            <a:fld id="{3808DDAE-EE32-4E51-8A63-124BB40AD623}" type="slidenum">
              <a:rPr lang="en-US" sz="1200"/>
              <a:pPr algn="r" defTabSz="930275"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6361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3DB0-2109-4249-8A87-49B1F6907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42682-B73B-41F7-921A-F9AB0C1EF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545C3-912D-4132-B6D6-A60AA1B26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30D55-BED7-443E-B162-9D950DD15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94F2-5E57-4DD3-9462-AFAE906D0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78FE6-3931-412B-B8EE-BD005290F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B8B87-7F97-4F79-B3E2-4DD09B33D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7625-F65D-441A-873C-FAF2ADAAD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C79-DE67-41C7-9195-5D1999C58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EBFB-2777-4CF8-AEB5-A582F6B51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493B-8017-4FEA-92F3-517752B7C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5CB7-E4BF-42AA-AF50-6E2CC7942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B143685C-04B0-468D-8506-5B93448A7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7.wmf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2.png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8.wmf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6.png"/><Relationship Id="rId3" Type="http://schemas.openxmlformats.org/officeDocument/2006/relationships/image" Target="../media/image54.e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.png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56.emf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.png"/><Relationship Id="rId4" Type="http://schemas.openxmlformats.org/officeDocument/2006/relationships/image" Target="../media/image55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8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5.emf"/><Relationship Id="rId4" Type="http://schemas.openxmlformats.org/officeDocument/2006/relationships/image" Target="../media/image54.emf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emf"/><Relationship Id="rId13" Type="http://schemas.openxmlformats.org/officeDocument/2006/relationships/customXml" Target="../ink/ink5.xml"/><Relationship Id="rId18" Type="http://schemas.openxmlformats.org/officeDocument/2006/relationships/image" Target="../media/image710.emf"/><Relationship Id="rId26" Type="http://schemas.openxmlformats.org/officeDocument/2006/relationships/image" Target="../media/image750.emf"/><Relationship Id="rId3" Type="http://schemas.openxmlformats.org/officeDocument/2006/relationships/image" Target="../media/image60.emf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680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image" Target="../media/image59.emf"/><Relationship Id="rId16" Type="http://schemas.openxmlformats.org/officeDocument/2006/relationships/image" Target="../media/image700.emf"/><Relationship Id="rId20" Type="http://schemas.openxmlformats.org/officeDocument/2006/relationships/image" Target="../media/image720.emf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emf"/><Relationship Id="rId11" Type="http://schemas.openxmlformats.org/officeDocument/2006/relationships/customXml" Target="../ink/ink4.xml"/><Relationship Id="rId24" Type="http://schemas.openxmlformats.org/officeDocument/2006/relationships/image" Target="../media/image740.emf"/><Relationship Id="rId32" Type="http://schemas.openxmlformats.org/officeDocument/2006/relationships/image" Target="../media/image780.e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760.emf"/><Relationship Id="rId10" Type="http://schemas.openxmlformats.org/officeDocument/2006/relationships/image" Target="../media/image670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20.png"/><Relationship Id="rId9" Type="http://schemas.openxmlformats.org/officeDocument/2006/relationships/customXml" Target="../ink/ink3.xml"/><Relationship Id="rId14" Type="http://schemas.openxmlformats.org/officeDocument/2006/relationships/image" Target="../media/image690.emf"/><Relationship Id="rId22" Type="http://schemas.openxmlformats.org/officeDocument/2006/relationships/image" Target="../media/image730.emf"/><Relationship Id="rId27" Type="http://schemas.openxmlformats.org/officeDocument/2006/relationships/customXml" Target="../ink/ink12.xml"/><Relationship Id="rId30" Type="http://schemas.openxmlformats.org/officeDocument/2006/relationships/image" Target="../media/image77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62.em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png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75.png"/><Relationship Id="rId5" Type="http://schemas.openxmlformats.org/officeDocument/2006/relationships/image" Target="../media/image43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960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image" Target="../media/image1100.emf"/><Relationship Id="rId4" Type="http://schemas.openxmlformats.org/officeDocument/2006/relationships/customXml" Target="../ink/ink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9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image" Target="../media/image1050.emf"/><Relationship Id="rId4" Type="http://schemas.openxmlformats.org/officeDocument/2006/relationships/customXml" Target="../ink/ink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emf"/><Relationship Id="rId5" Type="http://schemas.openxmlformats.org/officeDocument/2006/relationships/image" Target="../media/image5.png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69.png"/><Relationship Id="rId7" Type="http://schemas.openxmlformats.org/officeDocument/2006/relationships/customXml" Target="../ink/ink19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emf"/><Relationship Id="rId5" Type="http://schemas.openxmlformats.org/officeDocument/2006/relationships/image" Target="../media/image81.emf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image" Target="../media/image69.png"/><Relationship Id="rId7" Type="http://schemas.openxmlformats.org/officeDocument/2006/relationships/customXml" Target="../ink/ink20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emf"/><Relationship Id="rId5" Type="http://schemas.openxmlformats.org/officeDocument/2006/relationships/image" Target="../media/image81.emf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jpe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png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image" Target="../media/image30.wmf"/><Relationship Id="rId4" Type="http://schemas.openxmlformats.org/officeDocument/2006/relationships/image" Target="../media/image6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100.e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png"/><Relationship Id="rId5" Type="http://schemas.openxmlformats.org/officeDocument/2006/relationships/image" Target="../media/image102.png"/><Relationship Id="rId4" Type="http://schemas.openxmlformats.org/officeDocument/2006/relationships/image" Target="../media/image101.emf"/><Relationship Id="rId9" Type="http://schemas.openxmlformats.org/officeDocument/2006/relationships/image" Target="../media/image99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1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59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2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jpeg"/><Relationship Id="rId4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43.png"/><Relationship Id="rId4" Type="http://schemas.openxmlformats.org/officeDocument/2006/relationships/image" Target="../media/image12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129.wmf"/><Relationship Id="rId3" Type="http://schemas.openxmlformats.org/officeDocument/2006/relationships/image" Target="../media/image131.png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3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7.w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4.wmf"/><Relationship Id="rId9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79" y="2640981"/>
            <a:ext cx="4419600" cy="192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8004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bonding and </a:t>
            </a:r>
            <a:r>
              <a:rPr lang="en-US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orientation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bend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spectroscopy</a:t>
            </a:r>
          </a:p>
        </p:txBody>
      </p:sp>
      <p:sp>
        <p:nvSpPr>
          <p:cNvPr id="2" name="Right Arrow 1"/>
          <p:cNvSpPr/>
          <p:nvPr/>
        </p:nvSpPr>
        <p:spPr bwMode="auto">
          <a:xfrm rot="10456835">
            <a:off x="6137160" y="3589953"/>
            <a:ext cx="609600" cy="21154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84"/>
          <p:cNvSpPr txBox="1">
            <a:spLocks noChangeArrowheads="1"/>
          </p:cNvSpPr>
          <p:nvPr/>
        </p:nvSpPr>
        <p:spPr bwMode="auto">
          <a:xfrm>
            <a:off x="6326187" y="23622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en-US" sz="2400" b="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69"/>
          <p:cNvGrpSpPr>
            <a:grpSpLocks/>
          </p:cNvGrpSpPr>
          <p:nvPr/>
        </p:nvGrpSpPr>
        <p:grpSpPr bwMode="auto">
          <a:xfrm>
            <a:off x="5257800" y="3025775"/>
            <a:ext cx="2895600" cy="1851025"/>
            <a:chOff x="1143000" y="827129"/>
            <a:chExt cx="4191000" cy="2678071"/>
          </a:xfrm>
        </p:grpSpPr>
        <p:graphicFrame>
          <p:nvGraphicFramePr>
            <p:cNvPr id="24" name="Object 15"/>
            <p:cNvGraphicFramePr>
              <a:graphicFrameLocks noChangeAspect="1"/>
            </p:cNvGraphicFramePr>
            <p:nvPr/>
          </p:nvGraphicFramePr>
          <p:xfrm>
            <a:off x="1981200" y="2033666"/>
            <a:ext cx="893763" cy="1014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470" name="Chem3D XML" r:id="rId4" imgW="740823" imgH="841402" progId="">
                    <p:embed/>
                  </p:oleObj>
                </mc:Choice>
                <mc:Fallback>
                  <p:oleObj name="Chem3D XML" r:id="rId4" imgW="740823" imgH="84140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2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2033666"/>
                          <a:ext cx="893763" cy="1014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6"/>
            <p:cNvGraphicFramePr>
              <a:graphicFrameLocks noChangeAspect="1"/>
            </p:cNvGraphicFramePr>
            <p:nvPr/>
          </p:nvGraphicFramePr>
          <p:xfrm>
            <a:off x="2819400" y="2451100"/>
            <a:ext cx="541337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471" name="Chem3D XML" r:id="rId6" imgW="540751" imgH="901001" progId="">
                    <p:embed/>
                  </p:oleObj>
                </mc:Choice>
                <mc:Fallback>
                  <p:oleObj name="Chem3D XML" r:id="rId6" imgW="540751" imgH="9010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2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2451100"/>
                          <a:ext cx="541337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7"/>
            <p:cNvGraphicFramePr>
              <a:graphicFrameLocks noChangeAspect="1"/>
            </p:cNvGraphicFramePr>
            <p:nvPr/>
          </p:nvGraphicFramePr>
          <p:xfrm>
            <a:off x="3687763" y="2439987"/>
            <a:ext cx="960437" cy="76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472" name="Chem3D XML" r:id="rId8" imgW="961068" imgH="761057" progId="">
                    <p:embed/>
                  </p:oleObj>
                </mc:Choice>
                <mc:Fallback>
                  <p:oleObj name="Chem3D XML" r:id="rId8" imgW="961068" imgH="76105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bright="2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763" y="2439987"/>
                          <a:ext cx="960437" cy="760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8"/>
            <p:cNvGraphicFramePr>
              <a:graphicFrameLocks noChangeAspect="1"/>
            </p:cNvGraphicFramePr>
            <p:nvPr/>
          </p:nvGraphicFramePr>
          <p:xfrm>
            <a:off x="4264025" y="1600200"/>
            <a:ext cx="841375" cy="70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473" name="Chem3D XML" r:id="rId10" imgW="841402" imgH="700974" progId="">
                    <p:embed/>
                  </p:oleObj>
                </mc:Choice>
                <mc:Fallback>
                  <p:oleObj name="Chem3D XML" r:id="rId10" imgW="841402" imgH="70097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lum bright="2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4025" y="1600200"/>
                          <a:ext cx="841375" cy="70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9"/>
            <p:cNvGraphicFramePr>
              <a:graphicFrameLocks noChangeAspect="1"/>
            </p:cNvGraphicFramePr>
            <p:nvPr/>
          </p:nvGraphicFramePr>
          <p:xfrm>
            <a:off x="2895600" y="914400"/>
            <a:ext cx="100276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474" name="Chem3D XML" r:id="rId12" imgW="1963272" imgH="2984975" progId="">
                    <p:embed/>
                  </p:oleObj>
                </mc:Choice>
                <mc:Fallback>
                  <p:oleObj name="Chem3D XML" r:id="rId12" imgW="1963272" imgH="2984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914400"/>
                          <a:ext cx="1002760" cy="152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Arc 28"/>
            <p:cNvSpPr/>
            <p:nvPr/>
          </p:nvSpPr>
          <p:spPr>
            <a:xfrm rot="5907344">
              <a:off x="2699949" y="1193192"/>
              <a:ext cx="1329849" cy="1424572"/>
            </a:xfrm>
            <a:prstGeom prst="arc">
              <a:avLst>
                <a:gd name="adj1" fmla="val 17396721"/>
                <a:gd name="adj2" fmla="val 19352644"/>
              </a:avLst>
            </a:prstGeom>
            <a:ln w="28575">
              <a:solidFill>
                <a:schemeClr val="accent4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/>
            </a:p>
          </p:txBody>
        </p:sp>
        <p:sp>
          <p:nvSpPr>
            <p:cNvPr id="31" name="Arc 30"/>
            <p:cNvSpPr/>
            <p:nvPr/>
          </p:nvSpPr>
          <p:spPr>
            <a:xfrm rot="15016453" flipV="1">
              <a:off x="2583915" y="778619"/>
              <a:ext cx="1329849" cy="1426871"/>
            </a:xfrm>
            <a:prstGeom prst="arc">
              <a:avLst>
                <a:gd name="adj1" fmla="val 17531183"/>
                <a:gd name="adj2" fmla="val 19352644"/>
              </a:avLst>
            </a:prstGeom>
            <a:ln w="28575">
              <a:solidFill>
                <a:schemeClr val="accent4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3472865" y="1704507"/>
              <a:ext cx="142457" cy="18374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62"/>
            <p:cNvGrpSpPr>
              <a:grpSpLocks/>
            </p:cNvGrpSpPr>
            <p:nvPr/>
          </p:nvGrpSpPr>
          <p:grpSpPr bwMode="auto">
            <a:xfrm>
              <a:off x="1295400" y="1295726"/>
              <a:ext cx="1011493" cy="893097"/>
              <a:chOff x="1274507" y="1295726"/>
              <a:chExt cx="1011493" cy="893097"/>
            </a:xfrm>
          </p:grpSpPr>
          <p:graphicFrame>
            <p:nvGraphicFramePr>
              <p:cNvPr id="35" name="Object 14"/>
              <p:cNvGraphicFramePr>
                <a:graphicFrameLocks noChangeAspect="1"/>
              </p:cNvGraphicFramePr>
              <p:nvPr/>
            </p:nvGraphicFramePr>
            <p:xfrm>
              <a:off x="1304925" y="1524000"/>
              <a:ext cx="981075" cy="600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6475" name="Chem3D XML" r:id="rId14" imgW="981363" imgH="600834" progId="">
                      <p:embed/>
                    </p:oleObj>
                  </mc:Choice>
                  <mc:Fallback>
                    <p:oleObj name="Chem3D XML" r:id="rId14" imgW="981363" imgH="600834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lum bright="2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4925" y="1524000"/>
                            <a:ext cx="981075" cy="600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Arc 35"/>
              <p:cNvSpPr/>
              <p:nvPr/>
            </p:nvSpPr>
            <p:spPr>
              <a:xfrm rot="11909440">
                <a:off x="1276053" y="1295677"/>
                <a:ext cx="813385" cy="872785"/>
              </a:xfrm>
              <a:prstGeom prst="arc">
                <a:avLst>
                  <a:gd name="adj1" fmla="val 17396721"/>
                  <a:gd name="adj2" fmla="val 19352644"/>
                </a:avLst>
              </a:prstGeom>
              <a:ln w="28575">
                <a:solidFill>
                  <a:schemeClr val="accent4">
                    <a:lumMod val="65000"/>
                    <a:lumOff val="3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/>
              </a:p>
            </p:txBody>
          </p:sp>
          <p:sp>
            <p:nvSpPr>
              <p:cNvPr id="37" name="Arc 36"/>
              <p:cNvSpPr/>
              <p:nvPr/>
            </p:nvSpPr>
            <p:spPr>
              <a:xfrm rot="20516198" flipV="1">
                <a:off x="1471356" y="1316349"/>
                <a:ext cx="813385" cy="872785"/>
              </a:xfrm>
              <a:prstGeom prst="arc">
                <a:avLst>
                  <a:gd name="adj1" fmla="val 17531183"/>
                  <a:gd name="adj2" fmla="val 19352644"/>
                </a:avLst>
              </a:prstGeom>
              <a:ln w="28575">
                <a:solidFill>
                  <a:schemeClr val="accent4">
                    <a:lumMod val="65000"/>
                    <a:lumOff val="3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1705744" y="1957158"/>
                <a:ext cx="114840" cy="0"/>
              </a:xfrm>
              <a:prstGeom prst="straightConnector1">
                <a:avLst/>
              </a:prstGeom>
              <a:ln w="28575">
                <a:solidFill>
                  <a:schemeClr val="accent4">
                    <a:lumMod val="65000"/>
                    <a:lumOff val="3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1143000" y="1523061"/>
              <a:ext cx="4191000" cy="1982139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/>
            </a:p>
          </p:txBody>
        </p:sp>
      </p:grpSp>
      <p:pic>
        <p:nvPicPr>
          <p:cNvPr id="1034" name="Picture 8" descr="USC logo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5410200"/>
            <a:ext cx="1371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Subtitle 2"/>
          <p:cNvSpPr>
            <a:spLocks/>
          </p:cNvSpPr>
          <p:nvPr/>
        </p:nvSpPr>
        <p:spPr bwMode="auto">
          <a:xfrm>
            <a:off x="1447800" y="53340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0" dirty="0"/>
              <a:t>Alex Benderskii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0" i="1" dirty="0"/>
              <a:t>Department of </a:t>
            </a:r>
            <a:r>
              <a:rPr lang="en-US" sz="2400" b="0" i="1" dirty="0" smtClean="0"/>
              <a:t>Chemistry</a:t>
            </a:r>
            <a:endParaRPr lang="en-US" sz="2400" b="0" i="1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0" i="1" dirty="0"/>
              <a:t>University of Southern California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87829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 algn="ctr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Aqueous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interfaces as seen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vibrational modes of water </a:t>
            </a:r>
          </a:p>
        </p:txBody>
      </p:sp>
    </p:spTree>
    <p:extLst>
      <p:ext uri="{BB962C8B-B14F-4D97-AF65-F5344CB8AC3E}">
        <p14:creationId xmlns:p14="http://schemas.microsoft.com/office/powerpoint/2010/main" val="33790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533400" y="152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Vibrational spectrum of liquid water</a:t>
            </a:r>
          </a:p>
        </p:txBody>
      </p:sp>
      <p:pic>
        <p:nvPicPr>
          <p:cNvPr id="5124" name="Picture 12" descr="1-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5029200" y="6296025"/>
            <a:ext cx="3938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Y. Marechal, </a:t>
            </a:r>
            <a:r>
              <a:rPr lang="en-US" sz="1600" b="0" i="1"/>
              <a:t>J. Mol. Struct.</a:t>
            </a:r>
            <a:r>
              <a:rPr lang="en-US" sz="1600" b="0"/>
              <a:t> </a:t>
            </a:r>
            <a:r>
              <a:rPr lang="en-US" sz="1600"/>
              <a:t>880</a:t>
            </a:r>
            <a:r>
              <a:rPr lang="en-US" sz="1600" b="0"/>
              <a:t> (2008) 38-43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3124200" y="677862"/>
            <a:ext cx="1371600" cy="1150938"/>
            <a:chOff x="1274507" y="1295726"/>
            <a:chExt cx="1011493" cy="893097"/>
          </a:xfrm>
        </p:grpSpPr>
        <p:graphicFrame>
          <p:nvGraphicFramePr>
            <p:cNvPr id="5122" name="Object 14"/>
            <p:cNvGraphicFramePr>
              <a:graphicFrameLocks noChangeAspect="1"/>
            </p:cNvGraphicFramePr>
            <p:nvPr/>
          </p:nvGraphicFramePr>
          <p:xfrm>
            <a:off x="1304925" y="1524000"/>
            <a:ext cx="98107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12" name="Chem3D XML" r:id="rId4" imgW="981363" imgH="600834" progId="">
                    <p:embed/>
                  </p:oleObj>
                </mc:Choice>
                <mc:Fallback>
                  <p:oleObj name="Chem3D XML" r:id="rId4" imgW="981363" imgH="60083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2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4925" y="1524000"/>
                          <a:ext cx="981075" cy="600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Arc 51"/>
            <p:cNvSpPr>
              <a:spLocks/>
            </p:cNvSpPr>
            <p:nvPr/>
          </p:nvSpPr>
          <p:spPr bwMode="auto">
            <a:xfrm rot="-9690560">
              <a:off x="1275028" y="1296205"/>
              <a:ext cx="814197" cy="872027"/>
            </a:xfrm>
            <a:custGeom>
              <a:avLst/>
              <a:gdLst>
                <a:gd name="T0" fmla="*/ 554577 w 814197"/>
                <a:gd name="T1" fmla="*/ 29617 h 872027"/>
                <a:gd name="T2" fmla="*/ 407099 w 814197"/>
                <a:gd name="T3" fmla="*/ 436014 h 872027"/>
                <a:gd name="T4" fmla="*/ 738210 w 814197"/>
                <a:gd name="T5" fmla="*/ 182348 h 872027"/>
                <a:gd name="T6" fmla="*/ 11796480 60000 65536"/>
                <a:gd name="T7" fmla="*/ 17694720 60000 65536"/>
                <a:gd name="T8" fmla="*/ 5898240 60000 65536"/>
                <a:gd name="T9" fmla="*/ 554577 w 814197"/>
                <a:gd name="T10" fmla="*/ 29617 h 872027"/>
                <a:gd name="T11" fmla="*/ 738210 w 814197"/>
                <a:gd name="T12" fmla="*/ 182348 h 8720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197" h="872027" stroke="0">
                  <a:moveTo>
                    <a:pt x="554577" y="29617"/>
                  </a:moveTo>
                  <a:lnTo>
                    <a:pt x="554577" y="29616"/>
                  </a:lnTo>
                  <a:cubicBezTo>
                    <a:pt x="628349" y="60326"/>
                    <a:pt x="692162" y="113401"/>
                    <a:pt x="738209" y="182349"/>
                  </a:cubicBezTo>
                  <a:lnTo>
                    <a:pt x="407099" y="436014"/>
                  </a:lnTo>
                  <a:close/>
                </a:path>
                <a:path w="814197" h="872027" fill="none">
                  <a:moveTo>
                    <a:pt x="554577" y="29617"/>
                  </a:moveTo>
                  <a:lnTo>
                    <a:pt x="554577" y="29616"/>
                  </a:lnTo>
                  <a:cubicBezTo>
                    <a:pt x="628349" y="60326"/>
                    <a:pt x="692162" y="113401"/>
                    <a:pt x="738209" y="182349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1" name="Arc 52"/>
            <p:cNvSpPr>
              <a:spLocks/>
            </p:cNvSpPr>
            <p:nvPr/>
          </p:nvSpPr>
          <p:spPr bwMode="auto">
            <a:xfrm rot="20516198" flipV="1">
              <a:off x="1471345" y="1316869"/>
              <a:ext cx="814197" cy="872027"/>
            </a:xfrm>
            <a:custGeom>
              <a:avLst/>
              <a:gdLst>
                <a:gd name="T0" fmla="*/ 570045 w 814197"/>
                <a:gd name="T1" fmla="*/ 36451 h 872027"/>
                <a:gd name="T2" fmla="*/ 407099 w 814197"/>
                <a:gd name="T3" fmla="*/ 436014 h 872027"/>
                <a:gd name="T4" fmla="*/ 738210 w 814197"/>
                <a:gd name="T5" fmla="*/ 182348 h 872027"/>
                <a:gd name="T6" fmla="*/ 11796480 60000 65536"/>
                <a:gd name="T7" fmla="*/ 17694720 60000 65536"/>
                <a:gd name="T8" fmla="*/ 5898240 60000 65536"/>
                <a:gd name="T9" fmla="*/ 570045 w 814197"/>
                <a:gd name="T10" fmla="*/ 36451 h 872027"/>
                <a:gd name="T11" fmla="*/ 738210 w 814197"/>
                <a:gd name="T12" fmla="*/ 182348 h 8720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197" h="872027" stroke="0">
                  <a:moveTo>
                    <a:pt x="570045" y="36451"/>
                  </a:moveTo>
                  <a:lnTo>
                    <a:pt x="570045" y="36450"/>
                  </a:lnTo>
                  <a:cubicBezTo>
                    <a:pt x="637363" y="67942"/>
                    <a:pt x="695471" y="118356"/>
                    <a:pt x="738209" y="182347"/>
                  </a:cubicBezTo>
                  <a:lnTo>
                    <a:pt x="407099" y="436014"/>
                  </a:lnTo>
                  <a:close/>
                </a:path>
                <a:path w="814197" h="872027" fill="none">
                  <a:moveTo>
                    <a:pt x="570045" y="36451"/>
                  </a:moveTo>
                  <a:lnTo>
                    <a:pt x="570045" y="36450"/>
                  </a:lnTo>
                  <a:cubicBezTo>
                    <a:pt x="637363" y="67942"/>
                    <a:pt x="695471" y="118356"/>
                    <a:pt x="738209" y="182347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5132" name="Straight Arrow Connector 53"/>
            <p:cNvCxnSpPr>
              <a:cxnSpLocks noChangeShapeType="1"/>
            </p:cNvCxnSpPr>
            <p:nvPr/>
          </p:nvCxnSpPr>
          <p:spPr bwMode="auto">
            <a:xfrm rot="5400000">
              <a:off x="1704860" y="1957458"/>
              <a:ext cx="115719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sm"/>
            </a:ln>
          </p:spPr>
        </p:cxnSp>
      </p:grp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9400" y="609600"/>
            <a:ext cx="198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>
              <a:defRPr/>
            </a:pPr>
            <a:r>
              <a:rPr lang="en-US" sz="24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HOH bend</a:t>
            </a:r>
          </a:p>
        </p:txBody>
      </p:sp>
      <p:sp>
        <p:nvSpPr>
          <p:cNvPr id="22555" name="AutoShape 27"/>
          <p:cNvSpPr>
            <a:spLocks noChangeArrowheads="1"/>
          </p:cNvSpPr>
          <p:nvPr/>
        </p:nvSpPr>
        <p:spPr bwMode="auto">
          <a:xfrm>
            <a:off x="3352800" y="1752600"/>
            <a:ext cx="838200" cy="2895600"/>
          </a:xfrm>
          <a:prstGeom prst="downArrow">
            <a:avLst>
              <a:gd name="adj1" fmla="val 46213"/>
              <a:gd name="adj2" fmla="val 65831"/>
            </a:avLst>
          </a:prstGeom>
          <a:solidFill>
            <a:srgbClr val="00FFCC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2000"/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286000" y="1981200"/>
            <a:ext cx="3048000" cy="1938992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0" dirty="0" smtClean="0">
                <a:latin typeface="+mn-lt"/>
              </a:rPr>
              <a:t>Small transition dipole -  No </a:t>
            </a:r>
            <a:r>
              <a:rPr lang="en-US" sz="2000" b="0" dirty="0" err="1" smtClean="0">
                <a:latin typeface="+mn-lt"/>
              </a:rPr>
              <a:t>excitonic</a:t>
            </a:r>
            <a:r>
              <a:rPr lang="en-US" sz="2000" b="0" dirty="0" smtClean="0">
                <a:latin typeface="+mn-lt"/>
              </a:rPr>
              <a:t> effects in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0" dirty="0" smtClean="0">
                <a:latin typeface="+mn-lt"/>
              </a:rPr>
              <a:t> line shapes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0" dirty="0" smtClean="0">
                <a:latin typeface="+mn-lt"/>
              </a:rPr>
              <a:t> orientation</a:t>
            </a:r>
          </a:p>
          <a:p>
            <a:pPr>
              <a:buFont typeface="Wingdings" pitchFamily="2" charset="2"/>
              <a:buChar char="Ø"/>
            </a:pPr>
            <a:r>
              <a:rPr lang="en-US" sz="2000" b="0" dirty="0" smtClean="0">
                <a:latin typeface="+mn-lt"/>
              </a:rPr>
              <a:t> Less pronounced non-Condon effects </a:t>
            </a:r>
            <a:endParaRPr lang="en-US" sz="2000" b="0" dirty="0">
              <a:latin typeface="+mn-lt"/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89554"/>
              </p:ext>
            </p:extLst>
          </p:nvPr>
        </p:nvGraphicFramePr>
        <p:xfrm>
          <a:off x="1391820" y="1095646"/>
          <a:ext cx="1288296" cy="63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3" name="Equation" r:id="rId6" imgW="520560" imgH="253800" progId="Equation.DSMT4">
                  <p:embed/>
                </p:oleObj>
              </mc:Choice>
              <mc:Fallback>
                <p:oleObj name="Equation" r:id="rId6" imgW="520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820" y="1095646"/>
                        <a:ext cx="1288296" cy="639957"/>
                      </a:xfrm>
                      <a:prstGeom prst="rect">
                        <a:avLst/>
                      </a:prstGeom>
                      <a:solidFill>
                        <a:srgbClr val="00FFCC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2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555" grpId="0" animBg="1"/>
      <p:bldP spid="225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533400" y="152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Vibrational spectrum of liquid water</a:t>
            </a:r>
          </a:p>
        </p:txBody>
      </p:sp>
      <p:pic>
        <p:nvPicPr>
          <p:cNvPr id="5124" name="Picture 12" descr="1-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5029200" y="6296025"/>
            <a:ext cx="3938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Y. </a:t>
            </a:r>
            <a:r>
              <a:rPr lang="en-US" sz="1600" b="0" dirty="0" err="1"/>
              <a:t>Marechal</a:t>
            </a:r>
            <a:r>
              <a:rPr lang="en-US" sz="1600" b="0" dirty="0"/>
              <a:t>, </a:t>
            </a:r>
            <a:r>
              <a:rPr lang="en-US" sz="1600" b="0" i="1" dirty="0"/>
              <a:t>J. Mol. </a:t>
            </a:r>
            <a:r>
              <a:rPr lang="en-US" sz="1600" b="0" i="1" dirty="0" err="1"/>
              <a:t>Struct</a:t>
            </a:r>
            <a:r>
              <a:rPr lang="en-US" sz="1600" b="0" i="1" dirty="0"/>
              <a:t>.</a:t>
            </a:r>
            <a:r>
              <a:rPr lang="en-US" sz="1600" b="0" dirty="0"/>
              <a:t> </a:t>
            </a:r>
            <a:r>
              <a:rPr lang="en-US" sz="1600" dirty="0"/>
              <a:t>880</a:t>
            </a:r>
            <a:r>
              <a:rPr lang="en-US" sz="1600" b="0" dirty="0"/>
              <a:t> (2008) 38-43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16028" y="838200"/>
            <a:ext cx="3146972" cy="4495800"/>
            <a:chOff x="5503474" y="753360"/>
            <a:chExt cx="3153999" cy="440119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3474" y="753360"/>
              <a:ext cx="3153999" cy="3679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43"/>
            <p:cNvSpPr txBox="1">
              <a:spLocks noChangeArrowheads="1"/>
            </p:cNvSpPr>
            <p:nvPr/>
          </p:nvSpPr>
          <p:spPr bwMode="auto">
            <a:xfrm>
              <a:off x="6512039" y="4415894"/>
              <a:ext cx="1966912" cy="7386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 dirty="0">
                  <a:cs typeface="Times New Roman" pitchFamily="18" charset="0"/>
                </a:rPr>
                <a:t>Du, Superfine, Shen </a:t>
              </a:r>
              <a:r>
                <a:rPr lang="en-US" sz="1400" b="0" i="1" dirty="0">
                  <a:cs typeface="Times New Roman" pitchFamily="18" charset="0"/>
                </a:rPr>
                <a:t>PRL</a:t>
              </a:r>
              <a:r>
                <a:rPr lang="en-US" sz="1400" b="0" dirty="0">
                  <a:cs typeface="Times New Roman" pitchFamily="18" charset="0"/>
                </a:rPr>
                <a:t>  </a:t>
              </a:r>
              <a:r>
                <a:rPr lang="en-US" sz="1400" dirty="0">
                  <a:cs typeface="Times New Roman" pitchFamily="18" charset="0"/>
                </a:rPr>
                <a:t>70</a:t>
              </a:r>
              <a:r>
                <a:rPr lang="en-US" sz="1400" b="0" dirty="0">
                  <a:cs typeface="Times New Roman" pitchFamily="18" charset="0"/>
                </a:rPr>
                <a:t>, 2313 (1993</a:t>
              </a:r>
              <a:r>
                <a:rPr lang="en-US" sz="1400" b="0" dirty="0" smtClean="0">
                  <a:cs typeface="Times New Roman" pitchFamily="18" charset="0"/>
                </a:rPr>
                <a:t>) </a:t>
              </a:r>
              <a:endParaRPr lang="en-US" sz="1400" b="0" dirty="0">
                <a:cs typeface="Times New Roman" pitchFamily="18" charset="0"/>
              </a:endParaRPr>
            </a:p>
            <a:p>
              <a:r>
                <a:rPr lang="en-US" sz="1400" b="0" i="1" dirty="0">
                  <a:cs typeface="Times New Roman" pitchFamily="18" charset="0"/>
                </a:rPr>
                <a:t>PRL</a:t>
              </a:r>
              <a:r>
                <a:rPr lang="en-US" sz="1400" b="0" dirty="0">
                  <a:cs typeface="Times New Roman" pitchFamily="18" charset="0"/>
                </a:rPr>
                <a:t> </a:t>
              </a:r>
              <a:r>
                <a:rPr lang="en-US" sz="1400" dirty="0">
                  <a:cs typeface="Times New Roman" pitchFamily="18" charset="0"/>
                </a:rPr>
                <a:t>86</a:t>
              </a:r>
              <a:r>
                <a:rPr lang="en-US" sz="1400" b="0" dirty="0">
                  <a:cs typeface="Times New Roman" pitchFamily="18" charset="0"/>
                </a:rPr>
                <a:t>, 4799 (2001</a:t>
              </a:r>
              <a:r>
                <a:rPr lang="en-US" sz="1400" dirty="0">
                  <a:cs typeface="Times New Roman" pitchFamily="18" charset="0"/>
                </a:rPr>
                <a:t>)</a:t>
              </a:r>
              <a:r>
                <a:rPr lang="en-US" sz="1400" b="0" dirty="0"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76397" y="789103"/>
            <a:ext cx="3472283" cy="3505200"/>
            <a:chOff x="-2103535" y="840783"/>
            <a:chExt cx="3472283" cy="3505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-2103535" y="840783"/>
              <a:ext cx="3437836" cy="3505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069088" y="953074"/>
              <a:ext cx="3437836" cy="3071369"/>
              <a:chOff x="2209800" y="581373"/>
              <a:chExt cx="3437836" cy="3071369"/>
            </a:xfrm>
          </p:grpSpPr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2209800" y="581373"/>
                <a:ext cx="3437836" cy="2376162"/>
                <a:chOff x="440" y="125"/>
                <a:chExt cx="3440" cy="2252"/>
              </a:xfrm>
              <a:solidFill>
                <a:schemeClr val="bg1"/>
              </a:solidFill>
            </p:grpSpPr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84" y="432"/>
                  <a:ext cx="320" cy="28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A.</a:t>
                  </a:r>
                </a:p>
              </p:txBody>
            </p:sp>
            <p:pic>
              <p:nvPicPr>
                <p:cNvPr id="16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0" y="125"/>
                  <a:ext cx="3440" cy="225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0" name="Rectangle 19"/>
              <p:cNvSpPr/>
              <p:nvPr/>
            </p:nvSpPr>
            <p:spPr>
              <a:xfrm>
                <a:off x="2438400" y="3129522"/>
                <a:ext cx="27432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0" dirty="0" err="1" smtClean="0"/>
                  <a:t>Vinaykin</a:t>
                </a:r>
                <a:r>
                  <a:rPr lang="en-US" sz="1400" b="0" dirty="0" smtClean="0"/>
                  <a:t>, Benderskii </a:t>
                </a:r>
              </a:p>
              <a:p>
                <a:pPr algn="ctr"/>
                <a:r>
                  <a:rPr lang="en-US" sz="1400" b="0" i="1" dirty="0" smtClean="0"/>
                  <a:t>JPCL</a:t>
                </a:r>
                <a:r>
                  <a:rPr lang="en-US" sz="1400" b="0" dirty="0" smtClean="0"/>
                  <a:t> </a:t>
                </a:r>
                <a:r>
                  <a:rPr lang="en-US" sz="1400" dirty="0" smtClean="0"/>
                  <a:t>3</a:t>
                </a:r>
                <a:r>
                  <a:rPr lang="en-US" sz="1400" b="0" dirty="0" smtClean="0"/>
                  <a:t>, 3348 (2012)</a:t>
                </a:r>
                <a:endParaRPr lang="en-US" sz="1400" b="0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929452" y="1045585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CC"/>
                    </a:solidFill>
                    <a:latin typeface="+mn-lt"/>
                  </a:rPr>
                  <a:t>SSP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923079" y="1252962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+mn-lt"/>
                  </a:rPr>
                  <a:t>PPP</a:t>
                </a:r>
              </a:p>
            </p:txBody>
          </p:sp>
        </p:grpSp>
      </p:grp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3359027" y="551974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urface</a:t>
            </a:r>
            <a:endParaRPr lang="en-US" sz="3200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ChangeArrowheads="1"/>
          </p:cNvSpPr>
          <p:nvPr/>
        </p:nvSpPr>
        <p:spPr bwMode="auto">
          <a:xfrm>
            <a:off x="5334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bend as a probe of 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H-bonds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5800"/>
            <a:ext cx="4032337" cy="500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5181600" y="3810000"/>
            <a:ext cx="25859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CC0000"/>
                </a:solidFill>
              </a:rPr>
              <a:t>(or </a:t>
            </a:r>
            <a:r>
              <a:rPr lang="en-US" b="0" dirty="0">
                <a:solidFill>
                  <a:srgbClr val="CC0000"/>
                </a:solidFill>
              </a:rPr>
              <a:t>is it, </a:t>
            </a:r>
            <a:r>
              <a:rPr lang="en-US" b="0" dirty="0" smtClean="0">
                <a:solidFill>
                  <a:srgbClr val="CC0000"/>
                </a:solidFill>
              </a:rPr>
              <a:t>really?) </a:t>
            </a:r>
            <a:endParaRPr lang="en-US" b="0" dirty="0">
              <a:solidFill>
                <a:srgbClr val="CC0000"/>
              </a:solidFill>
            </a:endParaRP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5314950"/>
            <a:ext cx="6629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8328" y="6262891"/>
            <a:ext cx="4983271" cy="36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6" name="Group 14"/>
          <p:cNvGrpSpPr>
            <a:grpSpLocks/>
          </p:cNvGrpSpPr>
          <p:nvPr/>
        </p:nvGrpSpPr>
        <p:grpSpPr bwMode="auto">
          <a:xfrm>
            <a:off x="4343400" y="914400"/>
            <a:ext cx="3352800" cy="1878013"/>
            <a:chOff x="2736" y="672"/>
            <a:chExt cx="2112" cy="1183"/>
          </a:xfrm>
        </p:grpSpPr>
        <p:sp>
          <p:nvSpPr>
            <p:cNvPr id="15366" name="TextBox 5"/>
            <p:cNvSpPr txBox="1">
              <a:spLocks noChangeArrowheads="1"/>
            </p:cNvSpPr>
            <p:nvPr/>
          </p:nvSpPr>
          <p:spPr bwMode="auto">
            <a:xfrm>
              <a:off x="2736" y="672"/>
              <a:ext cx="1804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en-US" sz="3200" b="0" dirty="0"/>
                <a:t>H-bond strength</a:t>
              </a:r>
              <a:endParaRPr lang="en-US" sz="3200" dirty="0">
                <a:solidFill>
                  <a:schemeClr val="tx2"/>
                </a:solidFill>
                <a:latin typeface="Bernard MT Condensed" pitchFamily="18" charset="0"/>
                <a:sym typeface="Symbol" pitchFamily="18" charset="2"/>
              </a:endParaRPr>
            </a:p>
            <a:p>
              <a:pPr>
                <a:spcBef>
                  <a:spcPts val="1200"/>
                </a:spcBef>
                <a:defRPr/>
              </a:pPr>
              <a:r>
                <a:rPr lang="en-US" sz="3200" b="0" dirty="0">
                  <a:sym typeface="Symbol" pitchFamily="18" charset="2"/>
                </a:rPr>
                <a:t></a:t>
              </a:r>
              <a:r>
                <a:rPr lang="en-US" sz="3200" b="0" baseline="-25000" dirty="0">
                  <a:sym typeface="Symbol" pitchFamily="18" charset="2"/>
                </a:rPr>
                <a:t>OH</a:t>
              </a:r>
              <a:endParaRPr lang="en-US" sz="3200" dirty="0">
                <a:solidFill>
                  <a:srgbClr val="CC0000"/>
                </a:solidFill>
                <a:sym typeface="Symbol" pitchFamily="18" charset="2"/>
              </a:endParaRPr>
            </a:p>
            <a:p>
              <a:pPr>
                <a:spcBef>
                  <a:spcPts val="1200"/>
                </a:spcBef>
                <a:defRPr/>
              </a:pPr>
              <a:r>
                <a:rPr lang="el-GR" sz="3200" b="0" dirty="0"/>
                <a:t>ν</a:t>
              </a:r>
              <a:r>
                <a:rPr lang="en-US" sz="3200" b="0" baseline="-25000" dirty="0"/>
                <a:t>2</a:t>
              </a:r>
              <a:r>
                <a:rPr lang="en-US" sz="3200" b="0" dirty="0">
                  <a:sym typeface="Symbol" pitchFamily="18" charset="2"/>
                </a:rPr>
                <a:t> (</a:t>
              </a:r>
              <a:r>
                <a:rPr lang="en-US" sz="3200" b="0" baseline="-25000" dirty="0">
                  <a:sym typeface="Symbol" pitchFamily="18" charset="2"/>
                </a:rPr>
                <a:t>HOH</a:t>
              </a:r>
              <a:r>
                <a:rPr lang="en-US" sz="3200" b="0" dirty="0">
                  <a:sym typeface="Symbol" pitchFamily="18" charset="2"/>
                </a:rPr>
                <a:t>)</a:t>
              </a:r>
              <a:endParaRPr lang="en-US" sz="3200" dirty="0">
                <a:solidFill>
                  <a:srgbClr val="0066FF"/>
                </a:solidFill>
                <a:sym typeface="Symbol" pitchFamily="18" charset="2"/>
              </a:endParaRPr>
            </a:p>
          </p:txBody>
        </p:sp>
        <p:sp>
          <p:nvSpPr>
            <p:cNvPr id="43018" name="Line 11"/>
            <p:cNvSpPr>
              <a:spLocks noChangeShapeType="1"/>
            </p:cNvSpPr>
            <p:nvPr/>
          </p:nvSpPr>
          <p:spPr bwMode="auto">
            <a:xfrm flipV="1">
              <a:off x="4848" y="700"/>
              <a:ext cx="0" cy="334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12"/>
            <p:cNvSpPr>
              <a:spLocks noChangeShapeType="1"/>
            </p:cNvSpPr>
            <p:nvPr/>
          </p:nvSpPr>
          <p:spPr bwMode="auto">
            <a:xfrm>
              <a:off x="3504" y="1152"/>
              <a:ext cx="0" cy="334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Line 13"/>
            <p:cNvSpPr>
              <a:spLocks noChangeShapeType="1"/>
            </p:cNvSpPr>
            <p:nvPr/>
          </p:nvSpPr>
          <p:spPr bwMode="auto">
            <a:xfrm flipV="1">
              <a:off x="4128" y="1488"/>
              <a:ext cx="0" cy="334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62400" y="3124200"/>
            <a:ext cx="5127321" cy="609600"/>
            <a:chOff x="4038600" y="3336099"/>
            <a:chExt cx="5127321" cy="609600"/>
          </a:xfrm>
        </p:grpSpPr>
        <p:pic>
          <p:nvPicPr>
            <p:cNvPr id="18022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8600" y="3435951"/>
              <a:ext cx="5029200" cy="45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4060521" y="3336099"/>
              <a:ext cx="5105400" cy="609600"/>
            </a:xfrm>
            <a:prstGeom prst="rect">
              <a:avLst/>
            </a:prstGeom>
            <a:noFill/>
            <a:ln w="19050" cap="flat" cmpd="sng" algn="ctr">
              <a:solidFill>
                <a:srgbClr val="FE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98" name="AutoShape 112"/>
          <p:cNvSpPr>
            <a:spLocks noChangeArrowheads="1"/>
          </p:cNvSpPr>
          <p:nvPr/>
        </p:nvSpPr>
        <p:spPr bwMode="auto">
          <a:xfrm>
            <a:off x="4491038" y="1610481"/>
            <a:ext cx="614362" cy="674687"/>
          </a:xfrm>
          <a:prstGeom prst="rightArrow">
            <a:avLst>
              <a:gd name="adj1" fmla="val 54759"/>
              <a:gd name="adj2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6400232" y="3028232"/>
            <a:ext cx="614363" cy="674687"/>
            <a:chOff x="2880" y="2640"/>
            <a:chExt cx="336" cy="336"/>
          </a:xfrm>
        </p:grpSpPr>
        <p:sp>
          <p:nvSpPr>
            <p:cNvPr id="46133" name="AutoShape 113"/>
            <p:cNvSpPr>
              <a:spLocks noChangeArrowheads="1"/>
            </p:cNvSpPr>
            <p:nvPr/>
          </p:nvSpPr>
          <p:spPr bwMode="auto">
            <a:xfrm>
              <a:off x="2880" y="2640"/>
              <a:ext cx="336" cy="336"/>
            </a:xfrm>
            <a:prstGeom prst="downArrow">
              <a:avLst>
                <a:gd name="adj1" fmla="val 50000"/>
                <a:gd name="adj2" fmla="val 3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 sz="1800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4" name="Text Box 115"/>
            <p:cNvSpPr txBox="1">
              <a:spLocks noChangeArrowheads="1"/>
            </p:cNvSpPr>
            <p:nvPr/>
          </p:nvSpPr>
          <p:spPr bwMode="auto">
            <a:xfrm>
              <a:off x="2952" y="2640"/>
              <a:ext cx="17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46087" name="Text Box 120"/>
          <p:cNvSpPr txBox="1">
            <a:spLocks noChangeArrowheads="1"/>
          </p:cNvSpPr>
          <p:nvPr/>
        </p:nvSpPr>
        <p:spPr bwMode="auto">
          <a:xfrm>
            <a:off x="1740940" y="665637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 dirty="0">
                <a:latin typeface="Arial" pitchFamily="34" charset="0"/>
                <a:cs typeface="Arial" pitchFamily="34" charset="0"/>
              </a:rPr>
              <a:t>OH-stretch</a:t>
            </a:r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turn OH-stretch into a 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bend </a:t>
            </a: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spectrum</a:t>
            </a: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81481" y="3637687"/>
            <a:ext cx="4114800" cy="4010025"/>
            <a:chOff x="4656" y="336"/>
            <a:chExt cx="1728" cy="2064"/>
          </a:xfrm>
        </p:grpSpPr>
        <p:pic>
          <p:nvPicPr>
            <p:cNvPr id="4611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336"/>
              <a:ext cx="166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6113" name="Rectangle 21"/>
            <p:cNvSpPr>
              <a:spLocks noChangeArrowheads="1"/>
            </p:cNvSpPr>
            <p:nvPr/>
          </p:nvSpPr>
          <p:spPr bwMode="auto">
            <a:xfrm>
              <a:off x="4656" y="1872"/>
              <a:ext cx="1728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2518" y="1023369"/>
            <a:ext cx="3363777" cy="2254040"/>
            <a:chOff x="832518" y="1023369"/>
            <a:chExt cx="3363777" cy="22540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518" y="1023369"/>
              <a:ext cx="3363777" cy="1979455"/>
            </a:xfrm>
            <a:prstGeom prst="rect">
              <a:avLst/>
            </a:prstGeom>
          </p:spPr>
        </p:pic>
        <p:sp>
          <p:nvSpPr>
            <p:cNvPr id="58" name="TextBox 43"/>
            <p:cNvSpPr txBox="1">
              <a:spLocks noChangeArrowheads="1"/>
            </p:cNvSpPr>
            <p:nvPr/>
          </p:nvSpPr>
          <p:spPr bwMode="auto">
            <a:xfrm>
              <a:off x="1214193" y="2969632"/>
              <a:ext cx="279968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0" dirty="0" smtClean="0">
                  <a:cs typeface="Times New Roman" pitchFamily="18" charset="0"/>
                </a:rPr>
                <a:t>Wei, Shen </a:t>
              </a:r>
              <a:r>
                <a:rPr lang="en-US" sz="1400" b="0" dirty="0">
                  <a:cs typeface="Times New Roman" pitchFamily="18" charset="0"/>
                </a:rPr>
                <a:t> </a:t>
              </a:r>
              <a:r>
                <a:rPr lang="en-US" sz="1400" b="0" i="1" dirty="0" smtClean="0">
                  <a:cs typeface="Times New Roman" pitchFamily="18" charset="0"/>
                </a:rPr>
                <a:t>PRL</a:t>
              </a:r>
              <a:r>
                <a:rPr lang="en-US" sz="1400" b="0" dirty="0" smtClean="0">
                  <a:cs typeface="Times New Roman" pitchFamily="18" charset="0"/>
                </a:rPr>
                <a:t> </a:t>
              </a:r>
              <a:r>
                <a:rPr lang="en-US" sz="1400" dirty="0">
                  <a:cs typeface="Times New Roman" pitchFamily="18" charset="0"/>
                </a:rPr>
                <a:t>86</a:t>
              </a:r>
              <a:r>
                <a:rPr lang="en-US" sz="1400" b="0" dirty="0">
                  <a:cs typeface="Times New Roman" pitchFamily="18" charset="0"/>
                </a:rPr>
                <a:t>, 4799 (2001</a:t>
              </a:r>
              <a:r>
                <a:rPr lang="en-US" sz="1400" dirty="0">
                  <a:cs typeface="Times New Roman" pitchFamily="18" charset="0"/>
                </a:rPr>
                <a:t>)</a:t>
              </a:r>
              <a:r>
                <a:rPr lang="en-US" sz="1400" b="0" dirty="0"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673" y="1032349"/>
            <a:ext cx="4428365" cy="2540514"/>
            <a:chOff x="5105400" y="-1854878"/>
            <a:chExt cx="4428365" cy="254051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-1854878"/>
              <a:ext cx="4428365" cy="244194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964857" y="377859"/>
              <a:ext cx="33025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0" dirty="0" err="1" smtClean="0"/>
                <a:t>Nihonyanagi</a:t>
              </a:r>
              <a:r>
                <a:rPr lang="en-US" sz="1400" b="0" dirty="0" smtClean="0"/>
                <a:t> </a:t>
              </a:r>
              <a:r>
                <a:rPr lang="en-US" sz="1400" b="0" i="1" dirty="0" smtClean="0"/>
                <a:t>et al. JACS</a:t>
              </a:r>
              <a:r>
                <a:rPr lang="en-US" sz="1400" b="0" dirty="0" smtClean="0"/>
                <a:t> </a:t>
              </a:r>
              <a:r>
                <a:rPr lang="en-US" sz="1400" dirty="0"/>
                <a:t>133</a:t>
              </a:r>
              <a:r>
                <a:rPr lang="en-US" sz="1400" b="0" dirty="0"/>
                <a:t>, 16875 </a:t>
              </a:r>
              <a:r>
                <a:rPr lang="en-US" sz="1400" b="0" dirty="0" smtClean="0">
                  <a:cs typeface="Times New Roman" pitchFamily="18" charset="0"/>
                </a:rPr>
                <a:t>(2011</a:t>
              </a:r>
              <a:r>
                <a:rPr lang="en-US" sz="1400" dirty="0">
                  <a:cs typeface="Times New Roman" pitchFamily="18" charset="0"/>
                </a:rPr>
                <a:t>)</a:t>
              </a:r>
              <a:r>
                <a:rPr lang="en-US" sz="1400" b="0" dirty="0"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995295" y="6104298"/>
            <a:ext cx="4038600" cy="43088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Font typeface="Wingdings" pitchFamily="2" charset="2"/>
              <a:buNone/>
            </a:pPr>
            <a:r>
              <a:rPr lang="en-US" sz="2000" b="0" dirty="0"/>
              <a:t>     </a:t>
            </a:r>
            <a:r>
              <a:rPr lang="el-GR" sz="2200" b="0" dirty="0"/>
              <a:t>ν</a:t>
            </a:r>
            <a:r>
              <a:rPr lang="en-US" sz="2200" b="0" baseline="-25000" dirty="0"/>
              <a:t>2</a:t>
            </a:r>
            <a:r>
              <a:rPr lang="el-GR" sz="2200" b="0" dirty="0"/>
              <a:t> </a:t>
            </a:r>
            <a:r>
              <a:rPr lang="en-US" sz="2200" b="0" dirty="0"/>
              <a:t>=1590-0.26(3705-</a:t>
            </a:r>
            <a:r>
              <a:rPr lang="el-GR" sz="2200" b="0" dirty="0">
                <a:cs typeface="Times New Roman" pitchFamily="18" charset="0"/>
              </a:rPr>
              <a:t>ν</a:t>
            </a:r>
            <a:r>
              <a:rPr lang="en-US" sz="2200" b="0" baseline="-25000" dirty="0">
                <a:cs typeface="Times New Roman" pitchFamily="18" charset="0"/>
              </a:rPr>
              <a:t>OH</a:t>
            </a:r>
            <a:r>
              <a:rPr lang="en-US" sz="2200" b="0" dirty="0" smtClean="0">
                <a:cs typeface="Times New Roman" pitchFamily="18" charset="0"/>
              </a:rPr>
              <a:t>)</a:t>
            </a:r>
            <a:endParaRPr lang="el-GR" sz="2200" b="0" dirty="0">
              <a:cs typeface="Times New Roman" pitchFamily="18" charset="0"/>
            </a:endParaRPr>
          </a:p>
        </p:txBody>
      </p:sp>
      <p:sp>
        <p:nvSpPr>
          <p:cNvPr id="73" name="Text Box 120"/>
          <p:cNvSpPr txBox="1">
            <a:spLocks noChangeArrowheads="1"/>
          </p:cNvSpPr>
          <p:nvPr/>
        </p:nvSpPr>
        <p:spPr bwMode="auto">
          <a:xfrm>
            <a:off x="6531881" y="72150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HOH bend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flipV="1">
            <a:off x="5526088" y="1301818"/>
            <a:ext cx="3237279" cy="1611899"/>
            <a:chOff x="5526088" y="1301818"/>
            <a:chExt cx="3237279" cy="1611899"/>
          </a:xfrm>
        </p:grpSpPr>
        <p:grpSp>
          <p:nvGrpSpPr>
            <p:cNvPr id="42" name="Group 84"/>
            <p:cNvGrpSpPr>
              <a:grpSpLocks/>
            </p:cNvGrpSpPr>
            <p:nvPr/>
          </p:nvGrpSpPr>
          <p:grpSpPr bwMode="auto">
            <a:xfrm flipH="1">
              <a:off x="5532898" y="1301818"/>
              <a:ext cx="3230469" cy="1611899"/>
              <a:chOff x="355" y="2240"/>
              <a:chExt cx="1767" cy="801"/>
            </a:xfrm>
          </p:grpSpPr>
          <p:sp>
            <p:nvSpPr>
              <p:cNvPr id="44" name="Freeform 77"/>
              <p:cNvSpPr>
                <a:spLocks/>
              </p:cNvSpPr>
              <p:nvPr/>
            </p:nvSpPr>
            <p:spPr bwMode="auto">
              <a:xfrm>
                <a:off x="1648" y="2240"/>
                <a:ext cx="474" cy="364"/>
              </a:xfrm>
              <a:custGeom>
                <a:avLst/>
                <a:gdLst>
                  <a:gd name="T0" fmla="*/ 0 w 381"/>
                  <a:gd name="T1" fmla="*/ 2147472056 h 624"/>
                  <a:gd name="T2" fmla="*/ 720714846 w 381"/>
                  <a:gd name="T3" fmla="*/ 2147472056 h 624"/>
                  <a:gd name="T4" fmla="*/ 720714846 w 381"/>
                  <a:gd name="T5" fmla="*/ 2147472056 h 624"/>
                  <a:gd name="T6" fmla="*/ 720714846 w 381"/>
                  <a:gd name="T7" fmla="*/ 2147472056 h 624"/>
                  <a:gd name="T8" fmla="*/ 720714846 w 381"/>
                  <a:gd name="T9" fmla="*/ 2147472056 h 624"/>
                  <a:gd name="T10" fmla="*/ 720714846 w 381"/>
                  <a:gd name="T11" fmla="*/ 2147472056 h 624"/>
                  <a:gd name="T12" fmla="*/ 720714846 w 381"/>
                  <a:gd name="T13" fmla="*/ 2147472056 h 624"/>
                  <a:gd name="T14" fmla="*/ 720714846 w 381"/>
                  <a:gd name="T15" fmla="*/ 2147472056 h 624"/>
                  <a:gd name="T16" fmla="*/ 720714846 w 381"/>
                  <a:gd name="T17" fmla="*/ 2147472056 h 624"/>
                  <a:gd name="T18" fmla="*/ 720714846 w 381"/>
                  <a:gd name="T19" fmla="*/ 2147472056 h 624"/>
                  <a:gd name="T20" fmla="*/ 720714846 w 381"/>
                  <a:gd name="T21" fmla="*/ 2147472056 h 624"/>
                  <a:gd name="T22" fmla="*/ 720714846 w 381"/>
                  <a:gd name="T23" fmla="*/ 2147472056 h 6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1"/>
                  <a:gd name="T37" fmla="*/ 0 h 624"/>
                  <a:gd name="T38" fmla="*/ 1733 w 381"/>
                  <a:gd name="T39" fmla="*/ 1299 h 6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1" h="624">
                    <a:moveTo>
                      <a:pt x="0" y="620"/>
                    </a:moveTo>
                    <a:cubicBezTo>
                      <a:pt x="16" y="618"/>
                      <a:pt x="73" y="624"/>
                      <a:pt x="96" y="608"/>
                    </a:cubicBezTo>
                    <a:cubicBezTo>
                      <a:pt x="119" y="592"/>
                      <a:pt x="129" y="564"/>
                      <a:pt x="138" y="524"/>
                    </a:cubicBezTo>
                    <a:cubicBezTo>
                      <a:pt x="147" y="484"/>
                      <a:pt x="148" y="435"/>
                      <a:pt x="153" y="369"/>
                    </a:cubicBezTo>
                    <a:cubicBezTo>
                      <a:pt x="158" y="303"/>
                      <a:pt x="163" y="185"/>
                      <a:pt x="168" y="125"/>
                    </a:cubicBezTo>
                    <a:cubicBezTo>
                      <a:pt x="173" y="65"/>
                      <a:pt x="179" y="22"/>
                      <a:pt x="186" y="11"/>
                    </a:cubicBezTo>
                    <a:cubicBezTo>
                      <a:pt x="193" y="0"/>
                      <a:pt x="203" y="18"/>
                      <a:pt x="210" y="59"/>
                    </a:cubicBezTo>
                    <a:cubicBezTo>
                      <a:pt x="217" y="100"/>
                      <a:pt x="224" y="206"/>
                      <a:pt x="228" y="260"/>
                    </a:cubicBezTo>
                    <a:cubicBezTo>
                      <a:pt x="232" y="314"/>
                      <a:pt x="232" y="339"/>
                      <a:pt x="237" y="383"/>
                    </a:cubicBezTo>
                    <a:cubicBezTo>
                      <a:pt x="242" y="427"/>
                      <a:pt x="248" y="489"/>
                      <a:pt x="258" y="524"/>
                    </a:cubicBezTo>
                    <a:cubicBezTo>
                      <a:pt x="268" y="559"/>
                      <a:pt x="277" y="581"/>
                      <a:pt x="297" y="596"/>
                    </a:cubicBezTo>
                    <a:cubicBezTo>
                      <a:pt x="317" y="611"/>
                      <a:pt x="364" y="613"/>
                      <a:pt x="381" y="617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 rot="10800000">
                <a:off x="355" y="2641"/>
                <a:ext cx="1501" cy="400"/>
              </a:xfrm>
              <a:custGeom>
                <a:avLst/>
                <a:gdLst>
                  <a:gd name="T0" fmla="*/ 0 w 1257"/>
                  <a:gd name="T1" fmla="*/ 2147472241 h 400"/>
                  <a:gd name="T2" fmla="*/ 2147483647 w 1257"/>
                  <a:gd name="T3" fmla="*/ 2147472241 h 400"/>
                  <a:gd name="T4" fmla="*/ 2147483647 w 1257"/>
                  <a:gd name="T5" fmla="*/ 2147472241 h 400"/>
                  <a:gd name="T6" fmla="*/ 2147483647 w 1257"/>
                  <a:gd name="T7" fmla="*/ 2147472241 h 400"/>
                  <a:gd name="T8" fmla="*/ 2147483647 w 1257"/>
                  <a:gd name="T9" fmla="*/ 2147472241 h 400"/>
                  <a:gd name="T10" fmla="*/ 2147483647 w 1257"/>
                  <a:gd name="T11" fmla="*/ 2147472241 h 400"/>
                  <a:gd name="T12" fmla="*/ 2147483647 w 1257"/>
                  <a:gd name="T13" fmla="*/ 2147472241 h 400"/>
                  <a:gd name="T14" fmla="*/ 2147483647 w 1257"/>
                  <a:gd name="T15" fmla="*/ 2147472241 h 400"/>
                  <a:gd name="T16" fmla="*/ 2147483647 w 1257"/>
                  <a:gd name="T17" fmla="*/ 2147472241 h 400"/>
                  <a:gd name="T18" fmla="*/ 2147483647 w 1257"/>
                  <a:gd name="T19" fmla="*/ 2147472241 h 400"/>
                  <a:gd name="T20" fmla="*/ 2147483647 w 1257"/>
                  <a:gd name="T21" fmla="*/ 2147472241 h 400"/>
                  <a:gd name="T22" fmla="*/ 2147483647 w 1257"/>
                  <a:gd name="T23" fmla="*/ 2147472241 h 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57"/>
                  <a:gd name="T37" fmla="*/ 0 h 400"/>
                  <a:gd name="T38" fmla="*/ 1733 w 1257"/>
                  <a:gd name="T39" fmla="*/ 1299 h 4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57" h="400">
                    <a:moveTo>
                      <a:pt x="0" y="399"/>
                    </a:moveTo>
                    <a:cubicBezTo>
                      <a:pt x="17" y="397"/>
                      <a:pt x="69" y="400"/>
                      <a:pt x="102" y="390"/>
                    </a:cubicBezTo>
                    <a:cubicBezTo>
                      <a:pt x="135" y="380"/>
                      <a:pt x="162" y="366"/>
                      <a:pt x="198" y="339"/>
                    </a:cubicBezTo>
                    <a:cubicBezTo>
                      <a:pt x="234" y="312"/>
                      <a:pt x="277" y="269"/>
                      <a:pt x="318" y="228"/>
                    </a:cubicBezTo>
                    <a:cubicBezTo>
                      <a:pt x="359" y="187"/>
                      <a:pt x="400" y="129"/>
                      <a:pt x="447" y="93"/>
                    </a:cubicBezTo>
                    <a:cubicBezTo>
                      <a:pt x="494" y="57"/>
                      <a:pt x="553" y="25"/>
                      <a:pt x="603" y="13"/>
                    </a:cubicBezTo>
                    <a:cubicBezTo>
                      <a:pt x="653" y="1"/>
                      <a:pt x="699" y="0"/>
                      <a:pt x="745" y="21"/>
                    </a:cubicBezTo>
                    <a:cubicBezTo>
                      <a:pt x="791" y="43"/>
                      <a:pt x="840" y="98"/>
                      <a:pt x="882" y="143"/>
                    </a:cubicBezTo>
                    <a:cubicBezTo>
                      <a:pt x="924" y="188"/>
                      <a:pt x="960" y="254"/>
                      <a:pt x="996" y="294"/>
                    </a:cubicBezTo>
                    <a:cubicBezTo>
                      <a:pt x="1032" y="334"/>
                      <a:pt x="1055" y="364"/>
                      <a:pt x="1098" y="381"/>
                    </a:cubicBezTo>
                    <a:cubicBezTo>
                      <a:pt x="1141" y="398"/>
                      <a:pt x="1224" y="395"/>
                      <a:pt x="1257" y="399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Line 92"/>
            <p:cNvSpPr>
              <a:spLocks noChangeShapeType="1"/>
            </p:cNvSpPr>
            <p:nvPr/>
          </p:nvSpPr>
          <p:spPr bwMode="auto">
            <a:xfrm rot="5400000" flipH="1" flipV="1">
              <a:off x="7105156" y="475341"/>
              <a:ext cx="2578" cy="3160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4000" y="3729937"/>
            <a:ext cx="2932487" cy="2246806"/>
            <a:chOff x="5334000" y="3729937"/>
            <a:chExt cx="2932487" cy="2246806"/>
          </a:xfrm>
        </p:grpSpPr>
        <p:sp>
          <p:nvSpPr>
            <p:cNvPr id="47" name="Text Box 91"/>
            <p:cNvSpPr txBox="1">
              <a:spLocks noChangeArrowheads="1"/>
            </p:cNvSpPr>
            <p:nvPr/>
          </p:nvSpPr>
          <p:spPr bwMode="auto">
            <a:xfrm>
              <a:off x="6252102" y="5638189"/>
              <a:ext cx="11411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0">
                  <a:cs typeface="Arial" pitchFamily="34" charset="0"/>
                  <a:sym typeface="Symbol" pitchFamily="18" charset="2"/>
                </a:rPr>
                <a:t></a:t>
              </a:r>
              <a:r>
                <a:rPr lang="en-US" sz="1600" b="0" baseline="-25000">
                  <a:cs typeface="Arial" pitchFamily="34" charset="0"/>
                  <a:sym typeface="Symbol" pitchFamily="18" charset="2"/>
                </a:rPr>
                <a:t>2</a:t>
              </a:r>
              <a:r>
                <a:rPr lang="en-US" sz="1600" b="0">
                  <a:cs typeface="Arial" pitchFamily="34" charset="0"/>
                  <a:sym typeface="Symbol" pitchFamily="18" charset="2"/>
                </a:rPr>
                <a:t> (cm</a:t>
              </a:r>
              <a:r>
                <a:rPr lang="en-US" sz="1600" b="0" baseline="30000">
                  <a:cs typeface="Arial" pitchFamily="34" charset="0"/>
                  <a:sym typeface="Symbol" pitchFamily="18" charset="2"/>
                </a:rPr>
                <a:t>-1</a:t>
              </a:r>
              <a:r>
                <a:rPr lang="en-US" sz="1600" b="0">
                  <a:cs typeface="Arial" pitchFamily="34" charset="0"/>
                  <a:sym typeface="Symbol" pitchFamily="18" charset="2"/>
                </a:rPr>
                <a:t>)</a:t>
              </a:r>
              <a:endParaRPr lang="en-US" sz="1600" b="0">
                <a:cs typeface="Arial" pitchFamily="34" charset="0"/>
              </a:endParaRPr>
            </a:p>
          </p:txBody>
        </p:sp>
        <p:sp>
          <p:nvSpPr>
            <p:cNvPr id="48" name="Line 92"/>
            <p:cNvSpPr>
              <a:spLocks noChangeShapeType="1"/>
            </p:cNvSpPr>
            <p:nvPr/>
          </p:nvSpPr>
          <p:spPr bwMode="auto">
            <a:xfrm rot="5400000" flipV="1">
              <a:off x="6797771" y="3883761"/>
              <a:ext cx="4948" cy="2932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93"/>
            <p:cNvGrpSpPr>
              <a:grpSpLocks/>
            </p:cNvGrpSpPr>
            <p:nvPr/>
          </p:nvGrpSpPr>
          <p:grpSpPr bwMode="auto">
            <a:xfrm>
              <a:off x="5527951" y="5349921"/>
              <a:ext cx="1922483" cy="78353"/>
              <a:chOff x="528" y="1300"/>
              <a:chExt cx="828" cy="26"/>
            </a:xfrm>
          </p:grpSpPr>
          <p:sp>
            <p:nvSpPr>
              <p:cNvPr id="63" name="Line 94"/>
              <p:cNvSpPr>
                <a:spLocks noChangeShapeType="1"/>
              </p:cNvSpPr>
              <p:nvPr/>
            </p:nvSpPr>
            <p:spPr bwMode="auto">
              <a:xfrm rot="5400000" flipH="1" flipV="1">
                <a:off x="516" y="1312"/>
                <a:ext cx="2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95"/>
              <p:cNvSpPr>
                <a:spLocks noChangeShapeType="1"/>
              </p:cNvSpPr>
              <p:nvPr/>
            </p:nvSpPr>
            <p:spPr bwMode="auto">
              <a:xfrm rot="5400000" flipH="1" flipV="1">
                <a:off x="1067" y="1312"/>
                <a:ext cx="2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96"/>
              <p:cNvSpPr>
                <a:spLocks noChangeShapeType="1"/>
              </p:cNvSpPr>
              <p:nvPr/>
            </p:nvSpPr>
            <p:spPr bwMode="auto">
              <a:xfrm rot="5400000" flipH="1" flipV="1">
                <a:off x="1342" y="1312"/>
                <a:ext cx="2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97"/>
              <p:cNvSpPr>
                <a:spLocks noChangeShapeType="1"/>
              </p:cNvSpPr>
              <p:nvPr/>
            </p:nvSpPr>
            <p:spPr bwMode="auto">
              <a:xfrm rot="5400000" flipH="1" flipV="1">
                <a:off x="791" y="1312"/>
                <a:ext cx="2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99"/>
            <p:cNvGrpSpPr>
              <a:grpSpLocks/>
            </p:cNvGrpSpPr>
            <p:nvPr/>
          </p:nvGrpSpPr>
          <p:grpSpPr bwMode="auto">
            <a:xfrm>
              <a:off x="5334000" y="5425927"/>
              <a:ext cx="2680969" cy="337561"/>
              <a:chOff x="624" y="2658"/>
              <a:chExt cx="1466" cy="168"/>
            </a:xfrm>
          </p:grpSpPr>
          <p:sp>
            <p:nvSpPr>
              <p:cNvPr id="56" name="Text Box 100"/>
              <p:cNvSpPr txBox="1">
                <a:spLocks noChangeArrowheads="1"/>
              </p:cNvSpPr>
              <p:nvPr/>
            </p:nvSpPr>
            <p:spPr bwMode="auto">
              <a:xfrm>
                <a:off x="1281" y="2658"/>
                <a:ext cx="37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0" dirty="0" smtClean="0">
                    <a:cs typeface="Arial" pitchFamily="34" charset="0"/>
                  </a:rPr>
                  <a:t>1700</a:t>
                </a:r>
                <a:endParaRPr lang="en-US" sz="1600" b="0" dirty="0">
                  <a:cs typeface="Arial" pitchFamily="34" charset="0"/>
                </a:endParaRPr>
              </a:p>
            </p:txBody>
          </p:sp>
          <p:sp>
            <p:nvSpPr>
              <p:cNvPr id="59" name="Text Box 101"/>
              <p:cNvSpPr txBox="1">
                <a:spLocks noChangeArrowheads="1"/>
              </p:cNvSpPr>
              <p:nvPr/>
            </p:nvSpPr>
            <p:spPr bwMode="auto">
              <a:xfrm>
                <a:off x="960" y="2658"/>
                <a:ext cx="325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b="0" dirty="0" smtClean="0">
                    <a:cs typeface="Arial" pitchFamily="34" charset="0"/>
                  </a:rPr>
                  <a:t>1650</a:t>
                </a:r>
                <a:endParaRPr lang="en-US" sz="1600" b="0" dirty="0">
                  <a:cs typeface="Arial" pitchFamily="34" charset="0"/>
                </a:endParaRPr>
              </a:p>
            </p:txBody>
          </p:sp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24" y="2658"/>
                <a:ext cx="368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0" dirty="0">
                    <a:cs typeface="Arial" pitchFamily="34" charset="0"/>
                  </a:rPr>
                  <a:t>1600</a:t>
                </a:r>
              </a:p>
            </p:txBody>
          </p:sp>
          <p:sp>
            <p:nvSpPr>
              <p:cNvPr id="61" name="Text Box 103"/>
              <p:cNvSpPr txBox="1">
                <a:spLocks noChangeArrowheads="1"/>
              </p:cNvSpPr>
              <p:nvPr/>
            </p:nvSpPr>
            <p:spPr bwMode="auto">
              <a:xfrm>
                <a:off x="1664" y="2658"/>
                <a:ext cx="42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0" dirty="0" smtClean="0">
                    <a:cs typeface="Arial" pitchFamily="34" charset="0"/>
                  </a:rPr>
                  <a:t>1750</a:t>
                </a:r>
                <a:endParaRPr lang="en-US" sz="1600" b="0" dirty="0">
                  <a:cs typeface="Arial" pitchFamily="34" charset="0"/>
                </a:endParaRPr>
              </a:p>
            </p:txBody>
          </p:sp>
        </p:grpSp>
        <p:sp>
          <p:nvSpPr>
            <p:cNvPr id="51" name="Line 105"/>
            <p:cNvSpPr>
              <a:spLocks noChangeShapeType="1"/>
            </p:cNvSpPr>
            <p:nvPr/>
          </p:nvSpPr>
          <p:spPr bwMode="auto">
            <a:xfrm rot="5400000" flipH="1">
              <a:off x="4530629" y="4533308"/>
              <a:ext cx="1617592" cy="108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 flipV="1">
              <a:off x="5344848" y="3729937"/>
              <a:ext cx="2781551" cy="1569620"/>
              <a:chOff x="5344848" y="3729937"/>
              <a:chExt cx="2781551" cy="1569620"/>
            </a:xfrm>
          </p:grpSpPr>
          <p:sp>
            <p:nvSpPr>
              <p:cNvPr id="53" name="Freeform 77"/>
              <p:cNvSpPr>
                <a:spLocks/>
              </p:cNvSpPr>
              <p:nvPr/>
            </p:nvSpPr>
            <p:spPr bwMode="auto">
              <a:xfrm rot="10800000" flipH="1">
                <a:off x="5912870" y="4496282"/>
                <a:ext cx="1101725" cy="803275"/>
              </a:xfrm>
              <a:custGeom>
                <a:avLst/>
                <a:gdLst>
                  <a:gd name="T0" fmla="*/ 0 w 1257"/>
                  <a:gd name="T1" fmla="*/ 2147472241 h 400"/>
                  <a:gd name="T2" fmla="*/ 38452197 w 1257"/>
                  <a:gd name="T3" fmla="*/ 2147472241 h 400"/>
                  <a:gd name="T4" fmla="*/ 38452197 w 1257"/>
                  <a:gd name="T5" fmla="*/ 2147472241 h 400"/>
                  <a:gd name="T6" fmla="*/ 38452197 w 1257"/>
                  <a:gd name="T7" fmla="*/ 2147472241 h 400"/>
                  <a:gd name="T8" fmla="*/ 38452197 w 1257"/>
                  <a:gd name="T9" fmla="*/ 2147472241 h 400"/>
                  <a:gd name="T10" fmla="*/ 38452197 w 1257"/>
                  <a:gd name="T11" fmla="*/ 2147472241 h 400"/>
                  <a:gd name="T12" fmla="*/ 38452197 w 1257"/>
                  <a:gd name="T13" fmla="*/ 2147472241 h 400"/>
                  <a:gd name="T14" fmla="*/ 38452197 w 1257"/>
                  <a:gd name="T15" fmla="*/ 2147472241 h 400"/>
                  <a:gd name="T16" fmla="*/ 38452197 w 1257"/>
                  <a:gd name="T17" fmla="*/ 2147472241 h 400"/>
                  <a:gd name="T18" fmla="*/ 38452197 w 1257"/>
                  <a:gd name="T19" fmla="*/ 2147472241 h 400"/>
                  <a:gd name="T20" fmla="*/ 38452197 w 1257"/>
                  <a:gd name="T21" fmla="*/ 2147472241 h 400"/>
                  <a:gd name="T22" fmla="*/ 38452197 w 1257"/>
                  <a:gd name="T23" fmla="*/ 2147472241 h 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57"/>
                  <a:gd name="T37" fmla="*/ 0 h 400"/>
                  <a:gd name="T38" fmla="*/ 1733 w 1257"/>
                  <a:gd name="T39" fmla="*/ 1299 h 4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57" h="400">
                    <a:moveTo>
                      <a:pt x="0" y="399"/>
                    </a:moveTo>
                    <a:cubicBezTo>
                      <a:pt x="17" y="397"/>
                      <a:pt x="69" y="400"/>
                      <a:pt x="102" y="390"/>
                    </a:cubicBezTo>
                    <a:cubicBezTo>
                      <a:pt x="135" y="380"/>
                      <a:pt x="162" y="366"/>
                      <a:pt x="198" y="339"/>
                    </a:cubicBezTo>
                    <a:cubicBezTo>
                      <a:pt x="234" y="312"/>
                      <a:pt x="277" y="269"/>
                      <a:pt x="318" y="228"/>
                    </a:cubicBezTo>
                    <a:cubicBezTo>
                      <a:pt x="359" y="187"/>
                      <a:pt x="400" y="129"/>
                      <a:pt x="447" y="93"/>
                    </a:cubicBezTo>
                    <a:cubicBezTo>
                      <a:pt x="494" y="57"/>
                      <a:pt x="553" y="25"/>
                      <a:pt x="603" y="13"/>
                    </a:cubicBezTo>
                    <a:cubicBezTo>
                      <a:pt x="653" y="1"/>
                      <a:pt x="699" y="0"/>
                      <a:pt x="745" y="21"/>
                    </a:cubicBezTo>
                    <a:cubicBezTo>
                      <a:pt x="791" y="43"/>
                      <a:pt x="840" y="98"/>
                      <a:pt x="882" y="143"/>
                    </a:cubicBezTo>
                    <a:cubicBezTo>
                      <a:pt x="924" y="188"/>
                      <a:pt x="960" y="254"/>
                      <a:pt x="996" y="294"/>
                    </a:cubicBezTo>
                    <a:cubicBezTo>
                      <a:pt x="1032" y="334"/>
                      <a:pt x="1055" y="364"/>
                      <a:pt x="1098" y="381"/>
                    </a:cubicBezTo>
                    <a:cubicBezTo>
                      <a:pt x="1141" y="398"/>
                      <a:pt x="1224" y="395"/>
                      <a:pt x="1257" y="399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 flipH="1">
                <a:off x="5503069" y="3729937"/>
                <a:ext cx="896406" cy="702567"/>
              </a:xfrm>
              <a:custGeom>
                <a:avLst/>
                <a:gdLst>
                  <a:gd name="T0" fmla="*/ 0 w 381"/>
                  <a:gd name="T1" fmla="*/ 2147472056 h 624"/>
                  <a:gd name="T2" fmla="*/ 720714846 w 381"/>
                  <a:gd name="T3" fmla="*/ 2147472056 h 624"/>
                  <a:gd name="T4" fmla="*/ 720714846 w 381"/>
                  <a:gd name="T5" fmla="*/ 2147472056 h 624"/>
                  <a:gd name="T6" fmla="*/ 720714846 w 381"/>
                  <a:gd name="T7" fmla="*/ 2147472056 h 624"/>
                  <a:gd name="T8" fmla="*/ 720714846 w 381"/>
                  <a:gd name="T9" fmla="*/ 2147472056 h 624"/>
                  <a:gd name="T10" fmla="*/ 720714846 w 381"/>
                  <a:gd name="T11" fmla="*/ 2147472056 h 624"/>
                  <a:gd name="T12" fmla="*/ 720714846 w 381"/>
                  <a:gd name="T13" fmla="*/ 2147472056 h 624"/>
                  <a:gd name="T14" fmla="*/ 720714846 w 381"/>
                  <a:gd name="T15" fmla="*/ 2147472056 h 624"/>
                  <a:gd name="T16" fmla="*/ 720714846 w 381"/>
                  <a:gd name="T17" fmla="*/ 2147472056 h 624"/>
                  <a:gd name="T18" fmla="*/ 720714846 w 381"/>
                  <a:gd name="T19" fmla="*/ 2147472056 h 624"/>
                  <a:gd name="T20" fmla="*/ 720714846 w 381"/>
                  <a:gd name="T21" fmla="*/ 2147472056 h 624"/>
                  <a:gd name="T22" fmla="*/ 720714846 w 381"/>
                  <a:gd name="T23" fmla="*/ 2147472056 h 6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1"/>
                  <a:gd name="T37" fmla="*/ 0 h 624"/>
                  <a:gd name="T38" fmla="*/ 1733 w 381"/>
                  <a:gd name="T39" fmla="*/ 1299 h 6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1" h="624">
                    <a:moveTo>
                      <a:pt x="0" y="620"/>
                    </a:moveTo>
                    <a:cubicBezTo>
                      <a:pt x="16" y="618"/>
                      <a:pt x="73" y="624"/>
                      <a:pt x="96" y="608"/>
                    </a:cubicBezTo>
                    <a:cubicBezTo>
                      <a:pt x="119" y="592"/>
                      <a:pt x="129" y="564"/>
                      <a:pt x="138" y="524"/>
                    </a:cubicBezTo>
                    <a:cubicBezTo>
                      <a:pt x="147" y="484"/>
                      <a:pt x="148" y="435"/>
                      <a:pt x="153" y="369"/>
                    </a:cubicBezTo>
                    <a:cubicBezTo>
                      <a:pt x="158" y="303"/>
                      <a:pt x="163" y="185"/>
                      <a:pt x="168" y="125"/>
                    </a:cubicBezTo>
                    <a:cubicBezTo>
                      <a:pt x="173" y="65"/>
                      <a:pt x="179" y="22"/>
                      <a:pt x="186" y="11"/>
                    </a:cubicBezTo>
                    <a:cubicBezTo>
                      <a:pt x="193" y="0"/>
                      <a:pt x="203" y="18"/>
                      <a:pt x="210" y="59"/>
                    </a:cubicBezTo>
                    <a:cubicBezTo>
                      <a:pt x="217" y="100"/>
                      <a:pt x="224" y="206"/>
                      <a:pt x="228" y="260"/>
                    </a:cubicBezTo>
                    <a:cubicBezTo>
                      <a:pt x="232" y="314"/>
                      <a:pt x="232" y="339"/>
                      <a:pt x="237" y="383"/>
                    </a:cubicBezTo>
                    <a:cubicBezTo>
                      <a:pt x="242" y="427"/>
                      <a:pt x="248" y="489"/>
                      <a:pt x="258" y="524"/>
                    </a:cubicBezTo>
                    <a:cubicBezTo>
                      <a:pt x="268" y="559"/>
                      <a:pt x="277" y="581"/>
                      <a:pt x="297" y="596"/>
                    </a:cubicBezTo>
                    <a:cubicBezTo>
                      <a:pt x="317" y="611"/>
                      <a:pt x="364" y="613"/>
                      <a:pt x="381" y="617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92"/>
              <p:cNvSpPr>
                <a:spLocks noChangeShapeType="1"/>
              </p:cNvSpPr>
              <p:nvPr/>
            </p:nvSpPr>
            <p:spPr bwMode="auto">
              <a:xfrm rot="5400000" flipH="1" flipV="1">
                <a:off x="6735624" y="3068913"/>
                <a:ext cx="0" cy="27815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95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98" grpId="0" animBg="1"/>
      <p:bldP spid="67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SFG spectrum of water bend at the A/W interface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" y="728247"/>
            <a:ext cx="4277779" cy="5672554"/>
            <a:chOff x="1" y="731494"/>
            <a:chExt cx="4572000" cy="6062706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" y="905286"/>
              <a:ext cx="4572000" cy="5888914"/>
              <a:chOff x="336" y="288"/>
              <a:chExt cx="3615" cy="4656"/>
            </a:xfrm>
          </p:grpSpPr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618" y="3120"/>
                <a:ext cx="325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x3</a:t>
                </a: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2931" y="3298"/>
                <a:ext cx="325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</a:rPr>
                  <a:t>x3</a:t>
                </a: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1084" y="432"/>
                <a:ext cx="320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A.</a:t>
                </a: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084" y="2572"/>
                <a:ext cx="307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B.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1084" y="3984"/>
                <a:ext cx="31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C.</a:t>
                </a:r>
              </a:p>
            </p:txBody>
          </p:sp>
          <p:pic>
            <p:nvPicPr>
              <p:cNvPr id="16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0" y="288"/>
                <a:ext cx="3440" cy="2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1" y="2423"/>
                <a:ext cx="3600" cy="1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6" y="3888"/>
                <a:ext cx="3286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7109" name="Straight Connector 13"/>
            <p:cNvCxnSpPr>
              <a:cxnSpLocks noChangeShapeType="1"/>
            </p:cNvCxnSpPr>
            <p:nvPr/>
          </p:nvCxnSpPr>
          <p:spPr bwMode="auto">
            <a:xfrm flipV="1">
              <a:off x="1600200" y="1066800"/>
              <a:ext cx="0" cy="408305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/>
            </a:ln>
          </p:spPr>
        </p:cxnSp>
        <p:sp>
          <p:nvSpPr>
            <p:cNvPr id="47110" name="TextBox 16"/>
            <p:cNvSpPr txBox="1">
              <a:spLocks noChangeArrowheads="1"/>
            </p:cNvSpPr>
            <p:nvPr/>
          </p:nvSpPr>
          <p:spPr bwMode="auto">
            <a:xfrm>
              <a:off x="1061151" y="731494"/>
              <a:ext cx="1209145" cy="34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+mn-lt"/>
                </a:rPr>
                <a:t>Gas phase</a:t>
              </a:r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762500" y="1118771"/>
            <a:ext cx="593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  <a:latin typeface="+mj-lt"/>
              </a:rPr>
              <a:t>SSP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311568" y="1380969"/>
            <a:ext cx="593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PPP</a:t>
            </a:r>
          </a:p>
        </p:txBody>
      </p:sp>
      <p:grpSp>
        <p:nvGrpSpPr>
          <p:cNvPr id="5" name="Group 30"/>
          <p:cNvGrpSpPr/>
          <p:nvPr/>
        </p:nvGrpSpPr>
        <p:grpSpPr>
          <a:xfrm>
            <a:off x="4716379" y="838201"/>
            <a:ext cx="3818021" cy="2769937"/>
            <a:chOff x="4495801" y="838201"/>
            <a:chExt cx="3886200" cy="2819400"/>
          </a:xfrm>
        </p:grpSpPr>
        <p:pic>
          <p:nvPicPr>
            <p:cNvPr id="18534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5801" y="838201"/>
              <a:ext cx="38862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5486400" y="1143000"/>
              <a:ext cx="5934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33CC"/>
                  </a:solidFill>
                  <a:latin typeface="+mj-lt"/>
                </a:rPr>
                <a:t>SSP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724400" y="613546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/>
              <a:t>Nagata, Hsieh, Hasegawa, </a:t>
            </a:r>
            <a:r>
              <a:rPr lang="en-US" sz="1800" b="0" dirty="0" err="1" smtClean="0"/>
              <a:t>Voll</a:t>
            </a:r>
            <a:r>
              <a:rPr lang="en-US" sz="1800" b="0" dirty="0" smtClean="0"/>
              <a:t>, Backus, Bonn  </a:t>
            </a:r>
            <a:r>
              <a:rPr lang="en-US" sz="1800" b="0" i="1" dirty="0" smtClean="0"/>
              <a:t>JPCL</a:t>
            </a:r>
            <a:r>
              <a:rPr lang="en-US" sz="1800" b="0" dirty="0" smtClean="0"/>
              <a:t> 4, 1872 (2013)</a:t>
            </a:r>
            <a:endParaRPr lang="en-US" sz="1800" b="0" dirty="0"/>
          </a:p>
        </p:txBody>
      </p:sp>
      <p:sp>
        <p:nvSpPr>
          <p:cNvPr id="28" name="Rectangle 27"/>
          <p:cNvSpPr/>
          <p:nvPr/>
        </p:nvSpPr>
        <p:spPr>
          <a:xfrm>
            <a:off x="152400" y="63362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err="1" smtClean="0"/>
              <a:t>Vinaykin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Benderskii</a:t>
            </a:r>
            <a:r>
              <a:rPr lang="en-US" sz="1800" b="0" dirty="0" smtClean="0"/>
              <a:t> </a:t>
            </a:r>
            <a:r>
              <a:rPr lang="en-US" sz="1800" b="0" i="1" dirty="0" smtClean="0"/>
              <a:t>JPCL</a:t>
            </a:r>
            <a:r>
              <a:rPr lang="en-US" sz="1800" b="0" dirty="0" smtClean="0"/>
              <a:t> </a:t>
            </a:r>
            <a:r>
              <a:rPr lang="en-US" sz="1800" dirty="0" smtClean="0"/>
              <a:t>3</a:t>
            </a:r>
            <a:r>
              <a:rPr lang="en-US" sz="1800" b="0" dirty="0" smtClean="0"/>
              <a:t>, 3348 (2012)</a:t>
            </a:r>
            <a:endParaRPr lang="en-US" sz="1800" b="0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352800"/>
            <a:ext cx="4267200" cy="261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6680679" y="3382360"/>
            <a:ext cx="137160" cy="2046890"/>
          </a:xfrm>
          <a:prstGeom prst="rect">
            <a:avLst/>
          </a:prstGeom>
          <a:solidFill>
            <a:srgbClr val="00CC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18463" y="3376025"/>
            <a:ext cx="137160" cy="204689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304800" y="-762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Surfactants suppress free OH species</a:t>
            </a:r>
            <a:endParaRPr lang="en-US" sz="3200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" name="Picture 28" descr="path63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685800"/>
            <a:ext cx="5410200" cy="3469009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76200" y="789512"/>
            <a:ext cx="3429000" cy="4159317"/>
            <a:chOff x="457200" y="1075917"/>
            <a:chExt cx="2819400" cy="3419883"/>
          </a:xfrm>
        </p:grpSpPr>
        <p:pic>
          <p:nvPicPr>
            <p:cNvPr id="30" name="Picture 4" descr="MD snapshot_4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075917"/>
              <a:ext cx="2743200" cy="3419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Rectangle 74"/>
            <p:cNvSpPr/>
            <p:nvPr/>
          </p:nvSpPr>
          <p:spPr bwMode="auto">
            <a:xfrm>
              <a:off x="457200" y="3048000"/>
              <a:ext cx="2819400" cy="129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0" y="3581400"/>
            <a:ext cx="3322320" cy="3048000"/>
            <a:chOff x="533400" y="372998"/>
            <a:chExt cx="3505200" cy="3356789"/>
          </a:xfrm>
        </p:grpSpPr>
        <p:sp>
          <p:nvSpPr>
            <p:cNvPr id="32" name="Rectangle 31"/>
            <p:cNvSpPr/>
            <p:nvPr/>
          </p:nvSpPr>
          <p:spPr>
            <a:xfrm>
              <a:off x="533400" y="2052489"/>
              <a:ext cx="3416720" cy="16772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2306730" y="2807145"/>
              <a:ext cx="484553" cy="265312"/>
            </a:xfrm>
            <a:prstGeom prst="rect">
              <a:avLst/>
            </a:prstGeom>
          </p:spPr>
        </p:pic>
        <p:pic>
          <p:nvPicPr>
            <p:cNvPr id="37" name="Picture 36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508409" y="2784640"/>
              <a:ext cx="484553" cy="265312"/>
            </a:xfrm>
            <a:prstGeom prst="rect">
              <a:avLst/>
            </a:prstGeom>
          </p:spPr>
        </p:pic>
        <p:pic>
          <p:nvPicPr>
            <p:cNvPr id="38" name="Picture 37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137051" y="2378859"/>
              <a:ext cx="484553" cy="265312"/>
            </a:xfrm>
            <a:prstGeom prst="rect">
              <a:avLst/>
            </a:prstGeom>
          </p:spPr>
        </p:pic>
        <p:pic>
          <p:nvPicPr>
            <p:cNvPr id="39" name="Picture 38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904260" y="2386802"/>
              <a:ext cx="484553" cy="265312"/>
            </a:xfrm>
            <a:prstGeom prst="rect">
              <a:avLst/>
            </a:prstGeom>
          </p:spPr>
        </p:pic>
        <p:pic>
          <p:nvPicPr>
            <p:cNvPr id="40" name="Picture 39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2703243" y="2378859"/>
              <a:ext cx="484553" cy="265312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 rot="16200000">
              <a:off x="2769558" y="2666800"/>
              <a:ext cx="161518" cy="121559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>
              <a:off x="1956013" y="2666138"/>
              <a:ext cx="161518" cy="121559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>
              <a:off x="2190557" y="2666348"/>
              <a:ext cx="161518" cy="121138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>
              <a:off x="1390250" y="2674291"/>
              <a:ext cx="161518" cy="121138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29"/>
            <p:cNvGrpSpPr/>
            <p:nvPr/>
          </p:nvGrpSpPr>
          <p:grpSpPr>
            <a:xfrm>
              <a:off x="2293249" y="834037"/>
              <a:ext cx="802240" cy="1455829"/>
              <a:chOff x="7039957" y="224504"/>
              <a:chExt cx="1196862" cy="3059311"/>
            </a:xfrm>
          </p:grpSpPr>
          <p:pic>
            <p:nvPicPr>
              <p:cNvPr id="73" name="Picture 72" descr="sds_chemdrw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714260">
                <a:off x="6108732" y="1155729"/>
                <a:ext cx="3059311" cy="1196862"/>
              </a:xfrm>
              <a:prstGeom prst="rect">
                <a:avLst/>
              </a:prstGeom>
            </p:spPr>
          </p:pic>
          <p:cxnSp>
            <p:nvCxnSpPr>
              <p:cNvPr id="74" name="Curved Connector 73"/>
              <p:cNvCxnSpPr/>
              <p:nvPr/>
            </p:nvCxnSpPr>
            <p:spPr>
              <a:xfrm flipV="1">
                <a:off x="7423168" y="648731"/>
                <a:ext cx="525541" cy="322689"/>
              </a:xfrm>
              <a:prstGeom prst="curvedConnector3">
                <a:avLst>
                  <a:gd name="adj1" fmla="val 50000"/>
                </a:avLst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30"/>
            <p:cNvGrpSpPr/>
            <p:nvPr/>
          </p:nvGrpSpPr>
          <p:grpSpPr>
            <a:xfrm>
              <a:off x="1520865" y="845821"/>
              <a:ext cx="802240" cy="1455829"/>
              <a:chOff x="6868092" y="224504"/>
              <a:chExt cx="1196862" cy="3059311"/>
            </a:xfrm>
          </p:grpSpPr>
          <p:pic>
            <p:nvPicPr>
              <p:cNvPr id="71" name="Picture 70" descr="sds_chemdrw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714260">
                <a:off x="5936867" y="1155729"/>
                <a:ext cx="3059311" cy="1196862"/>
              </a:xfrm>
              <a:prstGeom prst="rect">
                <a:avLst/>
              </a:prstGeom>
            </p:spPr>
          </p:pic>
          <p:cxnSp>
            <p:nvCxnSpPr>
              <p:cNvPr id="72" name="Curved Connector 71"/>
              <p:cNvCxnSpPr/>
              <p:nvPr/>
            </p:nvCxnSpPr>
            <p:spPr>
              <a:xfrm flipV="1">
                <a:off x="7241464" y="648731"/>
                <a:ext cx="525541" cy="322689"/>
              </a:xfrm>
              <a:prstGeom prst="curvedConnector3">
                <a:avLst>
                  <a:gd name="adj1" fmla="val 50000"/>
                </a:avLst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755028" y="1807595"/>
              <a:ext cx="378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</a:t>
              </a:r>
              <a:endParaRPr lang="en-US" sz="4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22747" y="181011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-</a:t>
              </a:r>
              <a:endParaRPr lang="en-US" sz="4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15767" y="372998"/>
              <a:ext cx="2809490" cy="372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SDS at air/water interface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87998" y="685800"/>
              <a:ext cx="150602" cy="301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3" name="Picture 62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3372922">
              <a:off x="3092834" y="2781130"/>
              <a:ext cx="484553" cy="265312"/>
            </a:xfrm>
            <a:prstGeom prst="rect">
              <a:avLst/>
            </a:prstGeom>
          </p:spPr>
        </p:pic>
        <p:pic>
          <p:nvPicPr>
            <p:cNvPr id="64" name="Picture 63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8154953">
              <a:off x="1030377" y="2984321"/>
              <a:ext cx="484553" cy="265312"/>
            </a:xfrm>
            <a:prstGeom prst="rect">
              <a:avLst/>
            </a:prstGeom>
          </p:spPr>
        </p:pic>
        <p:pic>
          <p:nvPicPr>
            <p:cNvPr id="65" name="Picture 64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164330">
              <a:off x="2897063" y="3153863"/>
              <a:ext cx="484553" cy="265312"/>
            </a:xfrm>
            <a:prstGeom prst="rect">
              <a:avLst/>
            </a:prstGeom>
          </p:spPr>
        </p:pic>
        <p:pic>
          <p:nvPicPr>
            <p:cNvPr id="66" name="Picture 65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94196">
              <a:off x="1432456" y="3115598"/>
              <a:ext cx="484553" cy="265312"/>
            </a:xfrm>
            <a:prstGeom prst="rect">
              <a:avLst/>
            </a:prstGeom>
          </p:spPr>
        </p:pic>
        <p:pic>
          <p:nvPicPr>
            <p:cNvPr id="67" name="Picture 66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286434">
              <a:off x="1968045" y="3126093"/>
              <a:ext cx="484553" cy="265312"/>
            </a:xfrm>
            <a:prstGeom prst="rect">
              <a:avLst/>
            </a:prstGeom>
          </p:spPr>
        </p:pic>
        <p:pic>
          <p:nvPicPr>
            <p:cNvPr id="68" name="Picture 67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560857">
              <a:off x="2400716" y="3123128"/>
              <a:ext cx="484553" cy="265312"/>
            </a:xfrm>
            <a:prstGeom prst="rect">
              <a:avLst/>
            </a:prstGeom>
          </p:spPr>
        </p:pic>
        <p:pic>
          <p:nvPicPr>
            <p:cNvPr id="69" name="Picture 68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593864">
              <a:off x="3300656" y="2341964"/>
              <a:ext cx="484553" cy="265312"/>
            </a:xfrm>
            <a:prstGeom prst="rect">
              <a:avLst/>
            </a:prstGeom>
          </p:spPr>
        </p:pic>
        <p:pic>
          <p:nvPicPr>
            <p:cNvPr id="70" name="Picture 69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773848">
              <a:off x="593641" y="2394030"/>
              <a:ext cx="484553" cy="265312"/>
            </a:xfrm>
            <a:prstGeom prst="rect">
              <a:avLst/>
            </a:prstGeom>
          </p:spPr>
        </p:pic>
      </p:grp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5723" y="4233484"/>
            <a:ext cx="3183877" cy="22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TextBox 77"/>
          <p:cNvSpPr txBox="1"/>
          <p:nvPr/>
        </p:nvSpPr>
        <p:spPr>
          <a:xfrm>
            <a:off x="5105400" y="6477000"/>
            <a:ext cx="3086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Times New Roman" pitchFamily="18" charset="0"/>
                <a:cs typeface="Times New Roman" pitchFamily="18" charset="0"/>
              </a:rPr>
              <a:t>G.Ma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</a:rPr>
              <a:t>et al..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JACS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</a:rPr>
              <a:t>,129,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14057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67600" y="1447800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(1mM)</a:t>
            </a:r>
            <a:endParaRPr lang="en-US" sz="2000" dirty="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8573" y="762000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Air/water interface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/>
          <p:nvPr/>
        </p:nvGrpSpPr>
        <p:grpSpPr>
          <a:xfrm>
            <a:off x="1219200" y="5672862"/>
            <a:ext cx="2133600" cy="1032738"/>
            <a:chOff x="1017929" y="5824309"/>
            <a:chExt cx="1759874" cy="807384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1017929" y="5824309"/>
            <a:ext cx="953265" cy="660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250" name="Equation" r:id="rId4" imgW="622080" imgH="431640" progId="Equation.DSMT4">
                    <p:embed/>
                  </p:oleObj>
                </mc:Choice>
                <mc:Fallback>
                  <p:oleObj name="Equation" r:id="rId4" imgW="622080" imgH="4316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7929" y="5824309"/>
                          <a:ext cx="953265" cy="6607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TextBox 90"/>
            <p:cNvSpPr txBox="1"/>
            <p:nvPr/>
          </p:nvSpPr>
          <p:spPr>
            <a:xfrm>
              <a:off x="2054528" y="588862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2909E9"/>
                  </a:solidFill>
                  <a:latin typeface="Times New Roman" pitchFamily="18" charset="0"/>
                  <a:cs typeface="Times New Roman" pitchFamily="18" charset="0"/>
                </a:rPr>
                <a:t>(SSP)</a:t>
              </a:r>
              <a:endParaRPr lang="en-US" dirty="0">
                <a:solidFill>
                  <a:srgbClr val="2909E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7826" name="Object 2"/>
            <p:cNvGraphicFramePr>
              <a:graphicFrameLocks noChangeAspect="1"/>
            </p:cNvGraphicFramePr>
            <p:nvPr/>
          </p:nvGraphicFramePr>
          <p:xfrm>
            <a:off x="1355725" y="6370638"/>
            <a:ext cx="615469" cy="2610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251" name="Equation" r:id="rId6" imgW="419040" imgH="177480" progId="Equation.DSMT4">
                    <p:embed/>
                  </p:oleObj>
                </mc:Choice>
                <mc:Fallback>
                  <p:oleObj name="Equation" r:id="rId6" imgW="419040" imgH="177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5725" y="6370638"/>
                          <a:ext cx="615469" cy="2610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TextBox 91"/>
            <p:cNvSpPr txBox="1"/>
            <p:nvPr/>
          </p:nvSpPr>
          <p:spPr>
            <a:xfrm>
              <a:off x="2038762" y="6238095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(PPP)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3"/>
          <p:cNvGrpSpPr/>
          <p:nvPr/>
        </p:nvGrpSpPr>
        <p:grpSpPr>
          <a:xfrm>
            <a:off x="5562600" y="5638803"/>
            <a:ext cx="2514600" cy="1088787"/>
            <a:chOff x="927015" y="5849374"/>
            <a:chExt cx="1828800" cy="890075"/>
          </a:xfrm>
        </p:grpSpPr>
        <p:graphicFrame>
          <p:nvGraphicFramePr>
            <p:cNvPr id="95" name="Object 94"/>
            <p:cNvGraphicFramePr>
              <a:graphicFrameLocks noChangeAspect="1"/>
            </p:cNvGraphicFramePr>
            <p:nvPr/>
          </p:nvGraphicFramePr>
          <p:xfrm>
            <a:off x="927015" y="5849374"/>
            <a:ext cx="1038257" cy="719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252" name="Equation" r:id="rId8" imgW="622080" imgH="431640" progId="Equation.DSMT4">
                    <p:embed/>
                  </p:oleObj>
                </mc:Choice>
                <mc:Fallback>
                  <p:oleObj name="Equation" r:id="rId8" imgW="622080" imgH="4316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7015" y="5849374"/>
                          <a:ext cx="1038257" cy="7197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TextBox 95"/>
            <p:cNvSpPr txBox="1"/>
            <p:nvPr/>
          </p:nvSpPr>
          <p:spPr>
            <a:xfrm>
              <a:off x="1972044" y="5959474"/>
              <a:ext cx="783771" cy="77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2909E9"/>
                  </a:solidFill>
                  <a:latin typeface="Times New Roman" pitchFamily="18" charset="0"/>
                  <a:cs typeface="Times New Roman" pitchFamily="18" charset="0"/>
                </a:rPr>
                <a:t>(SSP)</a:t>
              </a:r>
              <a:endParaRPr lang="en-US" dirty="0">
                <a:solidFill>
                  <a:srgbClr val="2909E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7" name="Object 2"/>
            <p:cNvGraphicFramePr>
              <a:graphicFrameLocks noChangeAspect="1"/>
            </p:cNvGraphicFramePr>
            <p:nvPr/>
          </p:nvGraphicFramePr>
          <p:xfrm>
            <a:off x="1231815" y="6424550"/>
            <a:ext cx="721668" cy="2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253" name="Equation" r:id="rId10" imgW="431640" imgH="177480" progId="Equation.DSMT4">
                    <p:embed/>
                  </p:oleObj>
                </mc:Choice>
                <mc:Fallback>
                  <p:oleObj name="Equation" r:id="rId10" imgW="431640" imgH="1774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815" y="6424550"/>
                          <a:ext cx="721668" cy="296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TextBox 97"/>
            <p:cNvSpPr txBox="1"/>
            <p:nvPr/>
          </p:nvSpPr>
          <p:spPr>
            <a:xfrm>
              <a:off x="2016774" y="635214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(PPP)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562600" y="167390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SDS Solution (1mM)</a:t>
            </a:r>
            <a:endParaRPr lang="en-US" sz="2400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48"/>
          <p:cNvGrpSpPr/>
          <p:nvPr/>
        </p:nvGrpSpPr>
        <p:grpSpPr>
          <a:xfrm>
            <a:off x="381000" y="692532"/>
            <a:ext cx="4032842" cy="5022468"/>
            <a:chOff x="381000" y="692532"/>
            <a:chExt cx="4032842" cy="5022468"/>
          </a:xfrm>
        </p:grpSpPr>
        <p:sp>
          <p:nvSpPr>
            <p:cNvPr id="113" name="Rectangle 112"/>
            <p:cNvSpPr/>
            <p:nvPr/>
          </p:nvSpPr>
          <p:spPr>
            <a:xfrm>
              <a:off x="2242457" y="692532"/>
              <a:ext cx="123371" cy="466344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051881" y="707522"/>
              <a:ext cx="73152" cy="466344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Picture 110" descr="path6308.png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000" y="3276600"/>
              <a:ext cx="4032842" cy="2438400"/>
            </a:xfrm>
            <a:prstGeom prst="rect">
              <a:avLst/>
            </a:prstGeom>
          </p:spPr>
        </p:pic>
        <p:grpSp>
          <p:nvGrpSpPr>
            <p:cNvPr id="5" name="Group 680"/>
            <p:cNvGrpSpPr/>
            <p:nvPr/>
          </p:nvGrpSpPr>
          <p:grpSpPr>
            <a:xfrm>
              <a:off x="2659643" y="4570676"/>
              <a:ext cx="769357" cy="763324"/>
              <a:chOff x="1921619" y="331176"/>
              <a:chExt cx="769357" cy="763324"/>
            </a:xfrm>
          </p:grpSpPr>
          <p:grpSp>
            <p:nvGrpSpPr>
              <p:cNvPr id="6" name="Group 32"/>
              <p:cNvGrpSpPr/>
              <p:nvPr/>
            </p:nvGrpSpPr>
            <p:grpSpPr>
              <a:xfrm rot="13618105">
                <a:off x="1998358" y="487433"/>
                <a:ext cx="763324" cy="450810"/>
                <a:chOff x="457200" y="2514600"/>
                <a:chExt cx="1949038" cy="1191904"/>
              </a:xfrm>
            </p:grpSpPr>
            <p:pic>
              <p:nvPicPr>
                <p:cNvPr id="130" name="Picture 129" descr="h2o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993288" y="2514600"/>
                  <a:ext cx="1412950" cy="773649"/>
                </a:xfrm>
                <a:prstGeom prst="rect">
                  <a:avLst/>
                </a:prstGeom>
              </p:spPr>
            </p:pic>
            <p:cxnSp>
              <p:nvCxnSpPr>
                <p:cNvPr id="131" name="Straight Connector 130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9" name="Straight Arrow Connector 128"/>
              <p:cNvCxnSpPr/>
              <p:nvPr/>
            </p:nvCxnSpPr>
            <p:spPr>
              <a:xfrm rot="8218105" flipH="1">
                <a:off x="1921619" y="638629"/>
                <a:ext cx="769357" cy="780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79"/>
            <p:cNvGrpSpPr/>
            <p:nvPr/>
          </p:nvGrpSpPr>
          <p:grpSpPr>
            <a:xfrm>
              <a:off x="2743200" y="3292765"/>
              <a:ext cx="769357" cy="763325"/>
              <a:chOff x="4031243" y="228600"/>
              <a:chExt cx="769357" cy="763325"/>
            </a:xfrm>
          </p:grpSpPr>
          <p:grpSp>
            <p:nvGrpSpPr>
              <p:cNvPr id="8" name="Group 15"/>
              <p:cNvGrpSpPr/>
              <p:nvPr/>
            </p:nvGrpSpPr>
            <p:grpSpPr>
              <a:xfrm>
                <a:off x="4031243" y="392492"/>
                <a:ext cx="769357" cy="457519"/>
                <a:chOff x="457200" y="2514600"/>
                <a:chExt cx="2514600" cy="1219200"/>
              </a:xfrm>
            </p:grpSpPr>
            <p:pic>
              <p:nvPicPr>
                <p:cNvPr id="125" name="Picture 124" descr="h2o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993290" y="2514600"/>
                  <a:ext cx="1412951" cy="773647"/>
                </a:xfrm>
                <a:prstGeom prst="rect">
                  <a:avLst/>
                </a:prstGeom>
              </p:spPr>
            </p:pic>
            <p:cxnSp>
              <p:nvCxnSpPr>
                <p:cNvPr id="126" name="Straight Connector 125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2362200" y="3200400"/>
                  <a:ext cx="609600" cy="5334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4" name="Straight Arrow Connector 123"/>
              <p:cNvCxnSpPr/>
              <p:nvPr/>
            </p:nvCxnSpPr>
            <p:spPr>
              <a:xfrm rot="16200000" flipH="1">
                <a:off x="4043401" y="607213"/>
                <a:ext cx="763325" cy="610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681"/>
            <p:cNvGrpSpPr/>
            <p:nvPr/>
          </p:nvGrpSpPr>
          <p:grpSpPr>
            <a:xfrm>
              <a:off x="1295400" y="4191000"/>
              <a:ext cx="442210" cy="1097280"/>
              <a:chOff x="1256708" y="1136562"/>
              <a:chExt cx="442210" cy="1097280"/>
            </a:xfrm>
          </p:grpSpPr>
          <p:cxnSp>
            <p:nvCxnSpPr>
              <p:cNvPr id="121" name="Straight Arrow Connector 120"/>
              <p:cNvCxnSpPr/>
              <p:nvPr/>
            </p:nvCxnSpPr>
            <p:spPr>
              <a:xfrm rot="5400000">
                <a:off x="708068" y="1685202"/>
                <a:ext cx="1097280" cy="0"/>
              </a:xfrm>
              <a:prstGeom prst="straightConnector1">
                <a:avLst/>
              </a:prstGeom>
              <a:ln w="25400">
                <a:solidFill>
                  <a:srgbClr val="00CC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1257772" y="144136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CC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b="1" baseline="-25000" dirty="0" smtClean="0">
                    <a:solidFill>
                      <a:srgbClr val="00CC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000" b="1" baseline="-25000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678"/>
            <p:cNvGrpSpPr/>
            <p:nvPr/>
          </p:nvGrpSpPr>
          <p:grpSpPr>
            <a:xfrm>
              <a:off x="1325380" y="3429000"/>
              <a:ext cx="441146" cy="685800"/>
              <a:chOff x="5019052" y="343288"/>
              <a:chExt cx="441146" cy="685800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rot="5400000">
                <a:off x="4676152" y="686188"/>
                <a:ext cx="68580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5019052" y="419488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0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18" name="Picture 117" descr="path6307.png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7680" y="670810"/>
            <a:ext cx="3931920" cy="2743200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1524000" y="167390"/>
            <a:ext cx="1533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Air/Water</a:t>
            </a:r>
            <a:endParaRPr lang="en-US" sz="2400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49"/>
          <p:cNvGrpSpPr/>
          <p:nvPr/>
        </p:nvGrpSpPr>
        <p:grpSpPr>
          <a:xfrm>
            <a:off x="4736120" y="700218"/>
            <a:ext cx="3931920" cy="4968562"/>
            <a:chOff x="4736120" y="700218"/>
            <a:chExt cx="3931920" cy="4968562"/>
          </a:xfrm>
        </p:grpSpPr>
        <p:sp>
          <p:nvSpPr>
            <p:cNvPr id="72" name="Rectangle 71"/>
            <p:cNvSpPr/>
            <p:nvPr/>
          </p:nvSpPr>
          <p:spPr>
            <a:xfrm>
              <a:off x="6324600" y="700218"/>
              <a:ext cx="73152" cy="466344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556248" y="700218"/>
              <a:ext cx="73152" cy="466344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131" descr="path6309.png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36120" y="3230380"/>
              <a:ext cx="3931920" cy="2438400"/>
            </a:xfrm>
            <a:prstGeom prst="rect">
              <a:avLst/>
            </a:prstGeom>
          </p:spPr>
        </p:pic>
        <p:grpSp>
          <p:nvGrpSpPr>
            <p:cNvPr id="12" name="Group 69"/>
            <p:cNvGrpSpPr/>
            <p:nvPr/>
          </p:nvGrpSpPr>
          <p:grpSpPr>
            <a:xfrm>
              <a:off x="5456322" y="4420850"/>
              <a:ext cx="441146" cy="770744"/>
              <a:chOff x="1642526" y="1668037"/>
              <a:chExt cx="707886" cy="942102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rot="16200000" flipH="1">
                <a:off x="1221115" y="2139088"/>
                <a:ext cx="942102" cy="0"/>
              </a:xfrm>
              <a:prstGeom prst="straightConnector1">
                <a:avLst/>
              </a:prstGeom>
              <a:ln w="25400">
                <a:solidFill>
                  <a:srgbClr val="00CC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1642526" y="1918389"/>
                <a:ext cx="707886" cy="489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CC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b="1" i="1" baseline="-25000" dirty="0" smtClean="0">
                    <a:solidFill>
                      <a:srgbClr val="00CC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000" b="1" i="1" baseline="-25000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67"/>
            <p:cNvGrpSpPr/>
            <p:nvPr/>
          </p:nvGrpSpPr>
          <p:grpSpPr>
            <a:xfrm>
              <a:off x="5487846" y="3415260"/>
              <a:ext cx="441146" cy="822889"/>
              <a:chOff x="4969054" y="252242"/>
              <a:chExt cx="707886" cy="1005840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 rot="5400000">
                <a:off x="4466134" y="755162"/>
                <a:ext cx="100584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4969054" y="427776"/>
                <a:ext cx="707886" cy="489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0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Group 680"/>
            <p:cNvGrpSpPr/>
            <p:nvPr/>
          </p:nvGrpSpPr>
          <p:grpSpPr>
            <a:xfrm>
              <a:off x="6843286" y="4631961"/>
              <a:ext cx="769357" cy="763324"/>
              <a:chOff x="1921619" y="331176"/>
              <a:chExt cx="769357" cy="763324"/>
            </a:xfrm>
          </p:grpSpPr>
          <p:grpSp>
            <p:nvGrpSpPr>
              <p:cNvPr id="15" name="Group 32"/>
              <p:cNvGrpSpPr/>
              <p:nvPr/>
            </p:nvGrpSpPr>
            <p:grpSpPr>
              <a:xfrm rot="13618105">
                <a:off x="1998358" y="487433"/>
                <a:ext cx="763324" cy="450810"/>
                <a:chOff x="457200" y="2514600"/>
                <a:chExt cx="1949038" cy="1191904"/>
              </a:xfrm>
            </p:grpSpPr>
            <p:pic>
              <p:nvPicPr>
                <p:cNvPr id="141" name="Picture 140" descr="h2o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993288" y="2514600"/>
                  <a:ext cx="1412950" cy="773649"/>
                </a:xfrm>
                <a:prstGeom prst="rect">
                  <a:avLst/>
                </a:prstGeom>
              </p:spPr>
            </p:pic>
            <p:cxnSp>
              <p:nvCxnSpPr>
                <p:cNvPr id="142" name="Straight Connector 141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Straight Arrow Connector 139"/>
              <p:cNvCxnSpPr/>
              <p:nvPr/>
            </p:nvCxnSpPr>
            <p:spPr>
              <a:xfrm rot="8218105" flipH="1">
                <a:off x="1921619" y="638629"/>
                <a:ext cx="769357" cy="780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679"/>
            <p:cNvGrpSpPr/>
            <p:nvPr/>
          </p:nvGrpSpPr>
          <p:grpSpPr>
            <a:xfrm>
              <a:off x="6926843" y="3429000"/>
              <a:ext cx="769357" cy="763325"/>
              <a:chOff x="4031243" y="228600"/>
              <a:chExt cx="769357" cy="763325"/>
            </a:xfrm>
          </p:grpSpPr>
          <p:grpSp>
            <p:nvGrpSpPr>
              <p:cNvPr id="17" name="Group 15"/>
              <p:cNvGrpSpPr/>
              <p:nvPr/>
            </p:nvGrpSpPr>
            <p:grpSpPr>
              <a:xfrm>
                <a:off x="4031243" y="392492"/>
                <a:ext cx="769357" cy="457519"/>
                <a:chOff x="457200" y="2514600"/>
                <a:chExt cx="2514600" cy="1219200"/>
              </a:xfrm>
            </p:grpSpPr>
            <p:pic>
              <p:nvPicPr>
                <p:cNvPr id="146" name="Picture 145" descr="h2o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993290" y="2514600"/>
                  <a:ext cx="1412951" cy="773647"/>
                </a:xfrm>
                <a:prstGeom prst="rect">
                  <a:avLst/>
                </a:prstGeom>
              </p:spPr>
            </p:pic>
            <p:cxnSp>
              <p:nvCxnSpPr>
                <p:cNvPr id="147" name="Straight Connector 146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362200" y="3200400"/>
                  <a:ext cx="609600" cy="5334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5" name="Straight Arrow Connector 144"/>
              <p:cNvCxnSpPr/>
              <p:nvPr/>
            </p:nvCxnSpPr>
            <p:spPr>
              <a:xfrm rot="16200000" flipH="1">
                <a:off x="4043401" y="607213"/>
                <a:ext cx="763325" cy="610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3" name="Picture 132" descr="path6310.png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00600" y="487180"/>
            <a:ext cx="3886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686800" cy="132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76200"/>
            <a:ext cx="4299908" cy="31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133600"/>
            <a:ext cx="3886200" cy="420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4257" y="1693286"/>
            <a:ext cx="445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Water bend spectroscopic maps</a:t>
            </a:r>
            <a:endParaRPr lang="en-US" sz="2400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2133600"/>
            <a:ext cx="4953000" cy="311895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4038600" y="5257800"/>
            <a:ext cx="2895600" cy="1851025"/>
            <a:chOff x="5257800" y="5320879"/>
            <a:chExt cx="2895600" cy="1851025"/>
          </a:xfrm>
        </p:grpSpPr>
        <p:grpSp>
          <p:nvGrpSpPr>
            <p:cNvPr id="37" name="Group 69"/>
            <p:cNvGrpSpPr>
              <a:grpSpLocks/>
            </p:cNvGrpSpPr>
            <p:nvPr/>
          </p:nvGrpSpPr>
          <p:grpSpPr bwMode="auto">
            <a:xfrm>
              <a:off x="5257800" y="5320879"/>
              <a:ext cx="2895600" cy="1851025"/>
              <a:chOff x="1143000" y="827129"/>
              <a:chExt cx="4191000" cy="2678071"/>
            </a:xfrm>
          </p:grpSpPr>
          <p:graphicFrame>
            <p:nvGraphicFramePr>
              <p:cNvPr id="38" name="Object 15"/>
              <p:cNvGraphicFramePr>
                <a:graphicFrameLocks noChangeAspect="1"/>
              </p:cNvGraphicFramePr>
              <p:nvPr/>
            </p:nvGraphicFramePr>
            <p:xfrm>
              <a:off x="1981200" y="2033666"/>
              <a:ext cx="893763" cy="10143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5484" name="Chem3D XML" r:id="rId7" imgW="740823" imgH="841402" progId="">
                      <p:embed/>
                    </p:oleObj>
                  </mc:Choice>
                  <mc:Fallback>
                    <p:oleObj name="Chem3D XML" r:id="rId7" imgW="740823" imgH="84140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lum bright="2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81200" y="2033666"/>
                            <a:ext cx="893763" cy="10143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16"/>
              <p:cNvGraphicFramePr>
                <a:graphicFrameLocks noChangeAspect="1"/>
              </p:cNvGraphicFramePr>
              <p:nvPr/>
            </p:nvGraphicFramePr>
            <p:xfrm>
              <a:off x="2819400" y="2451100"/>
              <a:ext cx="541337" cy="901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5485" name="Chem3D XML" r:id="rId9" imgW="540751" imgH="901001" progId="">
                      <p:embed/>
                    </p:oleObj>
                  </mc:Choice>
                  <mc:Fallback>
                    <p:oleObj name="Chem3D XML" r:id="rId9" imgW="540751" imgH="90100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lum bright="2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9400" y="2451100"/>
                            <a:ext cx="541337" cy="901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17"/>
              <p:cNvGraphicFramePr>
                <a:graphicFrameLocks noChangeAspect="1"/>
              </p:cNvGraphicFramePr>
              <p:nvPr/>
            </p:nvGraphicFramePr>
            <p:xfrm>
              <a:off x="3687763" y="2439987"/>
              <a:ext cx="960437" cy="760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5486" name="Chem3D XML" r:id="rId11" imgW="961068" imgH="761057" progId="">
                      <p:embed/>
                    </p:oleObj>
                  </mc:Choice>
                  <mc:Fallback>
                    <p:oleObj name="Chem3D XML" r:id="rId11" imgW="961068" imgH="76105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lum bright="2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87763" y="2439987"/>
                            <a:ext cx="960437" cy="760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18"/>
              <p:cNvGraphicFramePr>
                <a:graphicFrameLocks noChangeAspect="1"/>
              </p:cNvGraphicFramePr>
              <p:nvPr/>
            </p:nvGraphicFramePr>
            <p:xfrm>
              <a:off x="4264025" y="1600200"/>
              <a:ext cx="841375" cy="701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5487" name="Chem3D XML" r:id="rId13" imgW="841402" imgH="700974" progId="">
                      <p:embed/>
                    </p:oleObj>
                  </mc:Choice>
                  <mc:Fallback>
                    <p:oleObj name="Chem3D XML" r:id="rId13" imgW="841402" imgH="700974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lum bright="2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4025" y="1600200"/>
                            <a:ext cx="841375" cy="701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19"/>
              <p:cNvGraphicFramePr>
                <a:graphicFrameLocks noChangeAspect="1"/>
              </p:cNvGraphicFramePr>
              <p:nvPr/>
            </p:nvGraphicFramePr>
            <p:xfrm>
              <a:off x="2895600" y="914400"/>
              <a:ext cx="1002760" cy="152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5488" name="Chem3D XML" r:id="rId15" imgW="1963272" imgH="2984975" progId="">
                      <p:embed/>
                    </p:oleObj>
                  </mc:Choice>
                  <mc:Fallback>
                    <p:oleObj name="Chem3D XML" r:id="rId15" imgW="1963272" imgH="298497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5600" y="914400"/>
                            <a:ext cx="1002760" cy="1524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" name="Arc 42"/>
              <p:cNvSpPr/>
              <p:nvPr/>
            </p:nvSpPr>
            <p:spPr>
              <a:xfrm rot="5907344">
                <a:off x="2699949" y="1193192"/>
                <a:ext cx="1329849" cy="1424572"/>
              </a:xfrm>
              <a:prstGeom prst="arc">
                <a:avLst>
                  <a:gd name="adj1" fmla="val 17396721"/>
                  <a:gd name="adj2" fmla="val 19352644"/>
                </a:avLst>
              </a:prstGeom>
              <a:ln w="28575">
                <a:solidFill>
                  <a:schemeClr val="accent4">
                    <a:lumMod val="95000"/>
                    <a:lumOff val="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/>
              </a:p>
            </p:txBody>
          </p:sp>
          <p:sp>
            <p:nvSpPr>
              <p:cNvPr id="44" name="Arc 43"/>
              <p:cNvSpPr/>
              <p:nvPr/>
            </p:nvSpPr>
            <p:spPr>
              <a:xfrm rot="15016453" flipV="1">
                <a:off x="2583915" y="778619"/>
                <a:ext cx="1329849" cy="1426871"/>
              </a:xfrm>
              <a:prstGeom prst="arc">
                <a:avLst>
                  <a:gd name="adj1" fmla="val 17531183"/>
                  <a:gd name="adj2" fmla="val 19352644"/>
                </a:avLst>
              </a:prstGeom>
              <a:ln w="28575">
                <a:solidFill>
                  <a:schemeClr val="accent4">
                    <a:lumMod val="95000"/>
                    <a:lumOff val="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V="1">
                <a:off x="3472865" y="1704507"/>
                <a:ext cx="142457" cy="18374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62"/>
              <p:cNvGrpSpPr>
                <a:grpSpLocks/>
              </p:cNvGrpSpPr>
              <p:nvPr/>
            </p:nvGrpSpPr>
            <p:grpSpPr bwMode="auto">
              <a:xfrm>
                <a:off x="1295400" y="1295726"/>
                <a:ext cx="1011493" cy="893097"/>
                <a:chOff x="1274507" y="1295726"/>
                <a:chExt cx="1011493" cy="893097"/>
              </a:xfrm>
            </p:grpSpPr>
            <p:graphicFrame>
              <p:nvGraphicFramePr>
                <p:cNvPr id="48" name="Object 14"/>
                <p:cNvGraphicFramePr>
                  <a:graphicFrameLocks noChangeAspect="1"/>
                </p:cNvGraphicFramePr>
                <p:nvPr/>
              </p:nvGraphicFramePr>
              <p:xfrm>
                <a:off x="1304925" y="1524000"/>
                <a:ext cx="981075" cy="600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75489" name="Chem3D XML" r:id="rId17" imgW="981363" imgH="600834" progId="">
                        <p:embed/>
                      </p:oleObj>
                    </mc:Choice>
                    <mc:Fallback>
                      <p:oleObj name="Chem3D XML" r:id="rId17" imgW="981363" imgH="600834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lum bright="2000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04925" y="1524000"/>
                              <a:ext cx="981075" cy="6000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9" name="Arc 48"/>
                <p:cNvSpPr/>
                <p:nvPr/>
              </p:nvSpPr>
              <p:spPr>
                <a:xfrm rot="11909440">
                  <a:off x="1276053" y="1295677"/>
                  <a:ext cx="813385" cy="872785"/>
                </a:xfrm>
                <a:prstGeom prst="arc">
                  <a:avLst>
                    <a:gd name="adj1" fmla="val 17396721"/>
                    <a:gd name="adj2" fmla="val 19352644"/>
                  </a:avLst>
                </a:prstGeom>
                <a:ln w="28575">
                  <a:solidFill>
                    <a:schemeClr val="accent4">
                      <a:lumMod val="65000"/>
                      <a:lumOff val="35000"/>
                    </a:schemeClr>
                  </a:solidFill>
                  <a:headEnd type="none" w="med" len="med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sz="1800" b="0"/>
                </a:p>
              </p:txBody>
            </p:sp>
            <p:sp>
              <p:nvSpPr>
                <p:cNvPr id="50" name="Arc 49"/>
                <p:cNvSpPr/>
                <p:nvPr/>
              </p:nvSpPr>
              <p:spPr>
                <a:xfrm rot="20516198" flipV="1">
                  <a:off x="1471356" y="1316349"/>
                  <a:ext cx="813385" cy="872785"/>
                </a:xfrm>
                <a:prstGeom prst="arc">
                  <a:avLst>
                    <a:gd name="adj1" fmla="val 17531183"/>
                    <a:gd name="adj2" fmla="val 19352644"/>
                  </a:avLst>
                </a:prstGeom>
                <a:ln w="28575">
                  <a:solidFill>
                    <a:schemeClr val="accent4">
                      <a:lumMod val="65000"/>
                      <a:lumOff val="35000"/>
                    </a:schemeClr>
                  </a:solidFill>
                  <a:headEnd type="none" w="med" len="med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sz="1800" b="0"/>
                </a:p>
              </p:txBody>
            </p:sp>
            <p:cxnSp>
              <p:nvCxnSpPr>
                <p:cNvPr id="51" name="Straight Arrow Connector 50"/>
                <p:cNvCxnSpPr/>
                <p:nvPr/>
              </p:nvCxnSpPr>
              <p:spPr>
                <a:xfrm rot="5400000">
                  <a:off x="1705744" y="1957158"/>
                  <a:ext cx="114840" cy="0"/>
                </a:xfrm>
                <a:prstGeom prst="straightConnector1">
                  <a:avLst/>
                </a:prstGeom>
                <a:ln w="28575">
                  <a:solidFill>
                    <a:schemeClr val="accent4">
                      <a:lumMod val="65000"/>
                      <a:lumOff val="35000"/>
                    </a:schemeClr>
                  </a:solidFill>
                  <a:headEnd type="none" w="med" len="med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tangle 46"/>
              <p:cNvSpPr/>
              <p:nvPr/>
            </p:nvSpPr>
            <p:spPr>
              <a:xfrm>
                <a:off x="1143000" y="1523061"/>
                <a:ext cx="4191000" cy="1982139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800" b="0"/>
              </a:p>
            </p:txBody>
          </p:sp>
        </p:grpSp>
        <p:sp>
          <p:nvSpPr>
            <p:cNvPr id="52" name="Right Arrow 51"/>
            <p:cNvSpPr/>
            <p:nvPr/>
          </p:nvSpPr>
          <p:spPr bwMode="auto">
            <a:xfrm rot="10456835">
              <a:off x="6185088" y="5858991"/>
              <a:ext cx="609600" cy="21154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7010400" y="5638800"/>
            <a:ext cx="2159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/>
              <a:t>“+” means H down</a:t>
            </a:r>
          </a:p>
          <a:p>
            <a:r>
              <a:rPr lang="en-US" sz="2000" b="0" dirty="0" smtClean="0"/>
              <a:t>“-” means H up</a:t>
            </a:r>
            <a:endParaRPr lang="en-US" sz="2000" b="0" dirty="0"/>
          </a:p>
        </p:txBody>
      </p:sp>
      <p:sp>
        <p:nvSpPr>
          <p:cNvPr id="55" name="Right Arrow 54"/>
          <p:cNvSpPr/>
          <p:nvPr/>
        </p:nvSpPr>
        <p:spPr bwMode="auto">
          <a:xfrm rot="10456835">
            <a:off x="5059737" y="3929819"/>
            <a:ext cx="609600" cy="21154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9357631">
            <a:off x="6917429" y="4715948"/>
            <a:ext cx="455948" cy="185567"/>
          </a:xfrm>
          <a:prstGeom prst="rightArrow">
            <a:avLst>
              <a:gd name="adj1" fmla="val 49991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5812" y="4343400"/>
            <a:ext cx="1744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Centered ~ 0 cm</a:t>
            </a:r>
            <a:r>
              <a:rPr lang="en-US" sz="1400" b="0" baseline="30000" dirty="0" smtClean="0"/>
              <a:t>-1</a:t>
            </a:r>
            <a:r>
              <a:rPr lang="en-US" sz="1400" b="0" dirty="0" smtClean="0"/>
              <a:t>. </a:t>
            </a:r>
          </a:p>
          <a:p>
            <a:r>
              <a:rPr lang="en-US" sz="1400" b="0" dirty="0" smtClean="0"/>
              <a:t>Range from ~</a:t>
            </a:r>
          </a:p>
          <a:p>
            <a:r>
              <a:rPr lang="en-US" sz="1400" b="0" dirty="0" smtClean="0">
                <a:sym typeface="Symbol" panose="05050102010706020507" pitchFamily="18" charset="2"/>
              </a:rPr>
              <a:t>20</a:t>
            </a:r>
            <a:r>
              <a:rPr lang="en-US" sz="1400" b="0" dirty="0" smtClean="0"/>
              <a:t> cm</a:t>
            </a:r>
            <a:r>
              <a:rPr lang="en-US" sz="1400" b="0" baseline="30000" dirty="0" smtClean="0"/>
              <a:t>-1</a:t>
            </a:r>
            <a:r>
              <a:rPr lang="en-US" sz="1400" b="0" dirty="0" smtClean="0"/>
              <a:t> to +20 </a:t>
            </a:r>
            <a:r>
              <a:rPr lang="en-US" sz="1400" b="0" dirty="0"/>
              <a:t>cm</a:t>
            </a:r>
            <a:r>
              <a:rPr lang="en-US" sz="1400" b="0" baseline="30000" dirty="0"/>
              <a:t>-1</a:t>
            </a:r>
            <a:r>
              <a:rPr lang="en-US" sz="1400" b="0" dirty="0"/>
              <a:t> </a:t>
            </a:r>
          </a:p>
          <a:p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9701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670395"/>
            <a:ext cx="4712464" cy="2968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"/>
            <a:ext cx="8686800" cy="132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76200"/>
            <a:ext cx="4299908" cy="317325"/>
          </a:xfrm>
          <a:prstGeom prst="rect">
            <a:avLst/>
          </a:prstGeom>
        </p:spPr>
      </p:pic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6200" y="2057400"/>
            <a:ext cx="4114800" cy="4010025"/>
            <a:chOff x="4656" y="336"/>
            <a:chExt cx="1728" cy="2064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04" y="336"/>
              <a:ext cx="166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656" y="1872"/>
              <a:ext cx="1728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2400" y="5270575"/>
            <a:ext cx="586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" y="6261175"/>
            <a:ext cx="4983271" cy="36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85070" y="1676400"/>
            <a:ext cx="6039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Stretch vs. bend frequency anti-correlation</a:t>
            </a:r>
            <a:endParaRPr lang="en-US" sz="2400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14800" y="2133600"/>
            <a:ext cx="4267201" cy="458294"/>
            <a:chOff x="4038600" y="3336101"/>
            <a:chExt cx="5127321" cy="609600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38600" y="3435951"/>
              <a:ext cx="5029200" cy="45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 bwMode="auto">
            <a:xfrm>
              <a:off x="4060521" y="3336101"/>
              <a:ext cx="5105400" cy="609600"/>
            </a:xfrm>
            <a:prstGeom prst="rect">
              <a:avLst/>
            </a:prstGeom>
            <a:noFill/>
            <a:ln w="19050" cap="flat" cmpd="sng" algn="ctr">
              <a:solidFill>
                <a:srgbClr val="FE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1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733"/>
            <a:ext cx="3662644" cy="4904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186618"/>
            <a:ext cx="3733800" cy="4985582"/>
          </a:xfrm>
          <a:prstGeom prst="rect">
            <a:avLst/>
          </a:prstGeom>
        </p:spPr>
      </p:pic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SFG spectrum of water bend at the A/W interface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2692" y="762001"/>
            <a:ext cx="263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Calculated spectra</a:t>
            </a:r>
            <a:endParaRPr lang="en-US" sz="2400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762000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Contributions</a:t>
            </a:r>
            <a:endParaRPr lang="en-US" sz="2400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800" y="2743200"/>
            <a:ext cx="292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3938375" y="1735363"/>
              <a:ext cx="743040" cy="520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9735" y="1727443"/>
                <a:ext cx="76212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7075055" y="2424043"/>
              <a:ext cx="2015640" cy="2125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4615" y="2408923"/>
                <a:ext cx="2042640" cy="21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7424615" y="1793683"/>
              <a:ext cx="23040" cy="1155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15975" y="1783603"/>
                <a:ext cx="41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7492655" y="1881523"/>
              <a:ext cx="36360" cy="277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2935" y="1872163"/>
                <a:ext cx="561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7527935" y="1826443"/>
              <a:ext cx="139320" cy="86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17855" y="1813843"/>
                <a:ext cx="1594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/>
              <p14:cNvContentPartPr/>
              <p14:nvPr/>
            </p14:nvContentPartPr>
            <p14:xfrm>
              <a:off x="7518215" y="1991683"/>
              <a:ext cx="129600" cy="41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08135" y="1980883"/>
                <a:ext cx="1494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/>
              <p14:cNvContentPartPr/>
              <p14:nvPr/>
            </p14:nvContentPartPr>
            <p14:xfrm>
              <a:off x="7692455" y="1953523"/>
              <a:ext cx="146880" cy="175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79135" y="1938763"/>
                <a:ext cx="1717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/>
              <p14:cNvContentPartPr/>
              <p14:nvPr/>
            </p14:nvContentPartPr>
            <p14:xfrm>
              <a:off x="7823495" y="1920403"/>
              <a:ext cx="281520" cy="1681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14135" y="1904563"/>
                <a:ext cx="307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/>
              <p14:cNvContentPartPr/>
              <p14:nvPr/>
            </p14:nvContentPartPr>
            <p14:xfrm>
              <a:off x="8405975" y="1685683"/>
              <a:ext cx="133200" cy="2595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94455" y="1673443"/>
                <a:ext cx="1573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/>
              <p14:cNvContentPartPr/>
              <p14:nvPr/>
            </p14:nvContentPartPr>
            <p14:xfrm>
              <a:off x="8588495" y="1702963"/>
              <a:ext cx="48240" cy="230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78055" y="1692523"/>
                <a:ext cx="655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/>
              <p14:cNvContentPartPr/>
              <p14:nvPr/>
            </p14:nvContentPartPr>
            <p14:xfrm>
              <a:off x="8617655" y="1687843"/>
              <a:ext cx="171360" cy="2642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609375" y="1676323"/>
                <a:ext cx="1875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Ink 26"/>
              <p14:cNvContentPartPr/>
              <p14:nvPr/>
            </p14:nvContentPartPr>
            <p14:xfrm>
              <a:off x="8870735" y="1521523"/>
              <a:ext cx="31320" cy="1108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59935" y="1510723"/>
                <a:ext cx="53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/>
              <p14:cNvContentPartPr/>
              <p14:nvPr/>
            </p14:nvContentPartPr>
            <p14:xfrm>
              <a:off x="8940935" y="1498843"/>
              <a:ext cx="18360" cy="87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31575" y="1488403"/>
                <a:ext cx="381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Ink 28"/>
              <p14:cNvContentPartPr/>
              <p14:nvPr/>
            </p14:nvContentPartPr>
            <p14:xfrm>
              <a:off x="7386815" y="1786843"/>
              <a:ext cx="14760" cy="698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77455" y="1780363"/>
                <a:ext cx="32040" cy="846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/>
          <p:cNvSpPr txBox="1"/>
          <p:nvPr/>
        </p:nvSpPr>
        <p:spPr>
          <a:xfrm>
            <a:off x="2133600" y="6310250"/>
            <a:ext cx="4144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Y. Ni, J.L. Skinner, </a:t>
            </a:r>
            <a:r>
              <a:rPr lang="en-US" sz="1400" b="0" i="1" dirty="0" smtClean="0"/>
              <a:t>J. Chem. Phys. </a:t>
            </a:r>
            <a:r>
              <a:rPr lang="en-US" sz="1400" dirty="0" smtClean="0"/>
              <a:t>143</a:t>
            </a:r>
            <a:r>
              <a:rPr lang="en-US" sz="1400" b="0" dirty="0" smtClean="0"/>
              <a:t>, 014502 (2015)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1640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ater H-bonds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19400"/>
            <a:ext cx="44196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Water H-bonds</a:t>
            </a:r>
          </a:p>
        </p:txBody>
      </p:sp>
      <p:sp>
        <p:nvSpPr>
          <p:cNvPr id="28676" name="Rectangle 37"/>
          <p:cNvSpPr>
            <a:spLocks noChangeArrowheads="1"/>
          </p:cNvSpPr>
          <p:nvPr/>
        </p:nvSpPr>
        <p:spPr bwMode="auto">
          <a:xfrm>
            <a:off x="5181600" y="808038"/>
            <a:ext cx="3881438" cy="254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ts val="2000"/>
              </a:lnSpc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</a:rPr>
              <a:t>Water H-bond network:</a:t>
            </a:r>
          </a:p>
          <a:p>
            <a:pPr eaLnBrk="1" hangingPunct="1">
              <a:lnSpc>
                <a:spcPts val="2600"/>
              </a:lnSpc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</a:rPr>
              <a:t>        - H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O liquid at room T</a:t>
            </a:r>
          </a:p>
          <a:p>
            <a:pPr eaLnBrk="1" hangingPunct="1">
              <a:lnSpc>
                <a:spcPts val="2600"/>
              </a:lnSpc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</a:rPr>
              <a:t>        - high density</a:t>
            </a:r>
          </a:p>
          <a:p>
            <a:pPr eaLnBrk="1" hangingPunct="1">
              <a:lnSpc>
                <a:spcPts val="2600"/>
              </a:lnSpc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</a:rPr>
              <a:t>        - high viscosity</a:t>
            </a:r>
          </a:p>
          <a:p>
            <a:pPr eaLnBrk="1" hangingPunct="1">
              <a:lnSpc>
                <a:spcPts val="2600"/>
              </a:lnSpc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</a:rPr>
              <a:t>        - solvation properties</a:t>
            </a:r>
          </a:p>
          <a:p>
            <a:pPr eaLnBrk="1" hangingPunct="1">
              <a:lnSpc>
                <a:spcPts val="2600"/>
              </a:lnSpc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</a:rPr>
              <a:t>        - hydrophobic effect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00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endParaRPr lang="en-US" sz="320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0"/>
            <a:ext cx="7467600" cy="2860675"/>
            <a:chOff x="304800" y="0"/>
            <a:chExt cx="7467600" cy="2861352"/>
          </a:xfrm>
        </p:grpSpPr>
        <p:pic>
          <p:nvPicPr>
            <p:cNvPr id="28683" name="Picture 1" descr="waterripplingek9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711042"/>
              <a:ext cx="2775284" cy="2020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40571" y="2285619"/>
              <a:ext cx="3971925" cy="575733"/>
            </a:xfrm>
            <a:prstGeom prst="rect">
              <a:avLst/>
            </a:prstGeom>
            <a:gradFill flip="none" rotWithShape="1">
              <a:gsLst>
                <a:gs pos="1100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/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733800" y="0"/>
              <a:ext cx="4038600" cy="83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ctr" eaLnBrk="1" hangingPunct="1">
                <a:defRPr/>
              </a:pPr>
              <a:r>
                <a:rPr lang="en-US" sz="3200" dirty="0">
                  <a:solidFill>
                    <a:srgbClr val="B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at Interfaces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38200" y="3657600"/>
            <a:ext cx="8001000" cy="2908300"/>
            <a:chOff x="574" y="2296"/>
            <a:chExt cx="5040" cy="1832"/>
          </a:xfrm>
        </p:grpSpPr>
        <p:pic>
          <p:nvPicPr>
            <p:cNvPr id="28680" name="Picture 7" descr="nucleu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4" y="2896"/>
              <a:ext cx="1265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37"/>
            <p:cNvSpPr>
              <a:spLocks noChangeArrowheads="1"/>
            </p:cNvSpPr>
            <p:nvPr/>
          </p:nvSpPr>
          <p:spPr bwMode="auto">
            <a:xfrm>
              <a:off x="3600" y="2296"/>
              <a:ext cx="2014" cy="1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2600"/>
                </a:lnSpc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</a:rPr>
                <a:t>Aqueous interfaces:</a:t>
              </a:r>
            </a:p>
            <a:p>
              <a:pPr eaLnBrk="1" hangingPunct="1">
                <a:lnSpc>
                  <a:spcPts val="2600"/>
                </a:lnSpc>
                <a:spcBef>
                  <a:spcPct val="3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  - ‘biological water’</a:t>
              </a:r>
            </a:p>
            <a:p>
              <a:pPr eaLnBrk="1" hangingPunct="1">
                <a:lnSpc>
                  <a:spcPts val="2600"/>
                </a:lnSpc>
                <a:spcBef>
                  <a:spcPct val="3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  - environmental </a:t>
              </a:r>
            </a:p>
            <a:p>
              <a:pPr eaLnBrk="1" hangingPunct="1">
                <a:lnSpc>
                  <a:spcPts val="2000"/>
                </a:lnSpc>
                <a:spcBef>
                  <a:spcPct val="3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     interfaces</a:t>
              </a:r>
            </a:p>
            <a:p>
              <a:pPr eaLnBrk="1" hangingPunct="1">
                <a:lnSpc>
                  <a:spcPts val="2600"/>
                </a:lnSpc>
                <a:spcBef>
                  <a:spcPct val="3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  - electrochemistry</a:t>
              </a:r>
            </a:p>
            <a:p>
              <a:pPr eaLnBrk="1" hangingPunct="1">
                <a:lnSpc>
                  <a:spcPts val="2600"/>
                </a:lnSpc>
                <a:spcBef>
                  <a:spcPct val="3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  - heterogeneous </a:t>
              </a:r>
            </a:p>
            <a:p>
              <a:pPr eaLnBrk="1" hangingPunct="1">
                <a:lnSpc>
                  <a:spcPts val="2000"/>
                </a:lnSpc>
                <a:spcBef>
                  <a:spcPct val="3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     catalysis</a:t>
              </a:r>
            </a:p>
          </p:txBody>
        </p:sp>
        <p:pic>
          <p:nvPicPr>
            <p:cNvPr id="28682" name="Picture 10" descr="EarthBlueMarbleWestTerra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7" y="2896"/>
              <a:ext cx="1233" cy="1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304504"/>
              </p:ext>
            </p:extLst>
          </p:nvPr>
        </p:nvGraphicFramePr>
        <p:xfrm>
          <a:off x="2355184" y="2010327"/>
          <a:ext cx="692816" cy="105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40" name="Chem3D XML" r:id="rId3" imgW="1963272" imgH="2984975" progId="">
                  <p:embed/>
                </p:oleObj>
              </mc:Choice>
              <mc:Fallback>
                <p:oleObj name="Chem3D XML" r:id="rId3" imgW="1963272" imgH="29849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184" y="2010327"/>
                        <a:ext cx="692816" cy="1053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896022" y="76200"/>
            <a:ext cx="824797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SFG </a:t>
            </a:r>
            <a:r>
              <a:rPr lang="en-US" sz="3200" dirty="0" err="1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orientational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analysis: water bend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191000" y="4143927"/>
            <a:ext cx="4713287" cy="987495"/>
            <a:chOff x="4125913" y="4876800"/>
            <a:chExt cx="4789487" cy="999732"/>
          </a:xfrm>
        </p:grpSpPr>
        <p:sp>
          <p:nvSpPr>
            <p:cNvPr id="58" name="Text Box 85"/>
            <p:cNvSpPr txBox="1">
              <a:spLocks noChangeArrowheads="1"/>
            </p:cNvSpPr>
            <p:nvPr/>
          </p:nvSpPr>
          <p:spPr bwMode="auto">
            <a:xfrm>
              <a:off x="4125913" y="4876800"/>
              <a:ext cx="47894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0000FF"/>
                  </a:solidFill>
                  <a:sym typeface="Symbol" pitchFamily="18" charset="2"/>
                </a:rPr>
                <a:t></a:t>
              </a:r>
              <a:r>
                <a:rPr lang="en-US" sz="2400" b="1" i="1" baseline="-25000" dirty="0">
                  <a:solidFill>
                    <a:srgbClr val="0000FF"/>
                  </a:solidFill>
                  <a:sym typeface="Symbol" pitchFamily="18" charset="2"/>
                </a:rPr>
                <a:t> </a:t>
              </a:r>
              <a:r>
                <a:rPr lang="en-US" sz="2400" b="1" i="1" baseline="30000" dirty="0">
                  <a:solidFill>
                    <a:srgbClr val="0000FF"/>
                  </a:solidFill>
                  <a:sym typeface="Symbol" pitchFamily="18" charset="2"/>
                </a:rPr>
                <a:t>(2)</a:t>
              </a:r>
              <a:r>
                <a:rPr lang="en-US" sz="2400" b="1" i="1" baseline="-25000" dirty="0" err="1">
                  <a:solidFill>
                    <a:srgbClr val="0000FF"/>
                  </a:solidFill>
                  <a:sym typeface="Symbol" pitchFamily="18" charset="2"/>
                </a:rPr>
                <a:t>ijk</a:t>
              </a:r>
              <a:r>
                <a:rPr lang="en-US" sz="2400" b="1" i="1" dirty="0">
                  <a:solidFill>
                    <a:srgbClr val="0000FF"/>
                  </a:solidFill>
                </a:rPr>
                <a:t> </a:t>
              </a:r>
              <a:r>
                <a:rPr lang="en-US" sz="2400" i="1" dirty="0"/>
                <a:t>=</a:t>
              </a:r>
              <a:r>
                <a:rPr lang="en-US" sz="2400" i="1" dirty="0">
                  <a:sym typeface="Symbol" pitchFamily="18" charset="2"/>
                </a:rPr>
                <a:t> </a:t>
              </a:r>
              <a:r>
                <a:rPr lang="en-US" sz="2400" i="1" dirty="0"/>
                <a:t>N</a:t>
              </a:r>
              <a:r>
                <a:rPr lang="en-US" sz="2400" i="1" baseline="-25000" dirty="0"/>
                <a:t>s</a:t>
              </a:r>
              <a:r>
                <a:rPr lang="en-US" sz="2400" i="1" dirty="0"/>
                <a:t> </a:t>
              </a:r>
              <a:r>
                <a:rPr lang="en-US" sz="2400" i="1" dirty="0" smtClean="0">
                  <a:sym typeface="Symbol" pitchFamily="18" charset="2"/>
                </a:rPr>
                <a:t></a:t>
              </a:r>
              <a:r>
                <a:rPr lang="en-US" sz="2400" i="1" dirty="0" err="1" smtClean="0">
                  <a:sym typeface="Symbol" pitchFamily="18" charset="2"/>
                </a:rPr>
                <a:t>R</a:t>
              </a:r>
              <a:r>
                <a:rPr lang="en-US" sz="2400" i="1" baseline="-25000" dirty="0" err="1" smtClean="0">
                  <a:sym typeface="Symbol" pitchFamily="18" charset="2"/>
                </a:rPr>
                <a:t>i</a:t>
              </a:r>
              <a:r>
                <a:rPr lang="en-US" sz="2400" i="1" dirty="0" err="1" smtClean="0">
                  <a:sym typeface="Symbol" pitchFamily="18" charset="2"/>
                </a:rPr>
                <a:t>R</a:t>
              </a:r>
              <a:r>
                <a:rPr lang="en-US" sz="2400" i="1" baseline="-25000" dirty="0" err="1" smtClean="0">
                  <a:sym typeface="Symbol" pitchFamily="18" charset="2"/>
                </a:rPr>
                <a:t>j</a:t>
              </a:r>
              <a:r>
                <a:rPr lang="en-US" sz="2400" i="1" dirty="0" err="1" smtClean="0">
                  <a:sym typeface="Symbol" pitchFamily="18" charset="2"/>
                </a:rPr>
                <a:t>R</a:t>
              </a:r>
              <a:r>
                <a:rPr lang="en-US" sz="2400" i="1" baseline="-25000" dirty="0" err="1" smtClean="0">
                  <a:sym typeface="Symbol" pitchFamily="18" charset="2"/>
                </a:rPr>
                <a:t>k</a:t>
              </a:r>
              <a:r>
                <a:rPr lang="en-US" sz="2400" i="1" baseline="-25000" dirty="0">
                  <a:sym typeface="Symbol" pitchFamily="18" charset="2"/>
                </a:rPr>
                <a:t></a:t>
              </a:r>
              <a:r>
                <a:rPr lang="en-US" sz="2400" i="1" dirty="0">
                  <a:sym typeface="Symbol" pitchFamily="18" charset="2"/>
                </a:rPr>
                <a:t></a:t>
              </a:r>
              <a:r>
                <a:rPr lang="en-US" sz="2400" i="1" baseline="-25000" dirty="0">
                  <a:sym typeface="Symbol" pitchFamily="18" charset="2"/>
                </a:rPr>
                <a:t>,, </a:t>
              </a:r>
              <a:r>
                <a:rPr lang="en-US" sz="2400" i="1" dirty="0">
                  <a:solidFill>
                    <a:srgbClr val="FF0000"/>
                  </a:solidFill>
                  <a:sym typeface="Symbol" pitchFamily="18" charset="2"/>
                </a:rPr>
                <a:t></a:t>
              </a:r>
              <a:r>
                <a:rPr lang="en-US" sz="2400" i="1" baseline="-25000" dirty="0">
                  <a:solidFill>
                    <a:srgbClr val="FF0000"/>
                  </a:solidFill>
                  <a:sym typeface="Symbol" pitchFamily="18" charset="2"/>
                </a:rPr>
                <a:t> </a:t>
              </a:r>
              <a:r>
                <a:rPr lang="en-US" sz="2400" i="1" baseline="30000" dirty="0">
                  <a:solidFill>
                    <a:srgbClr val="FF0000"/>
                  </a:solidFill>
                  <a:sym typeface="Symbol" pitchFamily="18" charset="2"/>
                </a:rPr>
                <a:t>(2)</a:t>
              </a:r>
              <a:r>
                <a:rPr lang="en-US" sz="2400" i="1" dirty="0">
                  <a:solidFill>
                    <a:srgbClr val="FF0000"/>
                  </a:solidFill>
                  <a:sym typeface="Symbol" pitchFamily="18" charset="2"/>
                </a:rPr>
                <a:t>()</a:t>
              </a:r>
            </a:p>
          </p:txBody>
        </p:sp>
        <p:sp>
          <p:nvSpPr>
            <p:cNvPr id="60" name="AutoShape 88"/>
            <p:cNvSpPr>
              <a:spLocks noChangeArrowheads="1"/>
            </p:cNvSpPr>
            <p:nvPr/>
          </p:nvSpPr>
          <p:spPr bwMode="auto">
            <a:xfrm rot="5400000">
              <a:off x="6300787" y="5233988"/>
              <a:ext cx="304802" cy="504825"/>
            </a:xfrm>
            <a:prstGeom prst="leftArrow">
              <a:avLst>
                <a:gd name="adj1" fmla="val 49694"/>
                <a:gd name="adj2" fmla="val 25353"/>
              </a:avLst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87"/>
            <p:cNvSpPr txBox="1">
              <a:spLocks noChangeArrowheads="1"/>
            </p:cNvSpPr>
            <p:nvPr/>
          </p:nvSpPr>
          <p:spPr bwMode="auto">
            <a:xfrm>
              <a:off x="5357375" y="5562600"/>
              <a:ext cx="2191626" cy="313932"/>
            </a:xfrm>
            <a:prstGeom prst="rect">
              <a:avLst/>
            </a:prstGeom>
            <a:solidFill>
              <a:srgbClr val="CCEC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 dirty="0"/>
                <a:t>Molecular orientation</a:t>
              </a:r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3429000" y="867327"/>
            <a:ext cx="2096477" cy="1170415"/>
            <a:chOff x="3158" y="1165"/>
            <a:chExt cx="1184" cy="661"/>
          </a:xfrm>
        </p:grpSpPr>
        <p:sp>
          <p:nvSpPr>
            <p:cNvPr id="17449" name="Line 117"/>
            <p:cNvSpPr>
              <a:spLocks noChangeShapeType="1"/>
            </p:cNvSpPr>
            <p:nvPr/>
          </p:nvSpPr>
          <p:spPr bwMode="auto">
            <a:xfrm flipV="1">
              <a:off x="3158" y="1388"/>
              <a:ext cx="969" cy="43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 type="stealth" w="med" len="lg"/>
            </a:ln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17450" name="Line 160"/>
            <p:cNvSpPr>
              <a:spLocks noChangeShapeType="1"/>
            </p:cNvSpPr>
            <p:nvPr/>
          </p:nvSpPr>
          <p:spPr bwMode="auto">
            <a:xfrm flipH="1" flipV="1">
              <a:off x="3822" y="1271"/>
              <a:ext cx="90" cy="20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451" name="Line 161"/>
            <p:cNvSpPr>
              <a:spLocks noChangeShapeType="1"/>
            </p:cNvSpPr>
            <p:nvPr/>
          </p:nvSpPr>
          <p:spPr bwMode="auto">
            <a:xfrm flipH="1">
              <a:off x="3808" y="1488"/>
              <a:ext cx="116" cy="1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452" name="Text Box 162"/>
            <p:cNvSpPr txBox="1">
              <a:spLocks noChangeArrowheads="1"/>
            </p:cNvSpPr>
            <p:nvPr/>
          </p:nvSpPr>
          <p:spPr bwMode="auto">
            <a:xfrm>
              <a:off x="3818" y="1500"/>
              <a:ext cx="20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CC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7453" name="Text Box 163"/>
            <p:cNvSpPr txBox="1">
              <a:spLocks noChangeArrowheads="1"/>
            </p:cNvSpPr>
            <p:nvPr/>
          </p:nvSpPr>
          <p:spPr bwMode="auto">
            <a:xfrm>
              <a:off x="3646" y="1192"/>
              <a:ext cx="21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CC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7454" name="Text Box 164"/>
            <p:cNvSpPr txBox="1">
              <a:spLocks noChangeArrowheads="1"/>
            </p:cNvSpPr>
            <p:nvPr/>
          </p:nvSpPr>
          <p:spPr bwMode="auto">
            <a:xfrm>
              <a:off x="3912" y="1165"/>
              <a:ext cx="43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</a:rPr>
                <a:t>SFG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" y="410127"/>
            <a:ext cx="2259379" cy="1756508"/>
            <a:chOff x="304800" y="224692"/>
            <a:chExt cx="2259379" cy="1756508"/>
          </a:xfrm>
        </p:grpSpPr>
        <p:sp>
          <p:nvSpPr>
            <p:cNvPr id="17434" name="Line 116"/>
            <p:cNvSpPr>
              <a:spLocks noChangeShapeType="1"/>
            </p:cNvSpPr>
            <p:nvPr/>
          </p:nvSpPr>
          <p:spPr bwMode="auto">
            <a:xfrm>
              <a:off x="745698" y="1372088"/>
              <a:ext cx="1784839" cy="6091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stealth" w="med" len="lg"/>
            </a:ln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17435" name="Text Box 124"/>
            <p:cNvSpPr txBox="1">
              <a:spLocks noChangeArrowheads="1"/>
            </p:cNvSpPr>
            <p:nvPr/>
          </p:nvSpPr>
          <p:spPr bwMode="auto">
            <a:xfrm>
              <a:off x="304800" y="1138359"/>
              <a:ext cx="524119" cy="44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</a:rPr>
                <a:t>IR</a:t>
              </a:r>
            </a:p>
          </p:txBody>
        </p:sp>
        <p:sp>
          <p:nvSpPr>
            <p:cNvPr id="17436" name="Line 151"/>
            <p:cNvSpPr>
              <a:spLocks noChangeShapeType="1"/>
            </p:cNvSpPr>
            <p:nvPr/>
          </p:nvSpPr>
          <p:spPr bwMode="auto">
            <a:xfrm flipV="1">
              <a:off x="901517" y="1067533"/>
              <a:ext cx="148737" cy="3399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437" name="Line 152"/>
            <p:cNvSpPr>
              <a:spLocks noChangeShapeType="1"/>
            </p:cNvSpPr>
            <p:nvPr/>
          </p:nvSpPr>
          <p:spPr bwMode="auto">
            <a:xfrm flipH="1">
              <a:off x="596961" y="1421667"/>
              <a:ext cx="283308" cy="2124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438" name="Text Box 153"/>
            <p:cNvSpPr txBox="1">
              <a:spLocks noChangeArrowheads="1"/>
            </p:cNvSpPr>
            <p:nvPr/>
          </p:nvSpPr>
          <p:spPr bwMode="auto">
            <a:xfrm>
              <a:off x="990051" y="1046284"/>
              <a:ext cx="380695" cy="44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7439" name="Text Box 154"/>
            <p:cNvSpPr txBox="1">
              <a:spLocks noChangeArrowheads="1"/>
            </p:cNvSpPr>
            <p:nvPr/>
          </p:nvSpPr>
          <p:spPr bwMode="auto">
            <a:xfrm>
              <a:off x="604044" y="1499577"/>
              <a:ext cx="254977" cy="44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7440" name="Line 115"/>
            <p:cNvSpPr>
              <a:spLocks noChangeShapeType="1"/>
            </p:cNvSpPr>
            <p:nvPr/>
          </p:nvSpPr>
          <p:spPr bwMode="auto">
            <a:xfrm>
              <a:off x="759863" y="677984"/>
              <a:ext cx="1804316" cy="122707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 type="stealth" w="med" len="lg"/>
            </a:ln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17441" name="Text Box 123"/>
            <p:cNvSpPr txBox="1">
              <a:spLocks noChangeArrowheads="1"/>
            </p:cNvSpPr>
            <p:nvPr/>
          </p:nvSpPr>
          <p:spPr bwMode="auto">
            <a:xfrm>
              <a:off x="304800" y="300831"/>
              <a:ext cx="522349" cy="44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rgbClr val="00FF00"/>
                  </a:solidFill>
                  <a:latin typeface="Times New Roman" pitchFamily="18" charset="0"/>
                </a:rPr>
                <a:t>vis</a:t>
              </a:r>
              <a:endParaRPr lang="en-US" sz="2000" i="1" dirty="0">
                <a:solidFill>
                  <a:srgbClr val="00FF00"/>
                </a:solidFill>
                <a:latin typeface="Times New Roman" pitchFamily="18" charset="0"/>
              </a:endParaRPr>
            </a:p>
          </p:txBody>
        </p:sp>
        <p:sp>
          <p:nvSpPr>
            <p:cNvPr id="17442" name="Freeform 128"/>
            <p:cNvSpPr>
              <a:spLocks/>
            </p:cNvSpPr>
            <p:nvPr/>
          </p:nvSpPr>
          <p:spPr bwMode="auto">
            <a:xfrm rot="2141821">
              <a:off x="1464591" y="649654"/>
              <a:ext cx="217793" cy="478082"/>
            </a:xfrm>
            <a:custGeom>
              <a:avLst/>
              <a:gdLst>
                <a:gd name="T0" fmla="*/ 0 w 194"/>
                <a:gd name="T1" fmla="*/ 468808967 h 395"/>
                <a:gd name="T2" fmla="*/ 347010473 w 194"/>
                <a:gd name="T3" fmla="*/ 468808967 h 395"/>
                <a:gd name="T4" fmla="*/ 347010473 w 194"/>
                <a:gd name="T5" fmla="*/ 468808967 h 395"/>
                <a:gd name="T6" fmla="*/ 347010473 w 194"/>
                <a:gd name="T7" fmla="*/ 468808967 h 395"/>
                <a:gd name="T8" fmla="*/ 347010473 w 194"/>
                <a:gd name="T9" fmla="*/ 468808967 h 395"/>
                <a:gd name="T10" fmla="*/ 347010473 w 194"/>
                <a:gd name="T11" fmla="*/ 468808967 h 395"/>
                <a:gd name="T12" fmla="*/ 347010473 w 194"/>
                <a:gd name="T13" fmla="*/ 468808967 h 395"/>
                <a:gd name="T14" fmla="*/ 347010473 w 194"/>
                <a:gd name="T15" fmla="*/ 468808967 h 395"/>
                <a:gd name="T16" fmla="*/ 347010473 w 194"/>
                <a:gd name="T17" fmla="*/ 468808967 h 395"/>
                <a:gd name="T18" fmla="*/ 347010473 w 194"/>
                <a:gd name="T19" fmla="*/ 468808967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395"/>
                <a:gd name="T32" fmla="*/ 194 w 194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395">
                  <a:moveTo>
                    <a:pt x="0" y="394"/>
                  </a:moveTo>
                  <a:cubicBezTo>
                    <a:pt x="9" y="390"/>
                    <a:pt x="44" y="395"/>
                    <a:pt x="56" y="372"/>
                  </a:cubicBezTo>
                  <a:cubicBezTo>
                    <a:pt x="68" y="349"/>
                    <a:pt x="71" y="299"/>
                    <a:pt x="75" y="254"/>
                  </a:cubicBezTo>
                  <a:cubicBezTo>
                    <a:pt x="79" y="209"/>
                    <a:pt x="80" y="139"/>
                    <a:pt x="82" y="99"/>
                  </a:cubicBezTo>
                  <a:cubicBezTo>
                    <a:pt x="85" y="58"/>
                    <a:pt x="87" y="23"/>
                    <a:pt x="91" y="11"/>
                  </a:cubicBezTo>
                  <a:cubicBezTo>
                    <a:pt x="94" y="0"/>
                    <a:pt x="99" y="9"/>
                    <a:pt x="103" y="31"/>
                  </a:cubicBezTo>
                  <a:cubicBezTo>
                    <a:pt x="106" y="52"/>
                    <a:pt x="108" y="95"/>
                    <a:pt x="111" y="141"/>
                  </a:cubicBezTo>
                  <a:cubicBezTo>
                    <a:pt x="114" y="186"/>
                    <a:pt x="117" y="263"/>
                    <a:pt x="122" y="302"/>
                  </a:cubicBezTo>
                  <a:cubicBezTo>
                    <a:pt x="127" y="341"/>
                    <a:pt x="128" y="362"/>
                    <a:pt x="140" y="376"/>
                  </a:cubicBezTo>
                  <a:cubicBezTo>
                    <a:pt x="152" y="390"/>
                    <a:pt x="183" y="386"/>
                    <a:pt x="194" y="388"/>
                  </a:cubicBezTo>
                </a:path>
              </a:pathLst>
            </a:cu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443" name="Line 156"/>
            <p:cNvSpPr>
              <a:spLocks noChangeShapeType="1"/>
            </p:cNvSpPr>
            <p:nvPr/>
          </p:nvSpPr>
          <p:spPr bwMode="auto">
            <a:xfrm flipV="1">
              <a:off x="982968" y="465504"/>
              <a:ext cx="226646" cy="35413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444" name="Line 157"/>
            <p:cNvSpPr>
              <a:spLocks noChangeShapeType="1"/>
            </p:cNvSpPr>
            <p:nvPr/>
          </p:nvSpPr>
          <p:spPr bwMode="auto">
            <a:xfrm flipH="1">
              <a:off x="671329" y="826721"/>
              <a:ext cx="297473" cy="19123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445" name="Text Box 158"/>
            <p:cNvSpPr txBox="1">
              <a:spLocks noChangeArrowheads="1"/>
            </p:cNvSpPr>
            <p:nvPr/>
          </p:nvSpPr>
          <p:spPr bwMode="auto">
            <a:xfrm>
              <a:off x="412811" y="699232"/>
              <a:ext cx="364759" cy="446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FF00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7446" name="Text Box 159"/>
            <p:cNvSpPr txBox="1">
              <a:spLocks noChangeArrowheads="1"/>
            </p:cNvSpPr>
            <p:nvPr/>
          </p:nvSpPr>
          <p:spPr bwMode="auto">
            <a:xfrm>
              <a:off x="866103" y="224692"/>
              <a:ext cx="380695" cy="446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FF00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7448" name="Freeform 129"/>
            <p:cNvSpPr>
              <a:spLocks/>
            </p:cNvSpPr>
            <p:nvPr/>
          </p:nvSpPr>
          <p:spPr bwMode="auto">
            <a:xfrm rot="1228215">
              <a:off x="1616869" y="1202104"/>
              <a:ext cx="221334" cy="439127"/>
            </a:xfrm>
            <a:custGeom>
              <a:avLst/>
              <a:gdLst>
                <a:gd name="T0" fmla="*/ 0 w 194"/>
                <a:gd name="T1" fmla="*/ 3 h 395"/>
                <a:gd name="T2" fmla="*/ 1 w 194"/>
                <a:gd name="T3" fmla="*/ 3 h 395"/>
                <a:gd name="T4" fmla="*/ 1 w 194"/>
                <a:gd name="T5" fmla="*/ 2 h 395"/>
                <a:gd name="T6" fmla="*/ 1 w 194"/>
                <a:gd name="T7" fmla="*/ 1 h 395"/>
                <a:gd name="T8" fmla="*/ 1 w 194"/>
                <a:gd name="T9" fmla="*/ 1 h 395"/>
                <a:gd name="T10" fmla="*/ 1 w 194"/>
                <a:gd name="T11" fmla="*/ 1 h 395"/>
                <a:gd name="T12" fmla="*/ 1 w 194"/>
                <a:gd name="T13" fmla="*/ 1 h 395"/>
                <a:gd name="T14" fmla="*/ 1 w 194"/>
                <a:gd name="T15" fmla="*/ 2 h 395"/>
                <a:gd name="T16" fmla="*/ 1 w 194"/>
                <a:gd name="T17" fmla="*/ 3 h 395"/>
                <a:gd name="T18" fmla="*/ 2 w 194"/>
                <a:gd name="T19" fmla="*/ 3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395"/>
                <a:gd name="T32" fmla="*/ 194 w 194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395">
                  <a:moveTo>
                    <a:pt x="0" y="394"/>
                  </a:moveTo>
                  <a:cubicBezTo>
                    <a:pt x="9" y="390"/>
                    <a:pt x="44" y="395"/>
                    <a:pt x="56" y="372"/>
                  </a:cubicBezTo>
                  <a:cubicBezTo>
                    <a:pt x="68" y="349"/>
                    <a:pt x="71" y="299"/>
                    <a:pt x="75" y="254"/>
                  </a:cubicBezTo>
                  <a:cubicBezTo>
                    <a:pt x="79" y="209"/>
                    <a:pt x="80" y="139"/>
                    <a:pt x="82" y="99"/>
                  </a:cubicBezTo>
                  <a:cubicBezTo>
                    <a:pt x="85" y="58"/>
                    <a:pt x="87" y="23"/>
                    <a:pt x="91" y="11"/>
                  </a:cubicBezTo>
                  <a:cubicBezTo>
                    <a:pt x="94" y="0"/>
                    <a:pt x="99" y="9"/>
                    <a:pt x="103" y="31"/>
                  </a:cubicBezTo>
                  <a:cubicBezTo>
                    <a:pt x="106" y="52"/>
                    <a:pt x="108" y="95"/>
                    <a:pt x="111" y="141"/>
                  </a:cubicBezTo>
                  <a:cubicBezTo>
                    <a:pt x="114" y="186"/>
                    <a:pt x="117" y="263"/>
                    <a:pt x="122" y="302"/>
                  </a:cubicBezTo>
                  <a:cubicBezTo>
                    <a:pt x="127" y="341"/>
                    <a:pt x="128" y="362"/>
                    <a:pt x="140" y="376"/>
                  </a:cubicBezTo>
                  <a:cubicBezTo>
                    <a:pt x="152" y="390"/>
                    <a:pt x="183" y="386"/>
                    <a:pt x="194" y="38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738688" y="5597605"/>
            <a:ext cx="4273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0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Zhuang, Miranda, Kim, Shen </a:t>
            </a:r>
            <a:r>
              <a:rPr lang="en-US" altLang="en-US" sz="1400" b="0" i="1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PRB</a:t>
            </a:r>
            <a:r>
              <a:rPr lang="en-US" altLang="en-US" sz="1400" b="0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 </a:t>
            </a:r>
            <a:r>
              <a:rPr lang="en-US" altLang="en-US" sz="1400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59</a:t>
            </a:r>
            <a:r>
              <a:rPr lang="en-US" altLang="en-US" sz="1400" b="0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, 12632 (1999)</a:t>
            </a:r>
          </a:p>
          <a:p>
            <a:r>
              <a:rPr lang="en-US" altLang="en-US" sz="1400" b="0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Wang</a:t>
            </a:r>
            <a:r>
              <a:rPr lang="en-US" altLang="en-US" sz="1400" b="0" dirty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, </a:t>
            </a:r>
            <a:r>
              <a:rPr lang="en-US" altLang="en-US" sz="1400" b="0" i="1" dirty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et al. </a:t>
            </a:r>
            <a:r>
              <a:rPr lang="en-US" altLang="en-US" sz="1400" b="0" i="1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Int. Rev. Phys. Chem.</a:t>
            </a:r>
            <a:r>
              <a:rPr lang="en-US" altLang="en-US" sz="1400" b="0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 </a:t>
            </a:r>
            <a:r>
              <a:rPr lang="en-US" altLang="en-US" sz="1400" dirty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24</a:t>
            </a:r>
            <a:r>
              <a:rPr lang="en-US" altLang="en-US" sz="1400" b="0" dirty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, 191-256 (2005)</a:t>
            </a:r>
          </a:p>
        </p:txBody>
      </p:sp>
      <p:sp>
        <p:nvSpPr>
          <p:cNvPr id="2" name="Cube 1"/>
          <p:cNvSpPr/>
          <p:nvPr/>
        </p:nvSpPr>
        <p:spPr bwMode="auto">
          <a:xfrm>
            <a:off x="943891" y="2253245"/>
            <a:ext cx="3428332" cy="1589613"/>
          </a:xfrm>
          <a:prstGeom prst="cube">
            <a:avLst>
              <a:gd name="adj" fmla="val 54960"/>
            </a:avLst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>
                <a:alpha val="3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9" name="Group 42"/>
          <p:cNvGrpSpPr>
            <a:grpSpLocks/>
          </p:cNvGrpSpPr>
          <p:nvPr/>
        </p:nvGrpSpPr>
        <p:grpSpPr bwMode="auto">
          <a:xfrm>
            <a:off x="2133745" y="1285380"/>
            <a:ext cx="1763713" cy="1747838"/>
            <a:chOff x="3770" y="2130"/>
            <a:chExt cx="1111" cy="1101"/>
          </a:xfrm>
        </p:grpSpPr>
        <p:grpSp>
          <p:nvGrpSpPr>
            <p:cNvPr id="95" name="Group 46"/>
            <p:cNvGrpSpPr>
              <a:grpSpLocks/>
            </p:cNvGrpSpPr>
            <p:nvPr/>
          </p:nvGrpSpPr>
          <p:grpSpPr bwMode="auto">
            <a:xfrm>
              <a:off x="3770" y="2130"/>
              <a:ext cx="1111" cy="1101"/>
              <a:chOff x="3770" y="2130"/>
              <a:chExt cx="1111" cy="1101"/>
            </a:xfrm>
          </p:grpSpPr>
          <p:sp>
            <p:nvSpPr>
              <p:cNvPr id="99" name="Line 47"/>
              <p:cNvSpPr>
                <a:spLocks noChangeShapeType="1"/>
              </p:cNvSpPr>
              <p:nvPr/>
            </p:nvSpPr>
            <p:spPr bwMode="auto">
              <a:xfrm>
                <a:off x="4058" y="2944"/>
                <a:ext cx="823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48"/>
              <p:cNvSpPr>
                <a:spLocks noChangeShapeType="1"/>
              </p:cNvSpPr>
              <p:nvPr/>
            </p:nvSpPr>
            <p:spPr bwMode="auto">
              <a:xfrm flipV="1">
                <a:off x="4054" y="2130"/>
                <a:ext cx="4" cy="8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49"/>
              <p:cNvSpPr>
                <a:spLocks noChangeShapeType="1"/>
              </p:cNvSpPr>
              <p:nvPr/>
            </p:nvSpPr>
            <p:spPr bwMode="auto">
              <a:xfrm flipH="1">
                <a:off x="3770" y="2946"/>
                <a:ext cx="28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 flipV="1">
              <a:off x="4058" y="2132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rc 9"/>
          <p:cNvSpPr/>
          <p:nvPr/>
        </p:nvSpPr>
        <p:spPr bwMode="auto">
          <a:xfrm>
            <a:off x="2092957" y="1680790"/>
            <a:ext cx="1068303" cy="1748933"/>
          </a:xfrm>
          <a:prstGeom prst="arc">
            <a:avLst>
              <a:gd name="adj1" fmla="val 16200000"/>
              <a:gd name="adj2" fmla="val 20883281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9994" y="1554702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595343" y="932877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smtClean="0"/>
              <a:t>z</a:t>
            </a:r>
            <a:endParaRPr lang="en-US" sz="2400" b="0" i="1" dirty="0"/>
          </a:p>
        </p:txBody>
      </p:sp>
      <p:cxnSp>
        <p:nvCxnSpPr>
          <p:cNvPr id="86" name="Straight Arrow Connector 85"/>
          <p:cNvCxnSpPr/>
          <p:nvPr/>
        </p:nvCxnSpPr>
        <p:spPr bwMode="auto">
          <a:xfrm flipV="1">
            <a:off x="2616737" y="2435210"/>
            <a:ext cx="713794" cy="116907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785" y="1853727"/>
            <a:ext cx="4529815" cy="2207351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520042" y="243521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smtClean="0"/>
              <a:t>x</a:t>
            </a:r>
            <a:endParaRPr lang="en-US" sz="2400" b="0" i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1841331" y="264228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smtClean="0"/>
              <a:t>y</a:t>
            </a:r>
            <a:endParaRPr lang="en-US" sz="2400" b="0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14642" y="3842858"/>
            <a:ext cx="1399412" cy="1516010"/>
            <a:chOff x="304800" y="3552514"/>
            <a:chExt cx="1399412" cy="1516010"/>
          </a:xfrm>
        </p:grpSpPr>
        <p:graphicFrame>
          <p:nvGraphicFramePr>
            <p:cNvPr id="103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6930100"/>
                </p:ext>
              </p:extLst>
            </p:nvPr>
          </p:nvGraphicFramePr>
          <p:xfrm>
            <a:off x="605390" y="3875582"/>
            <a:ext cx="692816" cy="1053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041" name="Chem3D XML" r:id="rId6" imgW="1963272" imgH="2984975" progId="">
                    <p:embed/>
                  </p:oleObj>
                </mc:Choice>
                <mc:Fallback>
                  <p:oleObj name="Chem3D XML" r:id="rId6" imgW="1963272" imgH="2984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390" y="3875582"/>
                          <a:ext cx="692816" cy="1053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7" name="Group 46"/>
            <p:cNvGrpSpPr>
              <a:grpSpLocks/>
            </p:cNvGrpSpPr>
            <p:nvPr/>
          </p:nvGrpSpPr>
          <p:grpSpPr bwMode="auto">
            <a:xfrm>
              <a:off x="549604" y="3770523"/>
              <a:ext cx="947738" cy="922338"/>
              <a:chOff x="3886" y="2515"/>
              <a:chExt cx="597" cy="581"/>
            </a:xfrm>
          </p:grpSpPr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flipV="1">
                <a:off x="4058" y="2846"/>
                <a:ext cx="425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48"/>
              <p:cNvSpPr>
                <a:spLocks noChangeShapeType="1"/>
              </p:cNvSpPr>
              <p:nvPr/>
            </p:nvSpPr>
            <p:spPr bwMode="auto">
              <a:xfrm flipH="1" flipV="1">
                <a:off x="3974" y="2515"/>
                <a:ext cx="79" cy="4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49"/>
              <p:cNvSpPr>
                <a:spLocks noChangeShapeType="1"/>
              </p:cNvSpPr>
              <p:nvPr/>
            </p:nvSpPr>
            <p:spPr bwMode="auto">
              <a:xfrm flipH="1">
                <a:off x="3886" y="2946"/>
                <a:ext cx="164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306346" y="4184491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1" dirty="0" smtClean="0"/>
                <a:t> c</a:t>
              </a:r>
              <a:endParaRPr lang="en-US" sz="2400" b="0" i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32275" y="355251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1" dirty="0" smtClean="0"/>
                <a:t>a</a:t>
              </a:r>
              <a:endParaRPr lang="en-US" sz="2400" b="0" i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04800" y="460685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1" dirty="0" smtClean="0"/>
                <a:t>b</a:t>
              </a:r>
              <a:endParaRPr lang="en-US" sz="2400" b="0" i="1" dirty="0"/>
            </a:p>
          </p:txBody>
        </p:sp>
      </p:grpSp>
      <p:graphicFrame>
        <p:nvGraphicFramePr>
          <p:cNvPr id="1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65704"/>
              </p:ext>
            </p:extLst>
          </p:nvPr>
        </p:nvGraphicFramePr>
        <p:xfrm>
          <a:off x="999962" y="5369561"/>
          <a:ext cx="1909036" cy="80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42" name="Equation" r:id="rId7" imgW="1079280" imgH="444240" progId="Equation.DSMT4">
                  <p:embed/>
                </p:oleObj>
              </mc:Choice>
              <mc:Fallback>
                <p:oleObj name="Equation" r:id="rId7" imgW="1079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962" y="5369561"/>
                        <a:ext cx="1909036" cy="8007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ectangle 122"/>
          <p:cNvSpPr/>
          <p:nvPr/>
        </p:nvSpPr>
        <p:spPr>
          <a:xfrm>
            <a:off x="366590" y="6120825"/>
            <a:ext cx="3218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0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from</a:t>
            </a:r>
          </a:p>
          <a:p>
            <a:r>
              <a:rPr lang="en-US" altLang="en-US" sz="1600" b="0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Ni, Skinner </a:t>
            </a:r>
            <a:r>
              <a:rPr lang="en-US" altLang="en-US" sz="1600" b="0" i="1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JCP </a:t>
            </a:r>
            <a:r>
              <a:rPr lang="en-US" sz="1600" dirty="0" smtClean="0"/>
              <a:t>143</a:t>
            </a:r>
            <a:r>
              <a:rPr lang="en-US" sz="1600" b="0" dirty="0"/>
              <a:t>, 014502 (2015)</a:t>
            </a:r>
            <a:endParaRPr lang="en-US" altLang="en-US" sz="1600" b="0" dirty="0">
              <a:latin typeface="Times" panose="02020603050405020304" pitchFamily="18" charset="0"/>
              <a:cs typeface="Times" panose="02020603050405020304" pitchFamily="18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896022" y="0"/>
            <a:ext cx="7333578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SFG </a:t>
            </a:r>
            <a:r>
              <a:rPr lang="en-US" sz="3200" dirty="0" err="1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orientational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analysis: water bend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908668"/>
            <a:ext cx="6140437" cy="1033158"/>
          </a:xfrm>
          <a:prstGeom prst="rect">
            <a:avLst/>
          </a:prstGeom>
          <a:solidFill>
            <a:srgbClr val="BBE0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 dirty="0"/>
          </a:p>
        </p:txBody>
      </p:sp>
      <p:grpSp>
        <p:nvGrpSpPr>
          <p:cNvPr id="9" name="Group 8"/>
          <p:cNvGrpSpPr/>
          <p:nvPr/>
        </p:nvGrpSpPr>
        <p:grpSpPr>
          <a:xfrm>
            <a:off x="3247483" y="687896"/>
            <a:ext cx="893616" cy="1136938"/>
            <a:chOff x="3289607" y="693570"/>
            <a:chExt cx="893616" cy="1136938"/>
          </a:xfrm>
        </p:grpSpPr>
        <p:pic>
          <p:nvPicPr>
            <p:cNvPr id="42" name="Picture 39" descr="Water.em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8430025">
              <a:off x="3289607" y="693570"/>
              <a:ext cx="538457" cy="113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 bwMode="auto">
            <a:xfrm flipV="1">
              <a:off x="3620153" y="851953"/>
              <a:ext cx="563070" cy="35351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5269987" y="1059956"/>
            <a:ext cx="1068742" cy="763813"/>
            <a:chOff x="5427559" y="982038"/>
            <a:chExt cx="1068742" cy="763813"/>
          </a:xfrm>
        </p:grpSpPr>
        <p:pic>
          <p:nvPicPr>
            <p:cNvPr id="50" name="Picture 39" descr="Water.em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4065336">
              <a:off x="5675522" y="734075"/>
              <a:ext cx="572816" cy="1068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 bwMode="auto">
            <a:xfrm>
              <a:off x="5973549" y="1268446"/>
              <a:ext cx="351051" cy="4774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1763436" y="1211031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1630 cm</a:t>
            </a:r>
            <a:r>
              <a:rPr lang="en-US" sz="2400" b="0" baseline="30000" dirty="0" smtClean="0">
                <a:latin typeface="+mn-lt"/>
              </a:rPr>
              <a:t>-1</a:t>
            </a:r>
            <a:endParaRPr lang="en-US" sz="2400" b="0" baseline="30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6589" y="1235496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1660 cm</a:t>
            </a:r>
            <a:r>
              <a:rPr lang="en-US" sz="2400" b="0" baseline="30000" dirty="0" smtClean="0">
                <a:latin typeface="+mn-lt"/>
              </a:rPr>
              <a:t>-1</a:t>
            </a:r>
            <a:endParaRPr lang="en-US" sz="2400" b="0" baseline="300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12237"/>
            <a:ext cx="7226386" cy="46409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3657600" y="2092820"/>
            <a:ext cx="765371" cy="3938462"/>
          </a:xfrm>
          <a:prstGeom prst="rect">
            <a:avLst/>
          </a:prstGeom>
          <a:solidFill>
            <a:srgbClr val="BBE0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009760" y="2092820"/>
            <a:ext cx="765371" cy="3938462"/>
          </a:xfrm>
          <a:prstGeom prst="rect">
            <a:avLst/>
          </a:prstGeom>
          <a:solidFill>
            <a:srgbClr val="BBE0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1740747" y="903438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“Free OH”</a:t>
            </a:r>
            <a:endParaRPr lang="en-US" sz="2000" b="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9141" y="927903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“H-bonded”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63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SFG spectrum of water bend at the A/W interface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019800" y="2209800"/>
            <a:ext cx="2101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Two </a:t>
            </a:r>
            <a:r>
              <a:rPr lang="en-US" sz="2000" b="0" dirty="0" err="1" smtClean="0"/>
              <a:t>Lorentzian</a:t>
            </a:r>
            <a:r>
              <a:rPr lang="en-US" sz="2000" b="0" dirty="0" smtClean="0"/>
              <a:t> fit</a:t>
            </a:r>
            <a:endParaRPr lang="en-US" sz="2000" b="0" dirty="0"/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/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5257800" y="914400"/>
          <a:ext cx="3581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51" name="Equation" r:id="rId3" imgW="1866600" imgH="380880" progId="Equation.DSMT4">
                  <p:embed/>
                </p:oleObj>
              </mc:Choice>
              <mc:Fallback>
                <p:oleObj name="Equation" r:id="rId3" imgW="1866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14400"/>
                        <a:ext cx="3581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22" name="Group 74"/>
          <p:cNvGraphicFramePr>
            <a:graphicFrameLocks noGrp="1"/>
          </p:cNvGraphicFramePr>
          <p:nvPr/>
        </p:nvGraphicFramePr>
        <p:xfrm>
          <a:off x="5257800" y="2667000"/>
          <a:ext cx="3657600" cy="2103120"/>
        </p:xfrm>
        <a:graphic>
          <a:graphicData uri="http://schemas.openxmlformats.org/drawingml/2006/table">
            <a:tbl>
              <a:tblPr/>
              <a:tblGrid>
                <a:gridCol w="804797"/>
                <a:gridCol w="1328803"/>
                <a:gridCol w="1524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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(cm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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(cm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SSP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1630.5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=-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0.399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1660.5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0.256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PPP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1630.5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=-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0.323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1662.5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04800" y="838200"/>
            <a:ext cx="4697560" cy="5800442"/>
            <a:chOff x="1093640" y="447958"/>
            <a:chExt cx="4697560" cy="5800442"/>
          </a:xfrm>
        </p:grpSpPr>
        <p:sp>
          <p:nvSpPr>
            <p:cNvPr id="35" name="Rectangle 34"/>
            <p:cNvSpPr/>
            <p:nvPr/>
          </p:nvSpPr>
          <p:spPr>
            <a:xfrm>
              <a:off x="2992184" y="486180"/>
              <a:ext cx="91440" cy="534924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88513" y="471190"/>
              <a:ext cx="91440" cy="534924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path63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3640" y="3391288"/>
              <a:ext cx="4697560" cy="2857112"/>
            </a:xfrm>
            <a:prstGeom prst="rect">
              <a:avLst/>
            </a:prstGeom>
          </p:spPr>
        </p:pic>
        <p:grpSp>
          <p:nvGrpSpPr>
            <p:cNvPr id="37" name="Group 680"/>
            <p:cNvGrpSpPr/>
            <p:nvPr/>
          </p:nvGrpSpPr>
          <p:grpSpPr>
            <a:xfrm>
              <a:off x="3581400" y="4876800"/>
              <a:ext cx="769357" cy="763324"/>
              <a:chOff x="1921619" y="331175"/>
              <a:chExt cx="769357" cy="763324"/>
            </a:xfrm>
          </p:grpSpPr>
          <p:grpSp>
            <p:nvGrpSpPr>
              <p:cNvPr id="51" name="Group 32"/>
              <p:cNvGrpSpPr/>
              <p:nvPr/>
            </p:nvGrpSpPr>
            <p:grpSpPr>
              <a:xfrm rot="13618105">
                <a:off x="1998360" y="487431"/>
                <a:ext cx="763324" cy="450811"/>
                <a:chOff x="457200" y="2514600"/>
                <a:chExt cx="1949038" cy="1191904"/>
              </a:xfrm>
            </p:grpSpPr>
            <p:pic>
              <p:nvPicPr>
                <p:cNvPr id="53" name="Picture 52" descr="h2o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993288" y="2514600"/>
                  <a:ext cx="1412950" cy="773649"/>
                </a:xfrm>
                <a:prstGeom prst="rect">
                  <a:avLst/>
                </a:prstGeom>
              </p:spPr>
            </p:pic>
            <p:cxnSp>
              <p:nvCxnSpPr>
                <p:cNvPr id="54" name="Straight Connector 53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>
              <a:xfrm rot="8218105" flipH="1">
                <a:off x="1921619" y="638629"/>
                <a:ext cx="769357" cy="780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679"/>
            <p:cNvGrpSpPr/>
            <p:nvPr/>
          </p:nvGrpSpPr>
          <p:grpSpPr>
            <a:xfrm>
              <a:off x="3650243" y="3503875"/>
              <a:ext cx="769357" cy="763325"/>
              <a:chOff x="4031243" y="228600"/>
              <a:chExt cx="769357" cy="763325"/>
            </a:xfrm>
          </p:grpSpPr>
          <p:grpSp>
            <p:nvGrpSpPr>
              <p:cNvPr id="46" name="Group 15"/>
              <p:cNvGrpSpPr/>
              <p:nvPr/>
            </p:nvGrpSpPr>
            <p:grpSpPr>
              <a:xfrm>
                <a:off x="4031243" y="392492"/>
                <a:ext cx="769357" cy="457519"/>
                <a:chOff x="457200" y="2514600"/>
                <a:chExt cx="2514600" cy="1219200"/>
              </a:xfrm>
            </p:grpSpPr>
            <p:pic>
              <p:nvPicPr>
                <p:cNvPr id="48" name="Picture 47" descr="h2o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993290" y="2514600"/>
                  <a:ext cx="1412951" cy="773647"/>
                </a:xfrm>
                <a:prstGeom prst="rect">
                  <a:avLst/>
                </a:prstGeom>
              </p:spPr>
            </p:pic>
            <p:cxnSp>
              <p:nvCxnSpPr>
                <p:cNvPr id="49" name="Straight Connector 48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362200" y="3200400"/>
                  <a:ext cx="609600" cy="5334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Arrow Connector 46"/>
              <p:cNvCxnSpPr/>
              <p:nvPr/>
            </p:nvCxnSpPr>
            <p:spPr>
              <a:xfrm rot="16200000" flipH="1">
                <a:off x="4043401" y="607213"/>
                <a:ext cx="763325" cy="610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681"/>
            <p:cNvGrpSpPr/>
            <p:nvPr/>
          </p:nvGrpSpPr>
          <p:grpSpPr>
            <a:xfrm>
              <a:off x="2073454" y="4465320"/>
              <a:ext cx="412292" cy="1097280"/>
              <a:chOff x="1404080" y="1372394"/>
              <a:chExt cx="412292" cy="1097280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899954" y="1921034"/>
                <a:ext cx="1097280" cy="0"/>
              </a:xfrm>
              <a:prstGeom prst="straightConnector1">
                <a:avLst/>
              </a:prstGeom>
              <a:ln w="25400">
                <a:solidFill>
                  <a:srgbClr val="00CC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1404080" y="1755522"/>
                <a:ext cx="4122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CC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b="1" baseline="-25000" dirty="0" smtClean="0">
                    <a:solidFill>
                      <a:srgbClr val="00CC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000" b="1" baseline="-25000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678"/>
            <p:cNvGrpSpPr/>
            <p:nvPr/>
          </p:nvGrpSpPr>
          <p:grpSpPr>
            <a:xfrm>
              <a:off x="2118610" y="3581400"/>
              <a:ext cx="412292" cy="685800"/>
              <a:chOff x="5181600" y="457200"/>
              <a:chExt cx="412292" cy="685800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4838700" y="800100"/>
                <a:ext cx="68580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5181600" y="600358"/>
                <a:ext cx="4122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0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" name="Picture 40" descr="path6307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362" y="447958"/>
              <a:ext cx="4534178" cy="302523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6019800" y="4906668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“Free OH”</a:t>
            </a:r>
            <a:endParaRPr lang="en-US" sz="2000" b="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3633" y="490666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“H-bonded”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0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845420" cy="4953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65521" y="532929"/>
            <a:ext cx="7333578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SFG </a:t>
            </a:r>
            <a:r>
              <a:rPr lang="en-US" sz="3200" dirty="0" err="1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orientational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analysis of water bend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21331877">
            <a:off x="1984354" y="2073846"/>
            <a:ext cx="874139" cy="1136938"/>
            <a:chOff x="3289607" y="693570"/>
            <a:chExt cx="874139" cy="1136938"/>
          </a:xfrm>
        </p:grpSpPr>
        <p:pic>
          <p:nvPicPr>
            <p:cNvPr id="6" name="Picture 39" descr="Water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8430025">
              <a:off x="3289607" y="693570"/>
              <a:ext cx="538457" cy="113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 bwMode="auto">
            <a:xfrm rot="268123" flipV="1">
              <a:off x="3632033" y="900986"/>
              <a:ext cx="531713" cy="3256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 rot="21055842">
            <a:off x="5738171" y="2456535"/>
            <a:ext cx="1145647" cy="667875"/>
            <a:chOff x="5427559" y="982038"/>
            <a:chExt cx="1068742" cy="780709"/>
          </a:xfrm>
        </p:grpSpPr>
        <p:pic>
          <p:nvPicPr>
            <p:cNvPr id="9" name="Picture 39" descr="Water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4065336">
              <a:off x="5675522" y="734075"/>
              <a:ext cx="572816" cy="1068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 bwMode="auto">
            <a:xfrm rot="544158">
              <a:off x="5942263" y="1310403"/>
              <a:ext cx="453463" cy="45234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4095750" y="3289300"/>
            <a:ext cx="0" cy="2362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441950" y="3727450"/>
            <a:ext cx="6350" cy="19113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82327" y="1834601"/>
            <a:ext cx="823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110</a:t>
            </a:r>
            <a:r>
              <a:rPr lang="en-US" baseline="30000" dirty="0" smtClean="0">
                <a:cs typeface="Times New Roman" panose="02020603050405020304" pitchFamily="18" charset="0"/>
              </a:rPr>
              <a:t>o</a:t>
            </a:r>
            <a:endParaRPr lang="en-US" baseline="30000" dirty="0"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21442" y="42422"/>
            <a:ext cx="7333578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Air/water interface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20" name="Group 46"/>
          <p:cNvGrpSpPr>
            <a:grpSpLocks/>
          </p:cNvGrpSpPr>
          <p:nvPr/>
        </p:nvGrpSpPr>
        <p:grpSpPr bwMode="auto">
          <a:xfrm>
            <a:off x="1717188" y="1543050"/>
            <a:ext cx="1544638" cy="1576388"/>
            <a:chOff x="3770" y="2238"/>
            <a:chExt cx="973" cy="993"/>
          </a:xfrm>
        </p:grpSpPr>
        <p:sp>
          <p:nvSpPr>
            <p:cNvPr id="22" name="Line 47"/>
            <p:cNvSpPr>
              <a:spLocks noChangeShapeType="1"/>
            </p:cNvSpPr>
            <p:nvPr/>
          </p:nvSpPr>
          <p:spPr bwMode="auto">
            <a:xfrm>
              <a:off x="4058" y="2944"/>
              <a:ext cx="68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 flipV="1">
              <a:off x="4054" y="2238"/>
              <a:ext cx="4" cy="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 flipH="1">
              <a:off x="3770" y="2946"/>
              <a:ext cx="280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Arc 24"/>
          <p:cNvSpPr/>
          <p:nvPr/>
        </p:nvSpPr>
        <p:spPr bwMode="auto">
          <a:xfrm>
            <a:off x="1641803" y="1806480"/>
            <a:ext cx="1031243" cy="1697824"/>
          </a:xfrm>
          <a:prstGeom prst="arc">
            <a:avLst>
              <a:gd name="adj1" fmla="val 16200000"/>
              <a:gd name="adj2" fmla="val 1971975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33437" y="164092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72</a:t>
            </a:r>
            <a:r>
              <a:rPr lang="en-US" baseline="30000" dirty="0"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5790828" y="1460720"/>
            <a:ext cx="1544638" cy="1644650"/>
            <a:chOff x="3770" y="2195"/>
            <a:chExt cx="973" cy="1036"/>
          </a:xfrm>
        </p:grpSpPr>
        <p:sp>
          <p:nvSpPr>
            <p:cNvPr id="33" name="Line 47"/>
            <p:cNvSpPr>
              <a:spLocks noChangeShapeType="1"/>
            </p:cNvSpPr>
            <p:nvPr/>
          </p:nvSpPr>
          <p:spPr bwMode="auto">
            <a:xfrm>
              <a:off x="4058" y="2944"/>
              <a:ext cx="68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8"/>
            <p:cNvSpPr>
              <a:spLocks noChangeShapeType="1"/>
            </p:cNvSpPr>
            <p:nvPr/>
          </p:nvSpPr>
          <p:spPr bwMode="auto">
            <a:xfrm flipV="1">
              <a:off x="4054" y="2195"/>
              <a:ext cx="12" cy="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9"/>
            <p:cNvSpPr>
              <a:spLocks noChangeShapeType="1"/>
            </p:cNvSpPr>
            <p:nvPr/>
          </p:nvSpPr>
          <p:spPr bwMode="auto">
            <a:xfrm flipH="1">
              <a:off x="3770" y="2946"/>
              <a:ext cx="280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Arc 35"/>
          <p:cNvSpPr/>
          <p:nvPr/>
        </p:nvSpPr>
        <p:spPr bwMode="auto">
          <a:xfrm>
            <a:off x="5832945" y="1891305"/>
            <a:ext cx="793324" cy="1288417"/>
          </a:xfrm>
          <a:prstGeom prst="arc">
            <a:avLst>
              <a:gd name="adj1" fmla="val 16200000"/>
              <a:gd name="adj2" fmla="val 279209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2265" y="1332743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+mn-lt"/>
              </a:rPr>
              <a:t>Free OH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5361" y="1503029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3333FF"/>
                </a:solidFill>
                <a:latin typeface="+mn-lt"/>
              </a:rPr>
              <a:t>H-bonded</a:t>
            </a:r>
            <a:endParaRPr lang="en-US" sz="2400" b="0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0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5105400" y="684743"/>
            <a:ext cx="3171371" cy="2973914"/>
            <a:chOff x="4751696" y="533400"/>
            <a:chExt cx="3505200" cy="4193650"/>
          </a:xfrm>
        </p:grpSpPr>
        <p:sp>
          <p:nvSpPr>
            <p:cNvPr id="5" name="Rectangle 4"/>
            <p:cNvSpPr/>
            <p:nvPr/>
          </p:nvSpPr>
          <p:spPr>
            <a:xfrm>
              <a:off x="4751696" y="1984298"/>
              <a:ext cx="3505200" cy="22339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1845" y="2511512"/>
              <a:ext cx="620486" cy="336228"/>
            </a:xfrm>
            <a:prstGeom prst="rect">
              <a:avLst/>
            </a:prstGeom>
          </p:spPr>
        </p:pic>
        <p:pic>
          <p:nvPicPr>
            <p:cNvPr id="7" name="Picture 6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4119" y="2540033"/>
              <a:ext cx="620486" cy="336228"/>
            </a:xfrm>
            <a:prstGeom prst="rect">
              <a:avLst/>
            </a:prstGeom>
          </p:spPr>
        </p:pic>
        <p:pic>
          <p:nvPicPr>
            <p:cNvPr id="8" name="Picture 7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9655" y="3054276"/>
              <a:ext cx="620486" cy="336228"/>
            </a:xfrm>
            <a:prstGeom prst="rect">
              <a:avLst/>
            </a:prstGeom>
          </p:spPr>
        </p:pic>
        <p:pic>
          <p:nvPicPr>
            <p:cNvPr id="9" name="Picture 8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99270">
              <a:off x="6347220" y="3044208"/>
              <a:ext cx="620486" cy="336228"/>
            </a:xfrm>
            <a:prstGeom prst="rect">
              <a:avLst/>
            </a:prstGeom>
          </p:spPr>
        </p:pic>
        <p:pic>
          <p:nvPicPr>
            <p:cNvPr id="10" name="Picture 9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4097" y="3054276"/>
              <a:ext cx="620486" cy="336228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rot="5400000">
              <a:off x="5653905" y="2870743"/>
              <a:ext cx="204690" cy="15566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695675" y="2871583"/>
              <a:ext cx="204690" cy="15566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6395334" y="2871852"/>
              <a:ext cx="204690" cy="155121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7420154" y="2861785"/>
              <a:ext cx="204690" cy="155121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59"/>
            <p:cNvGrpSpPr/>
            <p:nvPr/>
          </p:nvGrpSpPr>
          <p:grpSpPr>
            <a:xfrm>
              <a:off x="5574313" y="533400"/>
              <a:ext cx="2121370" cy="2006633"/>
              <a:chOff x="1590440" y="745760"/>
              <a:chExt cx="3126230" cy="2988040"/>
            </a:xfrm>
          </p:grpSpPr>
          <p:grpSp>
            <p:nvGrpSpPr>
              <p:cNvPr id="4" name="Group 48"/>
              <p:cNvGrpSpPr/>
              <p:nvPr/>
            </p:nvGrpSpPr>
            <p:grpSpPr>
              <a:xfrm>
                <a:off x="1590440" y="762000"/>
                <a:ext cx="1686160" cy="2971800"/>
                <a:chOff x="1590440" y="762000"/>
                <a:chExt cx="1686160" cy="2971800"/>
              </a:xfrm>
            </p:grpSpPr>
            <p:pic>
              <p:nvPicPr>
                <p:cNvPr id="32" name="Picture 31" descr="CTAB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590440" y="762000"/>
                  <a:ext cx="1686160" cy="2971800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2227290" y="307590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</p:grpSp>
          <p:grpSp>
            <p:nvGrpSpPr>
              <p:cNvPr id="15" name="Group 47"/>
              <p:cNvGrpSpPr/>
              <p:nvPr/>
            </p:nvGrpSpPr>
            <p:grpSpPr>
              <a:xfrm>
                <a:off x="3030510" y="745760"/>
                <a:ext cx="1686160" cy="2971800"/>
                <a:chOff x="3030510" y="745760"/>
                <a:chExt cx="1686160" cy="2971800"/>
              </a:xfrm>
            </p:grpSpPr>
            <p:pic>
              <p:nvPicPr>
                <p:cNvPr id="30" name="Picture 29" descr="CTAB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030510" y="745760"/>
                  <a:ext cx="1686160" cy="2971800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3685080" y="303676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</p:grpSp>
          <p:sp>
            <p:nvSpPr>
              <p:cNvPr id="26" name="Freeform 25"/>
              <p:cNvSpPr/>
              <p:nvPr/>
            </p:nvSpPr>
            <p:spPr>
              <a:xfrm>
                <a:off x="4017364" y="1301467"/>
                <a:ext cx="452382" cy="212539"/>
              </a:xfrm>
              <a:custGeom>
                <a:avLst/>
                <a:gdLst>
                  <a:gd name="connsiteX0" fmla="*/ 0 w 452382"/>
                  <a:gd name="connsiteY0" fmla="*/ 212539 h 212539"/>
                  <a:gd name="connsiteX1" fmla="*/ 44970 w 452382"/>
                  <a:gd name="connsiteY1" fmla="*/ 182559 h 212539"/>
                  <a:gd name="connsiteX2" fmla="*/ 74951 w 452382"/>
                  <a:gd name="connsiteY2" fmla="*/ 152579 h 212539"/>
                  <a:gd name="connsiteX3" fmla="*/ 314793 w 452382"/>
                  <a:gd name="connsiteY3" fmla="*/ 107608 h 212539"/>
                  <a:gd name="connsiteX4" fmla="*/ 359764 w 452382"/>
                  <a:gd name="connsiteY4" fmla="*/ 92618 h 212539"/>
                  <a:gd name="connsiteX5" fmla="*/ 404734 w 452382"/>
                  <a:gd name="connsiteY5" fmla="*/ 32657 h 21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382" h="212539">
                    <a:moveTo>
                      <a:pt x="0" y="212539"/>
                    </a:moveTo>
                    <a:cubicBezTo>
                      <a:pt x="14990" y="202546"/>
                      <a:pt x="30902" y="193813"/>
                      <a:pt x="44970" y="182559"/>
                    </a:cubicBezTo>
                    <a:cubicBezTo>
                      <a:pt x="56006" y="173730"/>
                      <a:pt x="62310" y="158899"/>
                      <a:pt x="74951" y="152579"/>
                    </a:cubicBezTo>
                    <a:cubicBezTo>
                      <a:pt x="155209" y="112450"/>
                      <a:pt x="224533" y="116634"/>
                      <a:pt x="314793" y="107608"/>
                    </a:cubicBezTo>
                    <a:cubicBezTo>
                      <a:pt x="329783" y="102611"/>
                      <a:pt x="348591" y="103791"/>
                      <a:pt x="359764" y="92618"/>
                    </a:cubicBezTo>
                    <a:cubicBezTo>
                      <a:pt x="452382" y="0"/>
                      <a:pt x="308229" y="80909"/>
                      <a:pt x="404734" y="32657"/>
                    </a:cubicBezTo>
                  </a:path>
                </a:pathLst>
              </a:custGeom>
              <a:ln w="28575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590800" y="1297721"/>
                <a:ext cx="452382" cy="212539"/>
              </a:xfrm>
              <a:custGeom>
                <a:avLst/>
                <a:gdLst>
                  <a:gd name="connsiteX0" fmla="*/ 0 w 452382"/>
                  <a:gd name="connsiteY0" fmla="*/ 212539 h 212539"/>
                  <a:gd name="connsiteX1" fmla="*/ 44970 w 452382"/>
                  <a:gd name="connsiteY1" fmla="*/ 182559 h 212539"/>
                  <a:gd name="connsiteX2" fmla="*/ 74951 w 452382"/>
                  <a:gd name="connsiteY2" fmla="*/ 152579 h 212539"/>
                  <a:gd name="connsiteX3" fmla="*/ 314793 w 452382"/>
                  <a:gd name="connsiteY3" fmla="*/ 107608 h 212539"/>
                  <a:gd name="connsiteX4" fmla="*/ 359764 w 452382"/>
                  <a:gd name="connsiteY4" fmla="*/ 92618 h 212539"/>
                  <a:gd name="connsiteX5" fmla="*/ 404734 w 452382"/>
                  <a:gd name="connsiteY5" fmla="*/ 32657 h 21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382" h="212539">
                    <a:moveTo>
                      <a:pt x="0" y="212539"/>
                    </a:moveTo>
                    <a:cubicBezTo>
                      <a:pt x="14990" y="202546"/>
                      <a:pt x="30902" y="193813"/>
                      <a:pt x="44970" y="182559"/>
                    </a:cubicBezTo>
                    <a:cubicBezTo>
                      <a:pt x="56006" y="173730"/>
                      <a:pt x="62310" y="158899"/>
                      <a:pt x="74951" y="152579"/>
                    </a:cubicBezTo>
                    <a:cubicBezTo>
                      <a:pt x="155209" y="112450"/>
                      <a:pt x="224533" y="116634"/>
                      <a:pt x="314793" y="107608"/>
                    </a:cubicBezTo>
                    <a:cubicBezTo>
                      <a:pt x="329783" y="102611"/>
                      <a:pt x="348591" y="103791"/>
                      <a:pt x="359764" y="92618"/>
                    </a:cubicBezTo>
                    <a:cubicBezTo>
                      <a:pt x="452382" y="0"/>
                      <a:pt x="308229" y="80909"/>
                      <a:pt x="404734" y="32657"/>
                    </a:cubicBezTo>
                  </a:path>
                </a:pathLst>
              </a:custGeom>
              <a:ln w="28575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362200" y="838200"/>
                <a:ext cx="838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810000" y="838200"/>
                <a:ext cx="838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888053" y="4295747"/>
              <a:ext cx="3048000" cy="431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CTAB at air/water interface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7845291">
              <a:off x="4876800" y="2470693"/>
              <a:ext cx="620486" cy="336228"/>
            </a:xfrm>
            <a:prstGeom prst="rect">
              <a:avLst/>
            </a:prstGeom>
          </p:spPr>
        </p:pic>
        <p:pic>
          <p:nvPicPr>
            <p:cNvPr id="18" name="Picture 17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3064768">
              <a:off x="7571124" y="2440739"/>
              <a:ext cx="620486" cy="336228"/>
            </a:xfrm>
            <a:prstGeom prst="rect">
              <a:avLst/>
            </a:prstGeom>
          </p:spPr>
        </p:pic>
        <p:pic>
          <p:nvPicPr>
            <p:cNvPr id="19" name="Picture 18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9741292">
              <a:off x="5528679" y="3566664"/>
              <a:ext cx="620486" cy="336228"/>
            </a:xfrm>
            <a:prstGeom prst="rect">
              <a:avLst/>
            </a:prstGeom>
          </p:spPr>
        </p:pic>
        <p:pic>
          <p:nvPicPr>
            <p:cNvPr id="20" name="Picture 19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68339">
              <a:off x="4842878" y="3564707"/>
              <a:ext cx="620486" cy="336228"/>
            </a:xfrm>
            <a:prstGeom prst="rect">
              <a:avLst/>
            </a:prstGeom>
          </p:spPr>
        </p:pic>
        <p:pic>
          <p:nvPicPr>
            <p:cNvPr id="21" name="Picture 20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68339">
              <a:off x="6988290" y="3533450"/>
              <a:ext cx="620486" cy="336228"/>
            </a:xfrm>
            <a:prstGeom prst="rect">
              <a:avLst/>
            </a:prstGeom>
          </p:spPr>
        </p:pic>
        <p:pic>
          <p:nvPicPr>
            <p:cNvPr id="22" name="Picture 21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387751">
              <a:off x="7707423" y="3457251"/>
              <a:ext cx="620486" cy="336228"/>
            </a:xfrm>
            <a:prstGeom prst="rect">
              <a:avLst/>
            </a:prstGeom>
          </p:spPr>
        </p:pic>
        <p:pic>
          <p:nvPicPr>
            <p:cNvPr id="23" name="Picture 22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08535">
              <a:off x="6366878" y="3717109"/>
              <a:ext cx="620486" cy="336228"/>
            </a:xfrm>
            <a:prstGeom prst="rect">
              <a:avLst/>
            </a:prstGeom>
          </p:spPr>
        </p:pic>
      </p:grpSp>
      <p:grpSp>
        <p:nvGrpSpPr>
          <p:cNvPr id="24" name="Group 33"/>
          <p:cNvGrpSpPr/>
          <p:nvPr/>
        </p:nvGrpSpPr>
        <p:grpSpPr>
          <a:xfrm>
            <a:off x="818606" y="762000"/>
            <a:ext cx="3143794" cy="2875190"/>
            <a:chOff x="533400" y="685800"/>
            <a:chExt cx="3505200" cy="3333128"/>
          </a:xfrm>
        </p:grpSpPr>
        <p:sp>
          <p:nvSpPr>
            <p:cNvPr id="35" name="Rectangle 34"/>
            <p:cNvSpPr/>
            <p:nvPr/>
          </p:nvSpPr>
          <p:spPr>
            <a:xfrm>
              <a:off x="533400" y="2052489"/>
              <a:ext cx="3416720" cy="16772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2306730" y="2807145"/>
              <a:ext cx="484553" cy="265312"/>
            </a:xfrm>
            <a:prstGeom prst="rect">
              <a:avLst/>
            </a:prstGeom>
          </p:spPr>
        </p:pic>
        <p:pic>
          <p:nvPicPr>
            <p:cNvPr id="37" name="Picture 36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1508409" y="2784640"/>
              <a:ext cx="484553" cy="265312"/>
            </a:xfrm>
            <a:prstGeom prst="rect">
              <a:avLst/>
            </a:prstGeom>
          </p:spPr>
        </p:pic>
        <p:pic>
          <p:nvPicPr>
            <p:cNvPr id="38" name="Picture 37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1137051" y="2378859"/>
              <a:ext cx="484553" cy="265312"/>
            </a:xfrm>
            <a:prstGeom prst="rect">
              <a:avLst/>
            </a:prstGeom>
          </p:spPr>
        </p:pic>
        <p:pic>
          <p:nvPicPr>
            <p:cNvPr id="39" name="Picture 38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1904260" y="2386802"/>
              <a:ext cx="484553" cy="265312"/>
            </a:xfrm>
            <a:prstGeom prst="rect">
              <a:avLst/>
            </a:prstGeom>
          </p:spPr>
        </p:pic>
        <p:pic>
          <p:nvPicPr>
            <p:cNvPr id="40" name="Picture 39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2703243" y="2378859"/>
              <a:ext cx="484553" cy="265312"/>
            </a:xfrm>
            <a:prstGeom prst="rect">
              <a:avLst/>
            </a:prstGeom>
          </p:spPr>
        </p:pic>
        <p:cxnSp>
          <p:nvCxnSpPr>
            <p:cNvPr id="41" name="Straight Connector 40"/>
            <p:cNvCxnSpPr/>
            <p:nvPr/>
          </p:nvCxnSpPr>
          <p:spPr>
            <a:xfrm rot="16200000">
              <a:off x="2769558" y="2666800"/>
              <a:ext cx="161518" cy="121559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1956013" y="2666138"/>
              <a:ext cx="161518" cy="121559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>
              <a:off x="2190557" y="2666348"/>
              <a:ext cx="161518" cy="121138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>
              <a:off x="1390250" y="2674291"/>
              <a:ext cx="161518" cy="121138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9"/>
            <p:cNvGrpSpPr/>
            <p:nvPr/>
          </p:nvGrpSpPr>
          <p:grpSpPr>
            <a:xfrm>
              <a:off x="2293249" y="834037"/>
              <a:ext cx="802240" cy="1455829"/>
              <a:chOff x="7039957" y="224504"/>
              <a:chExt cx="1196862" cy="3059311"/>
            </a:xfrm>
          </p:grpSpPr>
          <p:pic>
            <p:nvPicPr>
              <p:cNvPr id="61" name="Picture 60" descr="sds_chemdrw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6714260">
                <a:off x="6108732" y="1155729"/>
                <a:ext cx="3059311" cy="1196862"/>
              </a:xfrm>
              <a:prstGeom prst="rect">
                <a:avLst/>
              </a:prstGeom>
            </p:spPr>
          </p:pic>
          <p:cxnSp>
            <p:nvCxnSpPr>
              <p:cNvPr id="62" name="Curved Connector 61"/>
              <p:cNvCxnSpPr/>
              <p:nvPr/>
            </p:nvCxnSpPr>
            <p:spPr>
              <a:xfrm flipV="1">
                <a:off x="7423168" y="648731"/>
                <a:ext cx="525541" cy="322689"/>
              </a:xfrm>
              <a:prstGeom prst="curvedConnector3">
                <a:avLst>
                  <a:gd name="adj1" fmla="val 50000"/>
                </a:avLst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0"/>
            <p:cNvGrpSpPr/>
            <p:nvPr/>
          </p:nvGrpSpPr>
          <p:grpSpPr>
            <a:xfrm>
              <a:off x="1520865" y="845821"/>
              <a:ext cx="802240" cy="1455829"/>
              <a:chOff x="6868092" y="224504"/>
              <a:chExt cx="1196862" cy="3059311"/>
            </a:xfrm>
          </p:grpSpPr>
          <p:pic>
            <p:nvPicPr>
              <p:cNvPr id="59" name="Picture 58" descr="sds_chemdrw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6714260">
                <a:off x="5936867" y="1155729"/>
                <a:ext cx="3059311" cy="1196862"/>
              </a:xfrm>
              <a:prstGeom prst="rect">
                <a:avLst/>
              </a:prstGeom>
            </p:spPr>
          </p:pic>
          <p:cxnSp>
            <p:nvCxnSpPr>
              <p:cNvPr id="60" name="Curved Connector 59"/>
              <p:cNvCxnSpPr/>
              <p:nvPr/>
            </p:nvCxnSpPr>
            <p:spPr>
              <a:xfrm flipV="1">
                <a:off x="7241464" y="648731"/>
                <a:ext cx="525541" cy="322689"/>
              </a:xfrm>
              <a:prstGeom prst="curvedConnector3">
                <a:avLst>
                  <a:gd name="adj1" fmla="val 50000"/>
                </a:avLst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755028" y="1807595"/>
              <a:ext cx="378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</a:t>
              </a:r>
              <a:endParaRPr lang="en-US" sz="4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22747" y="181011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-</a:t>
              </a:r>
              <a:endParaRPr lang="en-US" sz="4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99772" y="3704200"/>
              <a:ext cx="2135339" cy="314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SDS at air/water interface</a:t>
              </a:r>
              <a:endParaRPr lang="en-US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87998" y="685800"/>
              <a:ext cx="150602" cy="301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51" name="Picture 50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3372922">
              <a:off x="3092834" y="2781130"/>
              <a:ext cx="484553" cy="265312"/>
            </a:xfrm>
            <a:prstGeom prst="rect">
              <a:avLst/>
            </a:prstGeom>
          </p:spPr>
        </p:pic>
        <p:pic>
          <p:nvPicPr>
            <p:cNvPr id="52" name="Picture 51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8154953">
              <a:off x="1030377" y="2984321"/>
              <a:ext cx="484553" cy="265312"/>
            </a:xfrm>
            <a:prstGeom prst="rect">
              <a:avLst/>
            </a:prstGeom>
          </p:spPr>
        </p:pic>
        <p:pic>
          <p:nvPicPr>
            <p:cNvPr id="53" name="Picture 52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4164330">
              <a:off x="2897063" y="3153863"/>
              <a:ext cx="484553" cy="265312"/>
            </a:xfrm>
            <a:prstGeom prst="rect">
              <a:avLst/>
            </a:prstGeom>
          </p:spPr>
        </p:pic>
        <p:pic>
          <p:nvPicPr>
            <p:cNvPr id="54" name="Picture 53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94196">
              <a:off x="1432456" y="3115598"/>
              <a:ext cx="484553" cy="265312"/>
            </a:xfrm>
            <a:prstGeom prst="rect">
              <a:avLst/>
            </a:prstGeom>
          </p:spPr>
        </p:pic>
        <p:pic>
          <p:nvPicPr>
            <p:cNvPr id="55" name="Picture 54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286434">
              <a:off x="1968045" y="3126093"/>
              <a:ext cx="484553" cy="265312"/>
            </a:xfrm>
            <a:prstGeom prst="rect">
              <a:avLst/>
            </a:prstGeom>
          </p:spPr>
        </p:pic>
        <p:pic>
          <p:nvPicPr>
            <p:cNvPr id="56" name="Picture 55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560857">
              <a:off x="2400716" y="3123128"/>
              <a:ext cx="484553" cy="265312"/>
            </a:xfrm>
            <a:prstGeom prst="rect">
              <a:avLst/>
            </a:prstGeom>
          </p:spPr>
        </p:pic>
        <p:pic>
          <p:nvPicPr>
            <p:cNvPr id="57" name="Picture 56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2593864">
              <a:off x="3300656" y="2341964"/>
              <a:ext cx="484553" cy="265312"/>
            </a:xfrm>
            <a:prstGeom prst="rect">
              <a:avLst/>
            </a:prstGeom>
          </p:spPr>
        </p:pic>
        <p:pic>
          <p:nvPicPr>
            <p:cNvPr id="58" name="Picture 57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773848">
              <a:off x="593641" y="2394030"/>
              <a:ext cx="484553" cy="265312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838200" y="75068"/>
            <a:ext cx="7525393" cy="83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Orientational flip-flop of water molecules </a:t>
            </a:r>
          </a:p>
          <a:p>
            <a:pPr algn="ctr">
              <a:lnSpc>
                <a:spcPts val="2900"/>
              </a:lnSpc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at charged interfaces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64" name="Group 17"/>
          <p:cNvGrpSpPr/>
          <p:nvPr/>
        </p:nvGrpSpPr>
        <p:grpSpPr>
          <a:xfrm>
            <a:off x="304800" y="3702894"/>
            <a:ext cx="7846831" cy="2819400"/>
            <a:chOff x="1066800" y="3744325"/>
            <a:chExt cx="6705600" cy="2674588"/>
          </a:xfrm>
        </p:grpSpPr>
        <p:grpSp>
          <p:nvGrpSpPr>
            <p:cNvPr id="65" name="Group 15"/>
            <p:cNvGrpSpPr/>
            <p:nvPr/>
          </p:nvGrpSpPr>
          <p:grpSpPr>
            <a:xfrm>
              <a:off x="4495800" y="3744325"/>
              <a:ext cx="3171825" cy="2619996"/>
              <a:chOff x="4495800" y="3352800"/>
              <a:chExt cx="3171825" cy="2619996"/>
            </a:xfrm>
          </p:grpSpPr>
          <p:grpSp>
            <p:nvGrpSpPr>
              <p:cNvPr id="74" name="Group 8"/>
              <p:cNvGrpSpPr/>
              <p:nvPr/>
            </p:nvGrpSpPr>
            <p:grpSpPr>
              <a:xfrm>
                <a:off x="4495800" y="3352800"/>
                <a:ext cx="3171825" cy="1790700"/>
                <a:chOff x="3733800" y="1524000"/>
                <a:chExt cx="3171825" cy="1790700"/>
              </a:xfrm>
            </p:grpSpPr>
            <p:pic>
              <p:nvPicPr>
                <p:cNvPr id="76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191000" y="1524000"/>
                  <a:ext cx="2714625" cy="1790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7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733800" y="1600200"/>
                  <a:ext cx="542925" cy="1428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75" name="TextBox 74"/>
              <p:cNvSpPr txBox="1"/>
              <p:nvPr/>
            </p:nvSpPr>
            <p:spPr>
              <a:xfrm>
                <a:off x="5867400" y="5511131"/>
                <a:ext cx="980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CTAB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16"/>
            <p:cNvGrpSpPr/>
            <p:nvPr/>
          </p:nvGrpSpPr>
          <p:grpSpPr>
            <a:xfrm>
              <a:off x="1066800" y="3820525"/>
              <a:ext cx="3305175" cy="2598388"/>
              <a:chOff x="1066800" y="3820525"/>
              <a:chExt cx="3305175" cy="2598388"/>
            </a:xfrm>
          </p:grpSpPr>
          <p:grpSp>
            <p:nvGrpSpPr>
              <p:cNvPr id="68" name="Group 14"/>
              <p:cNvGrpSpPr/>
              <p:nvPr/>
            </p:nvGrpSpPr>
            <p:grpSpPr>
              <a:xfrm>
                <a:off x="1066800" y="3820525"/>
                <a:ext cx="3162300" cy="2598388"/>
                <a:chOff x="1066800" y="3429000"/>
                <a:chExt cx="3162300" cy="2598388"/>
              </a:xfrm>
            </p:grpSpPr>
            <p:grpSp>
              <p:nvGrpSpPr>
                <p:cNvPr id="70" name="Group 5"/>
                <p:cNvGrpSpPr/>
                <p:nvPr/>
              </p:nvGrpSpPr>
              <p:grpSpPr>
                <a:xfrm>
                  <a:off x="1066800" y="3429000"/>
                  <a:ext cx="3162300" cy="1733550"/>
                  <a:chOff x="228600" y="1447800"/>
                  <a:chExt cx="3162300" cy="1733550"/>
                </a:xfrm>
              </p:grpSpPr>
              <p:pic>
                <p:nvPicPr>
                  <p:cNvPr id="7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1447800"/>
                    <a:ext cx="2705100" cy="17335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7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228600" y="1447800"/>
                    <a:ext cx="581025" cy="1381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2514600" y="5565723"/>
                  <a:ext cx="7505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SDS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69" name="Picture 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676400" y="5597856"/>
                <a:ext cx="269557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76825" y="5540992"/>
              <a:ext cx="26955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9" name="TextBox 78"/>
          <p:cNvSpPr txBox="1"/>
          <p:nvPr/>
        </p:nvSpPr>
        <p:spPr>
          <a:xfrm>
            <a:off x="3755721" y="6450904"/>
            <a:ext cx="4835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Times New Roman" pitchFamily="18" charset="0"/>
                <a:cs typeface="Times New Roman" pitchFamily="18" charset="0"/>
              </a:rPr>
              <a:t>Nihonyanagi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, Yamaguchi, </a:t>
            </a:r>
            <a:r>
              <a:rPr lang="en-US" sz="1600" b="0" dirty="0" err="1" smtClean="0">
                <a:latin typeface="Times New Roman" pitchFamily="18" charset="0"/>
                <a:cs typeface="Times New Roman" pitchFamily="18" charset="0"/>
              </a:rPr>
              <a:t>Tahara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</a:rPr>
              <a:t> JCP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</a:rPr>
              <a:t>,130,</a:t>
            </a:r>
            <a:r>
              <a:rPr lang="en-US" sz="1600" b="0" dirty="0" smtClean="0">
                <a:cs typeface="Times New Roman" pitchFamily="18" charset="0"/>
              </a:rPr>
              <a:t> 204704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4724400" y="3733800"/>
            <a:ext cx="3657600" cy="2723160"/>
            <a:chOff x="4751696" y="533400"/>
            <a:chExt cx="3505200" cy="3684896"/>
          </a:xfrm>
        </p:grpSpPr>
        <p:sp>
          <p:nvSpPr>
            <p:cNvPr id="17" name="Rectangle 16"/>
            <p:cNvSpPr/>
            <p:nvPr/>
          </p:nvSpPr>
          <p:spPr>
            <a:xfrm>
              <a:off x="4751696" y="1984298"/>
              <a:ext cx="3505200" cy="22339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1845" y="2511512"/>
              <a:ext cx="620486" cy="336228"/>
            </a:xfrm>
            <a:prstGeom prst="rect">
              <a:avLst/>
            </a:prstGeom>
          </p:spPr>
        </p:pic>
        <p:pic>
          <p:nvPicPr>
            <p:cNvPr id="19" name="Picture 18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4119" y="2540033"/>
              <a:ext cx="620486" cy="336228"/>
            </a:xfrm>
            <a:prstGeom prst="rect">
              <a:avLst/>
            </a:prstGeom>
          </p:spPr>
        </p:pic>
        <p:pic>
          <p:nvPicPr>
            <p:cNvPr id="20" name="Picture 19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9655" y="3054276"/>
              <a:ext cx="620486" cy="336228"/>
            </a:xfrm>
            <a:prstGeom prst="rect">
              <a:avLst/>
            </a:prstGeom>
          </p:spPr>
        </p:pic>
        <p:pic>
          <p:nvPicPr>
            <p:cNvPr id="21" name="Picture 20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7220" y="3044209"/>
              <a:ext cx="620486" cy="336228"/>
            </a:xfrm>
            <a:prstGeom prst="rect">
              <a:avLst/>
            </a:prstGeom>
          </p:spPr>
        </p:pic>
        <p:pic>
          <p:nvPicPr>
            <p:cNvPr id="22" name="Picture 21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4097" y="3054276"/>
              <a:ext cx="620486" cy="336228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rot="5400000">
              <a:off x="5653905" y="2870743"/>
              <a:ext cx="204690" cy="15566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695675" y="2871583"/>
              <a:ext cx="204690" cy="15566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395334" y="2871852"/>
              <a:ext cx="204690" cy="155121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7420154" y="2861785"/>
              <a:ext cx="204690" cy="155121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59"/>
            <p:cNvGrpSpPr/>
            <p:nvPr/>
          </p:nvGrpSpPr>
          <p:grpSpPr>
            <a:xfrm>
              <a:off x="5574313" y="533400"/>
              <a:ext cx="2121370" cy="2181228"/>
              <a:chOff x="1590440" y="745760"/>
              <a:chExt cx="3126230" cy="3248024"/>
            </a:xfrm>
          </p:grpSpPr>
          <p:grpSp>
            <p:nvGrpSpPr>
              <p:cNvPr id="4" name="Group 48"/>
              <p:cNvGrpSpPr/>
              <p:nvPr/>
            </p:nvGrpSpPr>
            <p:grpSpPr>
              <a:xfrm>
                <a:off x="1590440" y="762000"/>
                <a:ext cx="1686160" cy="3231784"/>
                <a:chOff x="1590440" y="762000"/>
                <a:chExt cx="1686160" cy="3231784"/>
              </a:xfrm>
            </p:grpSpPr>
            <p:pic>
              <p:nvPicPr>
                <p:cNvPr id="44" name="Picture 43" descr="CTAB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590440" y="762000"/>
                  <a:ext cx="1686160" cy="2971800"/>
                </a:xfrm>
                <a:prstGeom prst="rect">
                  <a:avLst/>
                </a:prstGeom>
              </p:spPr>
            </p:pic>
            <p:sp>
              <p:nvSpPr>
                <p:cNvPr id="45" name="TextBox 44"/>
                <p:cNvSpPr txBox="1"/>
                <p:nvPr/>
              </p:nvSpPr>
              <p:spPr>
                <a:xfrm>
                  <a:off x="2195132" y="2939507"/>
                  <a:ext cx="550578" cy="1054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" name="Group 47"/>
              <p:cNvGrpSpPr/>
              <p:nvPr/>
            </p:nvGrpSpPr>
            <p:grpSpPr>
              <a:xfrm>
                <a:off x="3030510" y="745760"/>
                <a:ext cx="1686160" cy="3203855"/>
                <a:chOff x="3030510" y="745760"/>
                <a:chExt cx="1686160" cy="3203855"/>
              </a:xfrm>
            </p:grpSpPr>
            <p:pic>
              <p:nvPicPr>
                <p:cNvPr id="42" name="Picture 41" descr="CTAB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030510" y="745760"/>
                  <a:ext cx="1686160" cy="2971800"/>
                </a:xfrm>
                <a:prstGeom prst="rect">
                  <a:avLst/>
                </a:prstGeom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3701753" y="2895338"/>
                  <a:ext cx="550578" cy="1054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Freeform 37"/>
              <p:cNvSpPr/>
              <p:nvPr/>
            </p:nvSpPr>
            <p:spPr>
              <a:xfrm>
                <a:off x="4017364" y="1301467"/>
                <a:ext cx="452382" cy="212539"/>
              </a:xfrm>
              <a:custGeom>
                <a:avLst/>
                <a:gdLst>
                  <a:gd name="connsiteX0" fmla="*/ 0 w 452382"/>
                  <a:gd name="connsiteY0" fmla="*/ 212539 h 212539"/>
                  <a:gd name="connsiteX1" fmla="*/ 44970 w 452382"/>
                  <a:gd name="connsiteY1" fmla="*/ 182559 h 212539"/>
                  <a:gd name="connsiteX2" fmla="*/ 74951 w 452382"/>
                  <a:gd name="connsiteY2" fmla="*/ 152579 h 212539"/>
                  <a:gd name="connsiteX3" fmla="*/ 314793 w 452382"/>
                  <a:gd name="connsiteY3" fmla="*/ 107608 h 212539"/>
                  <a:gd name="connsiteX4" fmla="*/ 359764 w 452382"/>
                  <a:gd name="connsiteY4" fmla="*/ 92618 h 212539"/>
                  <a:gd name="connsiteX5" fmla="*/ 404734 w 452382"/>
                  <a:gd name="connsiteY5" fmla="*/ 32657 h 21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382" h="212539">
                    <a:moveTo>
                      <a:pt x="0" y="212539"/>
                    </a:moveTo>
                    <a:cubicBezTo>
                      <a:pt x="14990" y="202546"/>
                      <a:pt x="30902" y="193813"/>
                      <a:pt x="44970" y="182559"/>
                    </a:cubicBezTo>
                    <a:cubicBezTo>
                      <a:pt x="56006" y="173730"/>
                      <a:pt x="62310" y="158899"/>
                      <a:pt x="74951" y="152579"/>
                    </a:cubicBezTo>
                    <a:cubicBezTo>
                      <a:pt x="155209" y="112450"/>
                      <a:pt x="224533" y="116634"/>
                      <a:pt x="314793" y="107608"/>
                    </a:cubicBezTo>
                    <a:cubicBezTo>
                      <a:pt x="329783" y="102611"/>
                      <a:pt x="348591" y="103791"/>
                      <a:pt x="359764" y="92618"/>
                    </a:cubicBezTo>
                    <a:cubicBezTo>
                      <a:pt x="452382" y="0"/>
                      <a:pt x="308229" y="80909"/>
                      <a:pt x="404734" y="32657"/>
                    </a:cubicBezTo>
                  </a:path>
                </a:pathLst>
              </a:custGeom>
              <a:ln w="28575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590800" y="1297721"/>
                <a:ext cx="452382" cy="212539"/>
              </a:xfrm>
              <a:custGeom>
                <a:avLst/>
                <a:gdLst>
                  <a:gd name="connsiteX0" fmla="*/ 0 w 452382"/>
                  <a:gd name="connsiteY0" fmla="*/ 212539 h 212539"/>
                  <a:gd name="connsiteX1" fmla="*/ 44970 w 452382"/>
                  <a:gd name="connsiteY1" fmla="*/ 182559 h 212539"/>
                  <a:gd name="connsiteX2" fmla="*/ 74951 w 452382"/>
                  <a:gd name="connsiteY2" fmla="*/ 152579 h 212539"/>
                  <a:gd name="connsiteX3" fmla="*/ 314793 w 452382"/>
                  <a:gd name="connsiteY3" fmla="*/ 107608 h 212539"/>
                  <a:gd name="connsiteX4" fmla="*/ 359764 w 452382"/>
                  <a:gd name="connsiteY4" fmla="*/ 92618 h 212539"/>
                  <a:gd name="connsiteX5" fmla="*/ 404734 w 452382"/>
                  <a:gd name="connsiteY5" fmla="*/ 32657 h 21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382" h="212539">
                    <a:moveTo>
                      <a:pt x="0" y="212539"/>
                    </a:moveTo>
                    <a:cubicBezTo>
                      <a:pt x="14990" y="202546"/>
                      <a:pt x="30902" y="193813"/>
                      <a:pt x="44970" y="182559"/>
                    </a:cubicBezTo>
                    <a:cubicBezTo>
                      <a:pt x="56006" y="173730"/>
                      <a:pt x="62310" y="158899"/>
                      <a:pt x="74951" y="152579"/>
                    </a:cubicBezTo>
                    <a:cubicBezTo>
                      <a:pt x="155209" y="112450"/>
                      <a:pt x="224533" y="116634"/>
                      <a:pt x="314793" y="107608"/>
                    </a:cubicBezTo>
                    <a:cubicBezTo>
                      <a:pt x="329783" y="102611"/>
                      <a:pt x="348591" y="103791"/>
                      <a:pt x="359764" y="92618"/>
                    </a:cubicBezTo>
                    <a:cubicBezTo>
                      <a:pt x="452382" y="0"/>
                      <a:pt x="308229" y="80909"/>
                      <a:pt x="404734" y="32657"/>
                    </a:cubicBezTo>
                  </a:path>
                </a:pathLst>
              </a:custGeom>
              <a:ln w="28575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62200" y="838200"/>
                <a:ext cx="838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810000" y="838200"/>
                <a:ext cx="838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Picture 28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7845291">
              <a:off x="4876800" y="2470693"/>
              <a:ext cx="620486" cy="336228"/>
            </a:xfrm>
            <a:prstGeom prst="rect">
              <a:avLst/>
            </a:prstGeom>
          </p:spPr>
        </p:pic>
        <p:pic>
          <p:nvPicPr>
            <p:cNvPr id="30" name="Picture 29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3064768">
              <a:off x="7571124" y="2440739"/>
              <a:ext cx="620486" cy="336228"/>
            </a:xfrm>
            <a:prstGeom prst="rect">
              <a:avLst/>
            </a:prstGeom>
          </p:spPr>
        </p:pic>
        <p:pic>
          <p:nvPicPr>
            <p:cNvPr id="31" name="Picture 30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741292">
              <a:off x="5528679" y="3566664"/>
              <a:ext cx="620486" cy="336228"/>
            </a:xfrm>
            <a:prstGeom prst="rect">
              <a:avLst/>
            </a:prstGeom>
          </p:spPr>
        </p:pic>
        <p:pic>
          <p:nvPicPr>
            <p:cNvPr id="32" name="Picture 31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168339">
              <a:off x="4842878" y="3564707"/>
              <a:ext cx="620486" cy="336228"/>
            </a:xfrm>
            <a:prstGeom prst="rect">
              <a:avLst/>
            </a:prstGeom>
          </p:spPr>
        </p:pic>
        <p:pic>
          <p:nvPicPr>
            <p:cNvPr id="33" name="Picture 32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168339">
              <a:off x="6988290" y="3533450"/>
              <a:ext cx="620486" cy="336228"/>
            </a:xfrm>
            <a:prstGeom prst="rect">
              <a:avLst/>
            </a:prstGeom>
          </p:spPr>
        </p:pic>
        <p:pic>
          <p:nvPicPr>
            <p:cNvPr id="34" name="Picture 33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387751">
              <a:off x="7707423" y="3457251"/>
              <a:ext cx="620486" cy="336228"/>
            </a:xfrm>
            <a:prstGeom prst="rect">
              <a:avLst/>
            </a:prstGeom>
          </p:spPr>
        </p:pic>
        <p:pic>
          <p:nvPicPr>
            <p:cNvPr id="35" name="Picture 34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8535">
              <a:off x="6366878" y="3717109"/>
              <a:ext cx="620486" cy="336228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457200" y="4038600"/>
            <a:ext cx="57912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5"/>
          <p:cNvGrpSpPr/>
          <p:nvPr/>
        </p:nvGrpSpPr>
        <p:grpSpPr>
          <a:xfrm>
            <a:off x="487680" y="3657600"/>
            <a:ext cx="3657600" cy="2902171"/>
            <a:chOff x="533400" y="685800"/>
            <a:chExt cx="3505200" cy="3043987"/>
          </a:xfrm>
        </p:grpSpPr>
        <p:sp>
          <p:nvSpPr>
            <p:cNvPr id="52" name="Rectangle 51"/>
            <p:cNvSpPr/>
            <p:nvPr/>
          </p:nvSpPr>
          <p:spPr>
            <a:xfrm>
              <a:off x="533400" y="2052489"/>
              <a:ext cx="3416720" cy="16772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2306730" y="2807145"/>
              <a:ext cx="484553" cy="265312"/>
            </a:xfrm>
            <a:prstGeom prst="rect">
              <a:avLst/>
            </a:prstGeom>
          </p:spPr>
        </p:pic>
        <p:pic>
          <p:nvPicPr>
            <p:cNvPr id="54" name="Picture 53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1508409" y="2784640"/>
              <a:ext cx="484553" cy="265312"/>
            </a:xfrm>
            <a:prstGeom prst="rect">
              <a:avLst/>
            </a:prstGeom>
          </p:spPr>
        </p:pic>
        <p:pic>
          <p:nvPicPr>
            <p:cNvPr id="55" name="Picture 54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1137051" y="2378859"/>
              <a:ext cx="484553" cy="265312"/>
            </a:xfrm>
            <a:prstGeom prst="rect">
              <a:avLst/>
            </a:prstGeom>
          </p:spPr>
        </p:pic>
        <p:pic>
          <p:nvPicPr>
            <p:cNvPr id="56" name="Picture 55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1904260" y="2386802"/>
              <a:ext cx="484553" cy="265312"/>
            </a:xfrm>
            <a:prstGeom prst="rect">
              <a:avLst/>
            </a:prstGeom>
          </p:spPr>
        </p:pic>
        <p:pic>
          <p:nvPicPr>
            <p:cNvPr id="57" name="Picture 56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2703243" y="2378859"/>
              <a:ext cx="484553" cy="265312"/>
            </a:xfrm>
            <a:prstGeom prst="rect">
              <a:avLst/>
            </a:prstGeom>
          </p:spPr>
        </p:pic>
        <p:cxnSp>
          <p:nvCxnSpPr>
            <p:cNvPr id="58" name="Straight Connector 57"/>
            <p:cNvCxnSpPr/>
            <p:nvPr/>
          </p:nvCxnSpPr>
          <p:spPr>
            <a:xfrm rot="16200000">
              <a:off x="2769558" y="2666800"/>
              <a:ext cx="161518" cy="121559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>
              <a:off x="1956013" y="2666138"/>
              <a:ext cx="161518" cy="121559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>
              <a:off x="2190557" y="2666348"/>
              <a:ext cx="161518" cy="121138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>
              <a:off x="1390250" y="2674291"/>
              <a:ext cx="161518" cy="121138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9"/>
            <p:cNvGrpSpPr/>
            <p:nvPr/>
          </p:nvGrpSpPr>
          <p:grpSpPr>
            <a:xfrm>
              <a:off x="2293249" y="834037"/>
              <a:ext cx="802240" cy="1455829"/>
              <a:chOff x="7039957" y="224504"/>
              <a:chExt cx="1196862" cy="3059311"/>
            </a:xfrm>
          </p:grpSpPr>
          <p:pic>
            <p:nvPicPr>
              <p:cNvPr id="78" name="Picture 77" descr="sds_chemdrw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6714260">
                <a:off x="6108732" y="1155729"/>
                <a:ext cx="3059311" cy="1196862"/>
              </a:xfrm>
              <a:prstGeom prst="rect">
                <a:avLst/>
              </a:prstGeom>
            </p:spPr>
          </p:pic>
          <p:cxnSp>
            <p:nvCxnSpPr>
              <p:cNvPr id="79" name="Curved Connector 78"/>
              <p:cNvCxnSpPr/>
              <p:nvPr/>
            </p:nvCxnSpPr>
            <p:spPr>
              <a:xfrm flipV="1">
                <a:off x="7423168" y="648731"/>
                <a:ext cx="525541" cy="322689"/>
              </a:xfrm>
              <a:prstGeom prst="curvedConnector3">
                <a:avLst>
                  <a:gd name="adj1" fmla="val 50000"/>
                </a:avLst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0"/>
            <p:cNvGrpSpPr/>
            <p:nvPr/>
          </p:nvGrpSpPr>
          <p:grpSpPr>
            <a:xfrm>
              <a:off x="1520865" y="845821"/>
              <a:ext cx="802240" cy="1455829"/>
              <a:chOff x="6868092" y="224504"/>
              <a:chExt cx="1196862" cy="3059311"/>
            </a:xfrm>
          </p:grpSpPr>
          <p:pic>
            <p:nvPicPr>
              <p:cNvPr id="76" name="Picture 75" descr="sds_chemdrw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6714260">
                <a:off x="5936867" y="1155729"/>
                <a:ext cx="3059311" cy="1196862"/>
              </a:xfrm>
              <a:prstGeom prst="rect">
                <a:avLst/>
              </a:prstGeom>
            </p:spPr>
          </p:pic>
          <p:cxnSp>
            <p:nvCxnSpPr>
              <p:cNvPr id="77" name="Curved Connector 76"/>
              <p:cNvCxnSpPr/>
              <p:nvPr/>
            </p:nvCxnSpPr>
            <p:spPr>
              <a:xfrm flipV="1">
                <a:off x="7241464" y="648731"/>
                <a:ext cx="525541" cy="322689"/>
              </a:xfrm>
              <a:prstGeom prst="curvedConnector3">
                <a:avLst>
                  <a:gd name="adj1" fmla="val 50000"/>
                </a:avLst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1755028" y="1807595"/>
              <a:ext cx="378572" cy="74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2"/>
                  </a:solidFill>
                </a:rPr>
                <a:t>-</a:t>
              </a:r>
              <a:endParaRPr lang="en-US" sz="4000" dirty="0">
                <a:solidFill>
                  <a:schemeClr val="accent2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22747" y="1810117"/>
              <a:ext cx="341347" cy="742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accent2"/>
                  </a:solidFill>
                </a:rPr>
                <a:t>-</a:t>
              </a:r>
              <a:endParaRPr lang="en-US" sz="4000" dirty="0">
                <a:solidFill>
                  <a:schemeClr val="accent2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87998" y="685800"/>
              <a:ext cx="150602" cy="301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8" name="Picture 67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3372922">
              <a:off x="3092834" y="2781130"/>
              <a:ext cx="484553" cy="265312"/>
            </a:xfrm>
            <a:prstGeom prst="rect">
              <a:avLst/>
            </a:prstGeom>
          </p:spPr>
        </p:pic>
        <p:pic>
          <p:nvPicPr>
            <p:cNvPr id="69" name="Picture 68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8154953">
              <a:off x="1030377" y="2984321"/>
              <a:ext cx="484553" cy="265312"/>
            </a:xfrm>
            <a:prstGeom prst="rect">
              <a:avLst/>
            </a:prstGeom>
          </p:spPr>
        </p:pic>
        <p:pic>
          <p:nvPicPr>
            <p:cNvPr id="70" name="Picture 69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4164330">
              <a:off x="2897063" y="3153863"/>
              <a:ext cx="484553" cy="265312"/>
            </a:xfrm>
            <a:prstGeom prst="rect">
              <a:avLst/>
            </a:prstGeom>
          </p:spPr>
        </p:pic>
        <p:pic>
          <p:nvPicPr>
            <p:cNvPr id="71" name="Picture 70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94196">
              <a:off x="1432456" y="3115598"/>
              <a:ext cx="484553" cy="265312"/>
            </a:xfrm>
            <a:prstGeom prst="rect">
              <a:avLst/>
            </a:prstGeom>
          </p:spPr>
        </p:pic>
        <p:pic>
          <p:nvPicPr>
            <p:cNvPr id="72" name="Picture 71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286434">
              <a:off x="1968045" y="3126093"/>
              <a:ext cx="484553" cy="265312"/>
            </a:xfrm>
            <a:prstGeom prst="rect">
              <a:avLst/>
            </a:prstGeom>
          </p:spPr>
        </p:pic>
        <p:pic>
          <p:nvPicPr>
            <p:cNvPr id="73" name="Picture 72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560857">
              <a:off x="2400716" y="3123128"/>
              <a:ext cx="484553" cy="265312"/>
            </a:xfrm>
            <a:prstGeom prst="rect">
              <a:avLst/>
            </a:prstGeom>
          </p:spPr>
        </p:pic>
        <p:pic>
          <p:nvPicPr>
            <p:cNvPr id="74" name="Picture 73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2593864">
              <a:off x="3300656" y="2341964"/>
              <a:ext cx="484553" cy="265312"/>
            </a:xfrm>
            <a:prstGeom prst="rect">
              <a:avLst/>
            </a:prstGeom>
          </p:spPr>
        </p:pic>
        <p:pic>
          <p:nvPicPr>
            <p:cNvPr id="75" name="Picture 74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7773848">
              <a:off x="593641" y="2394030"/>
              <a:ext cx="484553" cy="265312"/>
            </a:xfrm>
            <a:prstGeom prst="rect">
              <a:avLst/>
            </a:prstGeom>
          </p:spPr>
        </p:pic>
      </p:grpSp>
      <p:pic>
        <p:nvPicPr>
          <p:cNvPr id="83" name="Picture 82" descr="path6310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685801"/>
            <a:ext cx="4234982" cy="2989399"/>
          </a:xfrm>
          <a:prstGeom prst="rect">
            <a:avLst/>
          </a:prstGeom>
        </p:spPr>
      </p:pic>
      <p:pic>
        <p:nvPicPr>
          <p:cNvPr id="84" name="Picture 83" descr="path631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811375"/>
            <a:ext cx="4318020" cy="2922425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4814778" y="228600"/>
            <a:ext cx="387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CTAB at air/water interface</a:t>
            </a:r>
            <a:endParaRPr lang="en-US" sz="2400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7200" y="224135"/>
            <a:ext cx="360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 at air/water interface</a:t>
            </a:r>
            <a:endParaRPr lang="en-US" sz="2400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4655660" y="30432"/>
            <a:ext cx="4176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SDS at air/water interface</a:t>
            </a:r>
            <a:endParaRPr lang="en-US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6896" y="5090"/>
            <a:ext cx="1758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Air/Water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207400" y="2713405"/>
            <a:ext cx="606611" cy="2999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55182" y="2713405"/>
            <a:ext cx="606611" cy="2999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22647" y="695325"/>
            <a:ext cx="119424" cy="207239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43846" y="691601"/>
            <a:ext cx="119424" cy="207239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75766" y="691601"/>
            <a:ext cx="110438" cy="199336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64201" y="691601"/>
            <a:ext cx="110438" cy="199336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path6307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" y="670810"/>
            <a:ext cx="3931920" cy="2743200"/>
          </a:xfrm>
          <a:prstGeom prst="rect">
            <a:avLst/>
          </a:prstGeom>
        </p:spPr>
      </p:pic>
      <p:pic>
        <p:nvPicPr>
          <p:cNvPr id="29" name="Picture 28" descr="path6310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87180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8651"/>
            <a:ext cx="7187714" cy="4616127"/>
          </a:xfrm>
          <a:prstGeom prst="rect">
            <a:avLst/>
          </a:prstGeom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896022" y="0"/>
            <a:ext cx="7333578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SFG </a:t>
            </a:r>
            <a:r>
              <a:rPr lang="en-US" sz="3200" dirty="0" err="1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orientational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analysis: water bend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38291" y="2661467"/>
            <a:ext cx="147753" cy="3373989"/>
          </a:xfrm>
          <a:prstGeom prst="rect">
            <a:avLst/>
          </a:prstGeom>
          <a:solidFill>
            <a:srgbClr val="BBE0E3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15489" y="2566929"/>
            <a:ext cx="125207" cy="3477742"/>
          </a:xfrm>
          <a:prstGeom prst="rect">
            <a:avLst/>
          </a:prstGeom>
          <a:solidFill>
            <a:srgbClr val="BBE0E3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26576" y="2362200"/>
            <a:ext cx="160601" cy="3673256"/>
          </a:xfrm>
          <a:prstGeom prst="rect">
            <a:avLst/>
          </a:prstGeom>
          <a:solidFill>
            <a:srgbClr val="0070C0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61524" y="2380466"/>
            <a:ext cx="164576" cy="3654990"/>
          </a:xfrm>
          <a:prstGeom prst="rect">
            <a:avLst/>
          </a:prstGeom>
          <a:solidFill>
            <a:srgbClr val="0070C0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7276" y="2244083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A/W</a:t>
            </a:r>
            <a:endParaRPr lang="en-US" sz="2400" b="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8585" y="218930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A/W</a:t>
            </a:r>
            <a:endParaRPr lang="en-US" sz="2400" b="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4362" y="197018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SDS</a:t>
            </a:r>
            <a:endParaRPr lang="en-US" sz="2400" b="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600200" y="908668"/>
            <a:ext cx="6140437" cy="1033158"/>
          </a:xfrm>
          <a:prstGeom prst="rect">
            <a:avLst/>
          </a:prstGeom>
          <a:solidFill>
            <a:srgbClr val="BBE0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47483" y="687896"/>
            <a:ext cx="893616" cy="1136938"/>
            <a:chOff x="3289607" y="693570"/>
            <a:chExt cx="893616" cy="1136938"/>
          </a:xfrm>
        </p:grpSpPr>
        <p:pic>
          <p:nvPicPr>
            <p:cNvPr id="26" name="Picture 39" descr="Water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8430025">
              <a:off x="3289607" y="693570"/>
              <a:ext cx="538457" cy="113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Arrow Connector 26"/>
            <p:cNvCxnSpPr/>
            <p:nvPr/>
          </p:nvCxnSpPr>
          <p:spPr bwMode="auto">
            <a:xfrm flipV="1">
              <a:off x="3620153" y="851953"/>
              <a:ext cx="563070" cy="35351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029200" y="1059956"/>
            <a:ext cx="1068742" cy="763813"/>
            <a:chOff x="5427559" y="982038"/>
            <a:chExt cx="1068742" cy="763813"/>
          </a:xfrm>
        </p:grpSpPr>
        <p:pic>
          <p:nvPicPr>
            <p:cNvPr id="30" name="Picture 39" descr="Water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4065336">
              <a:off x="5675522" y="734075"/>
              <a:ext cx="572816" cy="1068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Straight Arrow Connector 30"/>
            <p:cNvCxnSpPr/>
            <p:nvPr/>
          </p:nvCxnSpPr>
          <p:spPr bwMode="auto">
            <a:xfrm>
              <a:off x="5973549" y="1268446"/>
              <a:ext cx="351051" cy="4774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1763436" y="1211031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1630 cm</a:t>
            </a:r>
            <a:r>
              <a:rPr lang="en-US" sz="2400" b="0" baseline="30000" dirty="0" smtClean="0">
                <a:latin typeface="+mn-lt"/>
              </a:rPr>
              <a:t>-1</a:t>
            </a:r>
            <a:endParaRPr lang="en-US" sz="2400" b="0" baseline="300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6589" y="1235496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1660 cm</a:t>
            </a:r>
            <a:r>
              <a:rPr lang="en-US" sz="2400" b="0" baseline="30000" dirty="0" smtClean="0">
                <a:latin typeface="+mn-lt"/>
              </a:rPr>
              <a:t>-1</a:t>
            </a:r>
            <a:endParaRPr lang="en-US" sz="2400" b="0" baseline="300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40747" y="903438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“Free OH”</a:t>
            </a:r>
            <a:endParaRPr lang="en-US" sz="2000" b="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9141" y="927903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“H-bonded”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60956" y="2713406"/>
              <a:ext cx="1306800" cy="18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5916" y="2706926"/>
                <a:ext cx="13147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115520" y="656280"/>
              <a:ext cx="2183040" cy="1209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9760" y="652320"/>
                <a:ext cx="2197080" cy="121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14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57200" y="4038600"/>
            <a:ext cx="57912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655660" y="30432"/>
            <a:ext cx="4176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SDS at air/water interface</a:t>
            </a:r>
            <a:endParaRPr lang="en-US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38459" y="3216675"/>
            <a:ext cx="4348297" cy="3531802"/>
            <a:chOff x="4649525" y="1212774"/>
            <a:chExt cx="3813572" cy="2999525"/>
          </a:xfrm>
        </p:grpSpPr>
        <p:sp>
          <p:nvSpPr>
            <p:cNvPr id="61" name="Rectangle 60"/>
            <p:cNvSpPr/>
            <p:nvPr/>
          </p:nvSpPr>
          <p:spPr>
            <a:xfrm>
              <a:off x="4649525" y="2161966"/>
              <a:ext cx="3813572" cy="20503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685312">
              <a:off x="6511092" y="3004805"/>
              <a:ext cx="505621" cy="252951"/>
            </a:xfrm>
            <a:prstGeom prst="rect">
              <a:avLst/>
            </a:prstGeom>
          </p:spPr>
        </p:pic>
        <p:pic>
          <p:nvPicPr>
            <p:cNvPr id="63" name="Picture 62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22941">
              <a:off x="5587294" y="3319583"/>
              <a:ext cx="505621" cy="352842"/>
            </a:xfrm>
            <a:prstGeom prst="rect">
              <a:avLst/>
            </a:prstGeom>
          </p:spPr>
        </p:pic>
        <p:pic>
          <p:nvPicPr>
            <p:cNvPr id="64" name="Picture 63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906540">
              <a:off x="4977933" y="2932330"/>
              <a:ext cx="505621" cy="281178"/>
            </a:xfrm>
            <a:prstGeom prst="rect">
              <a:avLst/>
            </a:prstGeom>
          </p:spPr>
        </p:pic>
        <p:pic>
          <p:nvPicPr>
            <p:cNvPr id="65" name="Picture 64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555769">
              <a:off x="5947197" y="2939388"/>
              <a:ext cx="505621" cy="252951"/>
            </a:xfrm>
            <a:prstGeom prst="rect">
              <a:avLst/>
            </a:prstGeom>
          </p:spPr>
        </p:pic>
        <p:pic>
          <p:nvPicPr>
            <p:cNvPr id="66" name="Picture 65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463478">
              <a:off x="7903653" y="2259866"/>
              <a:ext cx="505621" cy="252951"/>
            </a:xfrm>
            <a:prstGeom prst="rect">
              <a:avLst/>
            </a:prstGeom>
          </p:spPr>
        </p:pic>
        <p:grpSp>
          <p:nvGrpSpPr>
            <p:cNvPr id="71" name="Group 29"/>
            <p:cNvGrpSpPr/>
            <p:nvPr/>
          </p:nvGrpSpPr>
          <p:grpSpPr>
            <a:xfrm>
              <a:off x="6935280" y="1354105"/>
              <a:ext cx="837120" cy="1388004"/>
              <a:chOff x="7039957" y="224504"/>
              <a:chExt cx="1196862" cy="3059311"/>
            </a:xfrm>
          </p:grpSpPr>
          <p:pic>
            <p:nvPicPr>
              <p:cNvPr id="93" name="Picture 92" descr="sds_chemdrw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714260">
                <a:off x="6108732" y="1155729"/>
                <a:ext cx="3059311" cy="1196862"/>
              </a:xfrm>
              <a:prstGeom prst="rect">
                <a:avLst/>
              </a:prstGeom>
            </p:spPr>
          </p:pic>
          <p:cxnSp>
            <p:nvCxnSpPr>
              <p:cNvPr id="94" name="Curved Connector 93"/>
              <p:cNvCxnSpPr/>
              <p:nvPr/>
            </p:nvCxnSpPr>
            <p:spPr>
              <a:xfrm flipV="1">
                <a:off x="7423168" y="648731"/>
                <a:ext cx="525541" cy="322689"/>
              </a:xfrm>
              <a:prstGeom prst="curvedConnector3">
                <a:avLst>
                  <a:gd name="adj1" fmla="val 50000"/>
                </a:avLst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30"/>
            <p:cNvGrpSpPr/>
            <p:nvPr/>
          </p:nvGrpSpPr>
          <p:grpSpPr>
            <a:xfrm>
              <a:off x="5334000" y="1371600"/>
              <a:ext cx="837120" cy="1388004"/>
              <a:chOff x="6868092" y="224504"/>
              <a:chExt cx="1196862" cy="3059311"/>
            </a:xfrm>
          </p:grpSpPr>
          <p:pic>
            <p:nvPicPr>
              <p:cNvPr id="91" name="Picture 90" descr="sds_chemdrw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714260">
                <a:off x="5936867" y="1155729"/>
                <a:ext cx="3059311" cy="1196862"/>
              </a:xfrm>
              <a:prstGeom prst="rect">
                <a:avLst/>
              </a:prstGeom>
            </p:spPr>
          </p:pic>
          <p:cxnSp>
            <p:nvCxnSpPr>
              <p:cNvPr id="92" name="Curved Connector 91"/>
              <p:cNvCxnSpPr/>
              <p:nvPr/>
            </p:nvCxnSpPr>
            <p:spPr>
              <a:xfrm flipV="1">
                <a:off x="7241464" y="648731"/>
                <a:ext cx="525541" cy="322689"/>
              </a:xfrm>
              <a:prstGeom prst="curvedConnector3">
                <a:avLst>
                  <a:gd name="adj1" fmla="val 50000"/>
                </a:avLst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5562600" y="2282306"/>
              <a:ext cx="3950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2"/>
                  </a:solidFill>
                </a:rPr>
                <a:t>-</a:t>
              </a:r>
              <a:endParaRPr lang="en-US" sz="4000" dirty="0">
                <a:solidFill>
                  <a:schemeClr val="accent2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11412" y="2284710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accent2"/>
                  </a:solidFill>
                </a:rPr>
                <a:t>-</a:t>
              </a:r>
              <a:endParaRPr lang="en-US" sz="4000" dirty="0">
                <a:solidFill>
                  <a:schemeClr val="accent2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242738" y="1212774"/>
              <a:ext cx="157150" cy="287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76" name="Picture 75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3372922">
              <a:off x="7362797" y="3204098"/>
              <a:ext cx="505621" cy="252951"/>
            </a:xfrm>
            <a:prstGeom prst="rect">
              <a:avLst/>
            </a:prstGeom>
          </p:spPr>
        </p:pic>
        <p:pic>
          <p:nvPicPr>
            <p:cNvPr id="77" name="Picture 76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395377">
              <a:off x="4805322" y="2246081"/>
              <a:ext cx="505621" cy="252951"/>
            </a:xfrm>
            <a:prstGeom prst="rect">
              <a:avLst/>
            </a:prstGeom>
          </p:spPr>
        </p:pic>
        <p:pic>
          <p:nvPicPr>
            <p:cNvPr id="78" name="Picture 77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675989">
              <a:off x="8012538" y="3122692"/>
              <a:ext cx="461978" cy="276847"/>
            </a:xfrm>
            <a:prstGeom prst="rect">
              <a:avLst/>
            </a:prstGeom>
          </p:spPr>
        </p:pic>
        <p:pic>
          <p:nvPicPr>
            <p:cNvPr id="79" name="Picture 78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94196">
              <a:off x="5116151" y="3531142"/>
              <a:ext cx="505621" cy="252951"/>
            </a:xfrm>
            <a:prstGeom prst="rect">
              <a:avLst/>
            </a:prstGeom>
          </p:spPr>
        </p:pic>
        <p:pic>
          <p:nvPicPr>
            <p:cNvPr id="82" name="Picture 81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286434">
              <a:off x="6261130" y="3527428"/>
              <a:ext cx="461978" cy="276847"/>
            </a:xfrm>
            <a:prstGeom prst="rect">
              <a:avLst/>
            </a:prstGeom>
          </p:spPr>
        </p:pic>
        <p:pic>
          <p:nvPicPr>
            <p:cNvPr id="83" name="Picture 82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560857">
              <a:off x="6909174" y="3494154"/>
              <a:ext cx="461978" cy="276847"/>
            </a:xfrm>
            <a:prstGeom prst="rect">
              <a:avLst/>
            </a:prstGeom>
          </p:spPr>
        </p:pic>
        <p:pic>
          <p:nvPicPr>
            <p:cNvPr id="85" name="Picture 84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594694">
              <a:off x="6606325" y="2242756"/>
              <a:ext cx="505621" cy="317891"/>
            </a:xfrm>
            <a:prstGeom prst="rect">
              <a:avLst/>
            </a:prstGeom>
          </p:spPr>
        </p:pic>
        <p:pic>
          <p:nvPicPr>
            <p:cNvPr id="90" name="Picture 89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692110">
              <a:off x="6135009" y="2148881"/>
              <a:ext cx="536583" cy="321555"/>
            </a:xfrm>
            <a:prstGeom prst="rect">
              <a:avLst/>
            </a:prstGeom>
          </p:spPr>
        </p:pic>
        <p:sp>
          <p:nvSpPr>
            <p:cNvPr id="105" name="Oval 104"/>
            <p:cNvSpPr/>
            <p:nvPr/>
          </p:nvSpPr>
          <p:spPr bwMode="auto">
            <a:xfrm>
              <a:off x="5334000" y="2179872"/>
              <a:ext cx="941303" cy="791928"/>
            </a:xfrm>
            <a:prstGeom prst="ellipse">
              <a:avLst/>
            </a:prstGeom>
            <a:solidFill>
              <a:srgbClr val="0070C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6960261" y="2205057"/>
              <a:ext cx="941303" cy="791928"/>
            </a:xfrm>
            <a:prstGeom prst="ellipse">
              <a:avLst/>
            </a:prstGeom>
            <a:solidFill>
              <a:srgbClr val="0070C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/>
            </a:p>
          </p:txBody>
        </p:sp>
      </p:grpSp>
      <p:sp>
        <p:nvSpPr>
          <p:cNvPr id="59" name="Oval 58"/>
          <p:cNvSpPr/>
          <p:nvPr/>
        </p:nvSpPr>
        <p:spPr>
          <a:xfrm>
            <a:off x="1207400" y="2713405"/>
            <a:ext cx="606611" cy="2999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255182" y="2713405"/>
            <a:ext cx="606611" cy="2999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5136" y="4265337"/>
            <a:ext cx="4017263" cy="2420582"/>
            <a:chOff x="178392" y="4099176"/>
            <a:chExt cx="4017263" cy="2420582"/>
          </a:xfrm>
        </p:grpSpPr>
        <p:sp>
          <p:nvSpPr>
            <p:cNvPr id="52" name="Rectangle 51"/>
            <p:cNvSpPr/>
            <p:nvPr/>
          </p:nvSpPr>
          <p:spPr>
            <a:xfrm>
              <a:off x="178392" y="4159995"/>
              <a:ext cx="4017263" cy="23597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5294" y="4453573"/>
              <a:ext cx="648021" cy="344549"/>
            </a:xfrm>
            <a:prstGeom prst="rect">
              <a:avLst/>
            </a:prstGeom>
          </p:spPr>
        </p:pic>
        <p:pic>
          <p:nvPicPr>
            <p:cNvPr id="54" name="Picture 53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9334599">
              <a:off x="3323224" y="4185174"/>
              <a:ext cx="648021" cy="333286"/>
            </a:xfrm>
            <a:prstGeom prst="rect">
              <a:avLst/>
            </a:prstGeom>
          </p:spPr>
        </p:pic>
        <p:pic>
          <p:nvPicPr>
            <p:cNvPr id="55" name="Picture 54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9317218">
              <a:off x="912190" y="4410122"/>
              <a:ext cx="648021" cy="342805"/>
            </a:xfrm>
            <a:prstGeom prst="rect">
              <a:avLst/>
            </a:prstGeom>
          </p:spPr>
        </p:pic>
        <p:pic>
          <p:nvPicPr>
            <p:cNvPr id="56" name="Picture 55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476" y="5743578"/>
              <a:ext cx="648021" cy="352937"/>
            </a:xfrm>
            <a:prstGeom prst="rect">
              <a:avLst/>
            </a:prstGeom>
          </p:spPr>
        </p:pic>
        <p:pic>
          <p:nvPicPr>
            <p:cNvPr id="67" name="Picture 66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7615590">
              <a:off x="1699555" y="4978762"/>
              <a:ext cx="544931" cy="351148"/>
            </a:xfrm>
            <a:prstGeom prst="rect">
              <a:avLst/>
            </a:prstGeom>
          </p:spPr>
        </p:pic>
        <p:pic>
          <p:nvPicPr>
            <p:cNvPr id="68" name="Picture 67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2607167">
              <a:off x="1572227" y="4099176"/>
              <a:ext cx="852533" cy="505283"/>
            </a:xfrm>
            <a:prstGeom prst="rect">
              <a:avLst/>
            </a:prstGeom>
          </p:spPr>
        </p:pic>
        <p:pic>
          <p:nvPicPr>
            <p:cNvPr id="69" name="Picture 68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874634">
              <a:off x="886410" y="5191236"/>
              <a:ext cx="775472" cy="446039"/>
            </a:xfrm>
            <a:prstGeom prst="rect">
              <a:avLst/>
            </a:prstGeom>
          </p:spPr>
        </p:pic>
        <p:pic>
          <p:nvPicPr>
            <p:cNvPr id="70" name="Picture 69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168339">
              <a:off x="97071" y="4994538"/>
              <a:ext cx="544931" cy="351148"/>
            </a:xfrm>
            <a:prstGeom prst="rect">
              <a:avLst/>
            </a:prstGeom>
          </p:spPr>
        </p:pic>
        <p:pic>
          <p:nvPicPr>
            <p:cNvPr id="80" name="Picture 79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2897228">
              <a:off x="279143" y="4248291"/>
              <a:ext cx="492024" cy="388907"/>
            </a:xfrm>
            <a:prstGeom prst="rect">
              <a:avLst/>
            </a:prstGeom>
          </p:spPr>
        </p:pic>
        <p:pic>
          <p:nvPicPr>
            <p:cNvPr id="84" name="Picture 83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387751">
              <a:off x="3396073" y="4905568"/>
              <a:ext cx="544931" cy="351148"/>
            </a:xfrm>
            <a:prstGeom prst="rect">
              <a:avLst/>
            </a:prstGeom>
          </p:spPr>
        </p:pic>
        <p:pic>
          <p:nvPicPr>
            <p:cNvPr id="86" name="Picture 85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625990">
              <a:off x="2590456" y="5134971"/>
              <a:ext cx="648021" cy="422491"/>
            </a:xfrm>
            <a:prstGeom prst="rect">
              <a:avLst/>
            </a:prstGeom>
          </p:spPr>
        </p:pic>
        <p:pic>
          <p:nvPicPr>
            <p:cNvPr id="89" name="Picture 88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507473">
              <a:off x="3237883" y="5640836"/>
              <a:ext cx="544931" cy="351148"/>
            </a:xfrm>
            <a:prstGeom prst="rect">
              <a:avLst/>
            </a:prstGeom>
          </p:spPr>
        </p:pic>
        <p:pic>
          <p:nvPicPr>
            <p:cNvPr id="95" name="Picture 94" descr="h2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231810">
              <a:off x="1966806" y="5598446"/>
              <a:ext cx="544931" cy="35114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446896" y="5090"/>
            <a:ext cx="1758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Air/Water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022647" y="695325"/>
            <a:ext cx="119424" cy="207239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343846" y="691601"/>
            <a:ext cx="119424" cy="207239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275766" y="691601"/>
            <a:ext cx="110438" cy="199336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564201" y="691601"/>
            <a:ext cx="110438" cy="199336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path6307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" y="670810"/>
            <a:ext cx="3931920" cy="2743200"/>
          </a:xfrm>
          <a:prstGeom prst="rect">
            <a:avLst/>
          </a:prstGeom>
        </p:spPr>
      </p:pic>
      <p:pic>
        <p:nvPicPr>
          <p:cNvPr id="36" name="Picture 35" descr="path6310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487180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4648200" y="102865"/>
            <a:ext cx="4486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CTAB at air/water interface</a:t>
            </a:r>
            <a:endParaRPr lang="en-US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447800" y="72088"/>
            <a:ext cx="1758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Air/Water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22646" y="729437"/>
            <a:ext cx="188898" cy="203827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3845" y="725713"/>
            <a:ext cx="188898" cy="203827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9504" y="729437"/>
            <a:ext cx="145354" cy="191490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70703" y="725713"/>
            <a:ext cx="145354" cy="191490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path6307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476" y="703654"/>
            <a:ext cx="3953862" cy="2660178"/>
          </a:xfrm>
          <a:prstGeom prst="rect">
            <a:avLst/>
          </a:prstGeom>
        </p:spPr>
      </p:pic>
      <p:pic>
        <p:nvPicPr>
          <p:cNvPr id="84" name="Picture 83" descr="path63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1700" y="696539"/>
            <a:ext cx="3630573" cy="24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199607" y="-12577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Molecular dynamics and spectroscopy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4" descr="MD snapshot_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237827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495800" y="685800"/>
            <a:ext cx="514071" cy="4114800"/>
            <a:chOff x="4591329" y="1066800"/>
            <a:chExt cx="514071" cy="4114800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4648200" y="1066800"/>
              <a:ext cx="0" cy="39624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781272" y="4658380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/>
                <a:t>z</a:t>
              </a:r>
              <a:endParaRPr lang="en-US" b="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199138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0</a:t>
              </a:r>
              <a:endParaRPr lang="en-US" b="0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4591329" y="2286000"/>
              <a:ext cx="13307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5029200" y="762000"/>
            <a:ext cx="3810000" cy="59975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2600"/>
              </a:lnSpc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</a:rPr>
              <a:t>What do we want to know</a:t>
            </a:r>
            <a:r>
              <a:rPr lang="en-US" sz="2400" dirty="0" smtClean="0">
                <a:solidFill>
                  <a:schemeClr val="tx2"/>
                </a:solidFill>
              </a:rPr>
              <a:t>?</a:t>
            </a:r>
          </a:p>
          <a:p>
            <a:pPr eaLnBrk="1" hangingPunct="1">
              <a:lnSpc>
                <a:spcPts val="2600"/>
              </a:lnSpc>
              <a:spcBef>
                <a:spcPct val="30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Density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H-bonding (#, strength, geometry)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Molecular </a:t>
            </a:r>
            <a:r>
              <a:rPr lang="en-US" sz="2400" dirty="0" smtClean="0">
                <a:solidFill>
                  <a:schemeClr val="tx2"/>
                </a:solidFill>
              </a:rPr>
              <a:t>orientation </a:t>
            </a:r>
          </a:p>
          <a:p>
            <a:pPr eaLnBrk="1" hangingPunct="1">
              <a:lnSpc>
                <a:spcPts val="2600"/>
              </a:lnSpc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   </a:t>
            </a: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Depth </a:t>
            </a:r>
            <a:r>
              <a:rPr lang="en-US" sz="2400" dirty="0" smtClean="0">
                <a:solidFill>
                  <a:schemeClr val="tx2"/>
                </a:solidFill>
              </a:rPr>
              <a:t>profile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energy </a:t>
            </a:r>
            <a:r>
              <a:rPr lang="en-US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z,</a:t>
            </a:r>
            <a:r>
              <a:rPr lang="en-US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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ts val="26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(solvation, surface tension, viscosity, etc.)</a:t>
            </a: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6019800"/>
            <a:ext cx="3733800" cy="338554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0" dirty="0">
                <a:cs typeface="Times New Roman" pitchFamily="18" charset="0"/>
              </a:rPr>
              <a:t>MD: </a:t>
            </a:r>
            <a:r>
              <a:rPr lang="en-US" sz="1600" b="0" dirty="0" err="1">
                <a:cs typeface="Times New Roman" pitchFamily="18" charset="0"/>
              </a:rPr>
              <a:t>Pieniazek</a:t>
            </a:r>
            <a:r>
              <a:rPr lang="en-US" sz="1600" b="0" dirty="0">
                <a:cs typeface="Times New Roman" pitchFamily="18" charset="0"/>
              </a:rPr>
              <a:t>, Skinner</a:t>
            </a:r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60253"/>
              </p:ext>
            </p:extLst>
          </p:nvPr>
        </p:nvGraphicFramePr>
        <p:xfrm>
          <a:off x="5562600" y="3200400"/>
          <a:ext cx="1031875" cy="51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58" name="Equation" r:id="rId4" imgW="495000" imgH="241200" progId="Equation.DSMT4">
                  <p:embed/>
                </p:oleObj>
              </mc:Choice>
              <mc:Fallback>
                <p:oleObj name="Equation" r:id="rId4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200400"/>
                        <a:ext cx="1031875" cy="510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2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896022" y="0"/>
            <a:ext cx="7333578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SFG </a:t>
            </a:r>
            <a:r>
              <a:rPr lang="en-US" sz="3200" dirty="0" err="1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orientational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analysis: water bend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38291" y="2438401"/>
            <a:ext cx="165459" cy="3597056"/>
          </a:xfrm>
          <a:prstGeom prst="rect">
            <a:avLst/>
          </a:prstGeom>
          <a:solidFill>
            <a:srgbClr val="BBE0E3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44741" y="2438401"/>
            <a:ext cx="165459" cy="3597056"/>
          </a:xfrm>
          <a:prstGeom prst="rect">
            <a:avLst/>
          </a:prstGeom>
          <a:solidFill>
            <a:srgbClr val="BBE0E3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31490" y="2438401"/>
            <a:ext cx="165459" cy="3597056"/>
          </a:xfrm>
          <a:prstGeom prst="rect">
            <a:avLst/>
          </a:prstGeom>
          <a:solidFill>
            <a:srgbClr val="F3ABDD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43189" y="2438401"/>
            <a:ext cx="165459" cy="3597056"/>
          </a:xfrm>
          <a:prstGeom prst="rect">
            <a:avLst/>
          </a:prstGeom>
          <a:solidFill>
            <a:srgbClr val="F3ABDD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8543" y="207353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A/W</a:t>
            </a:r>
            <a:endParaRPr lang="en-US" sz="2400" b="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4993" y="2044069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A/W</a:t>
            </a:r>
            <a:endParaRPr lang="en-US" sz="2400" b="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3044" y="2030632"/>
            <a:ext cx="98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CTAB</a:t>
            </a:r>
            <a:endParaRPr lang="en-US" sz="2400" b="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2023748"/>
            <a:ext cx="98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CTAB</a:t>
            </a:r>
            <a:endParaRPr lang="en-US" sz="2400" b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39" y="1919436"/>
            <a:ext cx="7187714" cy="461612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1600200" y="908668"/>
            <a:ext cx="6140437" cy="1033158"/>
          </a:xfrm>
          <a:prstGeom prst="rect">
            <a:avLst/>
          </a:prstGeom>
          <a:solidFill>
            <a:srgbClr val="BBE0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373584" y="691862"/>
            <a:ext cx="893616" cy="1136938"/>
            <a:chOff x="3289607" y="693570"/>
            <a:chExt cx="893616" cy="1136938"/>
          </a:xfrm>
        </p:grpSpPr>
        <p:pic>
          <p:nvPicPr>
            <p:cNvPr id="26" name="Picture 39" descr="Water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8430025">
              <a:off x="3289607" y="693570"/>
              <a:ext cx="538457" cy="113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Arrow Connector 26"/>
            <p:cNvCxnSpPr/>
            <p:nvPr/>
          </p:nvCxnSpPr>
          <p:spPr bwMode="auto">
            <a:xfrm flipV="1">
              <a:off x="3620153" y="851953"/>
              <a:ext cx="563070" cy="35351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105400" y="1059956"/>
            <a:ext cx="1068742" cy="763813"/>
            <a:chOff x="5427559" y="982038"/>
            <a:chExt cx="1068742" cy="763813"/>
          </a:xfrm>
        </p:grpSpPr>
        <p:pic>
          <p:nvPicPr>
            <p:cNvPr id="30" name="Picture 39" descr="Water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4065336">
              <a:off x="5675522" y="734075"/>
              <a:ext cx="572816" cy="1068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Straight Arrow Connector 30"/>
            <p:cNvCxnSpPr/>
            <p:nvPr/>
          </p:nvCxnSpPr>
          <p:spPr bwMode="auto">
            <a:xfrm>
              <a:off x="5973549" y="1268446"/>
              <a:ext cx="351051" cy="4774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1763436" y="1211031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1630 cm</a:t>
            </a:r>
            <a:r>
              <a:rPr lang="en-US" sz="2400" b="0" baseline="30000" dirty="0" smtClean="0">
                <a:latin typeface="+mn-lt"/>
              </a:rPr>
              <a:t>-1</a:t>
            </a:r>
            <a:endParaRPr lang="en-US" sz="2400" b="0" baseline="300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6589" y="1235496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1660 cm</a:t>
            </a:r>
            <a:r>
              <a:rPr lang="en-US" sz="2400" b="0" baseline="30000" dirty="0" smtClean="0">
                <a:latin typeface="+mn-lt"/>
              </a:rPr>
              <a:t>-1</a:t>
            </a:r>
            <a:endParaRPr lang="en-US" sz="2400" b="0" baseline="300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40747" y="903438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“Free OH”</a:t>
            </a:r>
            <a:endParaRPr lang="en-US" sz="2000" b="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9141" y="927903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“H-bonded”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20680" y="2523240"/>
              <a:ext cx="3450600" cy="352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2400" y="2515680"/>
                <a:ext cx="346716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107960" y="565920"/>
              <a:ext cx="1996560" cy="1443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8960" y="556560"/>
                <a:ext cx="2011320" cy="14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53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4839031" y="3918881"/>
            <a:ext cx="3182330" cy="2482161"/>
            <a:chOff x="4751696" y="533400"/>
            <a:chExt cx="3505200" cy="3684896"/>
          </a:xfrm>
        </p:grpSpPr>
        <p:sp>
          <p:nvSpPr>
            <p:cNvPr id="17" name="Rectangle 16"/>
            <p:cNvSpPr/>
            <p:nvPr/>
          </p:nvSpPr>
          <p:spPr>
            <a:xfrm>
              <a:off x="4751696" y="1984298"/>
              <a:ext cx="3505200" cy="22339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1845" y="2511512"/>
              <a:ext cx="620486" cy="336228"/>
            </a:xfrm>
            <a:prstGeom prst="rect">
              <a:avLst/>
            </a:prstGeom>
          </p:spPr>
        </p:pic>
        <p:pic>
          <p:nvPicPr>
            <p:cNvPr id="19" name="Picture 18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4119" y="2540033"/>
              <a:ext cx="620486" cy="336228"/>
            </a:xfrm>
            <a:prstGeom prst="rect">
              <a:avLst/>
            </a:prstGeom>
          </p:spPr>
        </p:pic>
        <p:pic>
          <p:nvPicPr>
            <p:cNvPr id="20" name="Picture 19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9655" y="3054276"/>
              <a:ext cx="620486" cy="336228"/>
            </a:xfrm>
            <a:prstGeom prst="rect">
              <a:avLst/>
            </a:prstGeom>
          </p:spPr>
        </p:pic>
        <p:pic>
          <p:nvPicPr>
            <p:cNvPr id="21" name="Picture 20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7220" y="3044209"/>
              <a:ext cx="620486" cy="336228"/>
            </a:xfrm>
            <a:prstGeom prst="rect">
              <a:avLst/>
            </a:prstGeom>
          </p:spPr>
        </p:pic>
        <p:pic>
          <p:nvPicPr>
            <p:cNvPr id="22" name="Picture 21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4097" y="3054276"/>
              <a:ext cx="620486" cy="336228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rot="5400000">
              <a:off x="5653905" y="2870743"/>
              <a:ext cx="204690" cy="15566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695675" y="2871583"/>
              <a:ext cx="204690" cy="15566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395334" y="2871852"/>
              <a:ext cx="204690" cy="155121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7420154" y="2861785"/>
              <a:ext cx="204690" cy="155121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59"/>
            <p:cNvGrpSpPr/>
            <p:nvPr/>
          </p:nvGrpSpPr>
          <p:grpSpPr>
            <a:xfrm>
              <a:off x="5574313" y="533400"/>
              <a:ext cx="2121370" cy="2181228"/>
              <a:chOff x="1590440" y="745760"/>
              <a:chExt cx="3126230" cy="3248024"/>
            </a:xfrm>
          </p:grpSpPr>
          <p:grpSp>
            <p:nvGrpSpPr>
              <p:cNvPr id="4" name="Group 48"/>
              <p:cNvGrpSpPr/>
              <p:nvPr/>
            </p:nvGrpSpPr>
            <p:grpSpPr>
              <a:xfrm>
                <a:off x="1590440" y="762000"/>
                <a:ext cx="1686160" cy="3231784"/>
                <a:chOff x="1590440" y="762000"/>
                <a:chExt cx="1686160" cy="3231784"/>
              </a:xfrm>
            </p:grpSpPr>
            <p:pic>
              <p:nvPicPr>
                <p:cNvPr id="44" name="Picture 43" descr="CTAB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590440" y="762000"/>
                  <a:ext cx="1686160" cy="2971800"/>
                </a:xfrm>
                <a:prstGeom prst="rect">
                  <a:avLst/>
                </a:prstGeom>
              </p:spPr>
            </p:pic>
            <p:sp>
              <p:nvSpPr>
                <p:cNvPr id="45" name="TextBox 44"/>
                <p:cNvSpPr txBox="1"/>
                <p:nvPr/>
              </p:nvSpPr>
              <p:spPr>
                <a:xfrm>
                  <a:off x="2195132" y="2939507"/>
                  <a:ext cx="550578" cy="1054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" name="Group 47"/>
              <p:cNvGrpSpPr/>
              <p:nvPr/>
            </p:nvGrpSpPr>
            <p:grpSpPr>
              <a:xfrm>
                <a:off x="3030510" y="745760"/>
                <a:ext cx="1686160" cy="3203855"/>
                <a:chOff x="3030510" y="745760"/>
                <a:chExt cx="1686160" cy="3203855"/>
              </a:xfrm>
            </p:grpSpPr>
            <p:pic>
              <p:nvPicPr>
                <p:cNvPr id="42" name="Picture 41" descr="CTAB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030510" y="745760"/>
                  <a:ext cx="1686160" cy="2971800"/>
                </a:xfrm>
                <a:prstGeom prst="rect">
                  <a:avLst/>
                </a:prstGeom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3701753" y="2895338"/>
                  <a:ext cx="550578" cy="1054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Freeform 37"/>
              <p:cNvSpPr/>
              <p:nvPr/>
            </p:nvSpPr>
            <p:spPr>
              <a:xfrm>
                <a:off x="4017364" y="1301467"/>
                <a:ext cx="452382" cy="212539"/>
              </a:xfrm>
              <a:custGeom>
                <a:avLst/>
                <a:gdLst>
                  <a:gd name="connsiteX0" fmla="*/ 0 w 452382"/>
                  <a:gd name="connsiteY0" fmla="*/ 212539 h 212539"/>
                  <a:gd name="connsiteX1" fmla="*/ 44970 w 452382"/>
                  <a:gd name="connsiteY1" fmla="*/ 182559 h 212539"/>
                  <a:gd name="connsiteX2" fmla="*/ 74951 w 452382"/>
                  <a:gd name="connsiteY2" fmla="*/ 152579 h 212539"/>
                  <a:gd name="connsiteX3" fmla="*/ 314793 w 452382"/>
                  <a:gd name="connsiteY3" fmla="*/ 107608 h 212539"/>
                  <a:gd name="connsiteX4" fmla="*/ 359764 w 452382"/>
                  <a:gd name="connsiteY4" fmla="*/ 92618 h 212539"/>
                  <a:gd name="connsiteX5" fmla="*/ 404734 w 452382"/>
                  <a:gd name="connsiteY5" fmla="*/ 32657 h 21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382" h="212539">
                    <a:moveTo>
                      <a:pt x="0" y="212539"/>
                    </a:moveTo>
                    <a:cubicBezTo>
                      <a:pt x="14990" y="202546"/>
                      <a:pt x="30902" y="193813"/>
                      <a:pt x="44970" y="182559"/>
                    </a:cubicBezTo>
                    <a:cubicBezTo>
                      <a:pt x="56006" y="173730"/>
                      <a:pt x="62310" y="158899"/>
                      <a:pt x="74951" y="152579"/>
                    </a:cubicBezTo>
                    <a:cubicBezTo>
                      <a:pt x="155209" y="112450"/>
                      <a:pt x="224533" y="116634"/>
                      <a:pt x="314793" y="107608"/>
                    </a:cubicBezTo>
                    <a:cubicBezTo>
                      <a:pt x="329783" y="102611"/>
                      <a:pt x="348591" y="103791"/>
                      <a:pt x="359764" y="92618"/>
                    </a:cubicBezTo>
                    <a:cubicBezTo>
                      <a:pt x="452382" y="0"/>
                      <a:pt x="308229" y="80909"/>
                      <a:pt x="404734" y="32657"/>
                    </a:cubicBezTo>
                  </a:path>
                </a:pathLst>
              </a:custGeom>
              <a:ln w="28575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590800" y="1297721"/>
                <a:ext cx="452382" cy="212539"/>
              </a:xfrm>
              <a:custGeom>
                <a:avLst/>
                <a:gdLst>
                  <a:gd name="connsiteX0" fmla="*/ 0 w 452382"/>
                  <a:gd name="connsiteY0" fmla="*/ 212539 h 212539"/>
                  <a:gd name="connsiteX1" fmla="*/ 44970 w 452382"/>
                  <a:gd name="connsiteY1" fmla="*/ 182559 h 212539"/>
                  <a:gd name="connsiteX2" fmla="*/ 74951 w 452382"/>
                  <a:gd name="connsiteY2" fmla="*/ 152579 h 212539"/>
                  <a:gd name="connsiteX3" fmla="*/ 314793 w 452382"/>
                  <a:gd name="connsiteY3" fmla="*/ 107608 h 212539"/>
                  <a:gd name="connsiteX4" fmla="*/ 359764 w 452382"/>
                  <a:gd name="connsiteY4" fmla="*/ 92618 h 212539"/>
                  <a:gd name="connsiteX5" fmla="*/ 404734 w 452382"/>
                  <a:gd name="connsiteY5" fmla="*/ 32657 h 21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382" h="212539">
                    <a:moveTo>
                      <a:pt x="0" y="212539"/>
                    </a:moveTo>
                    <a:cubicBezTo>
                      <a:pt x="14990" y="202546"/>
                      <a:pt x="30902" y="193813"/>
                      <a:pt x="44970" y="182559"/>
                    </a:cubicBezTo>
                    <a:cubicBezTo>
                      <a:pt x="56006" y="173730"/>
                      <a:pt x="62310" y="158899"/>
                      <a:pt x="74951" y="152579"/>
                    </a:cubicBezTo>
                    <a:cubicBezTo>
                      <a:pt x="155209" y="112450"/>
                      <a:pt x="224533" y="116634"/>
                      <a:pt x="314793" y="107608"/>
                    </a:cubicBezTo>
                    <a:cubicBezTo>
                      <a:pt x="329783" y="102611"/>
                      <a:pt x="348591" y="103791"/>
                      <a:pt x="359764" y="92618"/>
                    </a:cubicBezTo>
                    <a:cubicBezTo>
                      <a:pt x="452382" y="0"/>
                      <a:pt x="308229" y="80909"/>
                      <a:pt x="404734" y="32657"/>
                    </a:cubicBezTo>
                  </a:path>
                </a:pathLst>
              </a:custGeom>
              <a:ln w="28575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62200" y="838200"/>
                <a:ext cx="838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810000" y="838200"/>
                <a:ext cx="838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Picture 28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7845291">
              <a:off x="4876800" y="2470693"/>
              <a:ext cx="620486" cy="336228"/>
            </a:xfrm>
            <a:prstGeom prst="rect">
              <a:avLst/>
            </a:prstGeom>
          </p:spPr>
        </p:pic>
        <p:pic>
          <p:nvPicPr>
            <p:cNvPr id="30" name="Picture 29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3064768">
              <a:off x="7571124" y="2440739"/>
              <a:ext cx="620486" cy="336228"/>
            </a:xfrm>
            <a:prstGeom prst="rect">
              <a:avLst/>
            </a:prstGeom>
          </p:spPr>
        </p:pic>
        <p:pic>
          <p:nvPicPr>
            <p:cNvPr id="31" name="Picture 30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741292">
              <a:off x="5528679" y="3566664"/>
              <a:ext cx="620486" cy="336228"/>
            </a:xfrm>
            <a:prstGeom prst="rect">
              <a:avLst/>
            </a:prstGeom>
          </p:spPr>
        </p:pic>
        <p:pic>
          <p:nvPicPr>
            <p:cNvPr id="32" name="Picture 31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168339">
              <a:off x="4842878" y="3564707"/>
              <a:ext cx="620486" cy="336228"/>
            </a:xfrm>
            <a:prstGeom prst="rect">
              <a:avLst/>
            </a:prstGeom>
          </p:spPr>
        </p:pic>
        <p:pic>
          <p:nvPicPr>
            <p:cNvPr id="33" name="Picture 32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168339">
              <a:off x="6988290" y="3533450"/>
              <a:ext cx="620486" cy="336228"/>
            </a:xfrm>
            <a:prstGeom prst="rect">
              <a:avLst/>
            </a:prstGeom>
          </p:spPr>
        </p:pic>
        <p:pic>
          <p:nvPicPr>
            <p:cNvPr id="34" name="Picture 33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387751">
              <a:off x="7707423" y="3457251"/>
              <a:ext cx="620486" cy="336228"/>
            </a:xfrm>
            <a:prstGeom prst="rect">
              <a:avLst/>
            </a:prstGeom>
          </p:spPr>
        </p:pic>
        <p:pic>
          <p:nvPicPr>
            <p:cNvPr id="35" name="Picture 34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8535">
              <a:off x="6366878" y="3717109"/>
              <a:ext cx="620486" cy="336228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2382561" y="4267200"/>
            <a:ext cx="57912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473561" y="3050949"/>
            <a:ext cx="4365639" cy="3720602"/>
            <a:chOff x="4250642" y="1662313"/>
            <a:chExt cx="4068565" cy="3130772"/>
          </a:xfrm>
        </p:grpSpPr>
        <p:sp>
          <p:nvSpPr>
            <p:cNvPr id="9" name="Oval 8"/>
            <p:cNvSpPr/>
            <p:nvPr/>
          </p:nvSpPr>
          <p:spPr bwMode="auto">
            <a:xfrm>
              <a:off x="6550060" y="2857216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250642" y="2534650"/>
              <a:ext cx="4068565" cy="22584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5132" y="3766198"/>
              <a:ext cx="603924" cy="289927"/>
            </a:xfrm>
            <a:prstGeom prst="rect">
              <a:avLst/>
            </a:prstGeom>
          </p:spPr>
        </p:pic>
        <p:pic>
          <p:nvPicPr>
            <p:cNvPr id="87" name="Picture 86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201078">
              <a:off x="7377094" y="2711374"/>
              <a:ext cx="603924" cy="280450"/>
            </a:xfrm>
            <a:prstGeom prst="rect">
              <a:avLst/>
            </a:prstGeom>
          </p:spPr>
        </p:pic>
        <p:pic>
          <p:nvPicPr>
            <p:cNvPr id="88" name="Picture 87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5727" y="3376836"/>
              <a:ext cx="603924" cy="288460"/>
            </a:xfrm>
            <a:prstGeom prst="rect">
              <a:avLst/>
            </a:prstGeom>
          </p:spPr>
        </p:pic>
        <p:pic>
          <p:nvPicPr>
            <p:cNvPr id="89" name="Picture 88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2598" y="4212110"/>
              <a:ext cx="603924" cy="296986"/>
            </a:xfrm>
            <a:prstGeom prst="rect">
              <a:avLst/>
            </a:prstGeom>
          </p:spPr>
        </p:pic>
        <p:grpSp>
          <p:nvGrpSpPr>
            <p:cNvPr id="102" name="Group 48"/>
            <p:cNvGrpSpPr/>
            <p:nvPr/>
          </p:nvGrpSpPr>
          <p:grpSpPr>
            <a:xfrm>
              <a:off x="4843246" y="1810690"/>
              <a:ext cx="1137246" cy="1784297"/>
              <a:chOff x="1590440" y="762000"/>
              <a:chExt cx="1686160" cy="3231784"/>
            </a:xfrm>
          </p:grpSpPr>
          <p:pic>
            <p:nvPicPr>
              <p:cNvPr id="110" name="Picture 109" descr="CTAB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90440" y="762000"/>
                <a:ext cx="1686160" cy="2971800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2195132" y="2939507"/>
                <a:ext cx="550578" cy="105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grpSp>
          <p:nvGrpSpPr>
            <p:cNvPr id="103" name="Group 47"/>
            <p:cNvGrpSpPr/>
            <p:nvPr/>
          </p:nvGrpSpPr>
          <p:grpSpPr>
            <a:xfrm>
              <a:off x="6437945" y="1932637"/>
              <a:ext cx="1137246" cy="1768877"/>
              <a:chOff x="3030510" y="745760"/>
              <a:chExt cx="1686160" cy="3203855"/>
            </a:xfrm>
          </p:grpSpPr>
          <p:pic>
            <p:nvPicPr>
              <p:cNvPr id="108" name="Picture 107" descr="CTAB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30510" y="745760"/>
                <a:ext cx="1686160" cy="2971800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3701753" y="2895338"/>
                <a:ext cx="550578" cy="1054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106" name="Oval 105"/>
            <p:cNvSpPr/>
            <p:nvPr/>
          </p:nvSpPr>
          <p:spPr>
            <a:xfrm>
              <a:off x="5533902" y="1662313"/>
              <a:ext cx="565332" cy="252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510384" y="1662313"/>
              <a:ext cx="565332" cy="252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615590">
              <a:off x="4575718" y="2664086"/>
              <a:ext cx="458543" cy="327253"/>
            </a:xfrm>
            <a:prstGeom prst="rect">
              <a:avLst/>
            </a:prstGeom>
          </p:spPr>
        </p:pic>
        <p:pic>
          <p:nvPicPr>
            <p:cNvPr id="96" name="Picture 95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607167">
              <a:off x="5748992" y="2548318"/>
              <a:ext cx="794520" cy="425180"/>
            </a:xfrm>
            <a:prstGeom prst="rect">
              <a:avLst/>
            </a:prstGeom>
          </p:spPr>
        </p:pic>
        <p:pic>
          <p:nvPicPr>
            <p:cNvPr id="97" name="Picture 96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874634">
              <a:off x="5180743" y="3754860"/>
              <a:ext cx="722702" cy="375328"/>
            </a:xfrm>
            <a:prstGeom prst="rect">
              <a:avLst/>
            </a:prstGeom>
          </p:spPr>
        </p:pic>
        <p:pic>
          <p:nvPicPr>
            <p:cNvPr id="98" name="Picture 97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168339">
              <a:off x="4523782" y="3565930"/>
              <a:ext cx="458543" cy="327253"/>
            </a:xfrm>
            <a:prstGeom prst="rect">
              <a:avLst/>
            </a:prstGeom>
          </p:spPr>
        </p:pic>
        <p:pic>
          <p:nvPicPr>
            <p:cNvPr id="99" name="Picture 98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2897228">
              <a:off x="7538442" y="3179775"/>
              <a:ext cx="458543" cy="327253"/>
            </a:xfrm>
            <a:prstGeom prst="rect">
              <a:avLst/>
            </a:prstGeom>
          </p:spPr>
        </p:pic>
        <p:pic>
          <p:nvPicPr>
            <p:cNvPr id="100" name="Picture 99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387751">
              <a:off x="7820101" y="3722678"/>
              <a:ext cx="458543" cy="327253"/>
            </a:xfrm>
            <a:prstGeom prst="rect">
              <a:avLst/>
            </a:prstGeom>
          </p:spPr>
        </p:pic>
        <p:pic>
          <p:nvPicPr>
            <p:cNvPr id="101" name="Picture 100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8535">
              <a:off x="6310351" y="3752835"/>
              <a:ext cx="603924" cy="355513"/>
            </a:xfrm>
            <a:prstGeom prst="rect">
              <a:avLst/>
            </a:prstGeom>
          </p:spPr>
        </p:pic>
        <p:sp>
          <p:nvSpPr>
            <p:cNvPr id="112" name="Oval 111"/>
            <p:cNvSpPr/>
            <p:nvPr/>
          </p:nvSpPr>
          <p:spPr bwMode="auto">
            <a:xfrm>
              <a:off x="4967592" y="2746555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6702460" y="3009616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4" name="Picture 113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168339">
              <a:off x="7369912" y="4272076"/>
              <a:ext cx="458543" cy="327253"/>
            </a:xfrm>
            <a:prstGeom prst="rect">
              <a:avLst/>
            </a:prstGeom>
          </p:spPr>
        </p:pic>
        <p:pic>
          <p:nvPicPr>
            <p:cNvPr id="115" name="Picture 114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387751">
              <a:off x="5841363" y="4302289"/>
              <a:ext cx="458543" cy="327253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265136" y="4114800"/>
            <a:ext cx="4017263" cy="2420582"/>
            <a:chOff x="178392" y="4099176"/>
            <a:chExt cx="4017263" cy="2420582"/>
          </a:xfrm>
        </p:grpSpPr>
        <p:sp>
          <p:nvSpPr>
            <p:cNvPr id="62" name="Rectangle 61"/>
            <p:cNvSpPr/>
            <p:nvPr/>
          </p:nvSpPr>
          <p:spPr>
            <a:xfrm>
              <a:off x="178392" y="4159995"/>
              <a:ext cx="4017263" cy="23597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294" y="4453573"/>
              <a:ext cx="648021" cy="344549"/>
            </a:xfrm>
            <a:prstGeom prst="rect">
              <a:avLst/>
            </a:prstGeom>
          </p:spPr>
        </p:pic>
        <p:pic>
          <p:nvPicPr>
            <p:cNvPr id="64" name="Picture 63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9334599">
              <a:off x="3323224" y="4185174"/>
              <a:ext cx="648021" cy="333286"/>
            </a:xfrm>
            <a:prstGeom prst="rect">
              <a:avLst/>
            </a:prstGeom>
          </p:spPr>
        </p:pic>
        <p:pic>
          <p:nvPicPr>
            <p:cNvPr id="65" name="Picture 64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317218">
              <a:off x="912190" y="4410122"/>
              <a:ext cx="648021" cy="342805"/>
            </a:xfrm>
            <a:prstGeom prst="rect">
              <a:avLst/>
            </a:prstGeom>
          </p:spPr>
        </p:pic>
        <p:pic>
          <p:nvPicPr>
            <p:cNvPr id="66" name="Picture 65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76" y="5743578"/>
              <a:ext cx="648021" cy="352937"/>
            </a:xfrm>
            <a:prstGeom prst="rect">
              <a:avLst/>
            </a:prstGeom>
          </p:spPr>
        </p:pic>
        <p:pic>
          <p:nvPicPr>
            <p:cNvPr id="67" name="Picture 66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615590">
              <a:off x="1699555" y="4978762"/>
              <a:ext cx="544931" cy="351148"/>
            </a:xfrm>
            <a:prstGeom prst="rect">
              <a:avLst/>
            </a:prstGeom>
          </p:spPr>
        </p:pic>
        <p:pic>
          <p:nvPicPr>
            <p:cNvPr id="68" name="Picture 67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607167">
              <a:off x="1572227" y="4099176"/>
              <a:ext cx="852533" cy="505283"/>
            </a:xfrm>
            <a:prstGeom prst="rect">
              <a:avLst/>
            </a:prstGeom>
          </p:spPr>
        </p:pic>
        <p:pic>
          <p:nvPicPr>
            <p:cNvPr id="69" name="Picture 68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874634">
              <a:off x="886410" y="5191236"/>
              <a:ext cx="775472" cy="446039"/>
            </a:xfrm>
            <a:prstGeom prst="rect">
              <a:avLst/>
            </a:prstGeom>
          </p:spPr>
        </p:pic>
        <p:pic>
          <p:nvPicPr>
            <p:cNvPr id="70" name="Picture 69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168339">
              <a:off x="97071" y="4994538"/>
              <a:ext cx="544931" cy="351148"/>
            </a:xfrm>
            <a:prstGeom prst="rect">
              <a:avLst/>
            </a:prstGeom>
          </p:spPr>
        </p:pic>
        <p:pic>
          <p:nvPicPr>
            <p:cNvPr id="71" name="Picture 70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2897228">
              <a:off x="279143" y="4248291"/>
              <a:ext cx="492024" cy="388907"/>
            </a:xfrm>
            <a:prstGeom prst="rect">
              <a:avLst/>
            </a:prstGeom>
          </p:spPr>
        </p:pic>
        <p:pic>
          <p:nvPicPr>
            <p:cNvPr id="72" name="Picture 71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387751">
              <a:off x="3396073" y="4905568"/>
              <a:ext cx="544931" cy="351148"/>
            </a:xfrm>
            <a:prstGeom prst="rect">
              <a:avLst/>
            </a:prstGeom>
          </p:spPr>
        </p:pic>
        <p:pic>
          <p:nvPicPr>
            <p:cNvPr id="73" name="Picture 72" descr="h2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625990">
              <a:off x="2590456" y="5134971"/>
              <a:ext cx="648021" cy="422491"/>
            </a:xfrm>
            <a:prstGeom prst="rect">
              <a:avLst/>
            </a:prstGeom>
          </p:spPr>
        </p:pic>
        <p:pic>
          <p:nvPicPr>
            <p:cNvPr id="74" name="Picture 73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507473">
              <a:off x="3237883" y="5640836"/>
              <a:ext cx="544931" cy="351148"/>
            </a:xfrm>
            <a:prstGeom prst="rect">
              <a:avLst/>
            </a:prstGeom>
          </p:spPr>
        </p:pic>
        <p:pic>
          <p:nvPicPr>
            <p:cNvPr id="75" name="Picture 74" descr="h2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231810">
              <a:off x="1966806" y="5598446"/>
              <a:ext cx="544931" cy="351148"/>
            </a:xfrm>
            <a:prstGeom prst="rect">
              <a:avLst/>
            </a:prstGeom>
          </p:spPr>
        </p:pic>
      </p:grpSp>
      <p:sp>
        <p:nvSpPr>
          <p:cNvPr id="76" name="Rectangle 75"/>
          <p:cNvSpPr/>
          <p:nvPr/>
        </p:nvSpPr>
        <p:spPr>
          <a:xfrm>
            <a:off x="4648200" y="102865"/>
            <a:ext cx="4486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CTAB at air/water interface</a:t>
            </a:r>
            <a:endParaRPr lang="en-US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447800" y="72088"/>
            <a:ext cx="1758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Air/Water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657600" y="2681998"/>
            <a:ext cx="1585260" cy="1228426"/>
            <a:chOff x="3657600" y="2681998"/>
            <a:chExt cx="1585260" cy="1228426"/>
          </a:xfrm>
        </p:grpSpPr>
        <p:sp>
          <p:nvSpPr>
            <p:cNvPr id="6" name="Curved Down Arrow 5"/>
            <p:cNvSpPr/>
            <p:nvPr/>
          </p:nvSpPr>
          <p:spPr bwMode="auto">
            <a:xfrm>
              <a:off x="3657600" y="3363831"/>
              <a:ext cx="1585260" cy="546593"/>
            </a:xfrm>
            <a:prstGeom prst="curvedDownArrow">
              <a:avLst>
                <a:gd name="adj1" fmla="val 40683"/>
                <a:gd name="adj2" fmla="val 71899"/>
                <a:gd name="adj3" fmla="val 43588"/>
              </a:avLst>
            </a:prstGeom>
            <a:solidFill>
              <a:srgbClr val="C0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46364" y="268199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2022646" y="729437"/>
            <a:ext cx="188898" cy="203827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343845" y="725713"/>
            <a:ext cx="188898" cy="203827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449504" y="729437"/>
            <a:ext cx="145354" cy="191490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770703" y="725713"/>
            <a:ext cx="145354" cy="191490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 descr="path6307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6476" y="703654"/>
            <a:ext cx="3953862" cy="2660178"/>
          </a:xfrm>
          <a:prstGeom prst="rect">
            <a:avLst/>
          </a:prstGeom>
        </p:spPr>
      </p:pic>
      <p:pic>
        <p:nvPicPr>
          <p:cNvPr id="93" name="Picture 92" descr="path63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1700" y="696539"/>
            <a:ext cx="3630573" cy="24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10222" y="626210"/>
            <a:ext cx="3422860" cy="4648200"/>
            <a:chOff x="5410200" y="874486"/>
            <a:chExt cx="3422860" cy="4648200"/>
          </a:xfrm>
        </p:grpSpPr>
        <p:sp>
          <p:nvSpPr>
            <p:cNvPr id="29" name="TextBox 28"/>
            <p:cNvSpPr txBox="1"/>
            <p:nvPr/>
          </p:nvSpPr>
          <p:spPr>
            <a:xfrm>
              <a:off x="5569230" y="874486"/>
              <a:ext cx="3134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+ + + + + + + + +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410200" y="940506"/>
              <a:ext cx="3422860" cy="4582180"/>
              <a:chOff x="5410200" y="940506"/>
              <a:chExt cx="3422860" cy="4582180"/>
            </a:xfrm>
          </p:grpSpPr>
          <p:pic>
            <p:nvPicPr>
              <p:cNvPr id="31" name="Picture 4" descr="MD snapshot_4b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10200" y="1255486"/>
                <a:ext cx="3422860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2" name="Straight Arrow Connector 31"/>
              <p:cNvCxnSpPr/>
              <p:nvPr/>
            </p:nvCxnSpPr>
            <p:spPr bwMode="auto">
              <a:xfrm flipH="1" flipV="1">
                <a:off x="7550430" y="1699986"/>
                <a:ext cx="377372" cy="45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7980642" y="940506"/>
                <a:ext cx="0" cy="1219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4" name="Arc 33"/>
              <p:cNvSpPr/>
              <p:nvPr/>
            </p:nvSpPr>
            <p:spPr bwMode="auto">
              <a:xfrm flipH="1">
                <a:off x="7698066" y="1401536"/>
                <a:ext cx="563564" cy="635000"/>
              </a:xfrm>
              <a:prstGeom prst="arc">
                <a:avLst>
                  <a:gd name="adj1" fmla="val 16200000"/>
                  <a:gd name="adj2" fmla="val 21256930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36550" y="1136096"/>
                <a:ext cx="3722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ym typeface="Symbol" panose="05050102010706020507" pitchFamily="18" charset="2"/>
                  </a:rPr>
                  <a:t></a:t>
                </a:r>
                <a:endParaRPr lang="en-US" i="1" dirty="0"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-76200"/>
            <a:ext cx="7333578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Water orientation vs. surface charge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607" y="626210"/>
            <a:ext cx="387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CTAB at air/water interface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2400" y="2743200"/>
            <a:ext cx="8915400" cy="3906795"/>
            <a:chOff x="76200" y="2570205"/>
            <a:chExt cx="8915400" cy="3906795"/>
          </a:xfrm>
        </p:grpSpPr>
        <p:sp>
          <p:nvSpPr>
            <p:cNvPr id="16" name="Rectangle 15"/>
            <p:cNvSpPr/>
            <p:nvPr/>
          </p:nvSpPr>
          <p:spPr bwMode="auto">
            <a:xfrm>
              <a:off x="76200" y="2617364"/>
              <a:ext cx="8915400" cy="38596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7547" y="2570205"/>
              <a:ext cx="8779335" cy="3830595"/>
              <a:chOff x="127547" y="2570205"/>
              <a:chExt cx="8779335" cy="383059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405789" y="3103605"/>
                <a:ext cx="190782" cy="2883829"/>
              </a:xfrm>
              <a:prstGeom prst="rect">
                <a:avLst/>
              </a:prstGeom>
              <a:solidFill>
                <a:srgbClr val="BADDE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26988" y="3110862"/>
                <a:ext cx="196155" cy="2880106"/>
              </a:xfrm>
              <a:prstGeom prst="rect">
                <a:avLst/>
              </a:prstGeom>
              <a:solidFill>
                <a:srgbClr val="BADDE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118652" y="2617364"/>
                <a:ext cx="2822014" cy="3783435"/>
                <a:chOff x="4343400" y="1905000"/>
                <a:chExt cx="3727502" cy="3905250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5638801" y="1905000"/>
                  <a:ext cx="1056982" cy="5092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+mj-lt"/>
                    </a:rPr>
                    <a:t>SSP</a:t>
                  </a:r>
                  <a:endParaRPr lang="en-US" sz="2400" dirty="0">
                    <a:latin typeface="+mj-lt"/>
                  </a:endParaRPr>
                </a:p>
              </p:txBody>
            </p:sp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343400" y="2438400"/>
                  <a:ext cx="3727502" cy="3371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9" name="Rectangle 18"/>
              <p:cNvSpPr/>
              <p:nvPr/>
            </p:nvSpPr>
            <p:spPr>
              <a:xfrm>
                <a:off x="4382238" y="3145012"/>
                <a:ext cx="190782" cy="2883829"/>
              </a:xfrm>
              <a:prstGeom prst="rect">
                <a:avLst/>
              </a:prstGeom>
              <a:solidFill>
                <a:srgbClr val="BADDE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03437" y="3152269"/>
                <a:ext cx="196155" cy="2880106"/>
              </a:xfrm>
              <a:prstGeom prst="rect">
                <a:avLst/>
              </a:prstGeom>
              <a:solidFill>
                <a:srgbClr val="BADDE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27547" y="2570205"/>
                <a:ext cx="2839402" cy="3830595"/>
                <a:chOff x="2590800" y="413654"/>
                <a:chExt cx="4676775" cy="5268629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90800" y="1143000"/>
                  <a:ext cx="4676775" cy="4539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4482260" y="413654"/>
                  <a:ext cx="1538215" cy="634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+mj-lt"/>
                    </a:rPr>
                    <a:t>PPP</a:t>
                  </a:r>
                  <a:endParaRPr lang="en-US" sz="2400" dirty="0">
                    <a:latin typeface="+mj-lt"/>
                  </a:endParaRPr>
                </a:p>
              </p:txBody>
            </p:sp>
          </p:grp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9800" y="3161282"/>
                <a:ext cx="2887082" cy="3239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515460" y="2617365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SPS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400164" y="3161283"/>
                <a:ext cx="190782" cy="2867538"/>
              </a:xfrm>
              <a:prstGeom prst="rect">
                <a:avLst/>
              </a:prstGeom>
              <a:solidFill>
                <a:srgbClr val="BADDE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734063" y="3165005"/>
                <a:ext cx="196155" cy="2863836"/>
              </a:xfrm>
              <a:prstGeom prst="rect">
                <a:avLst/>
              </a:prstGeom>
              <a:solidFill>
                <a:srgbClr val="BADDE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03120" y="1128743"/>
            <a:ext cx="2360957" cy="1741028"/>
            <a:chOff x="5944637" y="5092329"/>
            <a:chExt cx="2270691" cy="1621365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V="1">
              <a:off x="6411007" y="6311528"/>
              <a:ext cx="1804321" cy="72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6400800" y="5092329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5944637" y="5298021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ym typeface="Symbol" panose="05050102010706020507" pitchFamily="18" charset="2"/>
                </a:rPr>
                <a:t></a:t>
              </a:r>
              <a:endParaRPr lang="en-US" i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60938" y="6283760"/>
              <a:ext cx="1017841" cy="429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1" dirty="0" smtClean="0">
                  <a:latin typeface="+mn-lt"/>
                </a:rPr>
                <a:t>E</a:t>
              </a:r>
              <a:r>
                <a:rPr lang="en-US" sz="2400" b="0" dirty="0" smtClean="0">
                  <a:latin typeface="+mn-lt"/>
                </a:rPr>
                <a:t>-field</a:t>
              </a:r>
              <a:endParaRPr lang="en-US" sz="2400" b="0" dirty="0">
                <a:latin typeface="+mn-lt"/>
              </a:endParaRPr>
            </a:p>
          </p:txBody>
        </p:sp>
        <p:cxnSp>
          <p:nvCxnSpPr>
            <p:cNvPr id="41" name="Curved Connector 40"/>
            <p:cNvCxnSpPr/>
            <p:nvPr/>
          </p:nvCxnSpPr>
          <p:spPr bwMode="auto">
            <a:xfrm>
              <a:off x="6663046" y="5437225"/>
              <a:ext cx="1098225" cy="62890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311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22" y="1143000"/>
            <a:ext cx="7240338" cy="4503860"/>
          </a:xfrm>
          <a:prstGeom prst="rect">
            <a:avLst/>
          </a:prstGeom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896022" y="0"/>
            <a:ext cx="7333578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SFG </a:t>
            </a:r>
            <a:r>
              <a:rPr lang="en-US" sz="3200" dirty="0" err="1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orientational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analysis: water bend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962400" y="609600"/>
            <a:ext cx="2056127" cy="2509354"/>
            <a:chOff x="4038600" y="-189876"/>
            <a:chExt cx="2056127" cy="2509354"/>
          </a:xfrm>
        </p:grpSpPr>
        <p:sp>
          <p:nvSpPr>
            <p:cNvPr id="61" name="Arc 60"/>
            <p:cNvSpPr/>
            <p:nvPr/>
          </p:nvSpPr>
          <p:spPr bwMode="auto">
            <a:xfrm>
              <a:off x="4273266" y="570545"/>
              <a:ext cx="1068303" cy="1748933"/>
            </a:xfrm>
            <a:prstGeom prst="arc">
              <a:avLst>
                <a:gd name="adj1" fmla="val 16200000"/>
                <a:gd name="adj2" fmla="val 20883281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038600" y="-189876"/>
              <a:ext cx="2056127" cy="2171076"/>
              <a:chOff x="3962400" y="-177368"/>
              <a:chExt cx="2056127" cy="2171076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775652" y="-177368"/>
                <a:ext cx="304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i="1" dirty="0" smtClean="0"/>
                  <a:t>z</a:t>
                </a:r>
                <a:endParaRPr lang="en-US" sz="2400" b="0" i="1" dirty="0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3962400" y="175135"/>
                <a:ext cx="2056127" cy="1818573"/>
                <a:chOff x="4021640" y="175135"/>
                <a:chExt cx="2056127" cy="1818573"/>
              </a:xfrm>
            </p:grpSpPr>
            <p:graphicFrame>
              <p:nvGraphicFramePr>
                <p:cNvPr id="53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34317212"/>
                    </p:ext>
                  </p:extLst>
                </p:nvPr>
              </p:nvGraphicFramePr>
              <p:xfrm>
                <a:off x="4535493" y="900082"/>
                <a:ext cx="692816" cy="105335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8964" name="Chem3D XML" r:id="rId4" imgW="1963272" imgH="2984975" progId="">
                        <p:embed/>
                      </p:oleObj>
                    </mc:Choice>
                    <mc:Fallback>
                      <p:oleObj name="Chem3D XML" r:id="rId4" imgW="1963272" imgH="2984975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35493" y="900082"/>
                              <a:ext cx="692816" cy="105335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5" name="Group 42"/>
                <p:cNvGrpSpPr>
                  <a:grpSpLocks/>
                </p:cNvGrpSpPr>
                <p:nvPr/>
              </p:nvGrpSpPr>
              <p:grpSpPr bwMode="auto">
                <a:xfrm>
                  <a:off x="4314054" y="175135"/>
                  <a:ext cx="1763713" cy="1747838"/>
                  <a:chOff x="3770" y="2130"/>
                  <a:chExt cx="1111" cy="1101"/>
                </a:xfrm>
              </p:grpSpPr>
              <p:grpSp>
                <p:nvGrpSpPr>
                  <p:cNvPr id="56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770" y="2130"/>
                    <a:ext cx="1111" cy="1101"/>
                    <a:chOff x="3770" y="2130"/>
                    <a:chExt cx="1111" cy="1101"/>
                  </a:xfrm>
                </p:grpSpPr>
                <p:sp>
                  <p:nvSpPr>
                    <p:cNvPr id="58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8" y="2944"/>
                      <a:ext cx="823" cy="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54" y="2130"/>
                      <a:ext cx="4" cy="81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Line 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70" y="2946"/>
                      <a:ext cx="280" cy="2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7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8" y="2132"/>
                    <a:ext cx="0" cy="2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TextBox 61"/>
                <p:cNvSpPr txBox="1"/>
                <p:nvPr/>
              </p:nvSpPr>
              <p:spPr>
                <a:xfrm>
                  <a:off x="5130303" y="444457"/>
                  <a:ext cx="3722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ym typeface="Symbol" panose="05050102010706020507" pitchFamily="18" charset="2"/>
                    </a:rPr>
                    <a:t></a:t>
                  </a:r>
                  <a:endParaRPr lang="en-US" dirty="0"/>
                </a:p>
              </p:txBody>
            </p:sp>
            <p:cxnSp>
              <p:nvCxnSpPr>
                <p:cNvPr id="64" name="Straight Arrow Connector 63"/>
                <p:cNvCxnSpPr/>
                <p:nvPr/>
              </p:nvCxnSpPr>
              <p:spPr bwMode="auto">
                <a:xfrm flipV="1">
                  <a:off x="4797046" y="1324965"/>
                  <a:ext cx="713794" cy="116907"/>
                </a:xfrm>
                <a:prstGeom prst="straightConnector1">
                  <a:avLst/>
                </a:prstGeom>
                <a:ln w="28575">
                  <a:solidFill>
                    <a:schemeClr val="accent4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5700351" y="1324965"/>
                  <a:ext cx="3209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i="1" dirty="0" smtClean="0"/>
                    <a:t>x</a:t>
                  </a:r>
                  <a:endParaRPr lang="en-US" sz="2400" b="0" i="1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4021640" y="1532043"/>
                  <a:ext cx="3209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i="1" dirty="0" smtClean="0"/>
                    <a:t>y</a:t>
                  </a:r>
                  <a:endParaRPr lang="en-US" sz="2400" b="0" i="1" dirty="0"/>
                </a:p>
              </p:txBody>
            </p:sp>
          </p:grp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763166"/>
            <a:ext cx="5330082" cy="7452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77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7192"/>
            <a:ext cx="7333578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Water orientation vs. surface charge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7358" y="533400"/>
            <a:ext cx="387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CTAB at air/water interface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90549" y="3352800"/>
            <a:ext cx="4365639" cy="3720602"/>
            <a:chOff x="4250642" y="1662313"/>
            <a:chExt cx="4068565" cy="3130772"/>
          </a:xfrm>
        </p:grpSpPr>
        <p:sp>
          <p:nvSpPr>
            <p:cNvPr id="11" name="Oval 10"/>
            <p:cNvSpPr/>
            <p:nvPr/>
          </p:nvSpPr>
          <p:spPr bwMode="auto">
            <a:xfrm>
              <a:off x="6550060" y="2857216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0642" y="2534650"/>
              <a:ext cx="4068565" cy="22584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5132" y="3766198"/>
              <a:ext cx="603924" cy="289927"/>
            </a:xfrm>
            <a:prstGeom prst="rect">
              <a:avLst/>
            </a:prstGeom>
          </p:spPr>
        </p:pic>
        <p:pic>
          <p:nvPicPr>
            <p:cNvPr id="14" name="Picture 13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201078">
              <a:off x="7377094" y="2711374"/>
              <a:ext cx="603924" cy="280450"/>
            </a:xfrm>
            <a:prstGeom prst="rect">
              <a:avLst/>
            </a:prstGeom>
          </p:spPr>
        </p:pic>
        <p:pic>
          <p:nvPicPr>
            <p:cNvPr id="15" name="Picture 14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5727" y="3376836"/>
              <a:ext cx="603924" cy="288460"/>
            </a:xfrm>
            <a:prstGeom prst="rect">
              <a:avLst/>
            </a:prstGeom>
          </p:spPr>
        </p:pic>
        <p:pic>
          <p:nvPicPr>
            <p:cNvPr id="16" name="Picture 15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2598" y="4212110"/>
              <a:ext cx="603924" cy="296986"/>
            </a:xfrm>
            <a:prstGeom prst="rect">
              <a:avLst/>
            </a:prstGeom>
          </p:spPr>
        </p:pic>
        <p:grpSp>
          <p:nvGrpSpPr>
            <p:cNvPr id="17" name="Group 48"/>
            <p:cNvGrpSpPr/>
            <p:nvPr/>
          </p:nvGrpSpPr>
          <p:grpSpPr>
            <a:xfrm>
              <a:off x="4843246" y="1810690"/>
              <a:ext cx="1137246" cy="1784297"/>
              <a:chOff x="1590440" y="762000"/>
              <a:chExt cx="1686160" cy="3231784"/>
            </a:xfrm>
          </p:grpSpPr>
          <p:pic>
            <p:nvPicPr>
              <p:cNvPr id="34" name="Picture 33" descr="CTA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90440" y="762000"/>
                <a:ext cx="1686160" cy="29718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2195132" y="2939507"/>
                <a:ext cx="550578" cy="105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grpSp>
          <p:nvGrpSpPr>
            <p:cNvPr id="18" name="Group 47"/>
            <p:cNvGrpSpPr/>
            <p:nvPr/>
          </p:nvGrpSpPr>
          <p:grpSpPr>
            <a:xfrm>
              <a:off x="6437945" y="1932637"/>
              <a:ext cx="1137246" cy="1768877"/>
              <a:chOff x="3030510" y="745760"/>
              <a:chExt cx="1686160" cy="3203855"/>
            </a:xfrm>
          </p:grpSpPr>
          <p:pic>
            <p:nvPicPr>
              <p:cNvPr id="32" name="Picture 31" descr="CTA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30510" y="745760"/>
                <a:ext cx="1686160" cy="2971800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701753" y="2895338"/>
                <a:ext cx="550578" cy="1054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5533902" y="1662313"/>
              <a:ext cx="565332" cy="252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510384" y="1662313"/>
              <a:ext cx="565332" cy="252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615590">
              <a:off x="4575718" y="2664086"/>
              <a:ext cx="458543" cy="327253"/>
            </a:xfrm>
            <a:prstGeom prst="rect">
              <a:avLst/>
            </a:prstGeom>
          </p:spPr>
        </p:pic>
        <p:pic>
          <p:nvPicPr>
            <p:cNvPr id="22" name="Picture 21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607167">
              <a:off x="5748992" y="2548318"/>
              <a:ext cx="794520" cy="425180"/>
            </a:xfrm>
            <a:prstGeom prst="rect">
              <a:avLst/>
            </a:prstGeom>
          </p:spPr>
        </p:pic>
        <p:pic>
          <p:nvPicPr>
            <p:cNvPr id="23" name="Picture 22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874634">
              <a:off x="5180743" y="3754860"/>
              <a:ext cx="722702" cy="375328"/>
            </a:xfrm>
            <a:prstGeom prst="rect">
              <a:avLst/>
            </a:prstGeom>
          </p:spPr>
        </p:pic>
        <p:pic>
          <p:nvPicPr>
            <p:cNvPr id="24" name="Picture 23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68339">
              <a:off x="4523782" y="3565930"/>
              <a:ext cx="458543" cy="327253"/>
            </a:xfrm>
            <a:prstGeom prst="rect">
              <a:avLst/>
            </a:prstGeom>
          </p:spPr>
        </p:pic>
        <p:pic>
          <p:nvPicPr>
            <p:cNvPr id="25" name="Picture 24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897228">
              <a:off x="7538442" y="3179775"/>
              <a:ext cx="458543" cy="327253"/>
            </a:xfrm>
            <a:prstGeom prst="rect">
              <a:avLst/>
            </a:prstGeom>
          </p:spPr>
        </p:pic>
        <p:pic>
          <p:nvPicPr>
            <p:cNvPr id="26" name="Picture 25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387751">
              <a:off x="7820101" y="3722678"/>
              <a:ext cx="458543" cy="327253"/>
            </a:xfrm>
            <a:prstGeom prst="rect">
              <a:avLst/>
            </a:prstGeom>
          </p:spPr>
        </p:pic>
        <p:pic>
          <p:nvPicPr>
            <p:cNvPr id="27" name="Picture 26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08535">
              <a:off x="6310351" y="3752835"/>
              <a:ext cx="603924" cy="355513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 bwMode="auto">
            <a:xfrm>
              <a:off x="4967592" y="2746555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702460" y="3009616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" name="Picture 29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68339">
              <a:off x="7369912" y="4272076"/>
              <a:ext cx="458543" cy="327253"/>
            </a:xfrm>
            <a:prstGeom prst="rect">
              <a:avLst/>
            </a:prstGeom>
          </p:spPr>
        </p:pic>
        <p:pic>
          <p:nvPicPr>
            <p:cNvPr id="31" name="Picture 30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387751">
              <a:off x="5841363" y="4302289"/>
              <a:ext cx="458543" cy="327253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2" y="868407"/>
            <a:ext cx="4230686" cy="31495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397" y="909561"/>
            <a:ext cx="4378803" cy="31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286000" y="-34189"/>
            <a:ext cx="4365639" cy="3720602"/>
            <a:chOff x="4250642" y="1662313"/>
            <a:chExt cx="4068565" cy="3130772"/>
          </a:xfrm>
        </p:grpSpPr>
        <p:sp>
          <p:nvSpPr>
            <p:cNvPr id="24" name="Oval 23"/>
            <p:cNvSpPr/>
            <p:nvPr/>
          </p:nvSpPr>
          <p:spPr bwMode="auto">
            <a:xfrm>
              <a:off x="6550060" y="2857216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50642" y="2534650"/>
              <a:ext cx="4068565" cy="22584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5132" y="3766198"/>
              <a:ext cx="603924" cy="289927"/>
            </a:xfrm>
            <a:prstGeom prst="rect">
              <a:avLst/>
            </a:prstGeom>
          </p:spPr>
        </p:pic>
        <p:pic>
          <p:nvPicPr>
            <p:cNvPr id="27" name="Picture 26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201078">
              <a:off x="7377094" y="2711374"/>
              <a:ext cx="603924" cy="280450"/>
            </a:xfrm>
            <a:prstGeom prst="rect">
              <a:avLst/>
            </a:prstGeom>
          </p:spPr>
        </p:pic>
        <p:pic>
          <p:nvPicPr>
            <p:cNvPr id="28" name="Picture 27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5727" y="3376836"/>
              <a:ext cx="603924" cy="288460"/>
            </a:xfrm>
            <a:prstGeom prst="rect">
              <a:avLst/>
            </a:prstGeom>
          </p:spPr>
        </p:pic>
        <p:pic>
          <p:nvPicPr>
            <p:cNvPr id="29" name="Picture 28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2598" y="4212110"/>
              <a:ext cx="603924" cy="296986"/>
            </a:xfrm>
            <a:prstGeom prst="rect">
              <a:avLst/>
            </a:prstGeom>
          </p:spPr>
        </p:pic>
        <p:grpSp>
          <p:nvGrpSpPr>
            <p:cNvPr id="30" name="Group 48"/>
            <p:cNvGrpSpPr/>
            <p:nvPr/>
          </p:nvGrpSpPr>
          <p:grpSpPr>
            <a:xfrm>
              <a:off x="4843246" y="1810690"/>
              <a:ext cx="1137246" cy="1784297"/>
              <a:chOff x="1590440" y="762000"/>
              <a:chExt cx="1686160" cy="3231784"/>
            </a:xfrm>
          </p:grpSpPr>
          <p:pic>
            <p:nvPicPr>
              <p:cNvPr id="47" name="Picture 46" descr="CTA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90440" y="762000"/>
                <a:ext cx="1686160" cy="29718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195132" y="2939507"/>
                <a:ext cx="550578" cy="105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grpSp>
          <p:nvGrpSpPr>
            <p:cNvPr id="31" name="Group 47"/>
            <p:cNvGrpSpPr/>
            <p:nvPr/>
          </p:nvGrpSpPr>
          <p:grpSpPr>
            <a:xfrm>
              <a:off x="6437945" y="1932637"/>
              <a:ext cx="1137246" cy="1768877"/>
              <a:chOff x="3030510" y="745760"/>
              <a:chExt cx="1686160" cy="3203855"/>
            </a:xfrm>
          </p:grpSpPr>
          <p:pic>
            <p:nvPicPr>
              <p:cNvPr id="45" name="Picture 44" descr="CTA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30510" y="745760"/>
                <a:ext cx="1686160" cy="29718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701753" y="2895338"/>
                <a:ext cx="550578" cy="1054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5533902" y="1662313"/>
              <a:ext cx="565332" cy="252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10384" y="1662313"/>
              <a:ext cx="565332" cy="252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615590">
              <a:off x="4575718" y="2664086"/>
              <a:ext cx="458543" cy="327253"/>
            </a:xfrm>
            <a:prstGeom prst="rect">
              <a:avLst/>
            </a:prstGeom>
          </p:spPr>
        </p:pic>
        <p:pic>
          <p:nvPicPr>
            <p:cNvPr id="35" name="Picture 34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607167">
              <a:off x="5748992" y="2548318"/>
              <a:ext cx="794520" cy="425180"/>
            </a:xfrm>
            <a:prstGeom prst="rect">
              <a:avLst/>
            </a:prstGeom>
          </p:spPr>
        </p:pic>
        <p:pic>
          <p:nvPicPr>
            <p:cNvPr id="36" name="Picture 35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874634">
              <a:off x="5180743" y="3754860"/>
              <a:ext cx="722702" cy="375328"/>
            </a:xfrm>
            <a:prstGeom prst="rect">
              <a:avLst/>
            </a:prstGeom>
          </p:spPr>
        </p:pic>
        <p:pic>
          <p:nvPicPr>
            <p:cNvPr id="37" name="Picture 36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68339">
              <a:off x="4523782" y="3565930"/>
              <a:ext cx="458543" cy="327253"/>
            </a:xfrm>
            <a:prstGeom prst="rect">
              <a:avLst/>
            </a:prstGeom>
          </p:spPr>
        </p:pic>
        <p:pic>
          <p:nvPicPr>
            <p:cNvPr id="38" name="Picture 37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897228">
              <a:off x="7538442" y="3179775"/>
              <a:ext cx="458543" cy="327253"/>
            </a:xfrm>
            <a:prstGeom prst="rect">
              <a:avLst/>
            </a:prstGeom>
          </p:spPr>
        </p:pic>
        <p:pic>
          <p:nvPicPr>
            <p:cNvPr id="39" name="Picture 38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387751">
              <a:off x="7820101" y="3722678"/>
              <a:ext cx="458543" cy="327253"/>
            </a:xfrm>
            <a:prstGeom prst="rect">
              <a:avLst/>
            </a:prstGeom>
          </p:spPr>
        </p:pic>
        <p:pic>
          <p:nvPicPr>
            <p:cNvPr id="40" name="Picture 39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08535">
              <a:off x="6310351" y="3752835"/>
              <a:ext cx="603924" cy="355513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 bwMode="auto">
            <a:xfrm>
              <a:off x="4967592" y="2746555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702460" y="3009616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3" name="Picture 42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68339">
              <a:off x="7369912" y="4272076"/>
              <a:ext cx="458543" cy="327253"/>
            </a:xfrm>
            <a:prstGeom prst="rect">
              <a:avLst/>
            </a:prstGeom>
          </p:spPr>
        </p:pic>
        <p:pic>
          <p:nvPicPr>
            <p:cNvPr id="44" name="Picture 43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387751">
              <a:off x="5841363" y="4302289"/>
              <a:ext cx="458543" cy="327253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 bwMode="auto">
          <a:xfrm>
            <a:off x="32317" y="2187255"/>
            <a:ext cx="9067800" cy="4559922"/>
          </a:xfrm>
          <a:prstGeom prst="rect">
            <a:avLst/>
          </a:prstGeom>
          <a:solidFill>
            <a:srgbClr val="FFFF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1452" y="2892912"/>
            <a:ext cx="582488" cy="3070998"/>
          </a:xfrm>
          <a:prstGeom prst="rect">
            <a:avLst/>
          </a:prstGeom>
          <a:solidFill>
            <a:srgbClr val="BBE0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775" y="2787368"/>
            <a:ext cx="4837225" cy="3578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740958"/>
            <a:ext cx="4800599" cy="3812242"/>
          </a:xfrm>
          <a:prstGeom prst="rect">
            <a:avLst/>
          </a:prstGeom>
        </p:spPr>
      </p:pic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62133" y="133334"/>
            <a:ext cx="2463471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“Free OH”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4330880" y="710212"/>
            <a:ext cx="297285" cy="5611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605960" y="360000"/>
              <a:ext cx="4429080" cy="495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0200" y="354600"/>
                <a:ext cx="4438080" cy="49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9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573600" y="3137398"/>
            <a:ext cx="4365639" cy="3720602"/>
            <a:chOff x="4250642" y="1662313"/>
            <a:chExt cx="4068565" cy="3130772"/>
          </a:xfrm>
        </p:grpSpPr>
        <p:sp>
          <p:nvSpPr>
            <p:cNvPr id="24" name="Oval 23"/>
            <p:cNvSpPr/>
            <p:nvPr/>
          </p:nvSpPr>
          <p:spPr bwMode="auto">
            <a:xfrm>
              <a:off x="6550060" y="2857216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50642" y="2534650"/>
              <a:ext cx="4068565" cy="22584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5132" y="3766198"/>
              <a:ext cx="603924" cy="289927"/>
            </a:xfrm>
            <a:prstGeom prst="rect">
              <a:avLst/>
            </a:prstGeom>
          </p:spPr>
        </p:pic>
        <p:pic>
          <p:nvPicPr>
            <p:cNvPr id="27" name="Picture 26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201078">
              <a:off x="7377094" y="2711374"/>
              <a:ext cx="603924" cy="280450"/>
            </a:xfrm>
            <a:prstGeom prst="rect">
              <a:avLst/>
            </a:prstGeom>
          </p:spPr>
        </p:pic>
        <p:pic>
          <p:nvPicPr>
            <p:cNvPr id="28" name="Picture 27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5727" y="3376836"/>
              <a:ext cx="603924" cy="288460"/>
            </a:xfrm>
            <a:prstGeom prst="rect">
              <a:avLst/>
            </a:prstGeom>
          </p:spPr>
        </p:pic>
        <p:pic>
          <p:nvPicPr>
            <p:cNvPr id="29" name="Picture 28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2598" y="4212110"/>
              <a:ext cx="603924" cy="296986"/>
            </a:xfrm>
            <a:prstGeom prst="rect">
              <a:avLst/>
            </a:prstGeom>
          </p:spPr>
        </p:pic>
        <p:grpSp>
          <p:nvGrpSpPr>
            <p:cNvPr id="30" name="Group 48"/>
            <p:cNvGrpSpPr/>
            <p:nvPr/>
          </p:nvGrpSpPr>
          <p:grpSpPr>
            <a:xfrm>
              <a:off x="4843246" y="1810690"/>
              <a:ext cx="1137246" cy="1784297"/>
              <a:chOff x="1590440" y="762000"/>
              <a:chExt cx="1686160" cy="3231784"/>
            </a:xfrm>
          </p:grpSpPr>
          <p:pic>
            <p:nvPicPr>
              <p:cNvPr id="47" name="Picture 46" descr="CTA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90440" y="762000"/>
                <a:ext cx="1686160" cy="29718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195132" y="2939507"/>
                <a:ext cx="550578" cy="105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grpSp>
          <p:nvGrpSpPr>
            <p:cNvPr id="31" name="Group 47"/>
            <p:cNvGrpSpPr/>
            <p:nvPr/>
          </p:nvGrpSpPr>
          <p:grpSpPr>
            <a:xfrm>
              <a:off x="6437945" y="1932637"/>
              <a:ext cx="1137246" cy="1768877"/>
              <a:chOff x="3030510" y="745760"/>
              <a:chExt cx="1686160" cy="3203855"/>
            </a:xfrm>
          </p:grpSpPr>
          <p:pic>
            <p:nvPicPr>
              <p:cNvPr id="45" name="Picture 44" descr="CTA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30510" y="745760"/>
                <a:ext cx="1686160" cy="29718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701753" y="2895338"/>
                <a:ext cx="550578" cy="1054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5533902" y="1662313"/>
              <a:ext cx="565332" cy="252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10384" y="1662313"/>
              <a:ext cx="565332" cy="252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615590">
              <a:off x="4575718" y="2664086"/>
              <a:ext cx="458543" cy="327253"/>
            </a:xfrm>
            <a:prstGeom prst="rect">
              <a:avLst/>
            </a:prstGeom>
          </p:spPr>
        </p:pic>
        <p:pic>
          <p:nvPicPr>
            <p:cNvPr id="35" name="Picture 34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607167">
              <a:off x="5748992" y="2548318"/>
              <a:ext cx="794520" cy="425180"/>
            </a:xfrm>
            <a:prstGeom prst="rect">
              <a:avLst/>
            </a:prstGeom>
          </p:spPr>
        </p:pic>
        <p:pic>
          <p:nvPicPr>
            <p:cNvPr id="36" name="Picture 35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874634">
              <a:off x="5180743" y="3754860"/>
              <a:ext cx="722702" cy="375328"/>
            </a:xfrm>
            <a:prstGeom prst="rect">
              <a:avLst/>
            </a:prstGeom>
          </p:spPr>
        </p:pic>
        <p:pic>
          <p:nvPicPr>
            <p:cNvPr id="37" name="Picture 36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68339">
              <a:off x="4523782" y="3565930"/>
              <a:ext cx="458543" cy="327253"/>
            </a:xfrm>
            <a:prstGeom prst="rect">
              <a:avLst/>
            </a:prstGeom>
          </p:spPr>
        </p:pic>
        <p:pic>
          <p:nvPicPr>
            <p:cNvPr id="38" name="Picture 37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897228">
              <a:off x="7538442" y="3179775"/>
              <a:ext cx="458543" cy="327253"/>
            </a:xfrm>
            <a:prstGeom prst="rect">
              <a:avLst/>
            </a:prstGeom>
          </p:spPr>
        </p:pic>
        <p:pic>
          <p:nvPicPr>
            <p:cNvPr id="39" name="Picture 38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387751">
              <a:off x="7820101" y="3722678"/>
              <a:ext cx="458543" cy="327253"/>
            </a:xfrm>
            <a:prstGeom prst="rect">
              <a:avLst/>
            </a:prstGeom>
          </p:spPr>
        </p:pic>
        <p:pic>
          <p:nvPicPr>
            <p:cNvPr id="40" name="Picture 39" descr="h2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08535">
              <a:off x="6310351" y="3752835"/>
              <a:ext cx="603924" cy="355513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 bwMode="auto">
            <a:xfrm>
              <a:off x="4967592" y="2746555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702460" y="3009616"/>
              <a:ext cx="877249" cy="666383"/>
            </a:xfrm>
            <a:prstGeom prst="ellipse">
              <a:avLst/>
            </a:prstGeom>
            <a:solidFill>
              <a:srgbClr val="F3ABDD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3" name="Picture 42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68339">
              <a:off x="7369912" y="4272076"/>
              <a:ext cx="458543" cy="327253"/>
            </a:xfrm>
            <a:prstGeom prst="rect">
              <a:avLst/>
            </a:prstGeom>
          </p:spPr>
        </p:pic>
        <p:pic>
          <p:nvPicPr>
            <p:cNvPr id="44" name="Picture 43" descr="h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387751">
              <a:off x="5841363" y="4302289"/>
              <a:ext cx="458543" cy="32725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-4029" y="123371"/>
            <a:ext cx="9148029" cy="4559922"/>
            <a:chOff x="-4029" y="68254"/>
            <a:chExt cx="9148029" cy="4559922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1032" y="68254"/>
              <a:ext cx="9067800" cy="455992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6775" y="120368"/>
              <a:ext cx="4837225" cy="357827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029" y="76200"/>
              <a:ext cx="4880829" cy="382806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7647403" y="236886"/>
              <a:ext cx="582488" cy="3070998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b="0" dirty="0"/>
            </a:p>
          </p:txBody>
        </p:sp>
      </p:grp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81086" y="5046297"/>
            <a:ext cx="2463471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“H-bonded”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3977113" y="5847195"/>
            <a:ext cx="135019" cy="5672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690560" y="660960"/>
              <a:ext cx="6431760" cy="5908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6960" y="653400"/>
                <a:ext cx="6443640" cy="59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4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Acknowledgments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08658" y="5018422"/>
            <a:ext cx="31726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Past group members: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               </a:t>
            </a:r>
          </a:p>
          <a:p>
            <a:pPr eaLnBrk="1" hangingPunct="1">
              <a:defRPr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Mikhail </a:t>
            </a:r>
            <a:r>
              <a:rPr lang="en-US" sz="18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Vinaykin</a:t>
            </a:r>
            <a:r>
              <a:rPr lang="en-US" sz="18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       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</a:t>
            </a:r>
          </a:p>
          <a:p>
            <a:pPr eaLnBrk="1" hangingPunct="1">
              <a:defRPr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Sergey Malyk</a:t>
            </a: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18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Fadel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sz="18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Shalhout</a:t>
            </a:r>
            <a:endParaRPr lang="en-US" sz="1800" b="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David Valley</a:t>
            </a:r>
          </a:p>
          <a:p>
            <a:pPr eaLnBrk="1" hangingPunct="1">
              <a:defRPr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Igor </a:t>
            </a:r>
            <a:r>
              <a:rPr lang="en-US" sz="18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Stiopkin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086100" y="5920517"/>
            <a:ext cx="297180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800"/>
              </a:lnSpc>
              <a:defRPr/>
            </a:pPr>
            <a:r>
              <a:rPr lang="en-US" sz="1800" b="0" u="sng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Theory: water spectroscopy</a:t>
            </a:r>
          </a:p>
          <a:p>
            <a:pPr eaLnBrk="1" hangingPunct="1">
              <a:lnSpc>
                <a:spcPts val="1800"/>
              </a:lnSpc>
              <a:defRPr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J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 L. 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Skinner &amp; group</a:t>
            </a: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en-US" sz="1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U</a:t>
            </a:r>
            <a:r>
              <a:rPr lang="en-US" sz="1800" b="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 </a:t>
            </a:r>
            <a:r>
              <a:rPr lang="en-US" sz="1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Wisconsin-Madison</a:t>
            </a:r>
            <a:endParaRPr lang="en-US" sz="1800" b="0" i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13" name="Picture 3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64" y="2824752"/>
            <a:ext cx="1616739" cy="16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0" y="692063"/>
            <a:ext cx="1821788" cy="15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5" y="2734279"/>
            <a:ext cx="1616739" cy="18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30" y="669318"/>
            <a:ext cx="1616739" cy="196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32" y="658444"/>
            <a:ext cx="1695604" cy="17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51753" y="3657600"/>
            <a:ext cx="2768447" cy="2807732"/>
            <a:chOff x="6451753" y="3745468"/>
            <a:chExt cx="2768447" cy="2807732"/>
          </a:xfrm>
        </p:grpSpPr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7141585" y="3745468"/>
              <a:ext cx="1011815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 b="0" u="sng" dirty="0">
                  <a:solidFill>
                    <a:srgbClr val="B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Funding </a:t>
              </a:r>
            </a:p>
          </p:txBody>
        </p:sp>
        <p:pic>
          <p:nvPicPr>
            <p:cNvPr id="53256" name="Picture 11" descr="NSF 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51753" y="4191000"/>
              <a:ext cx="828675" cy="78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7" name="Rectangle 13"/>
            <p:cNvSpPr>
              <a:spLocks noChangeArrowheads="1"/>
            </p:cNvSpPr>
            <p:nvPr/>
          </p:nvSpPr>
          <p:spPr bwMode="auto">
            <a:xfrm>
              <a:off x="7670953" y="4385287"/>
              <a:ext cx="60785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 dirty="0">
                  <a:cs typeface="Arial" pitchFamily="34" charset="0"/>
                </a:rPr>
                <a:t>NSF</a:t>
              </a:r>
            </a:p>
          </p:txBody>
        </p:sp>
        <p:pic>
          <p:nvPicPr>
            <p:cNvPr id="53258" name="Picture 22" descr="AFRL Shield log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93028" y="5094075"/>
              <a:ext cx="685800" cy="6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9" name="Rectangle 23"/>
            <p:cNvSpPr>
              <a:spLocks noChangeArrowheads="1"/>
            </p:cNvSpPr>
            <p:nvPr/>
          </p:nvSpPr>
          <p:spPr bwMode="auto">
            <a:xfrm>
              <a:off x="7543800" y="5241712"/>
              <a:ext cx="166528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 b="0" dirty="0">
                  <a:cs typeface="Arial" pitchFamily="34" charset="0"/>
                </a:rPr>
                <a:t>US AFOSR </a:t>
              </a:r>
            </a:p>
          </p:txBody>
        </p:sp>
        <p:pic>
          <p:nvPicPr>
            <p:cNvPr id="352258" name="Picture 2" descr="U.S. Arm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503" y="5857874"/>
              <a:ext cx="695325" cy="69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7554912" y="6031468"/>
              <a:ext cx="166528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 b="0" dirty="0">
                  <a:cs typeface="Arial" pitchFamily="34" charset="0"/>
                </a:rPr>
                <a:t>US </a:t>
              </a:r>
              <a:r>
                <a:rPr lang="en-US" sz="1800" b="0" dirty="0" smtClean="0">
                  <a:cs typeface="Arial" pitchFamily="34" charset="0"/>
                </a:rPr>
                <a:t>ARO </a:t>
              </a:r>
              <a:endParaRPr lang="en-US" sz="1800" b="0" dirty="0">
                <a:cs typeface="Arial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976393" y="2367409"/>
            <a:ext cx="2545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/>
              <a:t>Muhammet </a:t>
            </a:r>
            <a:r>
              <a:rPr lang="en-US" sz="1600" b="0" dirty="0" err="1"/>
              <a:t>Mammetkuliyev</a:t>
            </a:r>
            <a:endParaRPr lang="en-US" sz="1600" b="0" dirty="0"/>
          </a:p>
        </p:txBody>
      </p:sp>
      <p:sp>
        <p:nvSpPr>
          <p:cNvPr id="24" name="Rectangle 23"/>
          <p:cNvSpPr/>
          <p:nvPr/>
        </p:nvSpPr>
        <p:spPr>
          <a:xfrm>
            <a:off x="5927023" y="2633246"/>
            <a:ext cx="1845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/>
              <a:t>Angelo Montenegro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9040" y="4614446"/>
            <a:ext cx="2270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/>
              <a:t>Dhritiman Bhattacharyya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57997" y="2274713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/>
              <a:t>Chayan Dutta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86318" y="4472341"/>
            <a:ext cx="1252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/>
              <a:t>Purnim Dhar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3113411" y="5060350"/>
            <a:ext cx="297180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800"/>
              </a:lnSpc>
              <a:defRPr/>
            </a:pPr>
            <a:r>
              <a:rPr lang="en-US" sz="1800" b="0" u="sng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Collaborators:</a:t>
            </a:r>
            <a:endParaRPr lang="en-US" sz="1800" b="0" u="sng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S. Cronin &amp; group</a:t>
            </a: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en-US" sz="1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USC EE</a:t>
            </a:r>
            <a:endParaRPr lang="en-US" sz="1800" b="0" i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7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61" y="1828800"/>
            <a:ext cx="4820339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0" y="5562612"/>
            <a:ext cx="29490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0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Ni, Skinner </a:t>
            </a:r>
            <a:r>
              <a:rPr lang="en-US" altLang="en-US" sz="1400" b="0" i="1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JCP </a:t>
            </a:r>
            <a:r>
              <a:rPr lang="en-US" sz="1400" dirty="0" smtClean="0"/>
              <a:t>143</a:t>
            </a:r>
            <a:r>
              <a:rPr lang="en-US" sz="1400" b="0" dirty="0"/>
              <a:t>, 014502 (2015)</a:t>
            </a:r>
            <a:endParaRPr lang="en-US" altLang="en-US" sz="1400" b="0" dirty="0">
              <a:latin typeface="Times" panose="02020603050405020304" pitchFamily="18" charset="0"/>
              <a:cs typeface="Times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955" y="5562613"/>
            <a:ext cx="335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0" dirty="0" err="1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Corcelli</a:t>
            </a:r>
            <a:r>
              <a:rPr lang="en-US" altLang="en-US" sz="1400" b="0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, Skinner </a:t>
            </a:r>
            <a:r>
              <a:rPr lang="en-US" altLang="en-US" sz="1400" b="0" i="1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JPC A </a:t>
            </a:r>
            <a:r>
              <a:rPr lang="en-US" sz="1400" dirty="0" smtClean="0"/>
              <a:t>109</a:t>
            </a:r>
            <a:r>
              <a:rPr lang="en-US" sz="1400" b="0" dirty="0" smtClean="0"/>
              <a:t>, 6154 </a:t>
            </a:r>
            <a:r>
              <a:rPr lang="en-US" sz="1400" b="0" dirty="0"/>
              <a:t>(</a:t>
            </a:r>
            <a:r>
              <a:rPr lang="en-US" sz="1400" b="0" dirty="0" smtClean="0"/>
              <a:t>2005</a:t>
            </a:r>
            <a:r>
              <a:rPr lang="en-US" sz="1400" b="0" dirty="0"/>
              <a:t>)</a:t>
            </a:r>
            <a:endParaRPr lang="en-US" altLang="en-US" sz="1400" b="0" dirty="0">
              <a:latin typeface="Times" panose="02020603050405020304" pitchFamily="18" charset="0"/>
              <a:cs typeface="Times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623201" y="152400"/>
            <a:ext cx="39487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0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OH stretch</a:t>
            </a:r>
            <a:r>
              <a:rPr lang="en-US" sz="30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endParaRPr lang="en-US" sz="3000" dirty="0" smtClean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30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non-Condon </a:t>
            </a:r>
            <a:r>
              <a:rPr lang="en-US" sz="30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effects</a:t>
            </a: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>
            <a:off x="4800600" y="1524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0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HOH bend: </a:t>
            </a:r>
          </a:p>
          <a:p>
            <a:pPr>
              <a:defRPr/>
            </a:pPr>
            <a:r>
              <a:rPr lang="en-US" sz="30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Condon approximation</a:t>
            </a:r>
            <a:endParaRPr lang="en-US" sz="3000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32171"/>
            <a:ext cx="3276600" cy="39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06239" y="481806"/>
            <a:ext cx="4300537" cy="66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Single-molecule </a:t>
            </a:r>
            <a:r>
              <a:rPr lang="en-GB" alt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pulling experiment and its </a:t>
            </a:r>
            <a:r>
              <a:rPr lang="en-GB" altLang="en-US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analysis</a:t>
            </a:r>
            <a:endParaRPr lang="en-GB" altLang="en-US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34945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5333" y="4998641"/>
            <a:ext cx="4348162" cy="21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GB" altLang="en-US" sz="1400" b="0" dirty="0" smtClean="0">
                <a:latin typeface="Arial" panose="020B0604020202020204" pitchFamily="34" charset="0"/>
              </a:rPr>
              <a:t>G. Hummer</a:t>
            </a:r>
            <a:r>
              <a:rPr lang="en-GB" altLang="en-US" sz="1400" b="0" dirty="0">
                <a:latin typeface="Arial" panose="020B0604020202020204" pitchFamily="34" charset="0"/>
              </a:rPr>
              <a:t>, </a:t>
            </a:r>
            <a:r>
              <a:rPr lang="en-GB" altLang="en-US" sz="1400" b="0" dirty="0" smtClean="0">
                <a:latin typeface="Arial" panose="020B0604020202020204" pitchFamily="34" charset="0"/>
              </a:rPr>
              <a:t>A. </a:t>
            </a:r>
            <a:r>
              <a:rPr lang="en-GB" altLang="en-US" sz="1400" b="0" dirty="0">
                <a:latin typeface="Arial" panose="020B0604020202020204" pitchFamily="34" charset="0"/>
              </a:rPr>
              <a:t>Szabo </a:t>
            </a:r>
            <a:r>
              <a:rPr lang="en-GB" altLang="en-US" sz="1400" b="0" i="1" dirty="0">
                <a:latin typeface="Arial" panose="020B0604020202020204" pitchFamily="34" charset="0"/>
              </a:rPr>
              <a:t>PNAS</a:t>
            </a:r>
            <a:r>
              <a:rPr lang="en-GB" altLang="en-US" sz="1400" b="0" dirty="0">
                <a:latin typeface="Arial" panose="020B0604020202020204" pitchFamily="34" charset="0"/>
              </a:rPr>
              <a:t> </a:t>
            </a:r>
            <a:r>
              <a:rPr lang="en-GB" altLang="en-US" sz="1400" b="0" dirty="0" smtClean="0">
                <a:latin typeface="Arial" panose="020B0604020202020204" pitchFamily="34" charset="0"/>
              </a:rPr>
              <a:t>2010, 107, 21441-21446</a:t>
            </a:r>
            <a:endParaRPr lang="en-GB" altLang="en-US" sz="1400" b="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9230" y="874486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+ + + + + + + + +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79905" name="Group 379904"/>
          <p:cNvGrpSpPr/>
          <p:nvPr/>
        </p:nvGrpSpPr>
        <p:grpSpPr>
          <a:xfrm>
            <a:off x="5410200" y="940506"/>
            <a:ext cx="3422860" cy="4582180"/>
            <a:chOff x="5410200" y="940506"/>
            <a:chExt cx="3422860" cy="4582180"/>
          </a:xfrm>
        </p:grpSpPr>
        <p:pic>
          <p:nvPicPr>
            <p:cNvPr id="6" name="Picture 4" descr="MD snapshot_4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1255486"/>
              <a:ext cx="342286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7550430" y="1699986"/>
              <a:ext cx="377372" cy="4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7980642" y="940506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Arc 13"/>
            <p:cNvSpPr/>
            <p:nvPr/>
          </p:nvSpPr>
          <p:spPr bwMode="auto">
            <a:xfrm flipH="1">
              <a:off x="7698066" y="1401536"/>
              <a:ext cx="563564" cy="635000"/>
            </a:xfrm>
            <a:prstGeom prst="arc">
              <a:avLst>
                <a:gd name="adj1" fmla="val 16200000"/>
                <a:gd name="adj2" fmla="val 2125693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36550" y="113609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ym typeface="Symbol" panose="05050102010706020507" pitchFamily="18" charset="2"/>
                </a:rPr>
                <a:t></a:t>
              </a:r>
              <a:endParaRPr lang="en-US" i="1" dirty="0"/>
            </a:p>
          </p:txBody>
        </p:sp>
      </p:grpSp>
      <p:grpSp>
        <p:nvGrpSpPr>
          <p:cNvPr id="379904" name="Group 379903"/>
          <p:cNvGrpSpPr/>
          <p:nvPr/>
        </p:nvGrpSpPr>
        <p:grpSpPr>
          <a:xfrm>
            <a:off x="6097241" y="5078013"/>
            <a:ext cx="2360957" cy="1741028"/>
            <a:chOff x="5944637" y="5092329"/>
            <a:chExt cx="2270691" cy="1621365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6411007" y="6311528"/>
              <a:ext cx="1804321" cy="72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400800" y="5092329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5944637" y="5298021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ym typeface="Symbol" panose="05050102010706020507" pitchFamily="18" charset="2"/>
                </a:rPr>
                <a:t></a:t>
              </a:r>
              <a:endParaRPr lang="en-US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0938" y="6283760"/>
              <a:ext cx="1017841" cy="429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1" dirty="0" smtClean="0">
                  <a:latin typeface="+mn-lt"/>
                </a:rPr>
                <a:t>E</a:t>
              </a:r>
              <a:r>
                <a:rPr lang="en-US" sz="2400" b="0" dirty="0" smtClean="0">
                  <a:latin typeface="+mn-lt"/>
                </a:rPr>
                <a:t>-field</a:t>
              </a:r>
              <a:endParaRPr lang="en-US" sz="2400" b="0" dirty="0">
                <a:latin typeface="+mn-lt"/>
              </a:endParaRPr>
            </a:p>
          </p:txBody>
        </p:sp>
        <p:cxnSp>
          <p:nvCxnSpPr>
            <p:cNvPr id="21" name="Curved Connector 20"/>
            <p:cNvCxnSpPr/>
            <p:nvPr/>
          </p:nvCxnSpPr>
          <p:spPr bwMode="auto">
            <a:xfrm>
              <a:off x="6663046" y="5437225"/>
              <a:ext cx="1098225" cy="62890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5289225" y="151904"/>
            <a:ext cx="3613405" cy="68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Molecular o</a:t>
            </a:r>
            <a:r>
              <a:rPr lang="en-US" sz="2400" b="1" dirty="0" smtClean="0">
                <a:solidFill>
                  <a:srgbClr val="C00000"/>
                </a:solidFill>
              </a:rPr>
              <a:t>rientation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at interfaces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757610" y="5405425"/>
            <a:ext cx="89505" cy="1022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969552" y="6065825"/>
            <a:ext cx="89505" cy="1022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94729" y="545814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850519" y="560130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98" name="AutoShape 112"/>
          <p:cNvSpPr>
            <a:spLocks noChangeArrowheads="1"/>
          </p:cNvSpPr>
          <p:nvPr/>
        </p:nvSpPr>
        <p:spPr bwMode="auto">
          <a:xfrm>
            <a:off x="4491038" y="1610481"/>
            <a:ext cx="614362" cy="674687"/>
          </a:xfrm>
          <a:prstGeom prst="rightArrow">
            <a:avLst>
              <a:gd name="adj1" fmla="val 54759"/>
              <a:gd name="adj2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6400232" y="3028232"/>
            <a:ext cx="614363" cy="674687"/>
            <a:chOff x="2880" y="2640"/>
            <a:chExt cx="336" cy="336"/>
          </a:xfrm>
        </p:grpSpPr>
        <p:sp>
          <p:nvSpPr>
            <p:cNvPr id="46133" name="AutoShape 113"/>
            <p:cNvSpPr>
              <a:spLocks noChangeArrowheads="1"/>
            </p:cNvSpPr>
            <p:nvPr/>
          </p:nvSpPr>
          <p:spPr bwMode="auto">
            <a:xfrm>
              <a:off x="2880" y="2640"/>
              <a:ext cx="336" cy="336"/>
            </a:xfrm>
            <a:prstGeom prst="downArrow">
              <a:avLst>
                <a:gd name="adj1" fmla="val 50000"/>
                <a:gd name="adj2" fmla="val 3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 sz="1800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4" name="Text Box 115"/>
            <p:cNvSpPr txBox="1">
              <a:spLocks noChangeArrowheads="1"/>
            </p:cNvSpPr>
            <p:nvPr/>
          </p:nvSpPr>
          <p:spPr bwMode="auto">
            <a:xfrm>
              <a:off x="2952" y="2640"/>
              <a:ext cx="17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46087" name="Text Box 120"/>
          <p:cNvSpPr txBox="1">
            <a:spLocks noChangeArrowheads="1"/>
          </p:cNvSpPr>
          <p:nvPr/>
        </p:nvSpPr>
        <p:spPr bwMode="auto">
          <a:xfrm>
            <a:off x="1740940" y="665637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 dirty="0">
                <a:latin typeface="Arial" pitchFamily="34" charset="0"/>
                <a:cs typeface="Arial" pitchFamily="34" charset="0"/>
              </a:rPr>
              <a:t>OH-stretch</a:t>
            </a:r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turn OH-stretch into a 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bend </a:t>
            </a: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spectrum</a:t>
            </a: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81481" y="3637687"/>
            <a:ext cx="4114800" cy="4010025"/>
            <a:chOff x="4656" y="336"/>
            <a:chExt cx="1728" cy="2064"/>
          </a:xfrm>
        </p:grpSpPr>
        <p:pic>
          <p:nvPicPr>
            <p:cNvPr id="4611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336"/>
              <a:ext cx="166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6113" name="Rectangle 21"/>
            <p:cNvSpPr>
              <a:spLocks noChangeArrowheads="1"/>
            </p:cNvSpPr>
            <p:nvPr/>
          </p:nvSpPr>
          <p:spPr bwMode="auto">
            <a:xfrm>
              <a:off x="4656" y="1872"/>
              <a:ext cx="1728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2518" y="1023369"/>
            <a:ext cx="3363777" cy="2254040"/>
            <a:chOff x="832518" y="1023369"/>
            <a:chExt cx="3363777" cy="22540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518" y="1023369"/>
              <a:ext cx="3363777" cy="1979455"/>
            </a:xfrm>
            <a:prstGeom prst="rect">
              <a:avLst/>
            </a:prstGeom>
          </p:spPr>
        </p:pic>
        <p:sp>
          <p:nvSpPr>
            <p:cNvPr id="58" name="TextBox 43"/>
            <p:cNvSpPr txBox="1">
              <a:spLocks noChangeArrowheads="1"/>
            </p:cNvSpPr>
            <p:nvPr/>
          </p:nvSpPr>
          <p:spPr bwMode="auto">
            <a:xfrm>
              <a:off x="1214193" y="2969632"/>
              <a:ext cx="279968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0" dirty="0" smtClean="0">
                  <a:cs typeface="Times New Roman" pitchFamily="18" charset="0"/>
                </a:rPr>
                <a:t>Wei, Shen </a:t>
              </a:r>
              <a:r>
                <a:rPr lang="en-US" sz="1400" b="0" dirty="0">
                  <a:cs typeface="Times New Roman" pitchFamily="18" charset="0"/>
                </a:rPr>
                <a:t> </a:t>
              </a:r>
              <a:r>
                <a:rPr lang="en-US" sz="1400" b="0" i="1" dirty="0" smtClean="0">
                  <a:cs typeface="Times New Roman" pitchFamily="18" charset="0"/>
                </a:rPr>
                <a:t>PRL</a:t>
              </a:r>
              <a:r>
                <a:rPr lang="en-US" sz="1400" b="0" dirty="0" smtClean="0">
                  <a:cs typeface="Times New Roman" pitchFamily="18" charset="0"/>
                </a:rPr>
                <a:t> </a:t>
              </a:r>
              <a:r>
                <a:rPr lang="en-US" sz="1400" dirty="0">
                  <a:cs typeface="Times New Roman" pitchFamily="18" charset="0"/>
                </a:rPr>
                <a:t>86</a:t>
              </a:r>
              <a:r>
                <a:rPr lang="en-US" sz="1400" b="0" dirty="0">
                  <a:cs typeface="Times New Roman" pitchFamily="18" charset="0"/>
                </a:rPr>
                <a:t>, 4799 (2001</a:t>
              </a:r>
              <a:r>
                <a:rPr lang="en-US" sz="1400" dirty="0">
                  <a:cs typeface="Times New Roman" pitchFamily="18" charset="0"/>
                </a:rPr>
                <a:t>)</a:t>
              </a:r>
              <a:r>
                <a:rPr lang="en-US" sz="1400" b="0" dirty="0"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673" y="1032349"/>
            <a:ext cx="4428365" cy="2540514"/>
            <a:chOff x="5105400" y="-1854878"/>
            <a:chExt cx="4428365" cy="254051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-1854878"/>
              <a:ext cx="4428365" cy="244194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964857" y="377859"/>
              <a:ext cx="33025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0" dirty="0" err="1" smtClean="0"/>
                <a:t>Nihonyanagi</a:t>
              </a:r>
              <a:r>
                <a:rPr lang="en-US" sz="1400" b="0" dirty="0" smtClean="0"/>
                <a:t> </a:t>
              </a:r>
              <a:r>
                <a:rPr lang="en-US" sz="1400" b="0" i="1" dirty="0" smtClean="0"/>
                <a:t>et al. JACS</a:t>
              </a:r>
              <a:r>
                <a:rPr lang="en-US" sz="1400" b="0" dirty="0" smtClean="0"/>
                <a:t> </a:t>
              </a:r>
              <a:r>
                <a:rPr lang="en-US" sz="1400" dirty="0"/>
                <a:t>133</a:t>
              </a:r>
              <a:r>
                <a:rPr lang="en-US" sz="1400" b="0" dirty="0"/>
                <a:t>, 16875 </a:t>
              </a:r>
              <a:r>
                <a:rPr lang="en-US" sz="1400" b="0" dirty="0" smtClean="0">
                  <a:cs typeface="Times New Roman" pitchFamily="18" charset="0"/>
                </a:rPr>
                <a:t>(2011</a:t>
              </a:r>
              <a:r>
                <a:rPr lang="en-US" sz="1400" dirty="0">
                  <a:cs typeface="Times New Roman" pitchFamily="18" charset="0"/>
                </a:rPr>
                <a:t>)</a:t>
              </a:r>
              <a:r>
                <a:rPr lang="en-US" sz="1400" b="0" dirty="0"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flipV="1">
            <a:off x="5526088" y="1301818"/>
            <a:ext cx="3237279" cy="1611899"/>
            <a:chOff x="5526088" y="1301818"/>
            <a:chExt cx="3237279" cy="1611899"/>
          </a:xfrm>
        </p:grpSpPr>
        <p:grpSp>
          <p:nvGrpSpPr>
            <p:cNvPr id="7" name="Group 84"/>
            <p:cNvGrpSpPr>
              <a:grpSpLocks/>
            </p:cNvGrpSpPr>
            <p:nvPr/>
          </p:nvGrpSpPr>
          <p:grpSpPr bwMode="auto">
            <a:xfrm flipH="1">
              <a:off x="5532898" y="1301818"/>
              <a:ext cx="3230469" cy="1611899"/>
              <a:chOff x="355" y="2240"/>
              <a:chExt cx="1767" cy="801"/>
            </a:xfrm>
          </p:grpSpPr>
          <p:sp>
            <p:nvSpPr>
              <p:cNvPr id="46135" name="Freeform 77"/>
              <p:cNvSpPr>
                <a:spLocks/>
              </p:cNvSpPr>
              <p:nvPr/>
            </p:nvSpPr>
            <p:spPr bwMode="auto">
              <a:xfrm>
                <a:off x="1648" y="2240"/>
                <a:ext cx="474" cy="364"/>
              </a:xfrm>
              <a:custGeom>
                <a:avLst/>
                <a:gdLst>
                  <a:gd name="T0" fmla="*/ 0 w 381"/>
                  <a:gd name="T1" fmla="*/ 2147472056 h 624"/>
                  <a:gd name="T2" fmla="*/ 720714846 w 381"/>
                  <a:gd name="T3" fmla="*/ 2147472056 h 624"/>
                  <a:gd name="T4" fmla="*/ 720714846 w 381"/>
                  <a:gd name="T5" fmla="*/ 2147472056 h 624"/>
                  <a:gd name="T6" fmla="*/ 720714846 w 381"/>
                  <a:gd name="T7" fmla="*/ 2147472056 h 624"/>
                  <a:gd name="T8" fmla="*/ 720714846 w 381"/>
                  <a:gd name="T9" fmla="*/ 2147472056 h 624"/>
                  <a:gd name="T10" fmla="*/ 720714846 w 381"/>
                  <a:gd name="T11" fmla="*/ 2147472056 h 624"/>
                  <a:gd name="T12" fmla="*/ 720714846 w 381"/>
                  <a:gd name="T13" fmla="*/ 2147472056 h 624"/>
                  <a:gd name="T14" fmla="*/ 720714846 w 381"/>
                  <a:gd name="T15" fmla="*/ 2147472056 h 624"/>
                  <a:gd name="T16" fmla="*/ 720714846 w 381"/>
                  <a:gd name="T17" fmla="*/ 2147472056 h 624"/>
                  <a:gd name="T18" fmla="*/ 720714846 w 381"/>
                  <a:gd name="T19" fmla="*/ 2147472056 h 624"/>
                  <a:gd name="T20" fmla="*/ 720714846 w 381"/>
                  <a:gd name="T21" fmla="*/ 2147472056 h 624"/>
                  <a:gd name="T22" fmla="*/ 720714846 w 381"/>
                  <a:gd name="T23" fmla="*/ 2147472056 h 6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1"/>
                  <a:gd name="T37" fmla="*/ 0 h 624"/>
                  <a:gd name="T38" fmla="*/ 1733 w 381"/>
                  <a:gd name="T39" fmla="*/ 1299 h 6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1" h="624">
                    <a:moveTo>
                      <a:pt x="0" y="620"/>
                    </a:moveTo>
                    <a:cubicBezTo>
                      <a:pt x="16" y="618"/>
                      <a:pt x="73" y="624"/>
                      <a:pt x="96" y="608"/>
                    </a:cubicBezTo>
                    <a:cubicBezTo>
                      <a:pt x="119" y="592"/>
                      <a:pt x="129" y="564"/>
                      <a:pt x="138" y="524"/>
                    </a:cubicBezTo>
                    <a:cubicBezTo>
                      <a:pt x="147" y="484"/>
                      <a:pt x="148" y="435"/>
                      <a:pt x="153" y="369"/>
                    </a:cubicBezTo>
                    <a:cubicBezTo>
                      <a:pt x="158" y="303"/>
                      <a:pt x="163" y="185"/>
                      <a:pt x="168" y="125"/>
                    </a:cubicBezTo>
                    <a:cubicBezTo>
                      <a:pt x="173" y="65"/>
                      <a:pt x="179" y="22"/>
                      <a:pt x="186" y="11"/>
                    </a:cubicBezTo>
                    <a:cubicBezTo>
                      <a:pt x="193" y="0"/>
                      <a:pt x="203" y="18"/>
                      <a:pt x="210" y="59"/>
                    </a:cubicBezTo>
                    <a:cubicBezTo>
                      <a:pt x="217" y="100"/>
                      <a:pt x="224" y="206"/>
                      <a:pt x="228" y="260"/>
                    </a:cubicBezTo>
                    <a:cubicBezTo>
                      <a:pt x="232" y="314"/>
                      <a:pt x="232" y="339"/>
                      <a:pt x="237" y="383"/>
                    </a:cubicBezTo>
                    <a:cubicBezTo>
                      <a:pt x="242" y="427"/>
                      <a:pt x="248" y="489"/>
                      <a:pt x="258" y="524"/>
                    </a:cubicBezTo>
                    <a:cubicBezTo>
                      <a:pt x="268" y="559"/>
                      <a:pt x="277" y="581"/>
                      <a:pt x="297" y="596"/>
                    </a:cubicBezTo>
                    <a:cubicBezTo>
                      <a:pt x="317" y="611"/>
                      <a:pt x="364" y="613"/>
                      <a:pt x="381" y="617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6" name="Freeform 77"/>
              <p:cNvSpPr>
                <a:spLocks/>
              </p:cNvSpPr>
              <p:nvPr/>
            </p:nvSpPr>
            <p:spPr bwMode="auto">
              <a:xfrm rot="10800000">
                <a:off x="355" y="2641"/>
                <a:ext cx="1501" cy="400"/>
              </a:xfrm>
              <a:custGeom>
                <a:avLst/>
                <a:gdLst>
                  <a:gd name="T0" fmla="*/ 0 w 1257"/>
                  <a:gd name="T1" fmla="*/ 2147472241 h 400"/>
                  <a:gd name="T2" fmla="*/ 2147483647 w 1257"/>
                  <a:gd name="T3" fmla="*/ 2147472241 h 400"/>
                  <a:gd name="T4" fmla="*/ 2147483647 w 1257"/>
                  <a:gd name="T5" fmla="*/ 2147472241 h 400"/>
                  <a:gd name="T6" fmla="*/ 2147483647 w 1257"/>
                  <a:gd name="T7" fmla="*/ 2147472241 h 400"/>
                  <a:gd name="T8" fmla="*/ 2147483647 w 1257"/>
                  <a:gd name="T9" fmla="*/ 2147472241 h 400"/>
                  <a:gd name="T10" fmla="*/ 2147483647 w 1257"/>
                  <a:gd name="T11" fmla="*/ 2147472241 h 400"/>
                  <a:gd name="T12" fmla="*/ 2147483647 w 1257"/>
                  <a:gd name="T13" fmla="*/ 2147472241 h 400"/>
                  <a:gd name="T14" fmla="*/ 2147483647 w 1257"/>
                  <a:gd name="T15" fmla="*/ 2147472241 h 400"/>
                  <a:gd name="T16" fmla="*/ 2147483647 w 1257"/>
                  <a:gd name="T17" fmla="*/ 2147472241 h 400"/>
                  <a:gd name="T18" fmla="*/ 2147483647 w 1257"/>
                  <a:gd name="T19" fmla="*/ 2147472241 h 400"/>
                  <a:gd name="T20" fmla="*/ 2147483647 w 1257"/>
                  <a:gd name="T21" fmla="*/ 2147472241 h 400"/>
                  <a:gd name="T22" fmla="*/ 2147483647 w 1257"/>
                  <a:gd name="T23" fmla="*/ 2147472241 h 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57"/>
                  <a:gd name="T37" fmla="*/ 0 h 400"/>
                  <a:gd name="T38" fmla="*/ 1733 w 1257"/>
                  <a:gd name="T39" fmla="*/ 1299 h 4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57" h="400">
                    <a:moveTo>
                      <a:pt x="0" y="399"/>
                    </a:moveTo>
                    <a:cubicBezTo>
                      <a:pt x="17" y="397"/>
                      <a:pt x="69" y="400"/>
                      <a:pt x="102" y="390"/>
                    </a:cubicBezTo>
                    <a:cubicBezTo>
                      <a:pt x="135" y="380"/>
                      <a:pt x="162" y="366"/>
                      <a:pt x="198" y="339"/>
                    </a:cubicBezTo>
                    <a:cubicBezTo>
                      <a:pt x="234" y="312"/>
                      <a:pt x="277" y="269"/>
                      <a:pt x="318" y="228"/>
                    </a:cubicBezTo>
                    <a:cubicBezTo>
                      <a:pt x="359" y="187"/>
                      <a:pt x="400" y="129"/>
                      <a:pt x="447" y="93"/>
                    </a:cubicBezTo>
                    <a:cubicBezTo>
                      <a:pt x="494" y="57"/>
                      <a:pt x="553" y="25"/>
                      <a:pt x="603" y="13"/>
                    </a:cubicBezTo>
                    <a:cubicBezTo>
                      <a:pt x="653" y="1"/>
                      <a:pt x="699" y="0"/>
                      <a:pt x="745" y="21"/>
                    </a:cubicBezTo>
                    <a:cubicBezTo>
                      <a:pt x="791" y="43"/>
                      <a:pt x="840" y="98"/>
                      <a:pt x="882" y="143"/>
                    </a:cubicBezTo>
                    <a:cubicBezTo>
                      <a:pt x="924" y="188"/>
                      <a:pt x="960" y="254"/>
                      <a:pt x="996" y="294"/>
                    </a:cubicBezTo>
                    <a:cubicBezTo>
                      <a:pt x="1032" y="334"/>
                      <a:pt x="1055" y="364"/>
                      <a:pt x="1098" y="381"/>
                    </a:cubicBezTo>
                    <a:cubicBezTo>
                      <a:pt x="1141" y="398"/>
                      <a:pt x="1224" y="395"/>
                      <a:pt x="1257" y="399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Line 92"/>
            <p:cNvSpPr>
              <a:spLocks noChangeShapeType="1"/>
            </p:cNvSpPr>
            <p:nvPr/>
          </p:nvSpPr>
          <p:spPr bwMode="auto">
            <a:xfrm rot="5400000" flipH="1" flipV="1">
              <a:off x="7105156" y="475341"/>
              <a:ext cx="2578" cy="3160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00" y="3729937"/>
            <a:ext cx="2932487" cy="2246806"/>
            <a:chOff x="5334000" y="3729937"/>
            <a:chExt cx="2932487" cy="2246806"/>
          </a:xfrm>
        </p:grpSpPr>
        <p:sp>
          <p:nvSpPr>
            <p:cNvPr id="46095" name="Text Box 91"/>
            <p:cNvSpPr txBox="1">
              <a:spLocks noChangeArrowheads="1"/>
            </p:cNvSpPr>
            <p:nvPr/>
          </p:nvSpPr>
          <p:spPr bwMode="auto">
            <a:xfrm>
              <a:off x="6252102" y="5638189"/>
              <a:ext cx="11411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0">
                  <a:cs typeface="Arial" pitchFamily="34" charset="0"/>
                  <a:sym typeface="Symbol" pitchFamily="18" charset="2"/>
                </a:rPr>
                <a:t></a:t>
              </a:r>
              <a:r>
                <a:rPr lang="en-US" sz="1600" b="0" baseline="-25000">
                  <a:cs typeface="Arial" pitchFamily="34" charset="0"/>
                  <a:sym typeface="Symbol" pitchFamily="18" charset="2"/>
                </a:rPr>
                <a:t>2</a:t>
              </a:r>
              <a:r>
                <a:rPr lang="en-US" sz="1600" b="0">
                  <a:cs typeface="Arial" pitchFamily="34" charset="0"/>
                  <a:sym typeface="Symbol" pitchFamily="18" charset="2"/>
                </a:rPr>
                <a:t> (cm</a:t>
              </a:r>
              <a:r>
                <a:rPr lang="en-US" sz="1600" b="0" baseline="30000">
                  <a:cs typeface="Arial" pitchFamily="34" charset="0"/>
                  <a:sym typeface="Symbol" pitchFamily="18" charset="2"/>
                </a:rPr>
                <a:t>-1</a:t>
              </a:r>
              <a:r>
                <a:rPr lang="en-US" sz="1600" b="0">
                  <a:cs typeface="Arial" pitchFamily="34" charset="0"/>
                  <a:sym typeface="Symbol" pitchFamily="18" charset="2"/>
                </a:rPr>
                <a:t>)</a:t>
              </a:r>
              <a:endParaRPr lang="en-US" sz="1600" b="0">
                <a:cs typeface="Arial" pitchFamily="34" charset="0"/>
              </a:endParaRPr>
            </a:p>
          </p:txBody>
        </p:sp>
        <p:sp>
          <p:nvSpPr>
            <p:cNvPr id="46096" name="Line 92"/>
            <p:cNvSpPr>
              <a:spLocks noChangeShapeType="1"/>
            </p:cNvSpPr>
            <p:nvPr/>
          </p:nvSpPr>
          <p:spPr bwMode="auto">
            <a:xfrm rot="5400000" flipV="1">
              <a:off x="6797771" y="3883761"/>
              <a:ext cx="4948" cy="2932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97" name="Group 93"/>
            <p:cNvGrpSpPr>
              <a:grpSpLocks/>
            </p:cNvGrpSpPr>
            <p:nvPr/>
          </p:nvGrpSpPr>
          <p:grpSpPr bwMode="auto">
            <a:xfrm>
              <a:off x="5527951" y="5349921"/>
              <a:ext cx="1922483" cy="78353"/>
              <a:chOff x="528" y="1300"/>
              <a:chExt cx="828" cy="26"/>
            </a:xfrm>
          </p:grpSpPr>
          <p:sp>
            <p:nvSpPr>
              <p:cNvPr id="46105" name="Line 94"/>
              <p:cNvSpPr>
                <a:spLocks noChangeShapeType="1"/>
              </p:cNvSpPr>
              <p:nvPr/>
            </p:nvSpPr>
            <p:spPr bwMode="auto">
              <a:xfrm rot="5400000" flipH="1" flipV="1">
                <a:off x="516" y="1312"/>
                <a:ext cx="2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Line 95"/>
              <p:cNvSpPr>
                <a:spLocks noChangeShapeType="1"/>
              </p:cNvSpPr>
              <p:nvPr/>
            </p:nvSpPr>
            <p:spPr bwMode="auto">
              <a:xfrm rot="5400000" flipH="1" flipV="1">
                <a:off x="1067" y="1312"/>
                <a:ext cx="2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7" name="Line 96"/>
              <p:cNvSpPr>
                <a:spLocks noChangeShapeType="1"/>
              </p:cNvSpPr>
              <p:nvPr/>
            </p:nvSpPr>
            <p:spPr bwMode="auto">
              <a:xfrm rot="5400000" flipH="1" flipV="1">
                <a:off x="1342" y="1312"/>
                <a:ext cx="2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8" name="Line 97"/>
              <p:cNvSpPr>
                <a:spLocks noChangeShapeType="1"/>
              </p:cNvSpPr>
              <p:nvPr/>
            </p:nvSpPr>
            <p:spPr bwMode="auto">
              <a:xfrm rot="5400000" flipH="1" flipV="1">
                <a:off x="791" y="1312"/>
                <a:ext cx="2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98" name="Group 99"/>
            <p:cNvGrpSpPr>
              <a:grpSpLocks/>
            </p:cNvGrpSpPr>
            <p:nvPr/>
          </p:nvGrpSpPr>
          <p:grpSpPr bwMode="auto">
            <a:xfrm>
              <a:off x="5334000" y="5425927"/>
              <a:ext cx="2680969" cy="337561"/>
              <a:chOff x="624" y="2658"/>
              <a:chExt cx="1466" cy="168"/>
            </a:xfrm>
          </p:grpSpPr>
          <p:sp>
            <p:nvSpPr>
              <p:cNvPr id="46100" name="Text Box 100"/>
              <p:cNvSpPr txBox="1">
                <a:spLocks noChangeArrowheads="1"/>
              </p:cNvSpPr>
              <p:nvPr/>
            </p:nvSpPr>
            <p:spPr bwMode="auto">
              <a:xfrm>
                <a:off x="1281" y="2658"/>
                <a:ext cx="37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0" dirty="0" smtClean="0">
                    <a:cs typeface="Arial" pitchFamily="34" charset="0"/>
                  </a:rPr>
                  <a:t>1700</a:t>
                </a:r>
                <a:endParaRPr lang="en-US" sz="1600" b="0" dirty="0">
                  <a:cs typeface="Arial" pitchFamily="34" charset="0"/>
                </a:endParaRPr>
              </a:p>
            </p:txBody>
          </p:sp>
          <p:sp>
            <p:nvSpPr>
              <p:cNvPr id="46101" name="Text Box 101"/>
              <p:cNvSpPr txBox="1">
                <a:spLocks noChangeArrowheads="1"/>
              </p:cNvSpPr>
              <p:nvPr/>
            </p:nvSpPr>
            <p:spPr bwMode="auto">
              <a:xfrm>
                <a:off x="960" y="2658"/>
                <a:ext cx="325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b="0" dirty="0" smtClean="0">
                    <a:cs typeface="Arial" pitchFamily="34" charset="0"/>
                  </a:rPr>
                  <a:t>1650</a:t>
                </a:r>
                <a:endParaRPr lang="en-US" sz="1600" b="0" dirty="0">
                  <a:cs typeface="Arial" pitchFamily="34" charset="0"/>
                </a:endParaRPr>
              </a:p>
            </p:txBody>
          </p:sp>
          <p:sp>
            <p:nvSpPr>
              <p:cNvPr id="46102" name="Text Box 102"/>
              <p:cNvSpPr txBox="1">
                <a:spLocks noChangeArrowheads="1"/>
              </p:cNvSpPr>
              <p:nvPr/>
            </p:nvSpPr>
            <p:spPr bwMode="auto">
              <a:xfrm>
                <a:off x="624" y="2658"/>
                <a:ext cx="368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0" dirty="0">
                    <a:cs typeface="Arial" pitchFamily="34" charset="0"/>
                  </a:rPr>
                  <a:t>1600</a:t>
                </a:r>
              </a:p>
            </p:txBody>
          </p:sp>
          <p:sp>
            <p:nvSpPr>
              <p:cNvPr id="46103" name="Text Box 103"/>
              <p:cNvSpPr txBox="1">
                <a:spLocks noChangeArrowheads="1"/>
              </p:cNvSpPr>
              <p:nvPr/>
            </p:nvSpPr>
            <p:spPr bwMode="auto">
              <a:xfrm>
                <a:off x="1664" y="2658"/>
                <a:ext cx="42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0" dirty="0" smtClean="0">
                    <a:cs typeface="Arial" pitchFamily="34" charset="0"/>
                  </a:rPr>
                  <a:t>1750</a:t>
                </a:r>
                <a:endParaRPr lang="en-US" sz="1600" b="0" dirty="0">
                  <a:cs typeface="Arial" pitchFamily="34" charset="0"/>
                </a:endParaRPr>
              </a:p>
            </p:txBody>
          </p:sp>
        </p:grpSp>
        <p:sp>
          <p:nvSpPr>
            <p:cNvPr id="46099" name="Line 105"/>
            <p:cNvSpPr>
              <a:spLocks noChangeShapeType="1"/>
            </p:cNvSpPr>
            <p:nvPr/>
          </p:nvSpPr>
          <p:spPr bwMode="auto">
            <a:xfrm rot="5400000" flipH="1">
              <a:off x="4530629" y="4533308"/>
              <a:ext cx="1617592" cy="108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 flipV="1">
              <a:off x="5344848" y="3729937"/>
              <a:ext cx="2781551" cy="1569620"/>
              <a:chOff x="5344848" y="3729937"/>
              <a:chExt cx="2781551" cy="1569620"/>
            </a:xfrm>
          </p:grpSpPr>
          <p:sp>
            <p:nvSpPr>
              <p:cNvPr id="46111" name="Freeform 77"/>
              <p:cNvSpPr>
                <a:spLocks/>
              </p:cNvSpPr>
              <p:nvPr/>
            </p:nvSpPr>
            <p:spPr bwMode="auto">
              <a:xfrm rot="10800000" flipH="1">
                <a:off x="5912870" y="4496282"/>
                <a:ext cx="1101725" cy="803275"/>
              </a:xfrm>
              <a:custGeom>
                <a:avLst/>
                <a:gdLst>
                  <a:gd name="T0" fmla="*/ 0 w 1257"/>
                  <a:gd name="T1" fmla="*/ 2147472241 h 400"/>
                  <a:gd name="T2" fmla="*/ 38452197 w 1257"/>
                  <a:gd name="T3" fmla="*/ 2147472241 h 400"/>
                  <a:gd name="T4" fmla="*/ 38452197 w 1257"/>
                  <a:gd name="T5" fmla="*/ 2147472241 h 400"/>
                  <a:gd name="T6" fmla="*/ 38452197 w 1257"/>
                  <a:gd name="T7" fmla="*/ 2147472241 h 400"/>
                  <a:gd name="T8" fmla="*/ 38452197 w 1257"/>
                  <a:gd name="T9" fmla="*/ 2147472241 h 400"/>
                  <a:gd name="T10" fmla="*/ 38452197 w 1257"/>
                  <a:gd name="T11" fmla="*/ 2147472241 h 400"/>
                  <a:gd name="T12" fmla="*/ 38452197 w 1257"/>
                  <a:gd name="T13" fmla="*/ 2147472241 h 400"/>
                  <a:gd name="T14" fmla="*/ 38452197 w 1257"/>
                  <a:gd name="T15" fmla="*/ 2147472241 h 400"/>
                  <a:gd name="T16" fmla="*/ 38452197 w 1257"/>
                  <a:gd name="T17" fmla="*/ 2147472241 h 400"/>
                  <a:gd name="T18" fmla="*/ 38452197 w 1257"/>
                  <a:gd name="T19" fmla="*/ 2147472241 h 400"/>
                  <a:gd name="T20" fmla="*/ 38452197 w 1257"/>
                  <a:gd name="T21" fmla="*/ 2147472241 h 400"/>
                  <a:gd name="T22" fmla="*/ 38452197 w 1257"/>
                  <a:gd name="T23" fmla="*/ 2147472241 h 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57"/>
                  <a:gd name="T37" fmla="*/ 0 h 400"/>
                  <a:gd name="T38" fmla="*/ 1733 w 1257"/>
                  <a:gd name="T39" fmla="*/ 1299 h 4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57" h="400">
                    <a:moveTo>
                      <a:pt x="0" y="399"/>
                    </a:moveTo>
                    <a:cubicBezTo>
                      <a:pt x="17" y="397"/>
                      <a:pt x="69" y="400"/>
                      <a:pt x="102" y="390"/>
                    </a:cubicBezTo>
                    <a:cubicBezTo>
                      <a:pt x="135" y="380"/>
                      <a:pt x="162" y="366"/>
                      <a:pt x="198" y="339"/>
                    </a:cubicBezTo>
                    <a:cubicBezTo>
                      <a:pt x="234" y="312"/>
                      <a:pt x="277" y="269"/>
                      <a:pt x="318" y="228"/>
                    </a:cubicBezTo>
                    <a:cubicBezTo>
                      <a:pt x="359" y="187"/>
                      <a:pt x="400" y="129"/>
                      <a:pt x="447" y="93"/>
                    </a:cubicBezTo>
                    <a:cubicBezTo>
                      <a:pt x="494" y="57"/>
                      <a:pt x="553" y="25"/>
                      <a:pt x="603" y="13"/>
                    </a:cubicBezTo>
                    <a:cubicBezTo>
                      <a:pt x="653" y="1"/>
                      <a:pt x="699" y="0"/>
                      <a:pt x="745" y="21"/>
                    </a:cubicBezTo>
                    <a:cubicBezTo>
                      <a:pt x="791" y="43"/>
                      <a:pt x="840" y="98"/>
                      <a:pt x="882" y="143"/>
                    </a:cubicBezTo>
                    <a:cubicBezTo>
                      <a:pt x="924" y="188"/>
                      <a:pt x="960" y="254"/>
                      <a:pt x="996" y="294"/>
                    </a:cubicBezTo>
                    <a:cubicBezTo>
                      <a:pt x="1032" y="334"/>
                      <a:pt x="1055" y="364"/>
                      <a:pt x="1098" y="381"/>
                    </a:cubicBezTo>
                    <a:cubicBezTo>
                      <a:pt x="1141" y="398"/>
                      <a:pt x="1224" y="395"/>
                      <a:pt x="1257" y="399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77"/>
              <p:cNvSpPr>
                <a:spLocks/>
              </p:cNvSpPr>
              <p:nvPr/>
            </p:nvSpPr>
            <p:spPr bwMode="auto">
              <a:xfrm flipH="1">
                <a:off x="5503069" y="3729937"/>
                <a:ext cx="896406" cy="702567"/>
              </a:xfrm>
              <a:custGeom>
                <a:avLst/>
                <a:gdLst>
                  <a:gd name="T0" fmla="*/ 0 w 381"/>
                  <a:gd name="T1" fmla="*/ 2147472056 h 624"/>
                  <a:gd name="T2" fmla="*/ 720714846 w 381"/>
                  <a:gd name="T3" fmla="*/ 2147472056 h 624"/>
                  <a:gd name="T4" fmla="*/ 720714846 w 381"/>
                  <a:gd name="T5" fmla="*/ 2147472056 h 624"/>
                  <a:gd name="T6" fmla="*/ 720714846 w 381"/>
                  <a:gd name="T7" fmla="*/ 2147472056 h 624"/>
                  <a:gd name="T8" fmla="*/ 720714846 w 381"/>
                  <a:gd name="T9" fmla="*/ 2147472056 h 624"/>
                  <a:gd name="T10" fmla="*/ 720714846 w 381"/>
                  <a:gd name="T11" fmla="*/ 2147472056 h 624"/>
                  <a:gd name="T12" fmla="*/ 720714846 w 381"/>
                  <a:gd name="T13" fmla="*/ 2147472056 h 624"/>
                  <a:gd name="T14" fmla="*/ 720714846 w 381"/>
                  <a:gd name="T15" fmla="*/ 2147472056 h 624"/>
                  <a:gd name="T16" fmla="*/ 720714846 w 381"/>
                  <a:gd name="T17" fmla="*/ 2147472056 h 624"/>
                  <a:gd name="T18" fmla="*/ 720714846 w 381"/>
                  <a:gd name="T19" fmla="*/ 2147472056 h 624"/>
                  <a:gd name="T20" fmla="*/ 720714846 w 381"/>
                  <a:gd name="T21" fmla="*/ 2147472056 h 624"/>
                  <a:gd name="T22" fmla="*/ 720714846 w 381"/>
                  <a:gd name="T23" fmla="*/ 2147472056 h 6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1"/>
                  <a:gd name="T37" fmla="*/ 0 h 624"/>
                  <a:gd name="T38" fmla="*/ 1733 w 381"/>
                  <a:gd name="T39" fmla="*/ 1299 h 6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1" h="624">
                    <a:moveTo>
                      <a:pt x="0" y="620"/>
                    </a:moveTo>
                    <a:cubicBezTo>
                      <a:pt x="16" y="618"/>
                      <a:pt x="73" y="624"/>
                      <a:pt x="96" y="608"/>
                    </a:cubicBezTo>
                    <a:cubicBezTo>
                      <a:pt x="119" y="592"/>
                      <a:pt x="129" y="564"/>
                      <a:pt x="138" y="524"/>
                    </a:cubicBezTo>
                    <a:cubicBezTo>
                      <a:pt x="147" y="484"/>
                      <a:pt x="148" y="435"/>
                      <a:pt x="153" y="369"/>
                    </a:cubicBezTo>
                    <a:cubicBezTo>
                      <a:pt x="158" y="303"/>
                      <a:pt x="163" y="185"/>
                      <a:pt x="168" y="125"/>
                    </a:cubicBezTo>
                    <a:cubicBezTo>
                      <a:pt x="173" y="65"/>
                      <a:pt x="179" y="22"/>
                      <a:pt x="186" y="11"/>
                    </a:cubicBezTo>
                    <a:cubicBezTo>
                      <a:pt x="193" y="0"/>
                      <a:pt x="203" y="18"/>
                      <a:pt x="210" y="59"/>
                    </a:cubicBezTo>
                    <a:cubicBezTo>
                      <a:pt x="217" y="100"/>
                      <a:pt x="224" y="206"/>
                      <a:pt x="228" y="260"/>
                    </a:cubicBezTo>
                    <a:cubicBezTo>
                      <a:pt x="232" y="314"/>
                      <a:pt x="232" y="339"/>
                      <a:pt x="237" y="383"/>
                    </a:cubicBezTo>
                    <a:cubicBezTo>
                      <a:pt x="242" y="427"/>
                      <a:pt x="248" y="489"/>
                      <a:pt x="258" y="524"/>
                    </a:cubicBezTo>
                    <a:cubicBezTo>
                      <a:pt x="268" y="559"/>
                      <a:pt x="277" y="581"/>
                      <a:pt x="297" y="596"/>
                    </a:cubicBezTo>
                    <a:cubicBezTo>
                      <a:pt x="317" y="611"/>
                      <a:pt x="364" y="613"/>
                      <a:pt x="381" y="617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92"/>
              <p:cNvSpPr>
                <a:spLocks noChangeShapeType="1"/>
              </p:cNvSpPr>
              <p:nvPr/>
            </p:nvSpPr>
            <p:spPr bwMode="auto">
              <a:xfrm rot="5400000" flipH="1" flipV="1">
                <a:off x="6735624" y="3068913"/>
                <a:ext cx="0" cy="27815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995295" y="6104298"/>
            <a:ext cx="4038600" cy="43088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Font typeface="Wingdings" pitchFamily="2" charset="2"/>
              <a:buNone/>
            </a:pPr>
            <a:r>
              <a:rPr lang="en-US" sz="2000" b="0" dirty="0"/>
              <a:t>     </a:t>
            </a:r>
            <a:r>
              <a:rPr lang="el-GR" sz="2200" b="0" dirty="0"/>
              <a:t>ν</a:t>
            </a:r>
            <a:r>
              <a:rPr lang="en-US" sz="2200" b="0" baseline="-25000" dirty="0"/>
              <a:t>2</a:t>
            </a:r>
            <a:r>
              <a:rPr lang="el-GR" sz="2200" b="0" dirty="0"/>
              <a:t> </a:t>
            </a:r>
            <a:r>
              <a:rPr lang="en-US" sz="2200" b="0" dirty="0"/>
              <a:t>=1590-0.26(3705-</a:t>
            </a:r>
            <a:r>
              <a:rPr lang="el-GR" sz="2200" b="0" dirty="0">
                <a:cs typeface="Times New Roman" pitchFamily="18" charset="0"/>
              </a:rPr>
              <a:t>ν</a:t>
            </a:r>
            <a:r>
              <a:rPr lang="en-US" sz="2200" b="0" baseline="-25000" dirty="0">
                <a:cs typeface="Times New Roman" pitchFamily="18" charset="0"/>
              </a:rPr>
              <a:t>OH</a:t>
            </a:r>
            <a:r>
              <a:rPr lang="en-US" sz="2200" b="0" dirty="0" smtClean="0">
                <a:cs typeface="Times New Roman" pitchFamily="18" charset="0"/>
              </a:rPr>
              <a:t>)</a:t>
            </a:r>
            <a:endParaRPr lang="el-GR" sz="2200" b="0" dirty="0">
              <a:cs typeface="Times New Roman" pitchFamily="18" charset="0"/>
            </a:endParaRPr>
          </a:p>
        </p:txBody>
      </p:sp>
      <p:sp>
        <p:nvSpPr>
          <p:cNvPr id="73" name="Text Box 120"/>
          <p:cNvSpPr txBox="1">
            <a:spLocks noChangeArrowheads="1"/>
          </p:cNvSpPr>
          <p:nvPr/>
        </p:nvSpPr>
        <p:spPr bwMode="auto">
          <a:xfrm>
            <a:off x="6531881" y="72150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HOH bend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5400" y="3732985"/>
            <a:ext cx="3707153" cy="2591615"/>
            <a:chOff x="1295400" y="3732985"/>
            <a:chExt cx="3707153" cy="2591615"/>
          </a:xfrm>
        </p:grpSpPr>
        <p:sp>
          <p:nvSpPr>
            <p:cNvPr id="41" name="AutoShape 114"/>
            <p:cNvSpPr>
              <a:spLocks noChangeArrowheads="1"/>
            </p:cNvSpPr>
            <p:nvPr/>
          </p:nvSpPr>
          <p:spPr bwMode="auto">
            <a:xfrm>
              <a:off x="4299290" y="4160877"/>
              <a:ext cx="703263" cy="676275"/>
            </a:xfrm>
            <a:prstGeom prst="leftArrow">
              <a:avLst>
                <a:gd name="adj1" fmla="val 55556"/>
                <a:gd name="adj2" fmla="val 368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 b="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4" name="Text Box 91"/>
            <p:cNvSpPr txBox="1">
              <a:spLocks noChangeArrowheads="1"/>
            </p:cNvSpPr>
            <p:nvPr/>
          </p:nvSpPr>
          <p:spPr bwMode="auto">
            <a:xfrm>
              <a:off x="2213502" y="5986046"/>
              <a:ext cx="11411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0" dirty="0">
                  <a:cs typeface="Arial" pitchFamily="34" charset="0"/>
                  <a:sym typeface="Symbol" pitchFamily="18" charset="2"/>
                </a:rPr>
                <a:t></a:t>
              </a:r>
              <a:r>
                <a:rPr lang="en-US" sz="1600" b="0" baseline="-25000" dirty="0">
                  <a:cs typeface="Arial" pitchFamily="34" charset="0"/>
                  <a:sym typeface="Symbol" pitchFamily="18" charset="2"/>
                </a:rPr>
                <a:t>2</a:t>
              </a:r>
              <a:r>
                <a:rPr lang="en-US" sz="1600" b="0" dirty="0">
                  <a:cs typeface="Arial" pitchFamily="34" charset="0"/>
                  <a:sym typeface="Symbol" pitchFamily="18" charset="2"/>
                </a:rPr>
                <a:t> (cm</a:t>
              </a:r>
              <a:r>
                <a:rPr lang="en-US" sz="1600" b="0" baseline="30000" dirty="0">
                  <a:cs typeface="Arial" pitchFamily="34" charset="0"/>
                  <a:sym typeface="Symbol" pitchFamily="18" charset="2"/>
                </a:rPr>
                <a:t>-1</a:t>
              </a:r>
              <a:r>
                <a:rPr lang="en-US" sz="1600" b="0" dirty="0">
                  <a:cs typeface="Arial" pitchFamily="34" charset="0"/>
                  <a:sym typeface="Symbol" pitchFamily="18" charset="2"/>
                </a:rPr>
                <a:t>)</a:t>
              </a:r>
              <a:endParaRPr lang="en-US" sz="1600" b="0" dirty="0"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295400" y="3732985"/>
              <a:ext cx="2932487" cy="2378360"/>
              <a:chOff x="1295400" y="3732985"/>
              <a:chExt cx="2932487" cy="2378360"/>
            </a:xfrm>
          </p:grpSpPr>
          <p:sp>
            <p:nvSpPr>
              <p:cNvPr id="45" name="Line 92"/>
              <p:cNvSpPr>
                <a:spLocks noChangeShapeType="1"/>
              </p:cNvSpPr>
              <p:nvPr/>
            </p:nvSpPr>
            <p:spPr bwMode="auto">
              <a:xfrm rot="5400000" flipV="1">
                <a:off x="2759171" y="4231618"/>
                <a:ext cx="4948" cy="29324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" name="Group 93"/>
              <p:cNvGrpSpPr>
                <a:grpSpLocks/>
              </p:cNvGrpSpPr>
              <p:nvPr/>
            </p:nvGrpSpPr>
            <p:grpSpPr bwMode="auto">
              <a:xfrm>
                <a:off x="1489351" y="5697778"/>
                <a:ext cx="1922483" cy="78353"/>
                <a:chOff x="528" y="1300"/>
                <a:chExt cx="828" cy="26"/>
              </a:xfrm>
            </p:grpSpPr>
            <p:sp>
              <p:nvSpPr>
                <p:cNvPr id="55" name="Line 94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516" y="1312"/>
                  <a:ext cx="26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95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067" y="1312"/>
                  <a:ext cx="26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6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342" y="1312"/>
                  <a:ext cx="26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97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791" y="1312"/>
                  <a:ext cx="26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99"/>
              <p:cNvGrpSpPr>
                <a:grpSpLocks/>
              </p:cNvGrpSpPr>
              <p:nvPr/>
            </p:nvGrpSpPr>
            <p:grpSpPr bwMode="auto">
              <a:xfrm>
                <a:off x="1295400" y="5773784"/>
                <a:ext cx="2680969" cy="337561"/>
                <a:chOff x="624" y="2658"/>
                <a:chExt cx="1466" cy="168"/>
              </a:xfrm>
            </p:grpSpPr>
            <p:sp>
              <p:nvSpPr>
                <p:cNvPr id="51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1281" y="2658"/>
                  <a:ext cx="370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600" b="0" dirty="0" smtClean="0">
                      <a:cs typeface="Arial" pitchFamily="34" charset="0"/>
                    </a:rPr>
                    <a:t>1700</a:t>
                  </a:r>
                  <a:endParaRPr lang="en-US" sz="1600" b="0" dirty="0">
                    <a:cs typeface="Arial" pitchFamily="34" charset="0"/>
                  </a:endParaRPr>
                </a:p>
              </p:txBody>
            </p:sp>
            <p:sp>
              <p:nvSpPr>
                <p:cNvPr id="52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960" y="2658"/>
                  <a:ext cx="325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 b="0" dirty="0" smtClean="0">
                      <a:cs typeface="Arial" pitchFamily="34" charset="0"/>
                    </a:rPr>
                    <a:t>1650</a:t>
                  </a:r>
                  <a:endParaRPr lang="en-US" sz="1600" b="0" dirty="0">
                    <a:cs typeface="Arial" pitchFamily="34" charset="0"/>
                  </a:endParaRPr>
                </a:p>
              </p:txBody>
            </p:sp>
            <p:sp>
              <p:nvSpPr>
                <p:cNvPr id="53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624" y="2658"/>
                  <a:ext cx="368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600" b="0" dirty="0">
                      <a:cs typeface="Arial" pitchFamily="34" charset="0"/>
                    </a:rPr>
                    <a:t>1600</a:t>
                  </a:r>
                </a:p>
              </p:txBody>
            </p:sp>
            <p:sp>
              <p:nvSpPr>
                <p:cNvPr id="54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1664" y="2658"/>
                  <a:ext cx="42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600" b="0" dirty="0" smtClean="0">
                      <a:cs typeface="Arial" pitchFamily="34" charset="0"/>
                    </a:rPr>
                    <a:t>1750</a:t>
                  </a:r>
                  <a:endParaRPr lang="en-US" sz="1600" b="0" dirty="0">
                    <a:cs typeface="Arial" pitchFamily="34" charset="0"/>
                  </a:endParaRPr>
                </a:p>
              </p:txBody>
            </p:sp>
          </p:grpSp>
          <p:sp>
            <p:nvSpPr>
              <p:cNvPr id="48" name="Line 105"/>
              <p:cNvSpPr>
                <a:spLocks noChangeShapeType="1"/>
              </p:cNvSpPr>
              <p:nvPr/>
            </p:nvSpPr>
            <p:spPr bwMode="auto">
              <a:xfrm rot="5400000" flipH="1">
                <a:off x="363147" y="4676085"/>
                <a:ext cx="1886201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flipV="1">
                <a:off x="1306248" y="3809185"/>
                <a:ext cx="2781551" cy="1828800"/>
                <a:chOff x="1306248" y="3809185"/>
                <a:chExt cx="2781551" cy="1828800"/>
              </a:xfrm>
            </p:grpSpPr>
            <p:sp>
              <p:nvSpPr>
                <p:cNvPr id="43" name="Freeform 77"/>
                <p:cNvSpPr>
                  <a:spLocks/>
                </p:cNvSpPr>
                <p:nvPr/>
              </p:nvSpPr>
              <p:spPr bwMode="auto">
                <a:xfrm rot="10800000" flipH="1">
                  <a:off x="1874270" y="4999993"/>
                  <a:ext cx="1101725" cy="637992"/>
                </a:xfrm>
                <a:custGeom>
                  <a:avLst/>
                  <a:gdLst>
                    <a:gd name="T0" fmla="*/ 0 w 1257"/>
                    <a:gd name="T1" fmla="*/ 2147472241 h 400"/>
                    <a:gd name="T2" fmla="*/ 38452197 w 1257"/>
                    <a:gd name="T3" fmla="*/ 2147472241 h 400"/>
                    <a:gd name="T4" fmla="*/ 38452197 w 1257"/>
                    <a:gd name="T5" fmla="*/ 2147472241 h 400"/>
                    <a:gd name="T6" fmla="*/ 38452197 w 1257"/>
                    <a:gd name="T7" fmla="*/ 2147472241 h 400"/>
                    <a:gd name="T8" fmla="*/ 38452197 w 1257"/>
                    <a:gd name="T9" fmla="*/ 2147472241 h 400"/>
                    <a:gd name="T10" fmla="*/ 38452197 w 1257"/>
                    <a:gd name="T11" fmla="*/ 2147472241 h 400"/>
                    <a:gd name="T12" fmla="*/ 38452197 w 1257"/>
                    <a:gd name="T13" fmla="*/ 2147472241 h 400"/>
                    <a:gd name="T14" fmla="*/ 38452197 w 1257"/>
                    <a:gd name="T15" fmla="*/ 2147472241 h 400"/>
                    <a:gd name="T16" fmla="*/ 38452197 w 1257"/>
                    <a:gd name="T17" fmla="*/ 2147472241 h 400"/>
                    <a:gd name="T18" fmla="*/ 38452197 w 1257"/>
                    <a:gd name="T19" fmla="*/ 2147472241 h 400"/>
                    <a:gd name="T20" fmla="*/ 38452197 w 1257"/>
                    <a:gd name="T21" fmla="*/ 2147472241 h 400"/>
                    <a:gd name="T22" fmla="*/ 38452197 w 1257"/>
                    <a:gd name="T23" fmla="*/ 2147472241 h 4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57"/>
                    <a:gd name="T37" fmla="*/ 0 h 400"/>
                    <a:gd name="T38" fmla="*/ 1733 w 1257"/>
                    <a:gd name="T39" fmla="*/ 1299 h 4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57" h="400">
                      <a:moveTo>
                        <a:pt x="0" y="399"/>
                      </a:moveTo>
                      <a:cubicBezTo>
                        <a:pt x="17" y="397"/>
                        <a:pt x="69" y="400"/>
                        <a:pt x="102" y="390"/>
                      </a:cubicBezTo>
                      <a:cubicBezTo>
                        <a:pt x="135" y="380"/>
                        <a:pt x="162" y="366"/>
                        <a:pt x="198" y="339"/>
                      </a:cubicBezTo>
                      <a:cubicBezTo>
                        <a:pt x="234" y="312"/>
                        <a:pt x="277" y="269"/>
                        <a:pt x="318" y="228"/>
                      </a:cubicBezTo>
                      <a:cubicBezTo>
                        <a:pt x="359" y="187"/>
                        <a:pt x="400" y="129"/>
                        <a:pt x="447" y="93"/>
                      </a:cubicBezTo>
                      <a:cubicBezTo>
                        <a:pt x="494" y="57"/>
                        <a:pt x="553" y="25"/>
                        <a:pt x="603" y="13"/>
                      </a:cubicBezTo>
                      <a:cubicBezTo>
                        <a:pt x="653" y="1"/>
                        <a:pt x="699" y="0"/>
                        <a:pt x="745" y="21"/>
                      </a:cubicBezTo>
                      <a:cubicBezTo>
                        <a:pt x="791" y="43"/>
                        <a:pt x="840" y="98"/>
                        <a:pt x="882" y="143"/>
                      </a:cubicBezTo>
                      <a:cubicBezTo>
                        <a:pt x="924" y="188"/>
                        <a:pt x="960" y="254"/>
                        <a:pt x="996" y="294"/>
                      </a:cubicBezTo>
                      <a:cubicBezTo>
                        <a:pt x="1032" y="334"/>
                        <a:pt x="1055" y="364"/>
                        <a:pt x="1098" y="381"/>
                      </a:cubicBezTo>
                      <a:cubicBezTo>
                        <a:pt x="1141" y="398"/>
                        <a:pt x="1224" y="395"/>
                        <a:pt x="1257" y="399"/>
                      </a:cubicBez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7"/>
                <p:cNvSpPr>
                  <a:spLocks/>
                </p:cNvSpPr>
                <p:nvPr/>
              </p:nvSpPr>
              <p:spPr bwMode="auto">
                <a:xfrm flipH="1">
                  <a:off x="1437899" y="3809185"/>
                  <a:ext cx="922976" cy="1123577"/>
                </a:xfrm>
                <a:custGeom>
                  <a:avLst/>
                  <a:gdLst>
                    <a:gd name="T0" fmla="*/ 0 w 381"/>
                    <a:gd name="T1" fmla="*/ 2147472056 h 624"/>
                    <a:gd name="T2" fmla="*/ 720714846 w 381"/>
                    <a:gd name="T3" fmla="*/ 2147472056 h 624"/>
                    <a:gd name="T4" fmla="*/ 720714846 w 381"/>
                    <a:gd name="T5" fmla="*/ 2147472056 h 624"/>
                    <a:gd name="T6" fmla="*/ 720714846 w 381"/>
                    <a:gd name="T7" fmla="*/ 2147472056 h 624"/>
                    <a:gd name="T8" fmla="*/ 720714846 w 381"/>
                    <a:gd name="T9" fmla="*/ 2147472056 h 624"/>
                    <a:gd name="T10" fmla="*/ 720714846 w 381"/>
                    <a:gd name="T11" fmla="*/ 2147472056 h 624"/>
                    <a:gd name="T12" fmla="*/ 720714846 w 381"/>
                    <a:gd name="T13" fmla="*/ 2147472056 h 624"/>
                    <a:gd name="T14" fmla="*/ 720714846 w 381"/>
                    <a:gd name="T15" fmla="*/ 2147472056 h 624"/>
                    <a:gd name="T16" fmla="*/ 720714846 w 381"/>
                    <a:gd name="T17" fmla="*/ 2147472056 h 624"/>
                    <a:gd name="T18" fmla="*/ 720714846 w 381"/>
                    <a:gd name="T19" fmla="*/ 2147472056 h 624"/>
                    <a:gd name="T20" fmla="*/ 720714846 w 381"/>
                    <a:gd name="T21" fmla="*/ 2147472056 h 624"/>
                    <a:gd name="T22" fmla="*/ 720714846 w 381"/>
                    <a:gd name="T23" fmla="*/ 2147472056 h 6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1"/>
                    <a:gd name="T37" fmla="*/ 0 h 624"/>
                    <a:gd name="T38" fmla="*/ 1733 w 381"/>
                    <a:gd name="T39" fmla="*/ 1299 h 6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1" h="624">
                      <a:moveTo>
                        <a:pt x="0" y="620"/>
                      </a:moveTo>
                      <a:cubicBezTo>
                        <a:pt x="16" y="618"/>
                        <a:pt x="73" y="624"/>
                        <a:pt x="96" y="608"/>
                      </a:cubicBezTo>
                      <a:cubicBezTo>
                        <a:pt x="119" y="592"/>
                        <a:pt x="129" y="564"/>
                        <a:pt x="138" y="524"/>
                      </a:cubicBezTo>
                      <a:cubicBezTo>
                        <a:pt x="147" y="484"/>
                        <a:pt x="148" y="435"/>
                        <a:pt x="153" y="369"/>
                      </a:cubicBezTo>
                      <a:cubicBezTo>
                        <a:pt x="158" y="303"/>
                        <a:pt x="163" y="185"/>
                        <a:pt x="168" y="125"/>
                      </a:cubicBezTo>
                      <a:cubicBezTo>
                        <a:pt x="173" y="65"/>
                        <a:pt x="179" y="22"/>
                        <a:pt x="186" y="11"/>
                      </a:cubicBezTo>
                      <a:cubicBezTo>
                        <a:pt x="193" y="0"/>
                        <a:pt x="203" y="18"/>
                        <a:pt x="210" y="59"/>
                      </a:cubicBezTo>
                      <a:cubicBezTo>
                        <a:pt x="217" y="100"/>
                        <a:pt x="224" y="206"/>
                        <a:pt x="228" y="260"/>
                      </a:cubicBezTo>
                      <a:cubicBezTo>
                        <a:pt x="232" y="314"/>
                        <a:pt x="232" y="339"/>
                        <a:pt x="237" y="383"/>
                      </a:cubicBezTo>
                      <a:cubicBezTo>
                        <a:pt x="242" y="427"/>
                        <a:pt x="248" y="489"/>
                        <a:pt x="258" y="524"/>
                      </a:cubicBezTo>
                      <a:cubicBezTo>
                        <a:pt x="268" y="559"/>
                        <a:pt x="277" y="581"/>
                        <a:pt x="297" y="596"/>
                      </a:cubicBezTo>
                      <a:cubicBezTo>
                        <a:pt x="317" y="611"/>
                        <a:pt x="364" y="613"/>
                        <a:pt x="381" y="617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92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2697024" y="3561409"/>
                  <a:ext cx="0" cy="27815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sm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1996729" y="4990668"/>
                <a:ext cx="13644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Free OH</a:t>
                </a:r>
                <a:endParaRPr lang="en-US" sz="2400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637588" y="3771589"/>
                <a:ext cx="1539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H-bonded</a:t>
                </a:r>
                <a:endParaRPr lang="en-US" sz="2400" b="0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20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29618"/>
            <a:ext cx="657162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33600" y="152400"/>
            <a:ext cx="51064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CTAB at air/water interface</a:t>
            </a:r>
          </a:p>
          <a:p>
            <a:pPr algn="ctr"/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SSP, PPP, </a:t>
            </a:r>
            <a:r>
              <a:rPr lang="en-US" sz="3200" u="sng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and SPS </a:t>
            </a:r>
            <a:endParaRPr lang="en-US" sz="3200" u="sng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SFG spectrum of water bend at the A/W interface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019800" y="2209800"/>
            <a:ext cx="2101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Two </a:t>
            </a:r>
            <a:r>
              <a:rPr lang="en-US" sz="2000" b="0" dirty="0" err="1" smtClean="0"/>
              <a:t>Lorentzian</a:t>
            </a:r>
            <a:r>
              <a:rPr lang="en-US" sz="2000" b="0" dirty="0" smtClean="0"/>
              <a:t> fit</a:t>
            </a:r>
            <a:endParaRPr lang="en-US" sz="2000" b="0" dirty="0"/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/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5257800" y="914400"/>
          <a:ext cx="3581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9" name="Equation" r:id="rId3" imgW="1866600" imgH="380880" progId="Equation.DSMT4">
                  <p:embed/>
                </p:oleObj>
              </mc:Choice>
              <mc:Fallback>
                <p:oleObj name="Equation" r:id="rId3" imgW="1866600" imgH="380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14400"/>
                        <a:ext cx="3581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22" name="Group 74"/>
          <p:cNvGraphicFramePr>
            <a:graphicFrameLocks noGrp="1"/>
          </p:cNvGraphicFramePr>
          <p:nvPr/>
        </p:nvGraphicFramePr>
        <p:xfrm>
          <a:off x="5257800" y="2667000"/>
          <a:ext cx="3657600" cy="2103120"/>
        </p:xfrm>
        <a:graphic>
          <a:graphicData uri="http://schemas.openxmlformats.org/drawingml/2006/table">
            <a:tbl>
              <a:tblPr/>
              <a:tblGrid>
                <a:gridCol w="804797"/>
                <a:gridCol w="1328803"/>
                <a:gridCol w="1524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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(cm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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(cm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SSP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1630.5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=-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0.399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1660.5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0.256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PPP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1630.5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=-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0.323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1662.5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04800" y="838200"/>
            <a:ext cx="4697560" cy="5800442"/>
            <a:chOff x="1093640" y="447958"/>
            <a:chExt cx="4697560" cy="5800442"/>
          </a:xfrm>
        </p:grpSpPr>
        <p:pic>
          <p:nvPicPr>
            <p:cNvPr id="34" name="Picture 33" descr="path63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3640" y="3391288"/>
              <a:ext cx="4697560" cy="2857112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2992184" y="486180"/>
              <a:ext cx="91440" cy="5349240"/>
            </a:xfrm>
            <a:prstGeom prst="rect">
              <a:avLst/>
            </a:prstGeom>
            <a:solidFill>
              <a:srgbClr val="00C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88513" y="471190"/>
              <a:ext cx="91440" cy="5349240"/>
            </a:xfrm>
            <a:prstGeom prst="rect">
              <a:avLst/>
            </a:prstGeom>
            <a:solidFill>
              <a:srgbClr val="FF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680"/>
            <p:cNvGrpSpPr/>
            <p:nvPr/>
          </p:nvGrpSpPr>
          <p:grpSpPr>
            <a:xfrm>
              <a:off x="3581400" y="4876800"/>
              <a:ext cx="769357" cy="763324"/>
              <a:chOff x="1921619" y="331175"/>
              <a:chExt cx="769357" cy="763324"/>
            </a:xfrm>
          </p:grpSpPr>
          <p:grpSp>
            <p:nvGrpSpPr>
              <p:cNvPr id="51" name="Group 32"/>
              <p:cNvGrpSpPr/>
              <p:nvPr/>
            </p:nvGrpSpPr>
            <p:grpSpPr>
              <a:xfrm rot="13618105">
                <a:off x="1998360" y="487431"/>
                <a:ext cx="763324" cy="450811"/>
                <a:chOff x="457200" y="2514600"/>
                <a:chExt cx="1949038" cy="1191904"/>
              </a:xfrm>
            </p:grpSpPr>
            <p:pic>
              <p:nvPicPr>
                <p:cNvPr id="53" name="Picture 52" descr="h2o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993288" y="2514600"/>
                  <a:ext cx="1412950" cy="773649"/>
                </a:xfrm>
                <a:prstGeom prst="rect">
                  <a:avLst/>
                </a:prstGeom>
              </p:spPr>
            </p:pic>
            <p:cxnSp>
              <p:nvCxnSpPr>
                <p:cNvPr id="54" name="Straight Connector 53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>
              <a:xfrm rot="8218105" flipH="1">
                <a:off x="1921619" y="638629"/>
                <a:ext cx="769357" cy="780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679"/>
            <p:cNvGrpSpPr/>
            <p:nvPr/>
          </p:nvGrpSpPr>
          <p:grpSpPr>
            <a:xfrm>
              <a:off x="3650243" y="3503875"/>
              <a:ext cx="769357" cy="763325"/>
              <a:chOff x="4031243" y="228600"/>
              <a:chExt cx="769357" cy="763325"/>
            </a:xfrm>
          </p:grpSpPr>
          <p:grpSp>
            <p:nvGrpSpPr>
              <p:cNvPr id="46" name="Group 15"/>
              <p:cNvGrpSpPr/>
              <p:nvPr/>
            </p:nvGrpSpPr>
            <p:grpSpPr>
              <a:xfrm>
                <a:off x="4031243" y="392492"/>
                <a:ext cx="769357" cy="457519"/>
                <a:chOff x="457200" y="2514600"/>
                <a:chExt cx="2514600" cy="1219200"/>
              </a:xfrm>
            </p:grpSpPr>
            <p:pic>
              <p:nvPicPr>
                <p:cNvPr id="48" name="Picture 47" descr="h2o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993290" y="2514600"/>
                  <a:ext cx="1412951" cy="773647"/>
                </a:xfrm>
                <a:prstGeom prst="rect">
                  <a:avLst/>
                </a:prstGeom>
              </p:spPr>
            </p:pic>
            <p:cxnSp>
              <p:nvCxnSpPr>
                <p:cNvPr id="49" name="Straight Connector 48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362200" y="3200400"/>
                  <a:ext cx="609600" cy="5334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Arrow Connector 46"/>
              <p:cNvCxnSpPr/>
              <p:nvPr/>
            </p:nvCxnSpPr>
            <p:spPr>
              <a:xfrm rot="16200000" flipH="1">
                <a:off x="4043401" y="607213"/>
                <a:ext cx="763325" cy="610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681"/>
            <p:cNvGrpSpPr/>
            <p:nvPr/>
          </p:nvGrpSpPr>
          <p:grpSpPr>
            <a:xfrm>
              <a:off x="2073454" y="4465320"/>
              <a:ext cx="412292" cy="1097280"/>
              <a:chOff x="1404080" y="1372394"/>
              <a:chExt cx="412292" cy="1097280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899954" y="1921034"/>
                <a:ext cx="1097280" cy="0"/>
              </a:xfrm>
              <a:prstGeom prst="straightConnector1">
                <a:avLst/>
              </a:prstGeom>
              <a:ln w="25400">
                <a:solidFill>
                  <a:srgbClr val="00CC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1404080" y="1755522"/>
                <a:ext cx="4122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CC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b="1" baseline="-25000" dirty="0" smtClean="0">
                    <a:solidFill>
                      <a:srgbClr val="00CC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000" b="1" baseline="-25000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678"/>
            <p:cNvGrpSpPr/>
            <p:nvPr/>
          </p:nvGrpSpPr>
          <p:grpSpPr>
            <a:xfrm>
              <a:off x="2118610" y="3581400"/>
              <a:ext cx="412292" cy="685800"/>
              <a:chOff x="5181600" y="457200"/>
              <a:chExt cx="412292" cy="685800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4838700" y="800100"/>
                <a:ext cx="68580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5181600" y="600358"/>
                <a:ext cx="4122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0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" name="Picture 40" descr="path6307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362" y="447958"/>
              <a:ext cx="4534178" cy="302523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6019800" y="4906668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“Free OH”</a:t>
            </a:r>
            <a:endParaRPr lang="en-US" sz="2000" b="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3633" y="490666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“H-bonded”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SFG spectrum of water bend at the A/W interface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5791200" y="1828800"/>
            <a:ext cx="2101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Two </a:t>
            </a:r>
            <a:r>
              <a:rPr lang="en-US" sz="2000" b="0" dirty="0" err="1" smtClean="0"/>
              <a:t>Lorentzian</a:t>
            </a:r>
            <a:r>
              <a:rPr lang="en-US" sz="2000" b="0" dirty="0" smtClean="0"/>
              <a:t> fit</a:t>
            </a:r>
            <a:endParaRPr lang="en-US" sz="2000" b="0" dirty="0"/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/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5181600" y="914400"/>
          <a:ext cx="3581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31" name="Equation" r:id="rId3" imgW="1866600" imgH="380880" progId="Equation.DSMT4">
                  <p:embed/>
                </p:oleObj>
              </mc:Choice>
              <mc:Fallback>
                <p:oleObj name="Equation" r:id="rId3" imgW="1866600" imgH="380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14400"/>
                        <a:ext cx="3581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22" name="Group 74"/>
          <p:cNvGraphicFramePr>
            <a:graphicFrameLocks noGrp="1"/>
          </p:cNvGraphicFramePr>
          <p:nvPr/>
        </p:nvGraphicFramePr>
        <p:xfrm>
          <a:off x="5257800" y="2286000"/>
          <a:ext cx="3352800" cy="2103120"/>
        </p:xfrm>
        <a:graphic>
          <a:graphicData uri="http://schemas.openxmlformats.org/drawingml/2006/table">
            <a:tbl>
              <a:tblPr/>
              <a:tblGrid>
                <a:gridCol w="914400"/>
                <a:gridCol w="1219200"/>
                <a:gridCol w="1219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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(cm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-1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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(cm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-1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SSP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1655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=1.6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1752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=0.3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PPP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1642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=2.1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1728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=0.7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930036" y="637489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err="1" smtClean="0"/>
              <a:t>Vinaykin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Benderskii</a:t>
            </a:r>
            <a:r>
              <a:rPr lang="en-US" sz="1800" b="0" dirty="0" smtClean="0"/>
              <a:t> </a:t>
            </a:r>
            <a:r>
              <a:rPr lang="en-US" sz="1800" b="0" i="1" dirty="0" smtClean="0"/>
              <a:t>JPCL</a:t>
            </a:r>
            <a:r>
              <a:rPr lang="en-US" sz="1800" b="0" dirty="0" smtClean="0"/>
              <a:t> </a:t>
            </a:r>
            <a:r>
              <a:rPr lang="en-US" sz="1800" dirty="0" smtClean="0"/>
              <a:t>3</a:t>
            </a:r>
            <a:r>
              <a:rPr lang="en-US" sz="1800" b="0" dirty="0" smtClean="0"/>
              <a:t>, 3348 (2012)</a:t>
            </a:r>
            <a:endParaRPr lang="en-US" sz="1800" b="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" y="728247"/>
            <a:ext cx="4800599" cy="6365840"/>
            <a:chOff x="1" y="731494"/>
            <a:chExt cx="4572000" cy="6062706"/>
          </a:xfrm>
        </p:grpSpPr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1" y="905286"/>
              <a:ext cx="4572000" cy="5888914"/>
              <a:chOff x="336" y="288"/>
              <a:chExt cx="3615" cy="4656"/>
            </a:xfrm>
          </p:grpSpPr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2618" y="3120"/>
                <a:ext cx="325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x3</a:t>
                </a:r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2931" y="3298"/>
                <a:ext cx="325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</a:rPr>
                  <a:t>x3</a:t>
                </a:r>
              </a:p>
            </p:txBody>
          </p:sp>
          <p:sp>
            <p:nvSpPr>
              <p:cNvPr id="22" name="Text Box 10"/>
              <p:cNvSpPr txBox="1">
                <a:spLocks noChangeArrowheads="1"/>
              </p:cNvSpPr>
              <p:nvPr/>
            </p:nvSpPr>
            <p:spPr bwMode="auto">
              <a:xfrm>
                <a:off x="1084" y="432"/>
                <a:ext cx="320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A.</a:t>
                </a:r>
              </a:p>
            </p:txBody>
          </p: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1084" y="2572"/>
                <a:ext cx="307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B.</a:t>
                </a:r>
              </a:p>
            </p:txBody>
          </p: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1084" y="3984"/>
                <a:ext cx="31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C.</a:t>
                </a:r>
              </a:p>
            </p:txBody>
          </p:sp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0" y="288"/>
                <a:ext cx="3440" cy="2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1" y="2423"/>
                <a:ext cx="3600" cy="1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36" y="3888"/>
                <a:ext cx="3286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8" name="Straight Connector 13"/>
            <p:cNvCxnSpPr>
              <a:cxnSpLocks noChangeShapeType="1"/>
            </p:cNvCxnSpPr>
            <p:nvPr/>
          </p:nvCxnSpPr>
          <p:spPr bwMode="auto">
            <a:xfrm flipV="1">
              <a:off x="1600200" y="1066800"/>
              <a:ext cx="0" cy="408305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/>
            </a:ln>
          </p:spPr>
        </p:cxn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835069" y="731494"/>
              <a:ext cx="1145816" cy="32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0" dirty="0">
                  <a:latin typeface="+mn-lt"/>
                </a:rPr>
                <a:t>Gas phase</a:t>
              </a:r>
            </a:p>
          </p:txBody>
        </p:sp>
      </p:grp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334000" y="4724400"/>
            <a:ext cx="35052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</a:pPr>
            <a:r>
              <a:rPr lang="en-US" b="0" dirty="0" smtClean="0"/>
              <a:t>Gas phase: </a:t>
            </a:r>
            <a:r>
              <a:rPr lang="en-US" b="0" dirty="0" smtClean="0">
                <a:sym typeface="Symbol" pitchFamily="18" charset="2"/>
              </a:rPr>
              <a:t>1595 cm</a:t>
            </a:r>
            <a:r>
              <a:rPr lang="en-US" b="0" baseline="30000" dirty="0" smtClean="0">
                <a:sym typeface="Symbol" pitchFamily="18" charset="2"/>
              </a:rPr>
              <a:t>-1</a:t>
            </a:r>
            <a:r>
              <a:rPr lang="en-US" b="0" dirty="0" smtClean="0">
                <a:sym typeface="Symbol" pitchFamily="18" charset="2"/>
              </a:rPr>
              <a:t> </a:t>
            </a:r>
            <a:endParaRPr lang="en-US" b="0" dirty="0" smtClean="0"/>
          </a:p>
          <a:p>
            <a:pPr>
              <a:spcBef>
                <a:spcPct val="75000"/>
              </a:spcBef>
            </a:pPr>
            <a:r>
              <a:rPr lang="en-US" b="0" dirty="0" smtClean="0">
                <a:solidFill>
                  <a:srgbClr val="00B050"/>
                </a:solidFill>
              </a:rPr>
              <a:t>Bulk </a:t>
            </a:r>
            <a:r>
              <a:rPr lang="en-US" b="0" dirty="0">
                <a:solidFill>
                  <a:srgbClr val="00B050"/>
                </a:solidFill>
              </a:rPr>
              <a:t>water: </a:t>
            </a:r>
            <a:r>
              <a:rPr lang="en-US" b="0" dirty="0" smtClean="0">
                <a:solidFill>
                  <a:srgbClr val="00B050"/>
                </a:solidFill>
              </a:rPr>
              <a:t>1645 cm</a:t>
            </a:r>
            <a:r>
              <a:rPr lang="en-US" b="0" baseline="30000" dirty="0" smtClean="0">
                <a:solidFill>
                  <a:srgbClr val="00B050"/>
                </a:solidFill>
              </a:rPr>
              <a:t>-1</a:t>
            </a:r>
            <a:endParaRPr lang="en-US" b="0" baseline="30000" dirty="0">
              <a:solidFill>
                <a:srgbClr val="00B050"/>
              </a:solidFill>
            </a:endParaRPr>
          </a:p>
        </p:txBody>
      </p:sp>
      <p:cxnSp>
        <p:nvCxnSpPr>
          <p:cNvPr id="29" name="Straight Connector 13"/>
          <p:cNvCxnSpPr>
            <a:cxnSpLocks noChangeShapeType="1"/>
          </p:cNvCxnSpPr>
          <p:nvPr/>
        </p:nvCxnSpPr>
        <p:spPr bwMode="auto">
          <a:xfrm flipH="1" flipV="1">
            <a:off x="2154477" y="939452"/>
            <a:ext cx="3810" cy="4431200"/>
          </a:xfrm>
          <a:prstGeom prst="line">
            <a:avLst/>
          </a:prstGeom>
          <a:noFill/>
          <a:ln w="12700" algn="ctr">
            <a:solidFill>
              <a:srgbClr val="00B050"/>
            </a:solidFill>
            <a:prstDash val="dash"/>
            <a:round/>
            <a:headEnd/>
            <a:tailEnd/>
          </a:ln>
        </p:spPr>
      </p:cxn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987968" y="1143000"/>
            <a:ext cx="593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  <a:latin typeface="+mj-lt"/>
              </a:rPr>
              <a:t>SSP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537036" y="1405198"/>
            <a:ext cx="593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PPP</a:t>
            </a: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1920658" y="646827"/>
            <a:ext cx="687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B050"/>
                </a:solidFill>
                <a:latin typeface="+mn-lt"/>
              </a:rPr>
              <a:t>Bulk</a:t>
            </a:r>
            <a:endParaRPr lang="en-US" sz="1600" b="0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152400" y="1524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OH-stretch </a:t>
            </a: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spectrum of 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surface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88602" y="6533649"/>
            <a:ext cx="365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 err="1" smtClean="0">
                <a:cs typeface="Times New Roman" pitchFamily="18" charset="0"/>
              </a:rPr>
              <a:t>Stiopkin</a:t>
            </a:r>
            <a:r>
              <a:rPr lang="en-US" sz="1400" b="0" dirty="0" smtClean="0">
                <a:cs typeface="Times New Roman" pitchFamily="18" charset="0"/>
              </a:rPr>
              <a:t> </a:t>
            </a:r>
            <a:r>
              <a:rPr lang="en-US" sz="1400" b="0" i="1" dirty="0" smtClean="0">
                <a:cs typeface="Times New Roman" pitchFamily="18" charset="0"/>
              </a:rPr>
              <a:t>et al.</a:t>
            </a:r>
            <a:r>
              <a:rPr lang="en-US" sz="1400" b="0" dirty="0" smtClean="0">
                <a:cs typeface="Times New Roman" pitchFamily="18" charset="0"/>
              </a:rPr>
              <a:t> </a:t>
            </a:r>
            <a:r>
              <a:rPr lang="en-US" sz="1400" b="0" i="1" dirty="0" smtClean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Nature</a:t>
            </a:r>
            <a:r>
              <a:rPr lang="en-US" sz="1400" b="0" dirty="0" smtClean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474</a:t>
            </a:r>
            <a:r>
              <a:rPr lang="en-US" sz="1400" b="0" dirty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, 192 (2011) </a:t>
            </a:r>
          </a:p>
        </p:txBody>
      </p:sp>
      <p:grpSp>
        <p:nvGrpSpPr>
          <p:cNvPr id="9" name="Group 22"/>
          <p:cNvGrpSpPr/>
          <p:nvPr/>
        </p:nvGrpSpPr>
        <p:grpSpPr>
          <a:xfrm>
            <a:off x="-1" y="304800"/>
            <a:ext cx="4572001" cy="3477297"/>
            <a:chOff x="4724400" y="2209800"/>
            <a:chExt cx="5009444" cy="3810000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301840" y="2495490"/>
              <a:ext cx="21563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chemeClr val="tx2"/>
                  </a:solidFill>
                  <a:cs typeface="Arial" pitchFamily="34" charset="0"/>
                </a:rPr>
                <a:t>Experiment (SSP)</a:t>
              </a: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6558844" y="3056467"/>
              <a:ext cx="640880" cy="33954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HOD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7834724" y="3032948"/>
              <a:ext cx="640880" cy="33954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DOD</a:t>
              </a:r>
            </a:p>
          </p:txBody>
        </p:sp>
        <p:pic>
          <p:nvPicPr>
            <p:cNvPr id="27" name="Picture 26" descr="SSP 100 - 25 spectra - exp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2209800"/>
              <a:ext cx="5009444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7215893" y="3873735"/>
              <a:ext cx="636469" cy="1287639"/>
              <a:chOff x="1599" y="1756"/>
              <a:chExt cx="433" cy="876"/>
            </a:xfrm>
          </p:grpSpPr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1599" y="2290"/>
                <a:ext cx="210" cy="54"/>
              </a:xfrm>
              <a:prstGeom prst="rect">
                <a:avLst/>
              </a:prstGeom>
              <a:solidFill>
                <a:srgbClr val="FF0033">
                  <a:alpha val="70195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1726" y="2364"/>
                <a:ext cx="306" cy="54"/>
              </a:xfrm>
              <a:prstGeom prst="rect">
                <a:avLst/>
              </a:prstGeom>
              <a:solidFill>
                <a:srgbClr val="3333CC">
                  <a:alpha val="70195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>
                <a:off x="1600" y="1772"/>
                <a:ext cx="20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>
                <a:off x="1600" y="1776"/>
                <a:ext cx="0" cy="8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>
                <a:off x="1804" y="1772"/>
                <a:ext cx="0" cy="8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1" name="Line 35"/>
              <p:cNvSpPr>
                <a:spLocks noChangeShapeType="1"/>
              </p:cNvSpPr>
              <p:nvPr/>
            </p:nvSpPr>
            <p:spPr bwMode="auto">
              <a:xfrm>
                <a:off x="1736" y="1756"/>
                <a:ext cx="29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2" name="Line 36"/>
              <p:cNvSpPr>
                <a:spLocks noChangeShapeType="1"/>
              </p:cNvSpPr>
              <p:nvPr/>
            </p:nvSpPr>
            <p:spPr bwMode="auto">
              <a:xfrm flipH="1">
                <a:off x="1728" y="1760"/>
                <a:ext cx="4" cy="8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3" name="Line 37"/>
              <p:cNvSpPr>
                <a:spLocks noChangeShapeType="1"/>
              </p:cNvSpPr>
              <p:nvPr/>
            </p:nvSpPr>
            <p:spPr bwMode="auto">
              <a:xfrm>
                <a:off x="2028" y="1764"/>
                <a:ext cx="0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43"/>
          <p:cNvGrpSpPr/>
          <p:nvPr/>
        </p:nvGrpSpPr>
        <p:grpSpPr>
          <a:xfrm>
            <a:off x="-76200" y="3247889"/>
            <a:ext cx="4829579" cy="3610111"/>
            <a:chOff x="-1143000" y="1524000"/>
            <a:chExt cx="5291666" cy="3955521"/>
          </a:xfrm>
        </p:grpSpPr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702771" y="1828800"/>
              <a:ext cx="16594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solidFill>
                    <a:schemeClr val="tx2"/>
                  </a:solidFill>
                  <a:cs typeface="Arial" pitchFamily="34" charset="0"/>
                </a:rPr>
                <a:t>Theory (SSP)</a:t>
              </a:r>
            </a:p>
          </p:txBody>
        </p:sp>
        <p:pic>
          <p:nvPicPr>
            <p:cNvPr id="46" name="Picture 23" descr="SSP 100 - 25 spectra - the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143000" y="1524000"/>
              <a:ext cx="5291666" cy="3955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1567509" y="3182056"/>
              <a:ext cx="674688" cy="1405231"/>
              <a:chOff x="4488" y="1680"/>
              <a:chExt cx="459" cy="956"/>
            </a:xfrm>
          </p:grpSpPr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4488" y="2260"/>
                <a:ext cx="287" cy="58"/>
              </a:xfrm>
              <a:prstGeom prst="rect">
                <a:avLst/>
              </a:prstGeom>
              <a:solidFill>
                <a:srgbClr val="FF0033">
                  <a:alpha val="70195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49" name="Line 44"/>
              <p:cNvSpPr>
                <a:spLocks noChangeShapeType="1"/>
              </p:cNvSpPr>
              <p:nvPr/>
            </p:nvSpPr>
            <p:spPr bwMode="auto">
              <a:xfrm>
                <a:off x="4489" y="1709"/>
                <a:ext cx="297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0" name="Line 45"/>
              <p:cNvSpPr>
                <a:spLocks noChangeShapeType="1"/>
              </p:cNvSpPr>
              <p:nvPr/>
            </p:nvSpPr>
            <p:spPr bwMode="auto">
              <a:xfrm>
                <a:off x="4489" y="1714"/>
                <a:ext cx="0" cy="92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" name="Rectangle 43"/>
              <p:cNvSpPr>
                <a:spLocks noChangeArrowheads="1"/>
              </p:cNvSpPr>
              <p:nvPr/>
            </p:nvSpPr>
            <p:spPr bwMode="auto">
              <a:xfrm>
                <a:off x="4560" y="2338"/>
                <a:ext cx="372" cy="58"/>
              </a:xfrm>
              <a:prstGeom prst="rect">
                <a:avLst/>
              </a:prstGeom>
              <a:solidFill>
                <a:srgbClr val="3333CC">
                  <a:alpha val="70195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52" name="Line 46"/>
              <p:cNvSpPr>
                <a:spLocks noChangeShapeType="1"/>
              </p:cNvSpPr>
              <p:nvPr/>
            </p:nvSpPr>
            <p:spPr bwMode="auto">
              <a:xfrm>
                <a:off x="4780" y="1713"/>
                <a:ext cx="0" cy="92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3" name="Line 47"/>
              <p:cNvSpPr>
                <a:spLocks noChangeShapeType="1"/>
              </p:cNvSpPr>
              <p:nvPr/>
            </p:nvSpPr>
            <p:spPr bwMode="auto">
              <a:xfrm>
                <a:off x="4573" y="1680"/>
                <a:ext cx="37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4" name="Line 48"/>
              <p:cNvSpPr>
                <a:spLocks noChangeShapeType="1"/>
              </p:cNvSpPr>
              <p:nvPr/>
            </p:nvSpPr>
            <p:spPr bwMode="auto">
              <a:xfrm flipH="1">
                <a:off x="4563" y="1684"/>
                <a:ext cx="5" cy="9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5" name="Line 49"/>
              <p:cNvSpPr>
                <a:spLocks noChangeShapeType="1"/>
              </p:cNvSpPr>
              <p:nvPr/>
            </p:nvSpPr>
            <p:spPr bwMode="auto">
              <a:xfrm>
                <a:off x="4931" y="1685"/>
                <a:ext cx="0" cy="93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pic>
        <p:nvPicPr>
          <p:cNvPr id="56" name="Picture 95" descr="Fig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529" y="717861"/>
            <a:ext cx="2590800" cy="21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wn Arrow 1"/>
          <p:cNvSpPr/>
          <p:nvPr/>
        </p:nvSpPr>
        <p:spPr bwMode="auto">
          <a:xfrm>
            <a:off x="1656837" y="1873712"/>
            <a:ext cx="296608" cy="31180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754737" y="4793598"/>
            <a:ext cx="296608" cy="31180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048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4833471" y="4328511"/>
            <a:ext cx="1579805" cy="1117189"/>
          </a:xfrm>
          <a:prstGeom prst="ellipse">
            <a:avLst/>
          </a:prstGeom>
          <a:solidFill>
            <a:srgbClr val="BBE0E3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44351" y="5486400"/>
            <a:ext cx="2204249" cy="1180849"/>
            <a:chOff x="4874781" y="5437954"/>
            <a:chExt cx="2204249" cy="1180849"/>
          </a:xfrm>
        </p:grpSpPr>
        <p:grpSp>
          <p:nvGrpSpPr>
            <p:cNvPr id="37" name="Group 36"/>
            <p:cNvGrpSpPr/>
            <p:nvPr/>
          </p:nvGrpSpPr>
          <p:grpSpPr>
            <a:xfrm rot="9503190">
              <a:off x="4909207" y="5527128"/>
              <a:ext cx="1768378" cy="904527"/>
              <a:chOff x="3583374" y="2136161"/>
              <a:chExt cx="1768378" cy="904527"/>
            </a:xfrm>
          </p:grpSpPr>
          <p:pic>
            <p:nvPicPr>
              <p:cNvPr id="44" name="Picture 39" descr="Water.em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5400000">
                <a:off x="4022088" y="1711025"/>
                <a:ext cx="890949" cy="176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ight Arrow 46"/>
              <p:cNvSpPr/>
              <p:nvPr/>
            </p:nvSpPr>
            <p:spPr bwMode="auto">
              <a:xfrm rot="10973290">
                <a:off x="4135537" y="2136161"/>
                <a:ext cx="609600" cy="211544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aphicFrame>
          <p:nvGraphicFramePr>
            <p:cNvPr id="5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8148261"/>
                </p:ext>
              </p:extLst>
            </p:nvPr>
          </p:nvGraphicFramePr>
          <p:xfrm>
            <a:off x="6289544" y="6142031"/>
            <a:ext cx="269875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633" name="Equation" r:id="rId8" imgW="152280" imgH="241200" progId="Equation.DSMT4">
                    <p:embed/>
                  </p:oleObj>
                </mc:Choice>
                <mc:Fallback>
                  <p:oleObj name="Equation" r:id="rId8" imgW="152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9544" y="6142031"/>
                          <a:ext cx="269875" cy="4333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Connector 58"/>
            <p:cNvCxnSpPr/>
            <p:nvPr/>
          </p:nvCxnSpPr>
          <p:spPr bwMode="auto">
            <a:xfrm flipH="1" flipV="1">
              <a:off x="6709302" y="5984838"/>
              <a:ext cx="369728" cy="95014"/>
            </a:xfrm>
            <a:prstGeom prst="line">
              <a:avLst/>
            </a:prstGeom>
            <a:ln w="38100" cap="sq">
              <a:solidFill>
                <a:srgbClr val="990033">
                  <a:alpha val="4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4874781" y="6457320"/>
              <a:ext cx="171575" cy="161483"/>
            </a:xfrm>
            <a:prstGeom prst="line">
              <a:avLst/>
            </a:prstGeom>
            <a:ln w="38100" cap="sq">
              <a:solidFill>
                <a:srgbClr val="990033">
                  <a:alpha val="4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 flipH="1" flipV="1">
              <a:off x="5401622" y="5437954"/>
              <a:ext cx="183687" cy="165522"/>
            </a:xfrm>
            <a:prstGeom prst="line">
              <a:avLst/>
            </a:prstGeom>
            <a:ln w="38100" cap="sq">
              <a:solidFill>
                <a:srgbClr val="990033">
                  <a:alpha val="4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10"/>
          <p:cNvGrpSpPr/>
          <p:nvPr/>
        </p:nvGrpSpPr>
        <p:grpSpPr>
          <a:xfrm>
            <a:off x="1600200" y="914400"/>
            <a:ext cx="5715000" cy="5562600"/>
            <a:chOff x="0" y="2819400"/>
            <a:chExt cx="3352800" cy="3429000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819400"/>
              <a:ext cx="33528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8" name="Rectangle 77"/>
            <p:cNvSpPr/>
            <p:nvPr/>
          </p:nvSpPr>
          <p:spPr>
            <a:xfrm>
              <a:off x="1418898" y="3006227"/>
              <a:ext cx="82296" cy="2560320"/>
            </a:xfrm>
            <a:prstGeom prst="rect">
              <a:avLst/>
            </a:prstGeom>
            <a:solidFill>
              <a:srgbClr val="00CC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730187" y="3003332"/>
              <a:ext cx="82296" cy="256032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76879" y="223901"/>
            <a:ext cx="441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SDS - Air/water - CTAB</a:t>
            </a:r>
            <a:endParaRPr lang="en-US" sz="3200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35680"/>
            <a:ext cx="5128042" cy="25937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6873"/>
            <a:ext cx="5178542" cy="2619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219200"/>
            <a:ext cx="3676149" cy="277248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400" y="152400"/>
            <a:ext cx="7333578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Optimal experimental geometry</a:t>
            </a:r>
          </a:p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for </a:t>
            </a:r>
            <a:r>
              <a:rPr lang="en-US" dirty="0">
                <a:solidFill>
                  <a:srgbClr val="C00000"/>
                </a:solidFill>
              </a:rPr>
              <a:t>water </a:t>
            </a:r>
            <a:r>
              <a:rPr lang="en-US" dirty="0" smtClean="0">
                <a:solidFill>
                  <a:srgbClr val="C00000"/>
                </a:solidFill>
              </a:rPr>
              <a:t>bend, PPP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9" y="1142999"/>
            <a:ext cx="4585570" cy="2260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31" y="1173859"/>
            <a:ext cx="4597715" cy="226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62400"/>
            <a:ext cx="5101422" cy="25146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52400"/>
            <a:ext cx="7333578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Optimal experimental geometry</a:t>
            </a:r>
          </a:p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for </a:t>
            </a:r>
            <a:r>
              <a:rPr lang="en-US" dirty="0">
                <a:solidFill>
                  <a:srgbClr val="C00000"/>
                </a:solidFill>
              </a:rPr>
              <a:t>water </a:t>
            </a:r>
            <a:r>
              <a:rPr lang="en-US" dirty="0" smtClean="0">
                <a:solidFill>
                  <a:srgbClr val="C00000"/>
                </a:solidFill>
              </a:rPr>
              <a:t>bend, SSP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495800"/>
            <a:ext cx="58432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-25000" dirty="0" err="1" smtClean="0"/>
              <a:t>aac</a:t>
            </a:r>
            <a:r>
              <a:rPr lang="en-US" dirty="0" smtClean="0"/>
              <a:t>/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-25000" dirty="0" smtClean="0"/>
              <a:t>ccc</a:t>
            </a:r>
            <a:r>
              <a:rPr lang="en-US" dirty="0" smtClean="0"/>
              <a:t>  changed</a:t>
            </a:r>
          </a:p>
          <a:p>
            <a:r>
              <a:rPr lang="en-US" dirty="0" smtClean="0"/>
              <a:t>Solid lines : original values</a:t>
            </a:r>
          </a:p>
          <a:p>
            <a:r>
              <a:rPr lang="en-US" dirty="0" smtClean="0"/>
              <a:t>Dashed lines: 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 err="1"/>
              <a:t>aac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ccc</a:t>
            </a:r>
            <a:r>
              <a:rPr lang="en-US" dirty="0" smtClean="0"/>
              <a:t> increased by 2</a:t>
            </a:r>
          </a:p>
          <a:p>
            <a:r>
              <a:rPr lang="en-US" dirty="0" smtClean="0"/>
              <a:t>Circles: 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 err="1"/>
              <a:t>aac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ccc</a:t>
            </a:r>
            <a:r>
              <a:rPr lang="en-US" dirty="0"/>
              <a:t> </a:t>
            </a:r>
            <a:r>
              <a:rPr lang="en-US" dirty="0" smtClean="0"/>
              <a:t> decreased by 2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715000" cy="400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2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495800"/>
            <a:ext cx="59313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sym typeface="Symbol" panose="05050102010706020507" pitchFamily="18" charset="2"/>
              </a:rPr>
              <a:t>bc</a:t>
            </a:r>
            <a:r>
              <a:rPr lang="en-US" baseline="-25000" dirty="0" smtClean="0"/>
              <a:t>c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ccc</a:t>
            </a:r>
            <a:r>
              <a:rPr lang="en-US" dirty="0"/>
              <a:t> </a:t>
            </a:r>
            <a:r>
              <a:rPr lang="en-US" dirty="0" smtClean="0"/>
              <a:t> changed</a:t>
            </a:r>
          </a:p>
          <a:p>
            <a:r>
              <a:rPr lang="en-US" dirty="0" smtClean="0"/>
              <a:t>Solid lines : original values</a:t>
            </a:r>
          </a:p>
          <a:p>
            <a:r>
              <a:rPr lang="en-US" dirty="0" smtClean="0"/>
              <a:t>Dashed lines: 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>
                <a:sym typeface="Symbol" panose="05050102010706020507" pitchFamily="18" charset="2"/>
              </a:rPr>
              <a:t>bc</a:t>
            </a:r>
            <a:r>
              <a:rPr lang="en-US" baseline="-25000" dirty="0"/>
              <a:t>c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ccc</a:t>
            </a:r>
            <a:r>
              <a:rPr lang="en-US" dirty="0"/>
              <a:t> </a:t>
            </a:r>
            <a:r>
              <a:rPr lang="en-US" dirty="0" smtClean="0"/>
              <a:t> increased by 2</a:t>
            </a:r>
          </a:p>
          <a:p>
            <a:r>
              <a:rPr lang="en-US" dirty="0" smtClean="0"/>
              <a:t>Circles: 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>
                <a:sym typeface="Symbol" panose="05050102010706020507" pitchFamily="18" charset="2"/>
              </a:rPr>
              <a:t>bc</a:t>
            </a:r>
            <a:r>
              <a:rPr lang="en-US" baseline="-25000" dirty="0"/>
              <a:t>c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ccc</a:t>
            </a:r>
            <a:r>
              <a:rPr lang="en-US" dirty="0"/>
              <a:t> </a:t>
            </a:r>
            <a:r>
              <a:rPr lang="en-US" dirty="0" smtClean="0"/>
              <a:t> decreased by 2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791200" cy="434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13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533400" y="152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Vibrational spectrum of liquid water</a:t>
            </a:r>
          </a:p>
        </p:txBody>
      </p:sp>
      <p:pic>
        <p:nvPicPr>
          <p:cNvPr id="5124" name="Picture 12" descr="1-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5029200" y="6296025"/>
            <a:ext cx="3938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Y. </a:t>
            </a:r>
            <a:r>
              <a:rPr lang="en-US" sz="1600" b="0" dirty="0" err="1"/>
              <a:t>Marechal</a:t>
            </a:r>
            <a:r>
              <a:rPr lang="en-US" sz="1600" b="0" dirty="0"/>
              <a:t>, </a:t>
            </a:r>
            <a:r>
              <a:rPr lang="en-US" sz="1600" b="0" i="1" dirty="0"/>
              <a:t>J. Mol. </a:t>
            </a:r>
            <a:r>
              <a:rPr lang="en-US" sz="1600" b="0" i="1" dirty="0" err="1"/>
              <a:t>Struct</a:t>
            </a:r>
            <a:r>
              <a:rPr lang="en-US" sz="1600" b="0" i="1" dirty="0"/>
              <a:t>.</a:t>
            </a:r>
            <a:r>
              <a:rPr lang="en-US" sz="1600" b="0" dirty="0"/>
              <a:t> </a:t>
            </a:r>
            <a:r>
              <a:rPr lang="en-US" sz="1600" dirty="0"/>
              <a:t>880</a:t>
            </a:r>
            <a:r>
              <a:rPr lang="en-US" sz="1600" b="0" dirty="0"/>
              <a:t> (2008) 38-43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514671"/>
            <a:ext cx="56428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-25000" dirty="0" err="1" smtClean="0">
                <a:sym typeface="Symbol" panose="05050102010706020507" pitchFamily="18" charset="2"/>
              </a:rPr>
              <a:t>aa</a:t>
            </a:r>
            <a:r>
              <a:rPr lang="en-US" baseline="-25000" dirty="0" err="1" smtClean="0"/>
              <a:t>c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ccc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>
                <a:sym typeface="Symbol" panose="05050102010706020507" pitchFamily="18" charset="2"/>
              </a:rPr>
              <a:t>bc</a:t>
            </a:r>
            <a:r>
              <a:rPr lang="en-US" baseline="-25000" dirty="0"/>
              <a:t>c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ccc</a:t>
            </a:r>
            <a:r>
              <a:rPr lang="en-US" dirty="0"/>
              <a:t> </a:t>
            </a:r>
            <a:r>
              <a:rPr lang="en-US" dirty="0" smtClean="0"/>
              <a:t>changed</a:t>
            </a:r>
          </a:p>
          <a:p>
            <a:r>
              <a:rPr lang="en-US" dirty="0" smtClean="0"/>
              <a:t>Solid lines : original values</a:t>
            </a:r>
          </a:p>
          <a:p>
            <a:r>
              <a:rPr lang="en-US" dirty="0" smtClean="0"/>
              <a:t>Dashed lines:  values increased by 2</a:t>
            </a:r>
          </a:p>
          <a:p>
            <a:r>
              <a:rPr lang="en-US" dirty="0" smtClean="0"/>
              <a:t>Circles: values decreased by 2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399"/>
            <a:ext cx="5715000" cy="4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60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ater bend spectroscopy </a:t>
            </a: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A/W interface</a:t>
            </a: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/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252566" y="1335733"/>
            <a:ext cx="4586634" cy="2759730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/>
              <a:t>Complementary probe </a:t>
            </a:r>
            <a:r>
              <a:rPr lang="en-US" sz="2000" b="0" dirty="0"/>
              <a:t>of H-boding </a:t>
            </a:r>
            <a:r>
              <a:rPr lang="en-US" sz="2000" b="0" dirty="0" smtClean="0"/>
              <a:t>to OH-stretch</a:t>
            </a:r>
          </a:p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chemeClr val="tx2"/>
                </a:solidFill>
              </a:rPr>
              <a:t>Weak non-Condon effects</a:t>
            </a:r>
          </a:p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chemeClr val="tx2"/>
                </a:solidFill>
              </a:rPr>
              <a:t>No intra-molecular coupling</a:t>
            </a:r>
          </a:p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chemeClr val="tx2"/>
                </a:solidFill>
              </a:rPr>
              <a:t>Inter-molecular coupling may be problematic/interesting</a:t>
            </a:r>
          </a:p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chemeClr val="tx2"/>
                </a:solidFill>
              </a:rPr>
              <a:t>Potentially good probe of molecular orientation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4800" y="838200"/>
            <a:ext cx="2684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Current summary</a:t>
            </a:r>
            <a:endParaRPr lang="en-US" sz="2400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4328766" y="4595803"/>
            <a:ext cx="4586634" cy="1759456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err="1" smtClean="0"/>
              <a:t>Orientational</a:t>
            </a:r>
            <a:r>
              <a:rPr lang="en-US" sz="2000" b="0" dirty="0" smtClean="0"/>
              <a:t> analysis, SPS A/W</a:t>
            </a:r>
          </a:p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/>
              <a:t>HD-SFG</a:t>
            </a:r>
          </a:p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/>
              <a:t>Intermolecular </a:t>
            </a:r>
            <a:r>
              <a:rPr lang="en-US" sz="2000" b="0" dirty="0"/>
              <a:t>coupling </a:t>
            </a:r>
            <a:r>
              <a:rPr lang="en-US" sz="2000" b="0" dirty="0" smtClean="0"/>
              <a:t>mechanism</a:t>
            </a:r>
            <a:endParaRPr lang="en-US" sz="2000" b="0" dirty="0"/>
          </a:p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/>
              <a:t>Temperature dependence</a:t>
            </a:r>
          </a:p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/>
              <a:t>Surface modification, electrostatics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67200" y="4098270"/>
            <a:ext cx="108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endParaRPr lang="en-US" sz="2400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1283" y="1335733"/>
            <a:ext cx="3810000" cy="4733642"/>
            <a:chOff x="1093640" y="447958"/>
            <a:chExt cx="4697560" cy="5800442"/>
          </a:xfrm>
        </p:grpSpPr>
        <p:pic>
          <p:nvPicPr>
            <p:cNvPr id="10" name="Picture 9" descr="path6308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3640" y="3391288"/>
              <a:ext cx="4697560" cy="285711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992184" y="486180"/>
              <a:ext cx="91440" cy="5349240"/>
            </a:xfrm>
            <a:prstGeom prst="rect">
              <a:avLst/>
            </a:prstGeom>
            <a:solidFill>
              <a:srgbClr val="00CC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88513" y="471190"/>
              <a:ext cx="91440" cy="5349240"/>
            </a:xfrm>
            <a:prstGeom prst="rect">
              <a:avLst/>
            </a:prstGeom>
            <a:solidFill>
              <a:srgbClr val="FF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680"/>
            <p:cNvGrpSpPr/>
            <p:nvPr/>
          </p:nvGrpSpPr>
          <p:grpSpPr>
            <a:xfrm>
              <a:off x="3581400" y="4876800"/>
              <a:ext cx="769357" cy="763324"/>
              <a:chOff x="1921619" y="331175"/>
              <a:chExt cx="769357" cy="763324"/>
            </a:xfrm>
          </p:grpSpPr>
          <p:grpSp>
            <p:nvGrpSpPr>
              <p:cNvPr id="27" name="Group 32"/>
              <p:cNvGrpSpPr/>
              <p:nvPr/>
            </p:nvGrpSpPr>
            <p:grpSpPr>
              <a:xfrm rot="13618105">
                <a:off x="1998360" y="487431"/>
                <a:ext cx="763324" cy="450811"/>
                <a:chOff x="457200" y="2514600"/>
                <a:chExt cx="1949038" cy="1191904"/>
              </a:xfrm>
            </p:grpSpPr>
            <p:pic>
              <p:nvPicPr>
                <p:cNvPr id="29" name="Picture 28" descr="h2o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93288" y="2514600"/>
                  <a:ext cx="1412950" cy="773649"/>
                </a:xfrm>
                <a:prstGeom prst="rect">
                  <a:avLst/>
                </a:prstGeom>
              </p:spPr>
            </p:pic>
            <p:cxnSp>
              <p:nvCxnSpPr>
                <p:cNvPr id="30" name="Straight Connector 29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Arrow Connector 27"/>
              <p:cNvCxnSpPr/>
              <p:nvPr/>
            </p:nvCxnSpPr>
            <p:spPr>
              <a:xfrm rot="8218105" flipH="1">
                <a:off x="1921619" y="638629"/>
                <a:ext cx="769357" cy="780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679"/>
            <p:cNvGrpSpPr/>
            <p:nvPr/>
          </p:nvGrpSpPr>
          <p:grpSpPr>
            <a:xfrm>
              <a:off x="3650243" y="3503875"/>
              <a:ext cx="769357" cy="763325"/>
              <a:chOff x="4031243" y="228600"/>
              <a:chExt cx="769357" cy="763325"/>
            </a:xfrm>
          </p:grpSpPr>
          <p:grpSp>
            <p:nvGrpSpPr>
              <p:cNvPr id="22" name="Group 15"/>
              <p:cNvGrpSpPr/>
              <p:nvPr/>
            </p:nvGrpSpPr>
            <p:grpSpPr>
              <a:xfrm>
                <a:off x="4031243" y="392492"/>
                <a:ext cx="769357" cy="457519"/>
                <a:chOff x="457200" y="2514600"/>
                <a:chExt cx="2514600" cy="1219200"/>
              </a:xfrm>
            </p:grpSpPr>
            <p:pic>
              <p:nvPicPr>
                <p:cNvPr id="24" name="Picture 23" descr="h2o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93290" y="2514600"/>
                  <a:ext cx="1412951" cy="773647"/>
                </a:xfrm>
                <a:prstGeom prst="rect">
                  <a:avLst/>
                </a:prstGeom>
              </p:spPr>
            </p:pic>
            <p:cxnSp>
              <p:nvCxnSpPr>
                <p:cNvPr id="25" name="Straight Connector 24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362200" y="3200400"/>
                  <a:ext cx="609600" cy="5334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Arrow Connector 22"/>
              <p:cNvCxnSpPr/>
              <p:nvPr/>
            </p:nvCxnSpPr>
            <p:spPr>
              <a:xfrm rot="16200000" flipH="1">
                <a:off x="4043401" y="607213"/>
                <a:ext cx="763325" cy="610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681"/>
            <p:cNvGrpSpPr/>
            <p:nvPr/>
          </p:nvGrpSpPr>
          <p:grpSpPr>
            <a:xfrm>
              <a:off x="2073454" y="4465320"/>
              <a:ext cx="412292" cy="1097280"/>
              <a:chOff x="1404080" y="1372394"/>
              <a:chExt cx="412292" cy="109728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899954" y="1921034"/>
                <a:ext cx="1097280" cy="0"/>
              </a:xfrm>
              <a:prstGeom prst="straightConnector1">
                <a:avLst/>
              </a:prstGeom>
              <a:ln w="25400">
                <a:solidFill>
                  <a:srgbClr val="00CC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404080" y="1755522"/>
                <a:ext cx="4122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CC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b="1" baseline="-25000" dirty="0" smtClean="0">
                    <a:solidFill>
                      <a:srgbClr val="00CC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000" b="1" baseline="-25000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Group 678"/>
            <p:cNvGrpSpPr/>
            <p:nvPr/>
          </p:nvGrpSpPr>
          <p:grpSpPr>
            <a:xfrm>
              <a:off x="2118610" y="3581400"/>
              <a:ext cx="412292" cy="685800"/>
              <a:chOff x="5181600" y="457200"/>
              <a:chExt cx="412292" cy="68580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4838700" y="800100"/>
                <a:ext cx="68580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181600" y="600358"/>
                <a:ext cx="4122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0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16" descr="path6307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362" y="447958"/>
              <a:ext cx="4534178" cy="30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55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ChangeArrowheads="1"/>
          </p:cNvSpPr>
          <p:nvPr/>
        </p:nvSpPr>
        <p:spPr bwMode="auto">
          <a:xfrm>
            <a:off x="152400" y="1524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OH-stretch spectroscopy </a:t>
            </a: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surface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83548" y="3810000"/>
            <a:ext cx="426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b="0" dirty="0" smtClean="0">
                <a:cs typeface="Arial" pitchFamily="34" charset="0"/>
              </a:rPr>
              <a:t>Tian and Shen</a:t>
            </a:r>
            <a:r>
              <a:rPr lang="en-US" sz="1400" b="0" dirty="0">
                <a:cs typeface="Arial" pitchFamily="34" charset="0"/>
              </a:rPr>
              <a:t>,  </a:t>
            </a:r>
            <a:r>
              <a:rPr lang="en-US" sz="1400" b="0" i="1" dirty="0">
                <a:cs typeface="Arial" pitchFamily="34" charset="0"/>
              </a:rPr>
              <a:t>JACS</a:t>
            </a:r>
            <a:r>
              <a:rPr lang="en-US" sz="1400" b="0" dirty="0">
                <a:cs typeface="Arial" pitchFamily="34" charset="0"/>
              </a:rPr>
              <a:t> </a:t>
            </a:r>
            <a:r>
              <a:rPr lang="en-US" sz="1400" dirty="0">
                <a:cs typeface="Arial" pitchFamily="34" charset="0"/>
              </a:rPr>
              <a:t>2009</a:t>
            </a:r>
            <a:r>
              <a:rPr lang="en-US" sz="1400" b="0" dirty="0">
                <a:cs typeface="Arial" pitchFamily="34" charset="0"/>
              </a:rPr>
              <a:t>, </a:t>
            </a:r>
            <a:r>
              <a:rPr lang="en-US" sz="1400" b="0" i="1" dirty="0">
                <a:cs typeface="Arial" pitchFamily="34" charset="0"/>
              </a:rPr>
              <a:t>131</a:t>
            </a:r>
            <a:r>
              <a:rPr lang="en-US" sz="1400" b="0" dirty="0">
                <a:cs typeface="Arial" pitchFamily="34" charset="0"/>
              </a:rPr>
              <a:t>, 2790–2791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1" y="609600"/>
            <a:ext cx="4597256" cy="32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21405" y="3743980"/>
            <a:ext cx="36653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0" dirty="0" err="1" smtClean="0"/>
              <a:t>Nihonyanagi</a:t>
            </a:r>
            <a:r>
              <a:rPr lang="en-US" sz="1400" b="0" dirty="0" smtClean="0"/>
              <a:t>, </a:t>
            </a:r>
            <a:r>
              <a:rPr lang="en-US" sz="1400" b="0" dirty="0" err="1" smtClean="0"/>
              <a:t>Ishiyama</a:t>
            </a:r>
            <a:r>
              <a:rPr lang="en-US" sz="1400" b="0" dirty="0" smtClean="0"/>
              <a:t>, Lee, Yamaguchi, Bonn,</a:t>
            </a:r>
            <a:r>
              <a:rPr lang="fi-FI" sz="1400" b="0" dirty="0" smtClean="0"/>
              <a:t> Morita, Tahara, </a:t>
            </a:r>
            <a:r>
              <a:rPr lang="en-US" sz="1400" b="0" i="1" dirty="0" smtClean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JACS</a:t>
            </a:r>
            <a:r>
              <a:rPr lang="en-US" sz="1400" b="0" dirty="0" smtClean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133</a:t>
            </a:r>
            <a:r>
              <a:rPr lang="en-US" sz="1400" b="0" dirty="0" smtClean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, 16875 </a:t>
            </a:r>
            <a:r>
              <a:rPr lang="en-US" sz="1400" b="0" dirty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(2011)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26" y="652964"/>
            <a:ext cx="3617129" cy="3129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60496"/>
            <a:ext cx="3565140" cy="27213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19600" y="6474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 err="1">
                <a:latin typeface="Times" panose="02020603050405020304" pitchFamily="18" charset="0"/>
                <a:cs typeface="Times" panose="02020603050405020304" pitchFamily="18" charset="0"/>
              </a:rPr>
              <a:t>Pieniazek</a:t>
            </a:r>
            <a:r>
              <a:rPr lang="en-US" sz="1400" b="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1400" b="0" dirty="0" err="1">
                <a:latin typeface="Times" panose="02020603050405020304" pitchFamily="18" charset="0"/>
                <a:cs typeface="Times" panose="02020603050405020304" pitchFamily="18" charset="0"/>
              </a:rPr>
              <a:t>Tainter</a:t>
            </a:r>
            <a:r>
              <a:rPr lang="en-US" sz="1400" b="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1400" b="0" dirty="0" smtClean="0">
                <a:latin typeface="Times" panose="02020603050405020304" pitchFamily="18" charset="0"/>
                <a:cs typeface="Times" panose="02020603050405020304" pitchFamily="18" charset="0"/>
              </a:rPr>
              <a:t>Skinner </a:t>
            </a:r>
            <a:r>
              <a:rPr lang="en-US" sz="1400" b="0" i="1" dirty="0" smtClean="0">
                <a:latin typeface="Times" panose="02020603050405020304" pitchFamily="18" charset="0"/>
                <a:cs typeface="Times" panose="02020603050405020304" pitchFamily="18" charset="0"/>
              </a:rPr>
              <a:t>JCP</a:t>
            </a:r>
            <a:r>
              <a:rPr lang="en-US" sz="1400" b="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135</a:t>
            </a:r>
            <a:r>
              <a:rPr lang="en-US" sz="1400" b="0" dirty="0">
                <a:latin typeface="Times" panose="02020603050405020304" pitchFamily="18" charset="0"/>
                <a:cs typeface="Times" panose="02020603050405020304" pitchFamily="18" charset="0"/>
              </a:rPr>
              <a:t>, 044701 (2011)</a:t>
            </a:r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5947" y="4564056"/>
            <a:ext cx="2703658" cy="162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4252566" y="4279866"/>
            <a:ext cx="4586634" cy="2069606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/>
              <a:t>Excellent </a:t>
            </a:r>
            <a:r>
              <a:rPr lang="en-US" sz="2000" b="0" dirty="0"/>
              <a:t>probe of H-boding </a:t>
            </a:r>
            <a:r>
              <a:rPr lang="en-US" sz="2000" b="0" dirty="0" smtClean="0"/>
              <a:t>strength</a:t>
            </a:r>
          </a:p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chemeClr val="tx2"/>
                </a:solidFill>
              </a:rPr>
              <a:t>Depth profiling via free OH </a:t>
            </a:r>
          </a:p>
          <a:p>
            <a:pPr marL="342900" indent="-342900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chemeClr val="tx2"/>
                </a:solidFill>
              </a:rPr>
              <a:t>Orientation problematic: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tx2"/>
                </a:solidFill>
              </a:rPr>
              <a:t>            Intra- and inter-molecular (</a:t>
            </a:r>
            <a:r>
              <a:rPr lang="en-US" sz="2000" b="0" dirty="0" err="1" smtClean="0">
                <a:solidFill>
                  <a:schemeClr val="tx2"/>
                </a:solidFill>
              </a:rPr>
              <a:t>excitonic</a:t>
            </a:r>
            <a:r>
              <a:rPr lang="en-US" sz="2000" b="0" dirty="0" smtClean="0">
                <a:solidFill>
                  <a:schemeClr val="tx2"/>
                </a:solidFill>
              </a:rPr>
              <a:t>) coupling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tx2"/>
                </a:solidFill>
              </a:rPr>
              <a:t>            Non-Condon effects</a:t>
            </a:r>
          </a:p>
        </p:txBody>
      </p:sp>
    </p:spTree>
    <p:extLst>
      <p:ext uri="{BB962C8B-B14F-4D97-AF65-F5344CB8AC3E}">
        <p14:creationId xmlns:p14="http://schemas.microsoft.com/office/powerpoint/2010/main" val="113359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686800" cy="132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6200"/>
            <a:ext cx="4299908" cy="317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19998"/>
            <a:ext cx="3662644" cy="490499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48200" y="1811942"/>
            <a:ext cx="3999259" cy="4648200"/>
            <a:chOff x="380999" y="457200"/>
            <a:chExt cx="5564188" cy="6392863"/>
          </a:xfrm>
        </p:grpSpPr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2588" y="457200"/>
              <a:ext cx="5562599" cy="326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0999" y="3581400"/>
              <a:ext cx="5564188" cy="326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1296988" y="685800"/>
              <a:ext cx="6937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rgbClr val="008000"/>
                  </a:solidFill>
                </a:rPr>
                <a:t>PPP</a:t>
              </a:r>
            </a:p>
          </p:txBody>
        </p:sp>
        <p:cxnSp>
          <p:nvCxnSpPr>
            <p:cNvPr id="12" name="Straight Connector 4"/>
            <p:cNvCxnSpPr>
              <a:cxnSpLocks noChangeShapeType="1"/>
            </p:cNvCxnSpPr>
            <p:nvPr/>
          </p:nvCxnSpPr>
          <p:spPr bwMode="auto">
            <a:xfrm rot="16200000" flipV="1">
              <a:off x="-21431" y="3464719"/>
              <a:ext cx="5764213" cy="28575"/>
            </a:xfrm>
            <a:prstGeom prst="line">
              <a:avLst/>
            </a:prstGeom>
            <a:noFill/>
            <a:ln w="12700" algn="ctr">
              <a:solidFill>
                <a:srgbClr val="0099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" name="Straight Connector 4"/>
            <p:cNvCxnSpPr>
              <a:cxnSpLocks noChangeShapeType="1"/>
            </p:cNvCxnSpPr>
            <p:nvPr/>
          </p:nvCxnSpPr>
          <p:spPr bwMode="auto">
            <a:xfrm rot="16200000" flipV="1">
              <a:off x="219869" y="3493294"/>
              <a:ext cx="5713413" cy="22225"/>
            </a:xfrm>
            <a:prstGeom prst="line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</p:spPr>
        </p:cxn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1220788" y="3810000"/>
              <a:ext cx="6937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rgbClr val="0000FF"/>
                  </a:solidFill>
                </a:rPr>
                <a:t>SSP</a:t>
              </a:r>
            </a:p>
          </p:txBody>
        </p:sp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4344988" y="2514600"/>
              <a:ext cx="7540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20</a:t>
              </a:r>
              <a:r>
                <a:rPr lang="en-US" sz="2000" b="0" baseline="30000">
                  <a:solidFill>
                    <a:srgbClr val="008000"/>
                  </a:solidFill>
                </a:rPr>
                <a:t>o</a:t>
              </a:r>
              <a:r>
                <a:rPr lang="en-US" sz="2000" b="0">
                  <a:solidFill>
                    <a:srgbClr val="008000"/>
                  </a:solidFill>
                </a:rPr>
                <a:t> C</a:t>
              </a:r>
            </a:p>
          </p:txBody>
        </p:sp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4649788" y="1257300"/>
              <a:ext cx="6270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99FF"/>
                  </a:solidFill>
                </a:rPr>
                <a:t>0</a:t>
              </a:r>
              <a:r>
                <a:rPr lang="en-US" sz="2000" b="0" baseline="30000">
                  <a:solidFill>
                    <a:srgbClr val="0099FF"/>
                  </a:solidFill>
                </a:rPr>
                <a:t>o</a:t>
              </a:r>
              <a:r>
                <a:rPr lang="en-US" sz="2000" b="0">
                  <a:solidFill>
                    <a:srgbClr val="0099FF"/>
                  </a:solidFill>
                </a:rPr>
                <a:t> C</a:t>
              </a:r>
            </a:p>
          </p:txBody>
        </p:sp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4459288" y="5029200"/>
              <a:ext cx="7540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chemeClr val="accent2"/>
                  </a:solidFill>
                </a:rPr>
                <a:t>20</a:t>
              </a:r>
              <a:r>
                <a:rPr lang="en-US" sz="2000" b="0" baseline="30000" dirty="0">
                  <a:solidFill>
                    <a:schemeClr val="accent2"/>
                  </a:solidFill>
                </a:rPr>
                <a:t>o</a:t>
              </a:r>
              <a:r>
                <a:rPr lang="en-US" sz="2000" b="0" dirty="0">
                  <a:solidFill>
                    <a:schemeClr val="accent2"/>
                  </a:solidFill>
                </a:rPr>
                <a:t> C</a:t>
              </a:r>
            </a:p>
          </p:txBody>
        </p:sp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4764088" y="4098925"/>
              <a:ext cx="6270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99FF"/>
                  </a:solidFill>
                </a:rPr>
                <a:t>0</a:t>
              </a:r>
              <a:r>
                <a:rPr lang="en-US" sz="2000" b="0" baseline="30000">
                  <a:solidFill>
                    <a:srgbClr val="0099FF"/>
                  </a:solidFill>
                </a:rPr>
                <a:t>o</a:t>
              </a:r>
              <a:r>
                <a:rPr lang="en-US" sz="2000" b="0">
                  <a:solidFill>
                    <a:srgbClr val="0099FF"/>
                  </a:solidFill>
                </a:rPr>
                <a:t> C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455086" y="6519446"/>
            <a:ext cx="3688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 smtClean="0"/>
              <a:t>Vinaykin</a:t>
            </a:r>
            <a:r>
              <a:rPr lang="en-US" sz="1400" b="0" dirty="0" smtClean="0"/>
              <a:t>, </a:t>
            </a:r>
            <a:r>
              <a:rPr lang="en-US" sz="1400" b="0" dirty="0" err="1" smtClean="0"/>
              <a:t>Benderskii</a:t>
            </a:r>
            <a:r>
              <a:rPr lang="en-US" sz="1400" b="0" dirty="0" smtClean="0"/>
              <a:t> </a:t>
            </a:r>
            <a:r>
              <a:rPr lang="en-US" sz="1400" b="0" i="1" dirty="0" smtClean="0"/>
              <a:t>JPCL</a:t>
            </a:r>
            <a:r>
              <a:rPr lang="en-US" sz="1400" b="0" dirty="0" smtClean="0"/>
              <a:t> </a:t>
            </a:r>
            <a:r>
              <a:rPr lang="en-US" sz="1400" dirty="0" smtClean="0"/>
              <a:t>3</a:t>
            </a:r>
            <a:r>
              <a:rPr lang="en-US" sz="1400" b="0" dirty="0" smtClean="0"/>
              <a:t>, 3348 (2012)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5904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path63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4407837" cy="550139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38200" y="75068"/>
            <a:ext cx="8048550" cy="464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3200" b="1" dirty="0" err="1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Nonresonant</a:t>
            </a:r>
            <a:r>
              <a:rPr lang="en-US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background vs. surface 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charge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7578" y="605135"/>
            <a:ext cx="387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CTAB at air/water interface</a:t>
            </a:r>
            <a:endParaRPr lang="en-US" sz="2400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76" name="Group 10"/>
          <p:cNvGrpSpPr/>
          <p:nvPr/>
        </p:nvGrpSpPr>
        <p:grpSpPr>
          <a:xfrm>
            <a:off x="4572000" y="1143000"/>
            <a:ext cx="4495800" cy="4800600"/>
            <a:chOff x="0" y="2819400"/>
            <a:chExt cx="3352800" cy="3429000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19400"/>
              <a:ext cx="33528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8" name="Rectangle 77"/>
            <p:cNvSpPr/>
            <p:nvPr/>
          </p:nvSpPr>
          <p:spPr>
            <a:xfrm>
              <a:off x="1418898" y="3006227"/>
              <a:ext cx="82296" cy="2560320"/>
            </a:xfrm>
            <a:prstGeom prst="rect">
              <a:avLst/>
            </a:prstGeom>
            <a:solidFill>
              <a:srgbClr val="00CC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730187" y="3003332"/>
              <a:ext cx="82296" cy="256032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410200" y="835967"/>
            <a:ext cx="3431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SDS - Air/water - CTAB</a:t>
            </a:r>
            <a:endParaRPr lang="en-US" sz="2400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Water: T-dependence</a:t>
            </a:r>
          </a:p>
        </p:txBody>
      </p:sp>
      <p:pic>
        <p:nvPicPr>
          <p:cNvPr id="8196" name="Picture 2" descr="Water H-bonds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85800"/>
            <a:ext cx="43434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001714"/>
            <a:ext cx="5486400" cy="47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733800" y="3565525"/>
          <a:ext cx="4114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" name="Equation" r:id="rId5" imgW="1714320" imgH="228600" progId="Equation.DSMT4">
                  <p:embed/>
                </p:oleObj>
              </mc:Choice>
              <mc:Fallback>
                <p:oleObj name="Equation" r:id="rId5" imgW="17143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65525"/>
                        <a:ext cx="4114800" cy="549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9762" y="4311041"/>
            <a:ext cx="3581400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1828800" y="2154716"/>
            <a:ext cx="0" cy="2895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2209800" y="2154716"/>
            <a:ext cx="0" cy="2895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914400" y="2971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90600" y="342900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152400" y="1524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Vibrational spectrum of 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surface (SFG)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990600" y="6367046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0" dirty="0" err="1" smtClean="0">
                <a:cs typeface="Times New Roman" pitchFamily="18" charset="0"/>
              </a:rPr>
              <a:t>Stiopkin</a:t>
            </a:r>
            <a:r>
              <a:rPr lang="en-US" sz="1600" b="0" dirty="0" smtClean="0">
                <a:cs typeface="Times New Roman" pitchFamily="18" charset="0"/>
              </a:rPr>
              <a:t>, </a:t>
            </a:r>
            <a:r>
              <a:rPr lang="en-US" sz="1600" b="0" dirty="0" err="1" smtClean="0">
                <a:cs typeface="Times New Roman" pitchFamily="18" charset="0"/>
              </a:rPr>
              <a:t>Weeraman</a:t>
            </a:r>
            <a:r>
              <a:rPr lang="en-US" sz="1600" b="0" dirty="0" smtClean="0">
                <a:cs typeface="Times New Roman" pitchFamily="18" charset="0"/>
              </a:rPr>
              <a:t>, </a:t>
            </a:r>
            <a:r>
              <a:rPr lang="en-US" sz="1600" b="0" dirty="0" err="1" smtClean="0">
                <a:cs typeface="Times New Roman" pitchFamily="18" charset="0"/>
              </a:rPr>
              <a:t>Pieniazek</a:t>
            </a:r>
            <a:r>
              <a:rPr lang="en-US" sz="1600" b="0" dirty="0" smtClean="0">
                <a:cs typeface="Times New Roman" pitchFamily="18" charset="0"/>
              </a:rPr>
              <a:t>, </a:t>
            </a:r>
            <a:r>
              <a:rPr lang="en-US" sz="1600" b="0" dirty="0" err="1" smtClean="0">
                <a:cs typeface="Times New Roman" pitchFamily="18" charset="0"/>
              </a:rPr>
              <a:t>Shalhout</a:t>
            </a:r>
            <a:r>
              <a:rPr lang="en-US" sz="1600" b="0" dirty="0" smtClean="0">
                <a:cs typeface="Times New Roman" pitchFamily="18" charset="0"/>
              </a:rPr>
              <a:t>, Skinner, </a:t>
            </a:r>
            <a:r>
              <a:rPr lang="en-US" sz="1600" b="0" dirty="0" err="1" smtClean="0">
                <a:cs typeface="Times New Roman" pitchFamily="18" charset="0"/>
              </a:rPr>
              <a:t>Benderskii</a:t>
            </a:r>
            <a:r>
              <a:rPr lang="en-US" sz="1600" b="0" i="1" dirty="0" smtClean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 Nature</a:t>
            </a:r>
            <a:r>
              <a:rPr lang="en-US" sz="1600" b="0" dirty="0" smtClean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474</a:t>
            </a:r>
            <a:r>
              <a:rPr lang="en-US" sz="1600" b="0" dirty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, 192 (2011) </a:t>
            </a:r>
          </a:p>
        </p:txBody>
      </p:sp>
      <p:grpSp>
        <p:nvGrpSpPr>
          <p:cNvPr id="9" name="Group 22"/>
          <p:cNvGrpSpPr/>
          <p:nvPr/>
        </p:nvGrpSpPr>
        <p:grpSpPr>
          <a:xfrm>
            <a:off x="-1" y="304800"/>
            <a:ext cx="4572001" cy="3477297"/>
            <a:chOff x="4724400" y="2209800"/>
            <a:chExt cx="5009444" cy="3810000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301840" y="2495490"/>
              <a:ext cx="21563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chemeClr val="tx2"/>
                  </a:solidFill>
                  <a:cs typeface="Arial" pitchFamily="34" charset="0"/>
                </a:rPr>
                <a:t>Experiment (SSP)</a:t>
              </a: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6558844" y="3056467"/>
              <a:ext cx="640880" cy="33954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HOD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7834724" y="3032948"/>
              <a:ext cx="640880" cy="33954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DOD</a:t>
              </a:r>
            </a:p>
          </p:txBody>
        </p:sp>
        <p:pic>
          <p:nvPicPr>
            <p:cNvPr id="27" name="Picture 26" descr="SSP 100 - 25 spectra - exp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2209800"/>
              <a:ext cx="5009444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7215893" y="3873735"/>
              <a:ext cx="636469" cy="1287639"/>
              <a:chOff x="1599" y="1756"/>
              <a:chExt cx="433" cy="876"/>
            </a:xfrm>
          </p:grpSpPr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1599" y="2290"/>
                <a:ext cx="210" cy="54"/>
              </a:xfrm>
              <a:prstGeom prst="rect">
                <a:avLst/>
              </a:prstGeom>
              <a:solidFill>
                <a:srgbClr val="FF0033">
                  <a:alpha val="70195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1726" y="2364"/>
                <a:ext cx="306" cy="54"/>
              </a:xfrm>
              <a:prstGeom prst="rect">
                <a:avLst/>
              </a:prstGeom>
              <a:solidFill>
                <a:srgbClr val="3333CC">
                  <a:alpha val="70195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>
                <a:off x="1600" y="1772"/>
                <a:ext cx="20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>
                <a:off x="1600" y="1776"/>
                <a:ext cx="0" cy="8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>
                <a:off x="1804" y="1772"/>
                <a:ext cx="0" cy="8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1" name="Line 35"/>
              <p:cNvSpPr>
                <a:spLocks noChangeShapeType="1"/>
              </p:cNvSpPr>
              <p:nvPr/>
            </p:nvSpPr>
            <p:spPr bwMode="auto">
              <a:xfrm>
                <a:off x="1736" y="1756"/>
                <a:ext cx="29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2" name="Line 36"/>
              <p:cNvSpPr>
                <a:spLocks noChangeShapeType="1"/>
              </p:cNvSpPr>
              <p:nvPr/>
            </p:nvSpPr>
            <p:spPr bwMode="auto">
              <a:xfrm flipH="1">
                <a:off x="1728" y="1760"/>
                <a:ext cx="4" cy="8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3" name="Line 37"/>
              <p:cNvSpPr>
                <a:spLocks noChangeShapeType="1"/>
              </p:cNvSpPr>
              <p:nvPr/>
            </p:nvSpPr>
            <p:spPr bwMode="auto">
              <a:xfrm>
                <a:off x="2028" y="1764"/>
                <a:ext cx="0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43"/>
          <p:cNvGrpSpPr/>
          <p:nvPr/>
        </p:nvGrpSpPr>
        <p:grpSpPr>
          <a:xfrm>
            <a:off x="-76200" y="3158928"/>
            <a:ext cx="4829579" cy="3610111"/>
            <a:chOff x="-1143000" y="1524000"/>
            <a:chExt cx="5291666" cy="3955521"/>
          </a:xfrm>
        </p:grpSpPr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702771" y="1828800"/>
              <a:ext cx="16594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solidFill>
                    <a:schemeClr val="tx2"/>
                  </a:solidFill>
                  <a:cs typeface="Arial" pitchFamily="34" charset="0"/>
                </a:rPr>
                <a:t>Theory (SSP)</a:t>
              </a:r>
            </a:p>
          </p:txBody>
        </p:sp>
        <p:pic>
          <p:nvPicPr>
            <p:cNvPr id="46" name="Picture 23" descr="SSP 100 - 25 spectra - the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143000" y="1524000"/>
              <a:ext cx="5291666" cy="3955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1567509" y="3182056"/>
              <a:ext cx="674688" cy="1405231"/>
              <a:chOff x="4488" y="1680"/>
              <a:chExt cx="459" cy="956"/>
            </a:xfrm>
          </p:grpSpPr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4488" y="2260"/>
                <a:ext cx="287" cy="58"/>
              </a:xfrm>
              <a:prstGeom prst="rect">
                <a:avLst/>
              </a:prstGeom>
              <a:solidFill>
                <a:srgbClr val="FF0033">
                  <a:alpha val="70195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49" name="Line 44"/>
              <p:cNvSpPr>
                <a:spLocks noChangeShapeType="1"/>
              </p:cNvSpPr>
              <p:nvPr/>
            </p:nvSpPr>
            <p:spPr bwMode="auto">
              <a:xfrm>
                <a:off x="4489" y="1709"/>
                <a:ext cx="297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0" name="Line 45"/>
              <p:cNvSpPr>
                <a:spLocks noChangeShapeType="1"/>
              </p:cNvSpPr>
              <p:nvPr/>
            </p:nvSpPr>
            <p:spPr bwMode="auto">
              <a:xfrm>
                <a:off x="4489" y="1714"/>
                <a:ext cx="0" cy="92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1" name="Rectangle 43"/>
              <p:cNvSpPr>
                <a:spLocks noChangeArrowheads="1"/>
              </p:cNvSpPr>
              <p:nvPr/>
            </p:nvSpPr>
            <p:spPr bwMode="auto">
              <a:xfrm>
                <a:off x="4560" y="2338"/>
                <a:ext cx="372" cy="58"/>
              </a:xfrm>
              <a:prstGeom prst="rect">
                <a:avLst/>
              </a:prstGeom>
              <a:solidFill>
                <a:srgbClr val="3333CC">
                  <a:alpha val="70195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52" name="Line 46"/>
              <p:cNvSpPr>
                <a:spLocks noChangeShapeType="1"/>
              </p:cNvSpPr>
              <p:nvPr/>
            </p:nvSpPr>
            <p:spPr bwMode="auto">
              <a:xfrm>
                <a:off x="4780" y="1713"/>
                <a:ext cx="0" cy="92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3" name="Line 47"/>
              <p:cNvSpPr>
                <a:spLocks noChangeShapeType="1"/>
              </p:cNvSpPr>
              <p:nvPr/>
            </p:nvSpPr>
            <p:spPr bwMode="auto">
              <a:xfrm>
                <a:off x="4573" y="1680"/>
                <a:ext cx="37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4" name="Line 48"/>
              <p:cNvSpPr>
                <a:spLocks noChangeShapeType="1"/>
              </p:cNvSpPr>
              <p:nvPr/>
            </p:nvSpPr>
            <p:spPr bwMode="auto">
              <a:xfrm flipH="1">
                <a:off x="4563" y="1684"/>
                <a:ext cx="5" cy="9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5" name="Line 49"/>
              <p:cNvSpPr>
                <a:spLocks noChangeShapeType="1"/>
              </p:cNvSpPr>
              <p:nvPr/>
            </p:nvSpPr>
            <p:spPr bwMode="auto">
              <a:xfrm>
                <a:off x="4931" y="1685"/>
                <a:ext cx="0" cy="93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pic>
        <p:nvPicPr>
          <p:cNvPr id="56" name="Picture 95" descr="Fig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185" y="685800"/>
            <a:ext cx="3378015" cy="275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57600"/>
            <a:ext cx="36705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12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SFG spectrum of water bend at the A/W interface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716379" y="685800"/>
            <a:ext cx="3818021" cy="2769937"/>
            <a:chOff x="4495801" y="838201"/>
            <a:chExt cx="3886200" cy="2819400"/>
          </a:xfrm>
        </p:grpSpPr>
        <p:pic>
          <p:nvPicPr>
            <p:cNvPr id="18534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5801" y="838201"/>
              <a:ext cx="38862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5486400" y="1143000"/>
              <a:ext cx="5934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33CC"/>
                  </a:solidFill>
                  <a:latin typeface="+mj-lt"/>
                </a:rPr>
                <a:t>SSP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875964" y="6307841"/>
            <a:ext cx="540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/>
              <a:t>Nagata, Hsieh, Hasegawa, </a:t>
            </a:r>
            <a:r>
              <a:rPr lang="en-US" sz="1400" b="0" dirty="0" err="1" smtClean="0"/>
              <a:t>Voll</a:t>
            </a:r>
            <a:r>
              <a:rPr lang="en-US" sz="1400" b="0" dirty="0" smtClean="0"/>
              <a:t>, Backus, Bonn  </a:t>
            </a:r>
            <a:r>
              <a:rPr lang="en-US" sz="1400" b="0" i="1" dirty="0" smtClean="0"/>
              <a:t>JPCL</a:t>
            </a:r>
            <a:r>
              <a:rPr lang="en-US" sz="1400" b="0" dirty="0" smtClean="0"/>
              <a:t> </a:t>
            </a:r>
            <a:r>
              <a:rPr lang="en-US" sz="1400" dirty="0" smtClean="0"/>
              <a:t>4</a:t>
            </a:r>
            <a:r>
              <a:rPr lang="en-US" sz="1400" b="0" dirty="0" smtClean="0"/>
              <a:t>, 1872 (2013)</a:t>
            </a:r>
            <a:endParaRPr lang="en-US" sz="1400" b="0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32868"/>
            <a:ext cx="4267200" cy="261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6680679" y="3662428"/>
            <a:ext cx="137160" cy="2046890"/>
          </a:xfrm>
          <a:prstGeom prst="rect">
            <a:avLst/>
          </a:prstGeom>
          <a:solidFill>
            <a:srgbClr val="00CC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18463" y="3656093"/>
            <a:ext cx="137160" cy="204689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6200" y="1447800"/>
            <a:ext cx="4787464" cy="3307080"/>
            <a:chOff x="1066800" y="609600"/>
            <a:chExt cx="6463864" cy="338328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609600"/>
              <a:ext cx="5243600" cy="338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2" name="Group 24"/>
            <p:cNvGrpSpPr/>
            <p:nvPr/>
          </p:nvGrpSpPr>
          <p:grpSpPr>
            <a:xfrm>
              <a:off x="6235264" y="1961710"/>
              <a:ext cx="1295400" cy="1067594"/>
              <a:chOff x="6248400" y="2046024"/>
              <a:chExt cx="990600" cy="762794"/>
            </a:xfrm>
          </p:grpSpPr>
          <p:grpSp>
            <p:nvGrpSpPr>
              <p:cNvPr id="38" name="Group 15"/>
              <p:cNvGrpSpPr/>
              <p:nvPr/>
            </p:nvGrpSpPr>
            <p:grpSpPr>
              <a:xfrm>
                <a:off x="6248400" y="2209800"/>
                <a:ext cx="990600" cy="457200"/>
                <a:chOff x="457200" y="2514600"/>
                <a:chExt cx="2514600" cy="1219200"/>
              </a:xfrm>
            </p:grpSpPr>
            <p:pic>
              <p:nvPicPr>
                <p:cNvPr id="40" name="Picture 39" descr="h2o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93290" y="2514600"/>
                  <a:ext cx="1412951" cy="773647"/>
                </a:xfrm>
                <a:prstGeom prst="rect">
                  <a:avLst/>
                </a:prstGeom>
              </p:spPr>
            </p:pic>
            <p:cxnSp>
              <p:nvCxnSpPr>
                <p:cNvPr id="41" name="Straight Connector 40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362200" y="3200400"/>
                  <a:ext cx="609600" cy="5334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Arrow Connector 38"/>
              <p:cNvCxnSpPr/>
              <p:nvPr/>
            </p:nvCxnSpPr>
            <p:spPr>
              <a:xfrm rot="16200000" flipH="1">
                <a:off x="6374074" y="2423494"/>
                <a:ext cx="762794" cy="785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1"/>
            <p:cNvGrpSpPr/>
            <p:nvPr/>
          </p:nvGrpSpPr>
          <p:grpSpPr>
            <a:xfrm rot="13618105">
              <a:off x="6389816" y="762001"/>
              <a:ext cx="1004051" cy="1067594"/>
              <a:chOff x="6248400" y="2046023"/>
              <a:chExt cx="767804" cy="762794"/>
            </a:xfrm>
          </p:grpSpPr>
          <p:grpSp>
            <p:nvGrpSpPr>
              <p:cNvPr id="34" name="Group 32"/>
              <p:cNvGrpSpPr/>
              <p:nvPr/>
            </p:nvGrpSpPr>
            <p:grpSpPr>
              <a:xfrm>
                <a:off x="6248400" y="2209802"/>
                <a:ext cx="767804" cy="446965"/>
                <a:chOff x="457200" y="2514600"/>
                <a:chExt cx="1949041" cy="1191904"/>
              </a:xfrm>
            </p:grpSpPr>
            <p:pic>
              <p:nvPicPr>
                <p:cNvPr id="36" name="Picture 35" descr="h2o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93290" y="2514600"/>
                  <a:ext cx="1412951" cy="773647"/>
                </a:xfrm>
                <a:prstGeom prst="rect">
                  <a:avLst/>
                </a:prstGeom>
              </p:spPr>
            </p:pic>
            <p:cxnSp>
              <p:nvCxnSpPr>
                <p:cNvPr id="37" name="Straight Connector 36"/>
                <p:cNvCxnSpPr/>
                <p:nvPr/>
              </p:nvCxnSpPr>
              <p:spPr>
                <a:xfrm rot="10800000" flipV="1">
                  <a:off x="457200" y="3249304"/>
                  <a:ext cx="53340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Arrow Connector 34"/>
              <p:cNvCxnSpPr/>
              <p:nvPr/>
            </p:nvCxnSpPr>
            <p:spPr>
              <a:xfrm rot="16200000" flipH="1">
                <a:off x="6353201" y="2423493"/>
                <a:ext cx="762794" cy="785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ctangle 22"/>
          <p:cNvSpPr/>
          <p:nvPr/>
        </p:nvSpPr>
        <p:spPr>
          <a:xfrm>
            <a:off x="783921" y="924580"/>
            <a:ext cx="3148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0" indent="-381000" algn="ctr"/>
            <a:r>
              <a:rPr lang="en-US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 vs. orientation</a:t>
            </a:r>
            <a:endParaRPr lang="en-US" sz="2400" dirty="0" smtClean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200" y="1478280"/>
            <a:ext cx="4748244" cy="3812977"/>
            <a:chOff x="76200" y="1905000"/>
            <a:chExt cx="4748244" cy="3812977"/>
          </a:xfrm>
        </p:grpSpPr>
        <p:pic>
          <p:nvPicPr>
            <p:cNvPr id="349185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" y="1905000"/>
              <a:ext cx="4748244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304800" y="5410200"/>
              <a:ext cx="4343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0" dirty="0" smtClean="0"/>
                <a:t>Skinner </a:t>
              </a:r>
              <a:r>
                <a:rPr lang="en-US" sz="1400" b="0" i="1" dirty="0" smtClean="0"/>
                <a:t>et al. Acc. Chem. Res</a:t>
              </a:r>
              <a:r>
                <a:rPr lang="en-US" sz="1400" b="0" dirty="0" smtClean="0"/>
                <a:t>. </a:t>
              </a:r>
              <a:r>
                <a:rPr lang="en-US" sz="1400" dirty="0" smtClean="0"/>
                <a:t>45</a:t>
              </a:r>
              <a:r>
                <a:rPr lang="en-US" sz="1400" b="0" dirty="0" smtClean="0"/>
                <a:t>, 93 (2012)</a:t>
              </a:r>
              <a:endParaRPr lang="en-US" sz="14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199607" y="-12577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Molecular dynamics and spectroscopy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997647" y="631784"/>
            <a:ext cx="7547919" cy="356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20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Information content: </a:t>
            </a:r>
            <a:r>
              <a:rPr lang="en-US" sz="2400" dirty="0">
                <a:solidFill>
                  <a:schemeClr val="tx2"/>
                </a:solidFill>
              </a:rPr>
              <a:t>t</a:t>
            </a:r>
            <a:r>
              <a:rPr lang="en-US" sz="2400" dirty="0" smtClean="0">
                <a:solidFill>
                  <a:schemeClr val="tx2"/>
                </a:solidFill>
              </a:rPr>
              <a:t>oo much and too little?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" name="Picture 4" descr="MD snapshot_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4237827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419600" y="1066800"/>
            <a:ext cx="514071" cy="4114800"/>
            <a:chOff x="4591329" y="1066800"/>
            <a:chExt cx="514071" cy="4114800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4648200" y="1066800"/>
              <a:ext cx="0" cy="39624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781272" y="4658380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/>
                <a:t>z</a:t>
              </a:r>
              <a:endParaRPr lang="en-US" b="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199138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0</a:t>
              </a:r>
              <a:endParaRPr lang="en-US" b="0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4591329" y="2286000"/>
              <a:ext cx="13307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5257800" y="1524000"/>
            <a:ext cx="3810000" cy="2202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Density</a:t>
            </a: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H-bonding</a:t>
            </a: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Molecular orientation</a:t>
            </a: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Depth dependence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eaLnBrk="1" hangingPunct="1">
              <a:lnSpc>
                <a:spcPts val="2600"/>
              </a:lnSpc>
              <a:spcBef>
                <a:spcPct val="3000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85800" y="6400800"/>
            <a:ext cx="3733800" cy="338554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0" dirty="0">
                <a:cs typeface="Times New Roman" pitchFamily="18" charset="0"/>
              </a:rPr>
              <a:t>MD: </a:t>
            </a:r>
            <a:r>
              <a:rPr lang="en-US" sz="1600" b="0" dirty="0" err="1">
                <a:cs typeface="Times New Roman" pitchFamily="18" charset="0"/>
              </a:rPr>
              <a:t>Pieniazek</a:t>
            </a:r>
            <a:r>
              <a:rPr lang="en-US" sz="1600" b="0" dirty="0">
                <a:cs typeface="Times New Roman" pitchFamily="18" charset="0"/>
              </a:rPr>
              <a:t>, Skinner</a:t>
            </a:r>
          </a:p>
        </p:txBody>
      </p:sp>
    </p:spTree>
    <p:extLst>
      <p:ext uri="{BB962C8B-B14F-4D97-AF65-F5344CB8AC3E}">
        <p14:creationId xmlns:p14="http://schemas.microsoft.com/office/powerpoint/2010/main" val="15993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4384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" pitchFamily="34" charset="0"/>
              </a:rPr>
              <a:t>Equilibrium </a:t>
            </a:r>
            <a:r>
              <a:rPr lang="en-US" sz="1800" i="1" dirty="0" err="1">
                <a:latin typeface="Arial" pitchFamily="34" charset="0"/>
              </a:rPr>
              <a:t>orientational</a:t>
            </a:r>
            <a:r>
              <a:rPr lang="en-US" sz="1800" i="1" dirty="0">
                <a:latin typeface="Arial" pitchFamily="34" charset="0"/>
              </a:rPr>
              <a:t> distribution</a:t>
            </a:r>
            <a:endParaRPr lang="en-US" sz="1800" b="0" dirty="0">
              <a:latin typeface="Arial" pitchFamily="34" charset="0"/>
            </a:endParaRPr>
          </a:p>
        </p:txBody>
      </p:sp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2879725" y="647700"/>
            <a:ext cx="370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itchFamily="34" charset="0"/>
              </a:rPr>
              <a:t>Orientational</a:t>
            </a:r>
            <a:r>
              <a:rPr lang="en-US" sz="2400" dirty="0">
                <a:latin typeface="Arial" pitchFamily="34" charset="0"/>
              </a:rPr>
              <a:t> anisotropy</a:t>
            </a:r>
            <a:endParaRPr lang="en-US" sz="2400" b="0" dirty="0">
              <a:latin typeface="Arial" pitchFamily="34" charset="0"/>
            </a:endParaRPr>
          </a:p>
        </p:txBody>
      </p:sp>
      <p:grpSp>
        <p:nvGrpSpPr>
          <p:cNvPr id="11274" name="Group 5"/>
          <p:cNvGrpSpPr>
            <a:grpSpLocks/>
          </p:cNvGrpSpPr>
          <p:nvPr/>
        </p:nvGrpSpPr>
        <p:grpSpPr bwMode="auto">
          <a:xfrm>
            <a:off x="1371600" y="2068513"/>
            <a:ext cx="1981200" cy="1741487"/>
            <a:chOff x="480" y="1152"/>
            <a:chExt cx="1200" cy="1056"/>
          </a:xfrm>
        </p:grpSpPr>
        <p:sp>
          <p:nvSpPr>
            <p:cNvPr id="11326" name="Rectangle 6"/>
            <p:cNvSpPr>
              <a:spLocks noChangeArrowheads="1"/>
            </p:cNvSpPr>
            <p:nvPr/>
          </p:nvSpPr>
          <p:spPr bwMode="auto">
            <a:xfrm>
              <a:off x="480" y="1152"/>
              <a:ext cx="1200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327" name="Oval 7"/>
            <p:cNvSpPr>
              <a:spLocks noChangeArrowheads="1"/>
            </p:cNvSpPr>
            <p:nvPr/>
          </p:nvSpPr>
          <p:spPr bwMode="auto">
            <a:xfrm>
              <a:off x="627" y="1635"/>
              <a:ext cx="88" cy="27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328" name="Oval 8"/>
            <p:cNvSpPr>
              <a:spLocks noChangeArrowheads="1"/>
            </p:cNvSpPr>
            <p:nvPr/>
          </p:nvSpPr>
          <p:spPr bwMode="auto">
            <a:xfrm rot="10042841">
              <a:off x="624" y="1200"/>
              <a:ext cx="88" cy="27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329" name="Oval 9"/>
            <p:cNvSpPr>
              <a:spLocks noChangeArrowheads="1"/>
            </p:cNvSpPr>
            <p:nvPr/>
          </p:nvSpPr>
          <p:spPr bwMode="auto">
            <a:xfrm rot="6601125">
              <a:off x="862" y="1922"/>
              <a:ext cx="88" cy="27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330" name="Oval 10"/>
            <p:cNvSpPr>
              <a:spLocks noChangeArrowheads="1"/>
            </p:cNvSpPr>
            <p:nvPr/>
          </p:nvSpPr>
          <p:spPr bwMode="auto">
            <a:xfrm rot="-8667740">
              <a:off x="948" y="1239"/>
              <a:ext cx="88" cy="27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331" name="Oval 11"/>
            <p:cNvSpPr>
              <a:spLocks noChangeArrowheads="1"/>
            </p:cNvSpPr>
            <p:nvPr/>
          </p:nvSpPr>
          <p:spPr bwMode="auto">
            <a:xfrm rot="1716628">
              <a:off x="1344" y="1296"/>
              <a:ext cx="88" cy="27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332" name="Oval 12"/>
            <p:cNvSpPr>
              <a:spLocks noChangeArrowheads="1"/>
            </p:cNvSpPr>
            <p:nvPr/>
          </p:nvSpPr>
          <p:spPr bwMode="auto">
            <a:xfrm rot="-1704760">
              <a:off x="1008" y="1584"/>
              <a:ext cx="88" cy="27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333" name="Oval 13"/>
            <p:cNvSpPr>
              <a:spLocks noChangeArrowheads="1"/>
            </p:cNvSpPr>
            <p:nvPr/>
          </p:nvSpPr>
          <p:spPr bwMode="auto">
            <a:xfrm rot="4672576">
              <a:off x="1390" y="1586"/>
              <a:ext cx="88" cy="27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334" name="Oval 14"/>
            <p:cNvSpPr>
              <a:spLocks noChangeArrowheads="1"/>
            </p:cNvSpPr>
            <p:nvPr/>
          </p:nvSpPr>
          <p:spPr bwMode="auto">
            <a:xfrm rot="-3233705">
              <a:off x="1390" y="1874"/>
              <a:ext cx="88" cy="27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</p:grpSp>
      <p:grpSp>
        <p:nvGrpSpPr>
          <p:cNvPr id="11275" name="Group 63"/>
          <p:cNvGrpSpPr>
            <a:grpSpLocks/>
          </p:cNvGrpSpPr>
          <p:nvPr/>
        </p:nvGrpSpPr>
        <p:grpSpPr bwMode="auto">
          <a:xfrm>
            <a:off x="5562600" y="1603375"/>
            <a:ext cx="2473325" cy="2327275"/>
            <a:chOff x="3408" y="1200"/>
            <a:chExt cx="1558" cy="1466"/>
          </a:xfrm>
        </p:grpSpPr>
        <p:grpSp>
          <p:nvGrpSpPr>
            <p:cNvPr id="11314" name="Group 28"/>
            <p:cNvGrpSpPr>
              <a:grpSpLocks/>
            </p:cNvGrpSpPr>
            <p:nvPr/>
          </p:nvGrpSpPr>
          <p:grpSpPr bwMode="auto">
            <a:xfrm>
              <a:off x="3408" y="1200"/>
              <a:ext cx="1558" cy="1466"/>
              <a:chOff x="912" y="2134"/>
              <a:chExt cx="1558" cy="1466"/>
            </a:xfrm>
          </p:grpSpPr>
          <p:grpSp>
            <p:nvGrpSpPr>
              <p:cNvPr id="11317" name="Group 29"/>
              <p:cNvGrpSpPr>
                <a:grpSpLocks/>
              </p:cNvGrpSpPr>
              <p:nvPr/>
            </p:nvGrpSpPr>
            <p:grpSpPr bwMode="auto">
              <a:xfrm>
                <a:off x="1058" y="2134"/>
                <a:ext cx="1412" cy="1288"/>
                <a:chOff x="3506" y="2130"/>
                <a:chExt cx="1412" cy="1288"/>
              </a:xfrm>
            </p:grpSpPr>
            <p:sp>
              <p:nvSpPr>
                <p:cNvPr id="1132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058" y="2942"/>
                  <a:ext cx="860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054" y="2130"/>
                  <a:ext cx="4" cy="8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506" y="2946"/>
                  <a:ext cx="544" cy="4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18" name="Group 33"/>
              <p:cNvGrpSpPr>
                <a:grpSpLocks/>
              </p:cNvGrpSpPr>
              <p:nvPr/>
            </p:nvGrpSpPr>
            <p:grpSpPr bwMode="auto">
              <a:xfrm>
                <a:off x="912" y="2208"/>
                <a:ext cx="1392" cy="1392"/>
                <a:chOff x="912" y="2304"/>
                <a:chExt cx="1392" cy="1392"/>
              </a:xfrm>
            </p:grpSpPr>
            <p:pic>
              <p:nvPicPr>
                <p:cNvPr id="11321" name="Picture 34" descr="Sphere-wireframe-greyscal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>
                  <a:off x="912" y="2304"/>
                  <a:ext cx="1392" cy="1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322" name="Oval 35"/>
                <p:cNvSpPr>
                  <a:spLocks noChangeArrowheads="1"/>
                </p:cNvSpPr>
                <p:nvPr/>
              </p:nvSpPr>
              <p:spPr bwMode="auto">
                <a:xfrm>
                  <a:off x="972" y="2370"/>
                  <a:ext cx="1260" cy="12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7E9"/>
                    </a:gs>
                    <a:gs pos="100000">
                      <a:srgbClr val="40979E">
                        <a:alpha val="39998"/>
                      </a:srgbClr>
                    </a:gs>
                  </a:gsLst>
                  <a:lin ang="2700000" scaled="1"/>
                </a:gradFill>
                <a:ln w="63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0"/>
                </a:p>
              </p:txBody>
            </p:sp>
          </p:grpSp>
          <p:sp>
            <p:nvSpPr>
              <p:cNvPr id="11319" name="Line 36"/>
              <p:cNvSpPr>
                <a:spLocks noChangeShapeType="1"/>
              </p:cNvSpPr>
              <p:nvPr/>
            </p:nvSpPr>
            <p:spPr bwMode="auto">
              <a:xfrm flipH="1">
                <a:off x="1059" y="3227"/>
                <a:ext cx="22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Line 37"/>
              <p:cNvSpPr>
                <a:spLocks noChangeShapeType="1"/>
              </p:cNvSpPr>
              <p:nvPr/>
            </p:nvSpPr>
            <p:spPr bwMode="auto">
              <a:xfrm flipV="1">
                <a:off x="1609" y="2138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15" name="Arc 38"/>
            <p:cNvSpPr>
              <a:spLocks/>
            </p:cNvSpPr>
            <p:nvPr/>
          </p:nvSpPr>
          <p:spPr bwMode="auto">
            <a:xfrm rot="372938" flipH="1" flipV="1">
              <a:off x="3696" y="1728"/>
              <a:ext cx="402" cy="610"/>
            </a:xfrm>
            <a:custGeom>
              <a:avLst/>
              <a:gdLst>
                <a:gd name="T0" fmla="*/ 0 w 21600"/>
                <a:gd name="T1" fmla="*/ 0 h 21975"/>
                <a:gd name="T2" fmla="*/ 0 w 21600"/>
                <a:gd name="T3" fmla="*/ 0 h 21975"/>
                <a:gd name="T4" fmla="*/ 0 w 21600"/>
                <a:gd name="T5" fmla="*/ 0 h 219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75"/>
                <a:gd name="T11" fmla="*/ 21600 w 21600"/>
                <a:gd name="T12" fmla="*/ 21975 h 21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75" fill="none" extrusionOk="0">
                  <a:moveTo>
                    <a:pt x="17495" y="-1"/>
                  </a:moveTo>
                  <a:cubicBezTo>
                    <a:pt x="20163" y="3684"/>
                    <a:pt x="21600" y="8118"/>
                    <a:pt x="21600" y="12668"/>
                  </a:cubicBezTo>
                  <a:cubicBezTo>
                    <a:pt x="21600" y="15888"/>
                    <a:pt x="20879" y="19068"/>
                    <a:pt x="19492" y="21975"/>
                  </a:cubicBezTo>
                </a:path>
                <a:path w="21600" h="21975" stroke="0" extrusionOk="0">
                  <a:moveTo>
                    <a:pt x="17495" y="-1"/>
                  </a:moveTo>
                  <a:cubicBezTo>
                    <a:pt x="20163" y="3684"/>
                    <a:pt x="21600" y="8118"/>
                    <a:pt x="21600" y="12668"/>
                  </a:cubicBezTo>
                  <a:cubicBezTo>
                    <a:pt x="21600" y="15888"/>
                    <a:pt x="20879" y="19068"/>
                    <a:pt x="19492" y="21975"/>
                  </a:cubicBezTo>
                  <a:lnTo>
                    <a:pt x="0" y="12668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Arc 39"/>
            <p:cNvSpPr>
              <a:spLocks/>
            </p:cNvSpPr>
            <p:nvPr/>
          </p:nvSpPr>
          <p:spPr bwMode="auto">
            <a:xfrm>
              <a:off x="3507" y="1849"/>
              <a:ext cx="580" cy="258"/>
            </a:xfrm>
            <a:custGeom>
              <a:avLst/>
              <a:gdLst>
                <a:gd name="T0" fmla="*/ 0 w 21404"/>
                <a:gd name="T1" fmla="*/ 0 h 21443"/>
                <a:gd name="T2" fmla="*/ 0 w 21404"/>
                <a:gd name="T3" fmla="*/ 0 h 21443"/>
                <a:gd name="T4" fmla="*/ 0 w 21404"/>
                <a:gd name="T5" fmla="*/ 0 h 21443"/>
                <a:gd name="T6" fmla="*/ 0 60000 65536"/>
                <a:gd name="T7" fmla="*/ 0 60000 65536"/>
                <a:gd name="T8" fmla="*/ 0 60000 65536"/>
                <a:gd name="T9" fmla="*/ 0 w 21404"/>
                <a:gd name="T10" fmla="*/ 0 h 21443"/>
                <a:gd name="T11" fmla="*/ 21404 w 21404"/>
                <a:gd name="T12" fmla="*/ 21443 h 21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4" h="21443" fill="none" extrusionOk="0">
                  <a:moveTo>
                    <a:pt x="18801" y="21442"/>
                  </a:moveTo>
                  <a:cubicBezTo>
                    <a:pt x="9046" y="20258"/>
                    <a:pt x="1320" y="12639"/>
                    <a:pt x="-1" y="2902"/>
                  </a:cubicBezTo>
                </a:path>
                <a:path w="21404" h="21443" stroke="0" extrusionOk="0">
                  <a:moveTo>
                    <a:pt x="18801" y="21442"/>
                  </a:moveTo>
                  <a:cubicBezTo>
                    <a:pt x="9046" y="20258"/>
                    <a:pt x="1320" y="12639"/>
                    <a:pt x="-1" y="2902"/>
                  </a:cubicBezTo>
                  <a:lnTo>
                    <a:pt x="21404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6" name="Group 64"/>
          <p:cNvGrpSpPr>
            <a:grpSpLocks/>
          </p:cNvGrpSpPr>
          <p:nvPr/>
        </p:nvGrpSpPr>
        <p:grpSpPr bwMode="auto">
          <a:xfrm>
            <a:off x="5562600" y="3990975"/>
            <a:ext cx="2473325" cy="2333625"/>
            <a:chOff x="3648" y="2736"/>
            <a:chExt cx="1558" cy="1470"/>
          </a:xfrm>
        </p:grpSpPr>
        <p:grpSp>
          <p:nvGrpSpPr>
            <p:cNvPr id="11301" name="Group 42"/>
            <p:cNvGrpSpPr>
              <a:grpSpLocks/>
            </p:cNvGrpSpPr>
            <p:nvPr/>
          </p:nvGrpSpPr>
          <p:grpSpPr bwMode="auto">
            <a:xfrm>
              <a:off x="3648" y="2736"/>
              <a:ext cx="1558" cy="1470"/>
              <a:chOff x="3360" y="2130"/>
              <a:chExt cx="1558" cy="1470"/>
            </a:xfrm>
          </p:grpSpPr>
          <p:sp>
            <p:nvSpPr>
              <p:cNvPr id="11304" name="Freeform 43"/>
              <p:cNvSpPr>
                <a:spLocks/>
              </p:cNvSpPr>
              <p:nvPr/>
            </p:nvSpPr>
            <p:spPr bwMode="auto">
              <a:xfrm>
                <a:off x="3635" y="2285"/>
                <a:ext cx="843" cy="169"/>
              </a:xfrm>
              <a:custGeom>
                <a:avLst/>
                <a:gdLst>
                  <a:gd name="T0" fmla="*/ 0 w 843"/>
                  <a:gd name="T1" fmla="*/ 163 h 169"/>
                  <a:gd name="T2" fmla="*/ 25 w 843"/>
                  <a:gd name="T3" fmla="*/ 123 h 169"/>
                  <a:gd name="T4" fmla="*/ 63 w 843"/>
                  <a:gd name="T5" fmla="*/ 96 h 169"/>
                  <a:gd name="T6" fmla="*/ 93 w 843"/>
                  <a:gd name="T7" fmla="*/ 78 h 169"/>
                  <a:gd name="T8" fmla="*/ 126 w 843"/>
                  <a:gd name="T9" fmla="*/ 58 h 169"/>
                  <a:gd name="T10" fmla="*/ 160 w 843"/>
                  <a:gd name="T11" fmla="*/ 43 h 169"/>
                  <a:gd name="T12" fmla="*/ 202 w 843"/>
                  <a:gd name="T13" fmla="*/ 28 h 169"/>
                  <a:gd name="T14" fmla="*/ 262 w 843"/>
                  <a:gd name="T15" fmla="*/ 15 h 169"/>
                  <a:gd name="T16" fmla="*/ 307 w 843"/>
                  <a:gd name="T17" fmla="*/ 7 h 169"/>
                  <a:gd name="T18" fmla="*/ 352 w 843"/>
                  <a:gd name="T19" fmla="*/ 3 h 169"/>
                  <a:gd name="T20" fmla="*/ 415 w 843"/>
                  <a:gd name="T21" fmla="*/ 0 h 169"/>
                  <a:gd name="T22" fmla="*/ 466 w 843"/>
                  <a:gd name="T23" fmla="*/ 3 h 169"/>
                  <a:gd name="T24" fmla="*/ 532 w 843"/>
                  <a:gd name="T25" fmla="*/ 9 h 169"/>
                  <a:gd name="T26" fmla="*/ 577 w 843"/>
                  <a:gd name="T27" fmla="*/ 15 h 169"/>
                  <a:gd name="T28" fmla="*/ 643 w 843"/>
                  <a:gd name="T29" fmla="*/ 31 h 169"/>
                  <a:gd name="T30" fmla="*/ 690 w 843"/>
                  <a:gd name="T31" fmla="*/ 49 h 169"/>
                  <a:gd name="T32" fmla="*/ 732 w 843"/>
                  <a:gd name="T33" fmla="*/ 67 h 169"/>
                  <a:gd name="T34" fmla="*/ 774 w 843"/>
                  <a:gd name="T35" fmla="*/ 93 h 169"/>
                  <a:gd name="T36" fmla="*/ 802 w 843"/>
                  <a:gd name="T37" fmla="*/ 114 h 169"/>
                  <a:gd name="T38" fmla="*/ 838 w 843"/>
                  <a:gd name="T39" fmla="*/ 148 h 169"/>
                  <a:gd name="T40" fmla="*/ 843 w 843"/>
                  <a:gd name="T41" fmla="*/ 169 h 169"/>
                  <a:gd name="T42" fmla="*/ 804 w 843"/>
                  <a:gd name="T43" fmla="*/ 147 h 169"/>
                  <a:gd name="T44" fmla="*/ 765 w 843"/>
                  <a:gd name="T45" fmla="*/ 130 h 169"/>
                  <a:gd name="T46" fmla="*/ 717 w 843"/>
                  <a:gd name="T47" fmla="*/ 112 h 169"/>
                  <a:gd name="T48" fmla="*/ 666 w 843"/>
                  <a:gd name="T49" fmla="*/ 97 h 169"/>
                  <a:gd name="T50" fmla="*/ 618 w 843"/>
                  <a:gd name="T51" fmla="*/ 85 h 169"/>
                  <a:gd name="T52" fmla="*/ 573 w 843"/>
                  <a:gd name="T53" fmla="*/ 79 h 169"/>
                  <a:gd name="T54" fmla="*/ 525 w 843"/>
                  <a:gd name="T55" fmla="*/ 72 h 169"/>
                  <a:gd name="T56" fmla="*/ 475 w 843"/>
                  <a:gd name="T57" fmla="*/ 69 h 169"/>
                  <a:gd name="T58" fmla="*/ 423 w 843"/>
                  <a:gd name="T59" fmla="*/ 66 h 169"/>
                  <a:gd name="T60" fmla="*/ 375 w 843"/>
                  <a:gd name="T61" fmla="*/ 69 h 169"/>
                  <a:gd name="T62" fmla="*/ 319 w 843"/>
                  <a:gd name="T63" fmla="*/ 70 h 169"/>
                  <a:gd name="T64" fmla="*/ 256 w 843"/>
                  <a:gd name="T65" fmla="*/ 78 h 169"/>
                  <a:gd name="T66" fmla="*/ 204 w 843"/>
                  <a:gd name="T67" fmla="*/ 88 h 169"/>
                  <a:gd name="T68" fmla="*/ 156 w 843"/>
                  <a:gd name="T69" fmla="*/ 100 h 169"/>
                  <a:gd name="T70" fmla="*/ 97 w 843"/>
                  <a:gd name="T71" fmla="*/ 120 h 169"/>
                  <a:gd name="T72" fmla="*/ 42 w 843"/>
                  <a:gd name="T73" fmla="*/ 142 h 169"/>
                  <a:gd name="T74" fmla="*/ 0 w 843"/>
                  <a:gd name="T75" fmla="*/ 163 h 1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3"/>
                  <a:gd name="T115" fmla="*/ 0 h 169"/>
                  <a:gd name="T116" fmla="*/ 843 w 843"/>
                  <a:gd name="T117" fmla="*/ 169 h 1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3" h="169">
                    <a:moveTo>
                      <a:pt x="0" y="163"/>
                    </a:moveTo>
                    <a:lnTo>
                      <a:pt x="25" y="123"/>
                    </a:lnTo>
                    <a:lnTo>
                      <a:pt x="63" y="96"/>
                    </a:lnTo>
                    <a:lnTo>
                      <a:pt x="93" y="78"/>
                    </a:lnTo>
                    <a:lnTo>
                      <a:pt x="126" y="58"/>
                    </a:lnTo>
                    <a:lnTo>
                      <a:pt x="160" y="43"/>
                    </a:lnTo>
                    <a:lnTo>
                      <a:pt x="202" y="28"/>
                    </a:lnTo>
                    <a:lnTo>
                      <a:pt x="262" y="15"/>
                    </a:lnTo>
                    <a:lnTo>
                      <a:pt x="307" y="7"/>
                    </a:lnTo>
                    <a:lnTo>
                      <a:pt x="352" y="3"/>
                    </a:lnTo>
                    <a:lnTo>
                      <a:pt x="415" y="0"/>
                    </a:lnTo>
                    <a:lnTo>
                      <a:pt x="466" y="3"/>
                    </a:lnTo>
                    <a:lnTo>
                      <a:pt x="532" y="9"/>
                    </a:lnTo>
                    <a:lnTo>
                      <a:pt x="577" y="15"/>
                    </a:lnTo>
                    <a:lnTo>
                      <a:pt x="643" y="31"/>
                    </a:lnTo>
                    <a:lnTo>
                      <a:pt x="690" y="49"/>
                    </a:lnTo>
                    <a:lnTo>
                      <a:pt x="732" y="67"/>
                    </a:lnTo>
                    <a:lnTo>
                      <a:pt x="774" y="93"/>
                    </a:lnTo>
                    <a:lnTo>
                      <a:pt x="802" y="114"/>
                    </a:lnTo>
                    <a:lnTo>
                      <a:pt x="838" y="148"/>
                    </a:lnTo>
                    <a:lnTo>
                      <a:pt x="843" y="169"/>
                    </a:lnTo>
                    <a:lnTo>
                      <a:pt x="804" y="147"/>
                    </a:lnTo>
                    <a:lnTo>
                      <a:pt x="765" y="130"/>
                    </a:lnTo>
                    <a:lnTo>
                      <a:pt x="717" y="112"/>
                    </a:lnTo>
                    <a:lnTo>
                      <a:pt x="666" y="97"/>
                    </a:lnTo>
                    <a:lnTo>
                      <a:pt x="618" y="85"/>
                    </a:lnTo>
                    <a:lnTo>
                      <a:pt x="573" y="79"/>
                    </a:lnTo>
                    <a:lnTo>
                      <a:pt x="525" y="72"/>
                    </a:lnTo>
                    <a:lnTo>
                      <a:pt x="475" y="69"/>
                    </a:lnTo>
                    <a:lnTo>
                      <a:pt x="423" y="66"/>
                    </a:lnTo>
                    <a:lnTo>
                      <a:pt x="375" y="69"/>
                    </a:lnTo>
                    <a:lnTo>
                      <a:pt x="319" y="70"/>
                    </a:lnTo>
                    <a:lnTo>
                      <a:pt x="256" y="78"/>
                    </a:lnTo>
                    <a:lnTo>
                      <a:pt x="204" y="88"/>
                    </a:lnTo>
                    <a:lnTo>
                      <a:pt x="156" y="100"/>
                    </a:lnTo>
                    <a:lnTo>
                      <a:pt x="97" y="120"/>
                    </a:lnTo>
                    <a:lnTo>
                      <a:pt x="42" y="142"/>
                    </a:lnTo>
                    <a:lnTo>
                      <a:pt x="0" y="1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0979E">
                      <a:alpha val="29999"/>
                    </a:srgbClr>
                  </a:gs>
                  <a:gs pos="100000">
                    <a:srgbClr val="BFDCD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Oval 44"/>
              <p:cNvSpPr>
                <a:spLocks noChangeArrowheads="1"/>
              </p:cNvSpPr>
              <p:nvPr/>
            </p:nvSpPr>
            <p:spPr bwMode="auto">
              <a:xfrm>
                <a:off x="3612" y="2286"/>
                <a:ext cx="888" cy="462"/>
              </a:xfrm>
              <a:prstGeom prst="ellipse">
                <a:avLst/>
              </a:prstGeom>
              <a:noFill/>
              <a:ln w="635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0"/>
              </a:p>
            </p:txBody>
          </p:sp>
          <p:sp>
            <p:nvSpPr>
              <p:cNvPr id="11306" name="Oval 45"/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1092" cy="552"/>
              </a:xfrm>
              <a:prstGeom prst="ellipse">
                <a:avLst/>
              </a:prstGeom>
              <a:noFill/>
              <a:ln w="635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0"/>
              </a:p>
            </p:txBody>
          </p:sp>
          <p:grpSp>
            <p:nvGrpSpPr>
              <p:cNvPr id="11307" name="Group 46"/>
              <p:cNvGrpSpPr>
                <a:grpSpLocks/>
              </p:cNvGrpSpPr>
              <p:nvPr/>
            </p:nvGrpSpPr>
            <p:grpSpPr bwMode="auto">
              <a:xfrm>
                <a:off x="3506" y="2130"/>
                <a:ext cx="1412" cy="1288"/>
                <a:chOff x="3506" y="2130"/>
                <a:chExt cx="1412" cy="1288"/>
              </a:xfrm>
            </p:grpSpPr>
            <p:sp>
              <p:nvSpPr>
                <p:cNvPr id="1131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058" y="2942"/>
                  <a:ext cx="860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2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054" y="2130"/>
                  <a:ext cx="4" cy="8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3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3506" y="2946"/>
                  <a:ext cx="544" cy="4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1308" name="Picture 50" descr="Sphere-wireframe-greyscale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3360" y="2208"/>
                <a:ext cx="1392" cy="1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09" name="Freeform 51"/>
              <p:cNvSpPr>
                <a:spLocks/>
              </p:cNvSpPr>
              <p:nvPr/>
            </p:nvSpPr>
            <p:spPr bwMode="auto">
              <a:xfrm>
                <a:off x="3504" y="2414"/>
                <a:ext cx="1092" cy="493"/>
              </a:xfrm>
              <a:custGeom>
                <a:avLst/>
                <a:gdLst>
                  <a:gd name="T0" fmla="*/ 150 w 1092"/>
                  <a:gd name="T1" fmla="*/ 0 h 493"/>
                  <a:gd name="T2" fmla="*/ 80 w 1092"/>
                  <a:gd name="T3" fmla="*/ 66 h 493"/>
                  <a:gd name="T4" fmla="*/ 32 w 1092"/>
                  <a:gd name="T5" fmla="*/ 118 h 493"/>
                  <a:gd name="T6" fmla="*/ 8 w 1092"/>
                  <a:gd name="T7" fmla="*/ 162 h 493"/>
                  <a:gd name="T8" fmla="*/ 0 w 1092"/>
                  <a:gd name="T9" fmla="*/ 217 h 493"/>
                  <a:gd name="T10" fmla="*/ 8 w 1092"/>
                  <a:gd name="T11" fmla="*/ 261 h 493"/>
                  <a:gd name="T12" fmla="*/ 33 w 1092"/>
                  <a:gd name="T13" fmla="*/ 310 h 493"/>
                  <a:gd name="T14" fmla="*/ 75 w 1092"/>
                  <a:gd name="T15" fmla="*/ 357 h 493"/>
                  <a:gd name="T16" fmla="*/ 138 w 1092"/>
                  <a:gd name="T17" fmla="*/ 399 h 493"/>
                  <a:gd name="T18" fmla="*/ 185 w 1092"/>
                  <a:gd name="T19" fmla="*/ 423 h 493"/>
                  <a:gd name="T20" fmla="*/ 248 w 1092"/>
                  <a:gd name="T21" fmla="*/ 448 h 493"/>
                  <a:gd name="T22" fmla="*/ 318 w 1092"/>
                  <a:gd name="T23" fmla="*/ 466 h 493"/>
                  <a:gd name="T24" fmla="*/ 398 w 1092"/>
                  <a:gd name="T25" fmla="*/ 481 h 493"/>
                  <a:gd name="T26" fmla="*/ 476 w 1092"/>
                  <a:gd name="T27" fmla="*/ 490 h 493"/>
                  <a:gd name="T28" fmla="*/ 558 w 1092"/>
                  <a:gd name="T29" fmla="*/ 493 h 493"/>
                  <a:gd name="T30" fmla="*/ 666 w 1092"/>
                  <a:gd name="T31" fmla="*/ 484 h 493"/>
                  <a:gd name="T32" fmla="*/ 767 w 1092"/>
                  <a:gd name="T33" fmla="*/ 469 h 493"/>
                  <a:gd name="T34" fmla="*/ 845 w 1092"/>
                  <a:gd name="T35" fmla="*/ 447 h 493"/>
                  <a:gd name="T36" fmla="*/ 930 w 1092"/>
                  <a:gd name="T37" fmla="*/ 411 h 493"/>
                  <a:gd name="T38" fmla="*/ 1002 w 1092"/>
                  <a:gd name="T39" fmla="*/ 367 h 493"/>
                  <a:gd name="T40" fmla="*/ 1061 w 1092"/>
                  <a:gd name="T41" fmla="*/ 310 h 493"/>
                  <a:gd name="T42" fmla="*/ 1089 w 1092"/>
                  <a:gd name="T43" fmla="*/ 250 h 493"/>
                  <a:gd name="T44" fmla="*/ 1092 w 1092"/>
                  <a:gd name="T45" fmla="*/ 192 h 493"/>
                  <a:gd name="T46" fmla="*/ 1077 w 1092"/>
                  <a:gd name="T47" fmla="*/ 142 h 493"/>
                  <a:gd name="T48" fmla="*/ 1032 w 1092"/>
                  <a:gd name="T49" fmla="*/ 82 h 493"/>
                  <a:gd name="T50" fmla="*/ 987 w 1092"/>
                  <a:gd name="T51" fmla="*/ 37 h 493"/>
                  <a:gd name="T52" fmla="*/ 971 w 1092"/>
                  <a:gd name="T53" fmla="*/ 22 h 493"/>
                  <a:gd name="T54" fmla="*/ 996 w 1092"/>
                  <a:gd name="T55" fmla="*/ 94 h 493"/>
                  <a:gd name="T56" fmla="*/ 984 w 1092"/>
                  <a:gd name="T57" fmla="*/ 163 h 493"/>
                  <a:gd name="T58" fmla="*/ 924 w 1092"/>
                  <a:gd name="T59" fmla="*/ 232 h 493"/>
                  <a:gd name="T60" fmla="*/ 866 w 1092"/>
                  <a:gd name="T61" fmla="*/ 267 h 493"/>
                  <a:gd name="T62" fmla="*/ 788 w 1092"/>
                  <a:gd name="T63" fmla="*/ 300 h 493"/>
                  <a:gd name="T64" fmla="*/ 683 w 1092"/>
                  <a:gd name="T65" fmla="*/ 325 h 493"/>
                  <a:gd name="T66" fmla="*/ 578 w 1092"/>
                  <a:gd name="T67" fmla="*/ 334 h 493"/>
                  <a:gd name="T68" fmla="*/ 491 w 1092"/>
                  <a:gd name="T69" fmla="*/ 333 h 493"/>
                  <a:gd name="T70" fmla="*/ 404 w 1092"/>
                  <a:gd name="T71" fmla="*/ 322 h 493"/>
                  <a:gd name="T72" fmla="*/ 320 w 1092"/>
                  <a:gd name="T73" fmla="*/ 301 h 493"/>
                  <a:gd name="T74" fmla="*/ 264 w 1092"/>
                  <a:gd name="T75" fmla="*/ 282 h 493"/>
                  <a:gd name="T76" fmla="*/ 216 w 1092"/>
                  <a:gd name="T77" fmla="*/ 253 h 493"/>
                  <a:gd name="T78" fmla="*/ 164 w 1092"/>
                  <a:gd name="T79" fmla="*/ 220 h 493"/>
                  <a:gd name="T80" fmla="*/ 128 w 1092"/>
                  <a:gd name="T81" fmla="*/ 177 h 493"/>
                  <a:gd name="T82" fmla="*/ 108 w 1092"/>
                  <a:gd name="T83" fmla="*/ 124 h 493"/>
                  <a:gd name="T84" fmla="*/ 114 w 1092"/>
                  <a:gd name="T85" fmla="*/ 55 h 493"/>
                  <a:gd name="T86" fmla="*/ 150 w 1092"/>
                  <a:gd name="T87" fmla="*/ 0 h 49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92"/>
                  <a:gd name="T133" fmla="*/ 0 h 493"/>
                  <a:gd name="T134" fmla="*/ 1092 w 1092"/>
                  <a:gd name="T135" fmla="*/ 493 h 49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92" h="493">
                    <a:moveTo>
                      <a:pt x="150" y="0"/>
                    </a:moveTo>
                    <a:lnTo>
                      <a:pt x="80" y="66"/>
                    </a:lnTo>
                    <a:lnTo>
                      <a:pt x="32" y="118"/>
                    </a:lnTo>
                    <a:lnTo>
                      <a:pt x="8" y="162"/>
                    </a:lnTo>
                    <a:lnTo>
                      <a:pt x="0" y="217"/>
                    </a:lnTo>
                    <a:lnTo>
                      <a:pt x="8" y="261"/>
                    </a:lnTo>
                    <a:lnTo>
                      <a:pt x="33" y="310"/>
                    </a:lnTo>
                    <a:lnTo>
                      <a:pt x="75" y="357"/>
                    </a:lnTo>
                    <a:lnTo>
                      <a:pt x="138" y="399"/>
                    </a:lnTo>
                    <a:lnTo>
                      <a:pt x="185" y="423"/>
                    </a:lnTo>
                    <a:lnTo>
                      <a:pt x="248" y="448"/>
                    </a:lnTo>
                    <a:lnTo>
                      <a:pt x="318" y="466"/>
                    </a:lnTo>
                    <a:lnTo>
                      <a:pt x="398" y="481"/>
                    </a:lnTo>
                    <a:lnTo>
                      <a:pt x="476" y="490"/>
                    </a:lnTo>
                    <a:lnTo>
                      <a:pt x="558" y="493"/>
                    </a:lnTo>
                    <a:lnTo>
                      <a:pt x="666" y="484"/>
                    </a:lnTo>
                    <a:lnTo>
                      <a:pt x="767" y="469"/>
                    </a:lnTo>
                    <a:lnTo>
                      <a:pt x="845" y="447"/>
                    </a:lnTo>
                    <a:lnTo>
                      <a:pt x="930" y="411"/>
                    </a:lnTo>
                    <a:lnTo>
                      <a:pt x="1002" y="367"/>
                    </a:lnTo>
                    <a:lnTo>
                      <a:pt x="1061" y="310"/>
                    </a:lnTo>
                    <a:lnTo>
                      <a:pt x="1089" y="250"/>
                    </a:lnTo>
                    <a:lnTo>
                      <a:pt x="1092" y="192"/>
                    </a:lnTo>
                    <a:lnTo>
                      <a:pt x="1077" y="142"/>
                    </a:lnTo>
                    <a:lnTo>
                      <a:pt x="1032" y="82"/>
                    </a:lnTo>
                    <a:lnTo>
                      <a:pt x="987" y="37"/>
                    </a:lnTo>
                    <a:lnTo>
                      <a:pt x="971" y="22"/>
                    </a:lnTo>
                    <a:lnTo>
                      <a:pt x="996" y="94"/>
                    </a:lnTo>
                    <a:lnTo>
                      <a:pt x="984" y="163"/>
                    </a:lnTo>
                    <a:lnTo>
                      <a:pt x="924" y="232"/>
                    </a:lnTo>
                    <a:lnTo>
                      <a:pt x="866" y="267"/>
                    </a:lnTo>
                    <a:lnTo>
                      <a:pt x="788" y="300"/>
                    </a:lnTo>
                    <a:lnTo>
                      <a:pt x="683" y="325"/>
                    </a:lnTo>
                    <a:lnTo>
                      <a:pt x="578" y="334"/>
                    </a:lnTo>
                    <a:lnTo>
                      <a:pt x="491" y="333"/>
                    </a:lnTo>
                    <a:lnTo>
                      <a:pt x="404" y="322"/>
                    </a:lnTo>
                    <a:lnTo>
                      <a:pt x="320" y="301"/>
                    </a:lnTo>
                    <a:lnTo>
                      <a:pt x="264" y="282"/>
                    </a:lnTo>
                    <a:lnTo>
                      <a:pt x="216" y="253"/>
                    </a:lnTo>
                    <a:lnTo>
                      <a:pt x="164" y="220"/>
                    </a:lnTo>
                    <a:lnTo>
                      <a:pt x="128" y="177"/>
                    </a:lnTo>
                    <a:lnTo>
                      <a:pt x="108" y="124"/>
                    </a:lnTo>
                    <a:lnTo>
                      <a:pt x="114" y="55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DD8DA"/>
                  </a:gs>
                  <a:gs pos="100000">
                    <a:srgbClr val="3B8B91">
                      <a:alpha val="75000"/>
                    </a:srgbClr>
                  </a:gs>
                </a:gsLst>
                <a:lin ang="2700000" scaled="1"/>
              </a:gradFill>
              <a:ln w="9525" cmpd="sng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52"/>
              <p:cNvSpPr>
                <a:spLocks noChangeShapeType="1"/>
              </p:cNvSpPr>
              <p:nvPr/>
            </p:nvSpPr>
            <p:spPr bwMode="auto">
              <a:xfrm flipV="1">
                <a:off x="4058" y="2132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2" name="Arc 53"/>
            <p:cNvSpPr>
              <a:spLocks/>
            </p:cNvSpPr>
            <p:nvPr/>
          </p:nvSpPr>
          <p:spPr bwMode="auto">
            <a:xfrm rot="752461" flipH="1">
              <a:off x="4036" y="3312"/>
              <a:ext cx="151" cy="225"/>
            </a:xfrm>
            <a:custGeom>
              <a:avLst/>
              <a:gdLst>
                <a:gd name="T0" fmla="*/ 0 w 21497"/>
                <a:gd name="T1" fmla="*/ 0 h 13390"/>
                <a:gd name="T2" fmla="*/ 0 w 21497"/>
                <a:gd name="T3" fmla="*/ 0 h 13390"/>
                <a:gd name="T4" fmla="*/ 0 w 21497"/>
                <a:gd name="T5" fmla="*/ 0 h 13390"/>
                <a:gd name="T6" fmla="*/ 0 60000 65536"/>
                <a:gd name="T7" fmla="*/ 0 60000 65536"/>
                <a:gd name="T8" fmla="*/ 0 60000 65536"/>
                <a:gd name="T9" fmla="*/ 0 w 21497"/>
                <a:gd name="T10" fmla="*/ 0 h 13390"/>
                <a:gd name="T11" fmla="*/ 21497 w 21497"/>
                <a:gd name="T12" fmla="*/ 13390 h 13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7" h="13390" fill="none" extrusionOk="0">
                  <a:moveTo>
                    <a:pt x="16948" y="0"/>
                  </a:moveTo>
                  <a:cubicBezTo>
                    <a:pt x="19514" y="3247"/>
                    <a:pt x="21092" y="7162"/>
                    <a:pt x="21496" y="11281"/>
                  </a:cubicBezTo>
                </a:path>
                <a:path w="21497" h="13390" stroke="0" extrusionOk="0">
                  <a:moveTo>
                    <a:pt x="16948" y="0"/>
                  </a:moveTo>
                  <a:cubicBezTo>
                    <a:pt x="19514" y="3247"/>
                    <a:pt x="21092" y="7162"/>
                    <a:pt x="21496" y="11281"/>
                  </a:cubicBezTo>
                  <a:lnTo>
                    <a:pt x="0" y="1339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stealth" w="med" len="sm"/>
              <a:tailEnd type="stealth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Arc 54"/>
            <p:cNvSpPr>
              <a:spLocks/>
            </p:cNvSpPr>
            <p:nvPr/>
          </p:nvSpPr>
          <p:spPr bwMode="auto">
            <a:xfrm>
              <a:off x="3863" y="3183"/>
              <a:ext cx="546" cy="245"/>
            </a:xfrm>
            <a:custGeom>
              <a:avLst/>
              <a:gdLst>
                <a:gd name="T0" fmla="*/ 0 w 23783"/>
                <a:gd name="T1" fmla="*/ 0 h 21600"/>
                <a:gd name="T2" fmla="*/ 0 w 23783"/>
                <a:gd name="T3" fmla="*/ 0 h 21600"/>
                <a:gd name="T4" fmla="*/ 0 w 23783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83"/>
                <a:gd name="T10" fmla="*/ 0 h 21600"/>
                <a:gd name="T11" fmla="*/ 23783 w 23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83" h="21600" fill="none" extrusionOk="0">
                  <a:moveTo>
                    <a:pt x="23783" y="21446"/>
                  </a:moveTo>
                  <a:cubicBezTo>
                    <a:pt x="22929" y="21548"/>
                    <a:pt x="22071" y="21599"/>
                    <a:pt x="21212" y="21600"/>
                  </a:cubicBezTo>
                  <a:cubicBezTo>
                    <a:pt x="10855" y="21600"/>
                    <a:pt x="1955" y="14248"/>
                    <a:pt x="0" y="4077"/>
                  </a:cubicBezTo>
                </a:path>
                <a:path w="23783" h="21600" stroke="0" extrusionOk="0">
                  <a:moveTo>
                    <a:pt x="23783" y="21446"/>
                  </a:moveTo>
                  <a:cubicBezTo>
                    <a:pt x="22929" y="21548"/>
                    <a:pt x="22071" y="21599"/>
                    <a:pt x="21212" y="21600"/>
                  </a:cubicBezTo>
                  <a:cubicBezTo>
                    <a:pt x="10855" y="21600"/>
                    <a:pt x="1955" y="14248"/>
                    <a:pt x="0" y="4077"/>
                  </a:cubicBezTo>
                  <a:lnTo>
                    <a:pt x="21212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698991"/>
              </p:ext>
            </p:extLst>
          </p:nvPr>
        </p:nvGraphicFramePr>
        <p:xfrm>
          <a:off x="7772400" y="2209800"/>
          <a:ext cx="11763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50" name="Equation" r:id="rId4" imgW="533160" imgH="241200" progId="Equation.DSMT4">
                  <p:embed/>
                </p:oleObj>
              </mc:Choice>
              <mc:Fallback>
                <p:oleObj name="Equation" r:id="rId4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209800"/>
                        <a:ext cx="1176338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333767"/>
              </p:ext>
            </p:extLst>
          </p:nvPr>
        </p:nvGraphicFramePr>
        <p:xfrm>
          <a:off x="7815263" y="4584700"/>
          <a:ext cx="11763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51" name="Equation" r:id="rId6" imgW="533160" imgH="241200" progId="Equation.DSMT4">
                  <p:embed/>
                </p:oleObj>
              </mc:Choice>
              <mc:Fallback>
                <p:oleObj name="Equation" r:id="rId6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63" y="4584700"/>
                        <a:ext cx="1176337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94" name="Rectangle 58"/>
          <p:cNvSpPr>
            <a:spLocks noChangeArrowheads="1"/>
          </p:cNvSpPr>
          <p:nvPr/>
        </p:nvSpPr>
        <p:spPr bwMode="auto">
          <a:xfrm>
            <a:off x="685800" y="228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Molecular orientation at </a:t>
            </a: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surfaces/interfaces</a:t>
            </a:r>
          </a:p>
        </p:txBody>
      </p:sp>
      <p:sp>
        <p:nvSpPr>
          <p:cNvPr id="11279" name="Text Box 59"/>
          <p:cNvSpPr txBox="1">
            <a:spLocks noChangeArrowheads="1"/>
          </p:cNvSpPr>
          <p:nvPr/>
        </p:nvSpPr>
        <p:spPr bwMode="auto">
          <a:xfrm>
            <a:off x="5638800" y="1143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 err="1">
                <a:latin typeface="Arial" pitchFamily="34" charset="0"/>
              </a:rPr>
              <a:t>Orientational</a:t>
            </a:r>
            <a:r>
              <a:rPr lang="en-US" sz="1800" i="1" dirty="0">
                <a:latin typeface="Arial" pitchFamily="34" charset="0"/>
              </a:rPr>
              <a:t> dynamics</a:t>
            </a:r>
            <a:endParaRPr lang="en-US" sz="1800" b="0" dirty="0">
              <a:latin typeface="Arial" pitchFamily="34" charset="0"/>
            </a:endParaRPr>
          </a:p>
        </p:txBody>
      </p:sp>
      <p:sp>
        <p:nvSpPr>
          <p:cNvPr id="11280" name="Text Box 60"/>
          <p:cNvSpPr txBox="1">
            <a:spLocks noChangeArrowheads="1"/>
          </p:cNvSpPr>
          <p:nvPr/>
        </p:nvSpPr>
        <p:spPr bwMode="auto">
          <a:xfrm>
            <a:off x="381000" y="2663825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Arial" pitchFamily="34" charset="0"/>
              </a:rPr>
              <a:t>Bulk</a:t>
            </a:r>
          </a:p>
        </p:txBody>
      </p:sp>
      <p:sp>
        <p:nvSpPr>
          <p:cNvPr id="11281" name="Text Box 61"/>
          <p:cNvSpPr txBox="1">
            <a:spLocks noChangeArrowheads="1"/>
          </p:cNvSpPr>
          <p:nvPr/>
        </p:nvSpPr>
        <p:spPr bwMode="auto">
          <a:xfrm>
            <a:off x="152400" y="4683125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Arial" pitchFamily="34" charset="0"/>
              </a:rPr>
              <a:t>Interface</a:t>
            </a:r>
          </a:p>
        </p:txBody>
      </p:sp>
      <p:graphicFrame>
        <p:nvGraphicFramePr>
          <p:cNvPr id="3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57497"/>
              </p:ext>
            </p:extLst>
          </p:nvPr>
        </p:nvGraphicFramePr>
        <p:xfrm>
          <a:off x="3813175" y="2638425"/>
          <a:ext cx="13684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52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2638425"/>
                        <a:ext cx="13684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359924"/>
              </p:ext>
            </p:extLst>
          </p:nvPr>
        </p:nvGraphicFramePr>
        <p:xfrm>
          <a:off x="3763962" y="4937125"/>
          <a:ext cx="13684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53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2" y="4937125"/>
                        <a:ext cx="13684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82" name="Group 76"/>
          <p:cNvGrpSpPr>
            <a:grpSpLocks/>
          </p:cNvGrpSpPr>
          <p:nvPr/>
        </p:nvGrpSpPr>
        <p:grpSpPr bwMode="auto">
          <a:xfrm>
            <a:off x="2736850" y="1584325"/>
            <a:ext cx="514350" cy="1182688"/>
            <a:chOff x="1724" y="895"/>
            <a:chExt cx="324" cy="745"/>
          </a:xfrm>
        </p:grpSpPr>
        <p:sp>
          <p:nvSpPr>
            <p:cNvPr id="11298" name="Line 67"/>
            <p:cNvSpPr>
              <a:spLocks noChangeShapeType="1"/>
            </p:cNvSpPr>
            <p:nvPr/>
          </p:nvSpPr>
          <p:spPr bwMode="auto">
            <a:xfrm flipV="1">
              <a:off x="1796" y="1000"/>
              <a:ext cx="0" cy="62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68"/>
            <p:cNvSpPr>
              <a:spLocks noChangeShapeType="1"/>
            </p:cNvSpPr>
            <p:nvPr/>
          </p:nvSpPr>
          <p:spPr bwMode="auto">
            <a:xfrm flipV="1">
              <a:off x="1724" y="1100"/>
              <a:ext cx="324" cy="5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Arc 69"/>
            <p:cNvSpPr>
              <a:spLocks/>
            </p:cNvSpPr>
            <p:nvPr/>
          </p:nvSpPr>
          <p:spPr bwMode="auto">
            <a:xfrm>
              <a:off x="1814" y="1120"/>
              <a:ext cx="185" cy="382"/>
            </a:xfrm>
            <a:custGeom>
              <a:avLst/>
              <a:gdLst>
                <a:gd name="T0" fmla="*/ 0 w 10594"/>
                <a:gd name="T1" fmla="*/ 0 h 21600"/>
                <a:gd name="T2" fmla="*/ 0 w 10594"/>
                <a:gd name="T3" fmla="*/ 0 h 21600"/>
                <a:gd name="T4" fmla="*/ 0 w 105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0594"/>
                <a:gd name="T10" fmla="*/ 0 h 21600"/>
                <a:gd name="T11" fmla="*/ 10594 w 105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94" h="21600" fill="none" extrusionOk="0">
                  <a:moveTo>
                    <a:pt x="-1" y="0"/>
                  </a:moveTo>
                  <a:cubicBezTo>
                    <a:pt x="3711" y="0"/>
                    <a:pt x="7359" y="956"/>
                    <a:pt x="10593" y="2776"/>
                  </a:cubicBezTo>
                </a:path>
                <a:path w="10594" h="21600" stroke="0" extrusionOk="0">
                  <a:moveTo>
                    <a:pt x="-1" y="0"/>
                  </a:moveTo>
                  <a:cubicBezTo>
                    <a:pt x="3711" y="0"/>
                    <a:pt x="7359" y="956"/>
                    <a:pt x="10593" y="277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" name="Object 7"/>
            <p:cNvGraphicFramePr>
              <a:graphicFrameLocks noChangeAspect="1"/>
            </p:cNvGraphicFramePr>
            <p:nvPr/>
          </p:nvGraphicFramePr>
          <p:xfrm>
            <a:off x="1852" y="895"/>
            <a:ext cx="188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554" name="Equation" r:id="rId12" imgW="126720" imgH="177480" progId="Equation.DSMT4">
                    <p:embed/>
                  </p:oleObj>
                </mc:Choice>
                <mc:Fallback>
                  <p:oleObj name="Equation" r:id="rId12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2" y="895"/>
                          <a:ext cx="188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83" name="Group 77"/>
          <p:cNvGrpSpPr>
            <a:grpSpLocks/>
          </p:cNvGrpSpPr>
          <p:nvPr/>
        </p:nvGrpSpPr>
        <p:grpSpPr bwMode="auto">
          <a:xfrm>
            <a:off x="1387475" y="4240213"/>
            <a:ext cx="1984375" cy="1855787"/>
            <a:chOff x="874" y="2671"/>
            <a:chExt cx="1250" cy="1169"/>
          </a:xfrm>
        </p:grpSpPr>
        <p:sp>
          <p:nvSpPr>
            <p:cNvPr id="11284" name="Rectangle 16"/>
            <p:cNvSpPr>
              <a:spLocks noChangeArrowheads="1"/>
            </p:cNvSpPr>
            <p:nvPr/>
          </p:nvSpPr>
          <p:spPr bwMode="auto">
            <a:xfrm>
              <a:off x="877" y="3276"/>
              <a:ext cx="1247" cy="5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285" name="Rectangle 17"/>
            <p:cNvSpPr>
              <a:spLocks noChangeArrowheads="1"/>
            </p:cNvSpPr>
            <p:nvPr/>
          </p:nvSpPr>
          <p:spPr bwMode="auto">
            <a:xfrm>
              <a:off x="874" y="2743"/>
              <a:ext cx="1247" cy="10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286" name="Oval 18"/>
            <p:cNvSpPr>
              <a:spLocks noChangeArrowheads="1"/>
            </p:cNvSpPr>
            <p:nvPr/>
          </p:nvSpPr>
          <p:spPr bwMode="auto">
            <a:xfrm>
              <a:off x="946" y="3136"/>
              <a:ext cx="91" cy="28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287" name="Oval 19"/>
            <p:cNvSpPr>
              <a:spLocks noChangeArrowheads="1"/>
            </p:cNvSpPr>
            <p:nvPr/>
          </p:nvSpPr>
          <p:spPr bwMode="auto">
            <a:xfrm rot="531176">
              <a:off x="1249" y="3135"/>
              <a:ext cx="91" cy="28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288" name="Oval 20"/>
            <p:cNvSpPr>
              <a:spLocks noChangeArrowheads="1"/>
            </p:cNvSpPr>
            <p:nvPr/>
          </p:nvSpPr>
          <p:spPr bwMode="auto">
            <a:xfrm rot="826223">
              <a:off x="1999" y="3144"/>
              <a:ext cx="92" cy="286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289" name="Oval 21"/>
            <p:cNvSpPr>
              <a:spLocks noChangeArrowheads="1"/>
            </p:cNvSpPr>
            <p:nvPr/>
          </p:nvSpPr>
          <p:spPr bwMode="auto">
            <a:xfrm>
              <a:off x="1383" y="3142"/>
              <a:ext cx="91" cy="286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290" name="Oval 22"/>
            <p:cNvSpPr>
              <a:spLocks noChangeArrowheads="1"/>
            </p:cNvSpPr>
            <p:nvPr/>
          </p:nvSpPr>
          <p:spPr bwMode="auto">
            <a:xfrm rot="1645909">
              <a:off x="1529" y="3135"/>
              <a:ext cx="91" cy="28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291" name="Oval 23"/>
            <p:cNvSpPr>
              <a:spLocks noChangeArrowheads="1"/>
            </p:cNvSpPr>
            <p:nvPr/>
          </p:nvSpPr>
          <p:spPr bwMode="auto">
            <a:xfrm rot="-1704760">
              <a:off x="1099" y="3148"/>
              <a:ext cx="91" cy="286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292" name="Oval 24"/>
            <p:cNvSpPr>
              <a:spLocks noChangeArrowheads="1"/>
            </p:cNvSpPr>
            <p:nvPr/>
          </p:nvSpPr>
          <p:spPr bwMode="auto">
            <a:xfrm rot="-607551">
              <a:off x="1700" y="3141"/>
              <a:ext cx="91" cy="286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11293" name="Oval 25"/>
            <p:cNvSpPr>
              <a:spLocks noChangeArrowheads="1"/>
            </p:cNvSpPr>
            <p:nvPr/>
          </p:nvSpPr>
          <p:spPr bwMode="auto">
            <a:xfrm rot="-778843">
              <a:off x="1837" y="3138"/>
              <a:ext cx="92" cy="285"/>
            </a:xfrm>
            <a:prstGeom prst="ellipse">
              <a:avLst/>
            </a:prstGeom>
            <a:gradFill rotWithShape="1">
              <a:gsLst>
                <a:gs pos="0">
                  <a:srgbClr val="1890F4"/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/>
            </a:p>
          </p:txBody>
        </p:sp>
        <p:grpSp>
          <p:nvGrpSpPr>
            <p:cNvPr id="11294" name="Group 75"/>
            <p:cNvGrpSpPr>
              <a:grpSpLocks/>
            </p:cNvGrpSpPr>
            <p:nvPr/>
          </p:nvGrpSpPr>
          <p:grpSpPr bwMode="auto">
            <a:xfrm>
              <a:off x="1484" y="2671"/>
              <a:ext cx="324" cy="745"/>
              <a:chOff x="1500" y="2631"/>
              <a:chExt cx="324" cy="745"/>
            </a:xfrm>
          </p:grpSpPr>
          <p:sp>
            <p:nvSpPr>
              <p:cNvPr id="11295" name="Line 71"/>
              <p:cNvSpPr>
                <a:spLocks noChangeShapeType="1"/>
              </p:cNvSpPr>
              <p:nvPr/>
            </p:nvSpPr>
            <p:spPr bwMode="auto">
              <a:xfrm flipV="1">
                <a:off x="1572" y="2736"/>
                <a:ext cx="0" cy="62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Line 72"/>
              <p:cNvSpPr>
                <a:spLocks noChangeShapeType="1"/>
              </p:cNvSpPr>
              <p:nvPr/>
            </p:nvSpPr>
            <p:spPr bwMode="auto">
              <a:xfrm flipV="1">
                <a:off x="1500" y="2836"/>
                <a:ext cx="324" cy="54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Arc 73"/>
              <p:cNvSpPr>
                <a:spLocks/>
              </p:cNvSpPr>
              <p:nvPr/>
            </p:nvSpPr>
            <p:spPr bwMode="auto">
              <a:xfrm>
                <a:off x="1590" y="2856"/>
                <a:ext cx="185" cy="382"/>
              </a:xfrm>
              <a:custGeom>
                <a:avLst/>
                <a:gdLst>
                  <a:gd name="T0" fmla="*/ 0 w 10594"/>
                  <a:gd name="T1" fmla="*/ 0 h 21600"/>
                  <a:gd name="T2" fmla="*/ 0 w 10594"/>
                  <a:gd name="T3" fmla="*/ 0 h 21600"/>
                  <a:gd name="T4" fmla="*/ 0 w 105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0594"/>
                  <a:gd name="T10" fmla="*/ 0 h 21600"/>
                  <a:gd name="T11" fmla="*/ 10594 w 105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94" h="21600" fill="none" extrusionOk="0">
                    <a:moveTo>
                      <a:pt x="-1" y="0"/>
                    </a:moveTo>
                    <a:cubicBezTo>
                      <a:pt x="3711" y="0"/>
                      <a:pt x="7359" y="956"/>
                      <a:pt x="10593" y="2776"/>
                    </a:cubicBezTo>
                  </a:path>
                  <a:path w="10594" h="21600" stroke="0" extrusionOk="0">
                    <a:moveTo>
                      <a:pt x="-1" y="0"/>
                    </a:moveTo>
                    <a:cubicBezTo>
                      <a:pt x="3711" y="0"/>
                      <a:pt x="7359" y="956"/>
                      <a:pt x="10593" y="27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" name="Object 6"/>
              <p:cNvGraphicFramePr>
                <a:graphicFrameLocks noChangeAspect="1"/>
              </p:cNvGraphicFramePr>
              <p:nvPr/>
            </p:nvGraphicFramePr>
            <p:xfrm>
              <a:off x="1628" y="2631"/>
              <a:ext cx="188" cy="2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555" name="Equation" r:id="rId14" imgW="126720" imgH="177480" progId="Equation.DSMT4">
                      <p:embed/>
                    </p:oleObj>
                  </mc:Choice>
                  <mc:Fallback>
                    <p:oleObj name="Equation" r:id="rId14" imgW="12672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8" y="2631"/>
                            <a:ext cx="188" cy="2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2140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26" y="2068513"/>
            <a:ext cx="3408362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58"/>
          <p:cNvSpPr>
            <a:spLocks noChangeArrowheads="1"/>
          </p:cNvSpPr>
          <p:nvPr/>
        </p:nvSpPr>
        <p:spPr bwMode="auto">
          <a:xfrm>
            <a:off x="533400" y="152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H-bonding: OH </a:t>
            </a: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stretch frequency maps</a:t>
            </a:r>
          </a:p>
        </p:txBody>
      </p:sp>
      <p:grpSp>
        <p:nvGrpSpPr>
          <p:cNvPr id="30724" name="Group 105"/>
          <p:cNvGrpSpPr>
            <a:grpSpLocks/>
          </p:cNvGrpSpPr>
          <p:nvPr/>
        </p:nvGrpSpPr>
        <p:grpSpPr bwMode="auto">
          <a:xfrm>
            <a:off x="4641998" y="1669118"/>
            <a:ext cx="1411269" cy="2142067"/>
            <a:chOff x="7292975" y="1143000"/>
            <a:chExt cx="1165225" cy="1752600"/>
          </a:xfrm>
        </p:grpSpPr>
        <p:sp>
          <p:nvSpPr>
            <p:cNvPr id="30728" name="Freeform 68"/>
            <p:cNvSpPr>
              <a:spLocks/>
            </p:cNvSpPr>
            <p:nvPr/>
          </p:nvSpPr>
          <p:spPr bwMode="auto">
            <a:xfrm>
              <a:off x="7339013" y="1143000"/>
              <a:ext cx="1119187" cy="1066800"/>
            </a:xfrm>
            <a:custGeom>
              <a:avLst/>
              <a:gdLst>
                <a:gd name="T0" fmla="*/ 0 w 801"/>
                <a:gd name="T1" fmla="*/ 2147483647 h 763"/>
                <a:gd name="T2" fmla="*/ 2147483647 w 801"/>
                <a:gd name="T3" fmla="*/ 2147483647 h 763"/>
                <a:gd name="T4" fmla="*/ 2147483647 w 801"/>
                <a:gd name="T5" fmla="*/ 2147483647 h 763"/>
                <a:gd name="T6" fmla="*/ 2147483647 w 801"/>
                <a:gd name="T7" fmla="*/ 2147483647 h 763"/>
                <a:gd name="T8" fmla="*/ 2147483647 w 801"/>
                <a:gd name="T9" fmla="*/ 2147483647 h 763"/>
                <a:gd name="T10" fmla="*/ 2147483647 w 801"/>
                <a:gd name="T11" fmla="*/ 2147483647 h 763"/>
                <a:gd name="T12" fmla="*/ 2147483647 w 801"/>
                <a:gd name="T13" fmla="*/ 2147483647 h 763"/>
                <a:gd name="T14" fmla="*/ 2147483647 w 801"/>
                <a:gd name="T15" fmla="*/ 2147483647 h 763"/>
                <a:gd name="T16" fmla="*/ 2147483647 w 801"/>
                <a:gd name="T17" fmla="*/ 2147483647 h 763"/>
                <a:gd name="T18" fmla="*/ 2147483647 w 801"/>
                <a:gd name="T19" fmla="*/ 2147483647 h 763"/>
                <a:gd name="T20" fmla="*/ 2147483647 w 801"/>
                <a:gd name="T21" fmla="*/ 2147483647 h 763"/>
                <a:gd name="T22" fmla="*/ 2147483647 w 801"/>
                <a:gd name="T23" fmla="*/ 0 h 7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1"/>
                <a:gd name="T37" fmla="*/ 0 h 763"/>
                <a:gd name="T38" fmla="*/ 801 w 801"/>
                <a:gd name="T39" fmla="*/ 763 h 7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1" h="763">
                  <a:moveTo>
                    <a:pt x="0" y="18"/>
                  </a:moveTo>
                  <a:cubicBezTo>
                    <a:pt x="4" y="55"/>
                    <a:pt x="15" y="165"/>
                    <a:pt x="27" y="246"/>
                  </a:cubicBezTo>
                  <a:cubicBezTo>
                    <a:pt x="39" y="327"/>
                    <a:pt x="56" y="432"/>
                    <a:pt x="72" y="506"/>
                  </a:cubicBezTo>
                  <a:cubicBezTo>
                    <a:pt x="88" y="580"/>
                    <a:pt x="107" y="651"/>
                    <a:pt x="126" y="693"/>
                  </a:cubicBezTo>
                  <a:cubicBezTo>
                    <a:pt x="145" y="735"/>
                    <a:pt x="168" y="763"/>
                    <a:pt x="189" y="759"/>
                  </a:cubicBezTo>
                  <a:cubicBezTo>
                    <a:pt x="210" y="755"/>
                    <a:pt x="229" y="723"/>
                    <a:pt x="251" y="669"/>
                  </a:cubicBezTo>
                  <a:cubicBezTo>
                    <a:pt x="273" y="615"/>
                    <a:pt x="298" y="496"/>
                    <a:pt x="321" y="437"/>
                  </a:cubicBezTo>
                  <a:cubicBezTo>
                    <a:pt x="344" y="378"/>
                    <a:pt x="355" y="332"/>
                    <a:pt x="391" y="315"/>
                  </a:cubicBezTo>
                  <a:cubicBezTo>
                    <a:pt x="427" y="298"/>
                    <a:pt x="487" y="305"/>
                    <a:pt x="537" y="335"/>
                  </a:cubicBezTo>
                  <a:cubicBezTo>
                    <a:pt x="587" y="365"/>
                    <a:pt x="648" y="397"/>
                    <a:pt x="685" y="379"/>
                  </a:cubicBezTo>
                  <a:cubicBezTo>
                    <a:pt x="722" y="361"/>
                    <a:pt x="738" y="290"/>
                    <a:pt x="757" y="227"/>
                  </a:cubicBezTo>
                  <a:cubicBezTo>
                    <a:pt x="776" y="164"/>
                    <a:pt x="793" y="47"/>
                    <a:pt x="801" y="0"/>
                  </a:cubicBezTo>
                </a:path>
              </a:pathLst>
            </a:custGeom>
            <a:noFill/>
            <a:ln w="19050" cap="flat" cmpd="sng">
              <a:solidFill>
                <a:srgbClr val="66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72"/>
            <p:cNvSpPr>
              <a:spLocks noChangeShapeType="1"/>
            </p:cNvSpPr>
            <p:nvPr/>
          </p:nvSpPr>
          <p:spPr bwMode="auto">
            <a:xfrm>
              <a:off x="7513638" y="2108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73"/>
            <p:cNvSpPr>
              <a:spLocks noChangeShapeType="1"/>
            </p:cNvSpPr>
            <p:nvPr/>
          </p:nvSpPr>
          <p:spPr bwMode="auto">
            <a:xfrm flipV="1">
              <a:off x="7459663" y="1917700"/>
              <a:ext cx="269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31" name="Group 77"/>
            <p:cNvGrpSpPr>
              <a:grpSpLocks/>
            </p:cNvGrpSpPr>
            <p:nvPr/>
          </p:nvGrpSpPr>
          <p:grpSpPr bwMode="auto">
            <a:xfrm>
              <a:off x="7292975" y="1858963"/>
              <a:ext cx="936625" cy="1036637"/>
              <a:chOff x="4609" y="1200"/>
              <a:chExt cx="590" cy="653"/>
            </a:xfrm>
          </p:grpSpPr>
          <p:sp>
            <p:nvSpPr>
              <p:cNvPr id="30733" name="Freeform 70"/>
              <p:cNvSpPr>
                <a:spLocks/>
              </p:cNvSpPr>
              <p:nvPr/>
            </p:nvSpPr>
            <p:spPr bwMode="auto">
              <a:xfrm>
                <a:off x="4609" y="1200"/>
                <a:ext cx="590" cy="653"/>
              </a:xfrm>
              <a:custGeom>
                <a:avLst/>
                <a:gdLst>
                  <a:gd name="T0" fmla="*/ 0 w 669"/>
                  <a:gd name="T1" fmla="*/ 0 h 741"/>
                  <a:gd name="T2" fmla="*/ 19 w 669"/>
                  <a:gd name="T3" fmla="*/ 156 h 741"/>
                  <a:gd name="T4" fmla="*/ 49 w 669"/>
                  <a:gd name="T5" fmla="*/ 334 h 741"/>
                  <a:gd name="T6" fmla="*/ 88 w 669"/>
                  <a:gd name="T7" fmla="*/ 462 h 741"/>
                  <a:gd name="T8" fmla="*/ 144 w 669"/>
                  <a:gd name="T9" fmla="*/ 506 h 741"/>
                  <a:gd name="T10" fmla="*/ 200 w 669"/>
                  <a:gd name="T11" fmla="*/ 471 h 741"/>
                  <a:gd name="T12" fmla="*/ 241 w 669"/>
                  <a:gd name="T13" fmla="*/ 418 h 741"/>
                  <a:gd name="T14" fmla="*/ 289 w 669"/>
                  <a:gd name="T15" fmla="*/ 396 h 741"/>
                  <a:gd name="T16" fmla="*/ 364 w 669"/>
                  <a:gd name="T17" fmla="*/ 409 h 741"/>
                  <a:gd name="T18" fmla="*/ 426 w 669"/>
                  <a:gd name="T19" fmla="*/ 286 h 741"/>
                  <a:gd name="T20" fmla="*/ 452 w 669"/>
                  <a:gd name="T21" fmla="*/ 139 h 741"/>
                  <a:gd name="T22" fmla="*/ 459 w 669"/>
                  <a:gd name="T23" fmla="*/ 42 h 7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9"/>
                  <a:gd name="T37" fmla="*/ 0 h 741"/>
                  <a:gd name="T38" fmla="*/ 669 w 669"/>
                  <a:gd name="T39" fmla="*/ 741 h 7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9" h="741">
                    <a:moveTo>
                      <a:pt x="0" y="0"/>
                    </a:moveTo>
                    <a:cubicBezTo>
                      <a:pt x="4" y="37"/>
                      <a:pt x="15" y="147"/>
                      <a:pt x="27" y="228"/>
                    </a:cubicBezTo>
                    <a:cubicBezTo>
                      <a:pt x="39" y="309"/>
                      <a:pt x="55" y="414"/>
                      <a:pt x="72" y="488"/>
                    </a:cubicBezTo>
                    <a:cubicBezTo>
                      <a:pt x="89" y="562"/>
                      <a:pt x="105" y="633"/>
                      <a:pt x="128" y="675"/>
                    </a:cubicBezTo>
                    <a:cubicBezTo>
                      <a:pt x="151" y="717"/>
                      <a:pt x="183" y="737"/>
                      <a:pt x="210" y="739"/>
                    </a:cubicBezTo>
                    <a:cubicBezTo>
                      <a:pt x="237" y="741"/>
                      <a:pt x="258" y="727"/>
                      <a:pt x="291" y="689"/>
                    </a:cubicBezTo>
                    <a:cubicBezTo>
                      <a:pt x="324" y="651"/>
                      <a:pt x="328" y="629"/>
                      <a:pt x="350" y="611"/>
                    </a:cubicBezTo>
                    <a:cubicBezTo>
                      <a:pt x="372" y="593"/>
                      <a:pt x="392" y="581"/>
                      <a:pt x="422" y="579"/>
                    </a:cubicBezTo>
                    <a:cubicBezTo>
                      <a:pt x="452" y="577"/>
                      <a:pt x="498" y="624"/>
                      <a:pt x="531" y="597"/>
                    </a:cubicBezTo>
                    <a:cubicBezTo>
                      <a:pt x="585" y="583"/>
                      <a:pt x="600" y="485"/>
                      <a:pt x="621" y="419"/>
                    </a:cubicBezTo>
                    <a:cubicBezTo>
                      <a:pt x="642" y="353"/>
                      <a:pt x="652" y="262"/>
                      <a:pt x="660" y="203"/>
                    </a:cubicBezTo>
                    <a:cubicBezTo>
                      <a:pt x="668" y="144"/>
                      <a:pt x="667" y="91"/>
                      <a:pt x="669" y="62"/>
                    </a:cubicBezTo>
                  </a:path>
                </a:pathLst>
              </a:custGeom>
              <a:noFill/>
              <a:ln w="19050" cap="flat" cmpd="sng">
                <a:solidFill>
                  <a:srgbClr val="FF99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4" name="Line 74"/>
              <p:cNvSpPr>
                <a:spLocks noChangeShapeType="1"/>
              </p:cNvSpPr>
              <p:nvPr/>
            </p:nvSpPr>
            <p:spPr bwMode="auto">
              <a:xfrm>
                <a:off x="4743" y="1820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5" name="Line 75"/>
              <p:cNvSpPr>
                <a:spLocks noChangeShapeType="1"/>
              </p:cNvSpPr>
              <p:nvPr/>
            </p:nvSpPr>
            <p:spPr bwMode="auto">
              <a:xfrm flipV="1">
                <a:off x="4707" y="1766"/>
                <a:ext cx="1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072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38200"/>
            <a:ext cx="4479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21"/>
          <p:cNvSpPr txBox="1">
            <a:spLocks noChangeArrowheads="1"/>
          </p:cNvSpPr>
          <p:nvPr/>
        </p:nvSpPr>
        <p:spPr bwMode="auto">
          <a:xfrm>
            <a:off x="692150" y="5822950"/>
            <a:ext cx="3270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 err="1"/>
              <a:t>Fecko</a:t>
            </a:r>
            <a:r>
              <a:rPr lang="en-US" sz="1600" b="0" dirty="0"/>
              <a:t> </a:t>
            </a:r>
            <a:r>
              <a:rPr lang="en-US" sz="1600" b="0" i="1" dirty="0"/>
              <a:t>et al.</a:t>
            </a:r>
            <a:r>
              <a:rPr lang="en-US" sz="1600" b="0" dirty="0"/>
              <a:t> </a:t>
            </a:r>
            <a:r>
              <a:rPr lang="en-US" sz="1600" b="0" i="1" dirty="0"/>
              <a:t>Science</a:t>
            </a:r>
            <a:r>
              <a:rPr lang="en-US" sz="1600" b="0" dirty="0"/>
              <a:t> </a:t>
            </a:r>
            <a:r>
              <a:rPr lang="en-US" sz="1600" dirty="0"/>
              <a:t>301</a:t>
            </a:r>
            <a:r>
              <a:rPr lang="en-US" sz="1600" b="0" dirty="0"/>
              <a:t>, 1698 (2003)</a:t>
            </a:r>
          </a:p>
        </p:txBody>
      </p:sp>
      <p:sp>
        <p:nvSpPr>
          <p:cNvPr id="30727" name="Text Box 23"/>
          <p:cNvSpPr txBox="1">
            <a:spLocks noChangeArrowheads="1"/>
          </p:cNvSpPr>
          <p:nvPr/>
        </p:nvSpPr>
        <p:spPr bwMode="auto">
          <a:xfrm>
            <a:off x="5410200" y="5791200"/>
            <a:ext cx="3557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 err="1"/>
              <a:t>Corcelli</a:t>
            </a:r>
            <a:r>
              <a:rPr lang="en-US" sz="1600" b="0" dirty="0"/>
              <a:t>, Skinner </a:t>
            </a:r>
            <a:r>
              <a:rPr lang="en-US" sz="1600" b="0" i="1" dirty="0"/>
              <a:t>JPCB</a:t>
            </a:r>
            <a:r>
              <a:rPr lang="en-US" sz="1600" b="0" dirty="0"/>
              <a:t> </a:t>
            </a:r>
            <a:r>
              <a:rPr lang="en-US" sz="1600" dirty="0"/>
              <a:t>109</a:t>
            </a:r>
            <a:r>
              <a:rPr lang="en-US" sz="1600" b="0" dirty="0"/>
              <a:t>, 6154 (2005)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50414" y="607555"/>
            <a:ext cx="2382972" cy="1477225"/>
            <a:chOff x="4350414" y="607555"/>
            <a:chExt cx="2382972" cy="1477225"/>
          </a:xfrm>
        </p:grpSpPr>
        <p:grpSp>
          <p:nvGrpSpPr>
            <p:cNvPr id="2" name="Group 1"/>
            <p:cNvGrpSpPr/>
            <p:nvPr/>
          </p:nvGrpSpPr>
          <p:grpSpPr>
            <a:xfrm rot="14983348">
              <a:off x="4803287" y="154682"/>
              <a:ext cx="1477225" cy="2382972"/>
              <a:chOff x="5246185" y="3856856"/>
              <a:chExt cx="1477225" cy="2382972"/>
            </a:xfrm>
          </p:grpSpPr>
          <p:pic>
            <p:nvPicPr>
              <p:cNvPr id="18" name="Picture 37" descr="Water.em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1092610">
                <a:off x="6055926" y="3856856"/>
                <a:ext cx="607047" cy="1237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39" descr="Water.em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606694">
                <a:off x="5536108" y="5322353"/>
                <a:ext cx="627552" cy="1207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Group 152"/>
              <p:cNvGrpSpPr>
                <a:grpSpLocks/>
              </p:cNvGrpSpPr>
              <p:nvPr/>
            </p:nvGrpSpPr>
            <p:grpSpPr bwMode="auto">
              <a:xfrm rot="15903229">
                <a:off x="5738612" y="4375508"/>
                <a:ext cx="1114300" cy="855297"/>
                <a:chOff x="4222" y="1437"/>
                <a:chExt cx="472" cy="363"/>
              </a:xfrm>
            </p:grpSpPr>
            <p:grpSp>
              <p:nvGrpSpPr>
                <p:cNvPr id="25" name="Group 153"/>
                <p:cNvGrpSpPr>
                  <a:grpSpLocks/>
                </p:cNvGrpSpPr>
                <p:nvPr/>
              </p:nvGrpSpPr>
              <p:grpSpPr bwMode="auto">
                <a:xfrm rot="-5400000">
                  <a:off x="4219" y="1440"/>
                  <a:ext cx="193" cy="188"/>
                  <a:chOff x="2282" y="384"/>
                  <a:chExt cx="67" cy="71"/>
                </a:xfrm>
              </p:grpSpPr>
              <p:sp>
                <p:nvSpPr>
                  <p:cNvPr id="30" name="Arc 154"/>
                  <p:cNvSpPr>
                    <a:spLocks/>
                  </p:cNvSpPr>
                  <p:nvPr/>
                </p:nvSpPr>
                <p:spPr bwMode="auto">
                  <a:xfrm>
                    <a:off x="2282" y="417"/>
                    <a:ext cx="35" cy="37"/>
                  </a:xfrm>
                  <a:custGeom>
                    <a:avLst/>
                    <a:gdLst>
                      <a:gd name="T0" fmla="*/ 0 w 20704"/>
                      <a:gd name="T1" fmla="*/ 0 h 21600"/>
                      <a:gd name="T2" fmla="*/ 0 w 20704"/>
                      <a:gd name="T3" fmla="*/ 0 h 21600"/>
                      <a:gd name="T4" fmla="*/ 0 w 2070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0704"/>
                      <a:gd name="T10" fmla="*/ 0 h 21600"/>
                      <a:gd name="T11" fmla="*/ 20704 w 2070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704" h="21600" fill="none" extrusionOk="0">
                        <a:moveTo>
                          <a:pt x="-1" y="0"/>
                        </a:moveTo>
                        <a:cubicBezTo>
                          <a:pt x="9558" y="0"/>
                          <a:pt x="17980" y="6282"/>
                          <a:pt x="20704" y="15443"/>
                        </a:cubicBezTo>
                      </a:path>
                      <a:path w="20704" h="21600" stroke="0" extrusionOk="0">
                        <a:moveTo>
                          <a:pt x="-1" y="0"/>
                        </a:moveTo>
                        <a:cubicBezTo>
                          <a:pt x="9558" y="0"/>
                          <a:pt x="17980" y="6282"/>
                          <a:pt x="20704" y="1544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55"/>
                  <p:cNvSpPr>
                    <a:spLocks/>
                  </p:cNvSpPr>
                  <p:nvPr/>
                </p:nvSpPr>
                <p:spPr bwMode="auto">
                  <a:xfrm>
                    <a:off x="2283" y="403"/>
                    <a:ext cx="49" cy="52"/>
                  </a:xfrm>
                  <a:custGeom>
                    <a:avLst/>
                    <a:gdLst>
                      <a:gd name="T0" fmla="*/ 0 w 20659"/>
                      <a:gd name="T1" fmla="*/ 0 h 21600"/>
                      <a:gd name="T2" fmla="*/ 0 w 20659"/>
                      <a:gd name="T3" fmla="*/ 0 h 21600"/>
                      <a:gd name="T4" fmla="*/ 0 w 2065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0659"/>
                      <a:gd name="T10" fmla="*/ 0 h 21600"/>
                      <a:gd name="T11" fmla="*/ 20659 w 2065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659" h="21600" fill="none" extrusionOk="0">
                        <a:moveTo>
                          <a:pt x="-1" y="0"/>
                        </a:moveTo>
                        <a:cubicBezTo>
                          <a:pt x="9500" y="0"/>
                          <a:pt x="17884" y="6207"/>
                          <a:pt x="20658" y="15293"/>
                        </a:cubicBezTo>
                      </a:path>
                      <a:path w="20659" h="21600" stroke="0" extrusionOk="0">
                        <a:moveTo>
                          <a:pt x="-1" y="0"/>
                        </a:moveTo>
                        <a:cubicBezTo>
                          <a:pt x="9500" y="0"/>
                          <a:pt x="17884" y="6207"/>
                          <a:pt x="20658" y="1529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Arc 156"/>
                  <p:cNvSpPr>
                    <a:spLocks/>
                  </p:cNvSpPr>
                  <p:nvPr/>
                </p:nvSpPr>
                <p:spPr bwMode="auto">
                  <a:xfrm>
                    <a:off x="2283" y="384"/>
                    <a:ext cx="66" cy="70"/>
                  </a:xfrm>
                  <a:custGeom>
                    <a:avLst/>
                    <a:gdLst>
                      <a:gd name="T0" fmla="*/ 0 w 20459"/>
                      <a:gd name="T1" fmla="*/ 0 h 21600"/>
                      <a:gd name="T2" fmla="*/ 0 w 20459"/>
                      <a:gd name="T3" fmla="*/ 0 h 21600"/>
                      <a:gd name="T4" fmla="*/ 0 w 2045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0459"/>
                      <a:gd name="T10" fmla="*/ 0 h 21600"/>
                      <a:gd name="T11" fmla="*/ 20459 w 2045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459" h="21600" fill="none" extrusionOk="0">
                        <a:moveTo>
                          <a:pt x="-1" y="0"/>
                        </a:moveTo>
                        <a:cubicBezTo>
                          <a:pt x="9259" y="0"/>
                          <a:pt x="17489" y="5902"/>
                          <a:pt x="20459" y="14672"/>
                        </a:cubicBezTo>
                      </a:path>
                      <a:path w="20459" h="21600" stroke="0" extrusionOk="0">
                        <a:moveTo>
                          <a:pt x="-1" y="0"/>
                        </a:moveTo>
                        <a:cubicBezTo>
                          <a:pt x="9259" y="0"/>
                          <a:pt x="17489" y="5902"/>
                          <a:pt x="20459" y="1467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57"/>
                <p:cNvGrpSpPr>
                  <a:grpSpLocks/>
                </p:cNvGrpSpPr>
                <p:nvPr/>
              </p:nvGrpSpPr>
              <p:grpSpPr bwMode="auto">
                <a:xfrm rot="4435219">
                  <a:off x="4520" y="1627"/>
                  <a:ext cx="153" cy="194"/>
                  <a:chOff x="2282" y="384"/>
                  <a:chExt cx="67" cy="71"/>
                </a:xfrm>
              </p:grpSpPr>
              <p:sp>
                <p:nvSpPr>
                  <p:cNvPr id="27" name="Arc 158"/>
                  <p:cNvSpPr>
                    <a:spLocks/>
                  </p:cNvSpPr>
                  <p:nvPr/>
                </p:nvSpPr>
                <p:spPr bwMode="auto">
                  <a:xfrm>
                    <a:off x="2282" y="417"/>
                    <a:ext cx="35" cy="37"/>
                  </a:xfrm>
                  <a:custGeom>
                    <a:avLst/>
                    <a:gdLst>
                      <a:gd name="T0" fmla="*/ 0 w 20704"/>
                      <a:gd name="T1" fmla="*/ 0 h 21600"/>
                      <a:gd name="T2" fmla="*/ 0 w 20704"/>
                      <a:gd name="T3" fmla="*/ 0 h 21600"/>
                      <a:gd name="T4" fmla="*/ 0 w 2070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0704"/>
                      <a:gd name="T10" fmla="*/ 0 h 21600"/>
                      <a:gd name="T11" fmla="*/ 20704 w 2070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704" h="21600" fill="none" extrusionOk="0">
                        <a:moveTo>
                          <a:pt x="-1" y="0"/>
                        </a:moveTo>
                        <a:cubicBezTo>
                          <a:pt x="9558" y="0"/>
                          <a:pt x="17980" y="6282"/>
                          <a:pt x="20704" y="15443"/>
                        </a:cubicBezTo>
                      </a:path>
                      <a:path w="20704" h="21600" stroke="0" extrusionOk="0">
                        <a:moveTo>
                          <a:pt x="-1" y="0"/>
                        </a:moveTo>
                        <a:cubicBezTo>
                          <a:pt x="9558" y="0"/>
                          <a:pt x="17980" y="6282"/>
                          <a:pt x="20704" y="1544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59"/>
                  <p:cNvSpPr>
                    <a:spLocks/>
                  </p:cNvSpPr>
                  <p:nvPr/>
                </p:nvSpPr>
                <p:spPr bwMode="auto">
                  <a:xfrm>
                    <a:off x="2283" y="403"/>
                    <a:ext cx="49" cy="52"/>
                  </a:xfrm>
                  <a:custGeom>
                    <a:avLst/>
                    <a:gdLst>
                      <a:gd name="T0" fmla="*/ 0 w 20659"/>
                      <a:gd name="T1" fmla="*/ 0 h 21600"/>
                      <a:gd name="T2" fmla="*/ 0 w 20659"/>
                      <a:gd name="T3" fmla="*/ 0 h 21600"/>
                      <a:gd name="T4" fmla="*/ 0 w 2065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0659"/>
                      <a:gd name="T10" fmla="*/ 0 h 21600"/>
                      <a:gd name="T11" fmla="*/ 20659 w 2065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659" h="21600" fill="none" extrusionOk="0">
                        <a:moveTo>
                          <a:pt x="-1" y="0"/>
                        </a:moveTo>
                        <a:cubicBezTo>
                          <a:pt x="9500" y="0"/>
                          <a:pt x="17884" y="6207"/>
                          <a:pt x="20658" y="15293"/>
                        </a:cubicBezTo>
                      </a:path>
                      <a:path w="20659" h="21600" stroke="0" extrusionOk="0">
                        <a:moveTo>
                          <a:pt x="-1" y="0"/>
                        </a:moveTo>
                        <a:cubicBezTo>
                          <a:pt x="9500" y="0"/>
                          <a:pt x="17884" y="6207"/>
                          <a:pt x="20658" y="1529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60"/>
                  <p:cNvSpPr>
                    <a:spLocks/>
                  </p:cNvSpPr>
                  <p:nvPr/>
                </p:nvSpPr>
                <p:spPr bwMode="auto">
                  <a:xfrm>
                    <a:off x="2283" y="384"/>
                    <a:ext cx="66" cy="70"/>
                  </a:xfrm>
                  <a:custGeom>
                    <a:avLst/>
                    <a:gdLst>
                      <a:gd name="T0" fmla="*/ 0 w 20459"/>
                      <a:gd name="T1" fmla="*/ 0 h 21600"/>
                      <a:gd name="T2" fmla="*/ 0 w 20459"/>
                      <a:gd name="T3" fmla="*/ 0 h 21600"/>
                      <a:gd name="T4" fmla="*/ 0 w 2045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0459"/>
                      <a:gd name="T10" fmla="*/ 0 h 21600"/>
                      <a:gd name="T11" fmla="*/ 20459 w 2045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459" h="21600" fill="none" extrusionOk="0">
                        <a:moveTo>
                          <a:pt x="-1" y="0"/>
                        </a:moveTo>
                        <a:cubicBezTo>
                          <a:pt x="9259" y="0"/>
                          <a:pt x="17489" y="5902"/>
                          <a:pt x="20459" y="14672"/>
                        </a:cubicBezTo>
                      </a:path>
                      <a:path w="20459" h="21600" stroke="0" extrusionOk="0">
                        <a:moveTo>
                          <a:pt x="-1" y="0"/>
                        </a:moveTo>
                        <a:cubicBezTo>
                          <a:pt x="9259" y="0"/>
                          <a:pt x="17489" y="5902"/>
                          <a:pt x="20459" y="1467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4" name="Straight Connector 3"/>
            <p:cNvCxnSpPr/>
            <p:nvPr/>
          </p:nvCxnSpPr>
          <p:spPr bwMode="auto">
            <a:xfrm>
              <a:off x="5486400" y="1120581"/>
              <a:ext cx="639437" cy="187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108026" y="6248400"/>
            <a:ext cx="9112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/>
              <a:t>Tokmakoff</a:t>
            </a:r>
            <a:r>
              <a:rPr lang="en-US" sz="1800" b="0" dirty="0"/>
              <a:t>, </a:t>
            </a:r>
            <a:r>
              <a:rPr lang="en-US" sz="1800" b="0" dirty="0" smtClean="0"/>
              <a:t>Bakker, </a:t>
            </a:r>
            <a:r>
              <a:rPr lang="en-US" sz="1800" b="0" dirty="0" err="1" smtClean="0"/>
              <a:t>Lauebrau</a:t>
            </a:r>
            <a:r>
              <a:rPr lang="en-US" sz="1800" b="0" dirty="0" smtClean="0"/>
              <a:t>, Geisler, Skinner, Hynes, </a:t>
            </a:r>
            <a:r>
              <a:rPr lang="en-US" sz="1800" b="0" dirty="0" err="1" smtClean="0"/>
              <a:t>Feyer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Pshenichnikov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Elsaesser</a:t>
            </a:r>
            <a:r>
              <a:rPr lang="en-US" sz="1800" b="0" dirty="0" smtClean="0"/>
              <a:t>, </a:t>
            </a:r>
            <a:r>
              <a:rPr lang="en-US" sz="1800" b="0" i="1" dirty="0" smtClean="0"/>
              <a:t>et al.  </a:t>
            </a:r>
            <a:endParaRPr lang="en-US" sz="18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4"/>
          <p:cNvGrpSpPr>
            <a:grpSpLocks/>
          </p:cNvGrpSpPr>
          <p:nvPr/>
        </p:nvGrpSpPr>
        <p:grpSpPr bwMode="auto">
          <a:xfrm>
            <a:off x="3200400" y="1219200"/>
            <a:ext cx="5867400" cy="4765675"/>
            <a:chOff x="1006" y="720"/>
            <a:chExt cx="3748" cy="2880"/>
          </a:xfrm>
        </p:grpSpPr>
        <p:pic>
          <p:nvPicPr>
            <p:cNvPr id="116739" name="Picture 3" descr="hyperpolar_coupled_isolated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6" y="720"/>
              <a:ext cx="3748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0" name="Line 6"/>
            <p:cNvSpPr>
              <a:spLocks noChangeShapeType="1"/>
            </p:cNvSpPr>
            <p:nvPr/>
          </p:nvSpPr>
          <p:spPr bwMode="auto">
            <a:xfrm flipV="1">
              <a:off x="2640" y="1104"/>
              <a:ext cx="0" cy="230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1" name="Line 7"/>
            <p:cNvSpPr>
              <a:spLocks noChangeShapeType="1"/>
            </p:cNvSpPr>
            <p:nvPr/>
          </p:nvSpPr>
          <p:spPr bwMode="auto">
            <a:xfrm flipV="1">
              <a:off x="2918" y="1086"/>
              <a:ext cx="0" cy="230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2" name="Line 8"/>
            <p:cNvSpPr>
              <a:spLocks noChangeShapeType="1"/>
            </p:cNvSpPr>
            <p:nvPr/>
          </p:nvSpPr>
          <p:spPr bwMode="auto">
            <a:xfrm flipV="1">
              <a:off x="2771" y="1106"/>
              <a:ext cx="0" cy="230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3" name="Line 9"/>
            <p:cNvSpPr>
              <a:spLocks noChangeShapeType="1"/>
            </p:cNvSpPr>
            <p:nvPr/>
          </p:nvSpPr>
          <p:spPr bwMode="auto">
            <a:xfrm flipV="1">
              <a:off x="3064" y="1104"/>
              <a:ext cx="0" cy="230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4" name="Line 10"/>
            <p:cNvSpPr>
              <a:spLocks noChangeShapeType="1"/>
            </p:cNvSpPr>
            <p:nvPr/>
          </p:nvSpPr>
          <p:spPr bwMode="auto">
            <a:xfrm flipV="1">
              <a:off x="3206" y="1139"/>
              <a:ext cx="0" cy="230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5" name="Line 11"/>
            <p:cNvSpPr>
              <a:spLocks noChangeShapeType="1"/>
            </p:cNvSpPr>
            <p:nvPr/>
          </p:nvSpPr>
          <p:spPr bwMode="auto">
            <a:xfrm flipV="1">
              <a:off x="3353" y="1104"/>
              <a:ext cx="0" cy="230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6" name="Line 12"/>
            <p:cNvSpPr>
              <a:spLocks noChangeShapeType="1"/>
            </p:cNvSpPr>
            <p:nvPr/>
          </p:nvSpPr>
          <p:spPr bwMode="auto">
            <a:xfrm flipV="1">
              <a:off x="3494" y="1117"/>
              <a:ext cx="0" cy="230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667000" y="182563"/>
            <a:ext cx="396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The 2680 cm</a:t>
            </a:r>
            <a:r>
              <a:rPr lang="en-US" sz="3200" baseline="3000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-1</a:t>
            </a:r>
            <a:r>
              <a:rPr lang="en-US" sz="320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feature</a:t>
            </a:r>
          </a:p>
        </p:txBody>
      </p:sp>
      <p:sp>
        <p:nvSpPr>
          <p:cNvPr id="193575" name="Line 39"/>
          <p:cNvSpPr>
            <a:spLocks noChangeShapeType="1"/>
          </p:cNvSpPr>
          <p:nvPr/>
        </p:nvSpPr>
        <p:spPr bwMode="auto">
          <a:xfrm>
            <a:off x="3759200" y="4953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167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3787775"/>
            <a:ext cx="27813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098550"/>
            <a:ext cx="275748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39"/>
          <p:cNvSpPr>
            <a:spLocks noChangeShapeType="1"/>
          </p:cNvSpPr>
          <p:nvPr/>
        </p:nvSpPr>
        <p:spPr bwMode="auto">
          <a:xfrm>
            <a:off x="1219200" y="17653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Line 39"/>
          <p:cNvSpPr>
            <a:spLocks noChangeShapeType="1"/>
          </p:cNvSpPr>
          <p:nvPr/>
        </p:nvSpPr>
        <p:spPr bwMode="auto">
          <a:xfrm>
            <a:off x="1397000" y="45847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75" grpId="0" animBg="1"/>
      <p:bldP spid="2" grpId="0" animBg="1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SFG spectrum of water bend at the A/W interface</a:t>
            </a:r>
          </a:p>
        </p:txBody>
      </p:sp>
      <p:pic>
        <p:nvPicPr>
          <p:cNvPr id="4403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746760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036" name="Straight Connector 12"/>
          <p:cNvCxnSpPr>
            <a:cxnSpLocks noChangeShapeType="1"/>
          </p:cNvCxnSpPr>
          <p:nvPr/>
        </p:nvCxnSpPr>
        <p:spPr bwMode="auto">
          <a:xfrm flipH="1" flipV="1">
            <a:off x="3607496" y="1415441"/>
            <a:ext cx="7047" cy="4344511"/>
          </a:xfrm>
          <a:prstGeom prst="line">
            <a:avLst/>
          </a:prstGeom>
          <a:noFill/>
          <a:ln w="12700" algn="ctr">
            <a:solidFill>
              <a:srgbClr val="CC0000"/>
            </a:solidFill>
            <a:prstDash val="dash"/>
            <a:round/>
            <a:headEnd/>
            <a:tailEnd/>
          </a:ln>
        </p:spPr>
      </p:cxnSp>
      <p:cxnSp>
        <p:nvCxnSpPr>
          <p:cNvPr id="44037" name="Straight Connector 13"/>
          <p:cNvCxnSpPr>
            <a:cxnSpLocks noChangeShapeType="1"/>
          </p:cNvCxnSpPr>
          <p:nvPr/>
        </p:nvCxnSpPr>
        <p:spPr bwMode="auto">
          <a:xfrm flipV="1">
            <a:off x="2892425" y="1144588"/>
            <a:ext cx="0" cy="4616450"/>
          </a:xfrm>
          <a:prstGeom prst="line">
            <a:avLst/>
          </a:prstGeom>
          <a:noFill/>
          <a:ln w="12700" algn="ctr">
            <a:solidFill>
              <a:schemeClr val="tx2"/>
            </a:solidFill>
            <a:prstDash val="dash"/>
            <a:round/>
            <a:headEnd/>
            <a:tailEnd/>
          </a:ln>
        </p:spPr>
      </p:cxnSp>
      <p:sp>
        <p:nvSpPr>
          <p:cNvPr id="44038" name="TextBox 16"/>
          <p:cNvSpPr txBox="1">
            <a:spLocks noChangeArrowheads="1"/>
          </p:cNvSpPr>
          <p:nvPr/>
        </p:nvSpPr>
        <p:spPr bwMode="auto">
          <a:xfrm>
            <a:off x="2243138" y="720725"/>
            <a:ext cx="1220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Gas phase</a:t>
            </a:r>
          </a:p>
        </p:txBody>
      </p:sp>
      <p:cxnSp>
        <p:nvCxnSpPr>
          <p:cNvPr id="44039" name="Straight Connector 12"/>
          <p:cNvCxnSpPr>
            <a:cxnSpLocks noChangeShapeType="1"/>
          </p:cNvCxnSpPr>
          <p:nvPr/>
        </p:nvCxnSpPr>
        <p:spPr bwMode="auto">
          <a:xfrm flipH="1" flipV="1">
            <a:off x="5400675" y="1273175"/>
            <a:ext cx="7938" cy="4460875"/>
          </a:xfrm>
          <a:prstGeom prst="line">
            <a:avLst/>
          </a:prstGeom>
          <a:noFill/>
          <a:ln w="12700" algn="ctr">
            <a:solidFill>
              <a:srgbClr val="0000FF"/>
            </a:solidFill>
            <a:prstDash val="dash"/>
            <a:round/>
            <a:headEnd/>
            <a:tailEnd/>
          </a:ln>
        </p:spPr>
      </p:cxnSp>
      <p:sp>
        <p:nvSpPr>
          <p:cNvPr id="44040" name="Text Box 20"/>
          <p:cNvSpPr txBox="1">
            <a:spLocks noChangeArrowheads="1"/>
          </p:cNvSpPr>
          <p:nvPr/>
        </p:nvSpPr>
        <p:spPr bwMode="auto">
          <a:xfrm>
            <a:off x="3746326" y="3740889"/>
            <a:ext cx="138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CC0000"/>
                </a:solidFill>
              </a:rPr>
              <a:t>‘Free OH’ </a:t>
            </a:r>
            <a:r>
              <a:rPr lang="en-US" sz="2000" b="0" dirty="0" smtClean="0">
                <a:solidFill>
                  <a:srgbClr val="CC0000"/>
                </a:solidFill>
              </a:rPr>
              <a:t>bend ? </a:t>
            </a:r>
            <a:endParaRPr lang="en-US" sz="2000" b="0" dirty="0">
              <a:solidFill>
                <a:srgbClr val="CC0000"/>
              </a:solidFill>
            </a:endParaRPr>
          </a:p>
        </p:txBody>
      </p:sp>
      <p:sp>
        <p:nvSpPr>
          <p:cNvPr id="44041" name="Text Box 21"/>
          <p:cNvSpPr txBox="1">
            <a:spLocks noChangeArrowheads="1"/>
          </p:cNvSpPr>
          <p:nvPr/>
        </p:nvSpPr>
        <p:spPr bwMode="auto">
          <a:xfrm>
            <a:off x="5408613" y="4708525"/>
            <a:ext cx="1624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‘H-bonded’ </a:t>
            </a:r>
            <a:r>
              <a:rPr lang="en-US" sz="2000" b="0" dirty="0" smtClean="0">
                <a:solidFill>
                  <a:srgbClr val="0000FF"/>
                </a:solidFill>
              </a:rPr>
              <a:t>bend ? 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0036" y="637489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err="1" smtClean="0"/>
              <a:t>Vinaykin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Benderskii</a:t>
            </a:r>
            <a:r>
              <a:rPr lang="en-US" sz="1800" b="0" dirty="0" smtClean="0"/>
              <a:t> </a:t>
            </a:r>
            <a:r>
              <a:rPr lang="en-US" sz="1800" b="0" i="1" dirty="0" smtClean="0"/>
              <a:t>JPCL</a:t>
            </a:r>
            <a:r>
              <a:rPr lang="en-US" sz="1800" b="0" dirty="0" smtClean="0"/>
              <a:t> </a:t>
            </a:r>
            <a:r>
              <a:rPr lang="en-US" sz="1800" dirty="0" smtClean="0"/>
              <a:t>3</a:t>
            </a:r>
            <a:r>
              <a:rPr lang="en-US" sz="1800" b="0" dirty="0" smtClean="0"/>
              <a:t>, 3348 (2012)</a:t>
            </a:r>
            <a:endParaRPr lang="en-US" sz="1800" b="0" dirty="0"/>
          </a:p>
        </p:txBody>
      </p:sp>
      <p:cxnSp>
        <p:nvCxnSpPr>
          <p:cNvPr id="11" name="Straight Connector 13"/>
          <p:cNvCxnSpPr>
            <a:cxnSpLocks noChangeShapeType="1"/>
          </p:cNvCxnSpPr>
          <p:nvPr/>
        </p:nvCxnSpPr>
        <p:spPr bwMode="auto">
          <a:xfrm flipV="1">
            <a:off x="3691681" y="1152395"/>
            <a:ext cx="3497" cy="4609004"/>
          </a:xfrm>
          <a:prstGeom prst="line">
            <a:avLst/>
          </a:prstGeom>
          <a:noFill/>
          <a:ln w="12700" algn="ctr">
            <a:solidFill>
              <a:srgbClr val="00B050"/>
            </a:solidFill>
            <a:prstDash val="dash"/>
            <a:round/>
            <a:headEnd/>
            <a:tailEnd/>
          </a:ln>
        </p:spPr>
      </p:cxn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3426912" y="838200"/>
            <a:ext cx="687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B050"/>
                </a:solidFill>
                <a:latin typeface="+mn-lt"/>
              </a:rPr>
              <a:t>Bulk</a:t>
            </a:r>
            <a:endParaRPr lang="en-US" sz="1600" b="0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76200" y="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IR </a:t>
            </a: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spectra of ice cluster surfaces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400800" y="16764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0"/>
              <a:t>Hernandez, Uras, Devlin </a:t>
            </a:r>
            <a:r>
              <a:rPr lang="en-US" sz="1800" b="0" i="1"/>
              <a:t>JCP</a:t>
            </a:r>
            <a:r>
              <a:rPr lang="en-US" sz="1800" b="0"/>
              <a:t> </a:t>
            </a:r>
            <a:r>
              <a:rPr lang="en-US" sz="1800"/>
              <a:t>1998</a:t>
            </a:r>
            <a:r>
              <a:rPr lang="en-US" sz="1800" b="0"/>
              <a:t>, </a:t>
            </a:r>
            <a:r>
              <a:rPr lang="en-US" sz="1800" b="0" i="1"/>
              <a:t>108</a:t>
            </a:r>
            <a:r>
              <a:rPr lang="en-US" sz="1800" b="0"/>
              <a:t>, 4525</a:t>
            </a:r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5791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914399" y="3814762"/>
            <a:ext cx="6220193" cy="2814638"/>
            <a:chOff x="914400" y="4038600"/>
            <a:chExt cx="5715000" cy="2586038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914400" y="4038600"/>
              <a:ext cx="5715000" cy="2586038"/>
              <a:chOff x="2352" y="2516"/>
              <a:chExt cx="3408" cy="1542"/>
            </a:xfrm>
          </p:grpSpPr>
          <p:pic>
            <p:nvPicPr>
              <p:cNvPr id="25604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52" y="2516"/>
                <a:ext cx="3408" cy="1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>
                <a:off x="2624" y="3716"/>
                <a:ext cx="25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371600" y="5829822"/>
              <a:ext cx="42661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358030" y="5636712"/>
              <a:ext cx="42661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5" name="Rectangle 17"/>
          <p:cNvSpPr>
            <a:spLocks noChangeArrowheads="1"/>
          </p:cNvSpPr>
          <p:nvPr/>
        </p:nvSpPr>
        <p:spPr bwMode="auto">
          <a:xfrm>
            <a:off x="4495800" y="6477000"/>
            <a:ext cx="458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/>
              <a:t>Devlin, </a:t>
            </a:r>
            <a:r>
              <a:rPr lang="en-US" sz="1800" b="0" dirty="0" err="1"/>
              <a:t>Sadlej</a:t>
            </a:r>
            <a:r>
              <a:rPr lang="en-US" sz="1800" b="0" dirty="0"/>
              <a:t>, </a:t>
            </a:r>
            <a:r>
              <a:rPr lang="en-US" sz="1800" b="0" dirty="0" err="1"/>
              <a:t>Buch</a:t>
            </a:r>
            <a:r>
              <a:rPr lang="en-US" sz="1800" b="0" i="1" dirty="0"/>
              <a:t> JPC A </a:t>
            </a:r>
            <a:r>
              <a:rPr lang="en-US" sz="1800" dirty="0"/>
              <a:t>2001, </a:t>
            </a:r>
            <a:r>
              <a:rPr lang="en-US" sz="1800" b="0" i="1" dirty="0"/>
              <a:t>105, </a:t>
            </a:r>
            <a:r>
              <a:rPr lang="en-US" sz="1800" b="0" dirty="0"/>
              <a:t>974-983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94" name="Rectangle 58"/>
          <p:cNvSpPr>
            <a:spLocks noChangeArrowheads="1"/>
          </p:cNvSpPr>
          <p:nvPr/>
        </p:nvSpPr>
        <p:spPr bwMode="auto">
          <a:xfrm>
            <a:off x="533400" y="152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Vibrational modes of water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2362200" y="3048000"/>
          <a:ext cx="4267200" cy="3387437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45720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 vibrations of water </a:t>
                      </a:r>
                      <a:r>
                        <a:rPr lang="en-US" dirty="0" err="1"/>
                        <a:t>isotopologues</a:t>
                      </a:r>
                      <a:r>
                        <a:rPr lang="en-US" dirty="0"/>
                        <a:t> 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Gas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/>
                        <a:t>v</a:t>
                      </a:r>
                      <a:r>
                        <a:rPr lang="en-US" b="1" baseline="-25000"/>
                        <a:t>1</a:t>
                      </a:r>
                      <a:r>
                        <a:rPr lang="en-US" b="1"/>
                        <a:t>, cm</a:t>
                      </a:r>
                      <a:r>
                        <a:rPr lang="en-US" b="1" baseline="30000"/>
                        <a:t>-1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v</a:t>
                      </a:r>
                      <a:r>
                        <a:rPr lang="en-US" b="1" baseline="-25000" dirty="0"/>
                        <a:t>2</a:t>
                      </a:r>
                      <a:r>
                        <a:rPr lang="en-US" b="1" dirty="0"/>
                        <a:t>, cm</a:t>
                      </a:r>
                      <a:r>
                        <a:rPr lang="en-US" b="1" baseline="30000" dirty="0"/>
                        <a:t>-1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/>
                        <a:t>v</a:t>
                      </a:r>
                      <a:r>
                        <a:rPr lang="en-US" b="1" baseline="-25000"/>
                        <a:t>3</a:t>
                      </a:r>
                      <a:r>
                        <a:rPr lang="en-US" b="1"/>
                        <a:t>, cm</a:t>
                      </a:r>
                      <a:r>
                        <a:rPr lang="en-US" b="1" baseline="30000"/>
                        <a:t>-1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</a:t>
                      </a:r>
                      <a:r>
                        <a:rPr lang="en-US" baseline="-25000"/>
                        <a:t>2</a:t>
                      </a:r>
                      <a:r>
                        <a:rPr lang="en-US" baseline="30000"/>
                        <a:t>16</a:t>
                      </a:r>
                      <a:r>
                        <a:rPr lang="en-US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3657.1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1594.7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</a:t>
                      </a:r>
                      <a:r>
                        <a:rPr lang="en-US" baseline="-25000"/>
                        <a:t>2</a:t>
                      </a:r>
                      <a:r>
                        <a:rPr lang="en-US" baseline="30000"/>
                        <a:t>17</a:t>
                      </a:r>
                      <a:r>
                        <a:rPr lang="en-US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3653.2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1591.3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3748.3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</a:t>
                      </a:r>
                      <a:r>
                        <a:rPr lang="en-US" baseline="-25000"/>
                        <a:t>2</a:t>
                      </a:r>
                      <a:r>
                        <a:rPr lang="en-US" baseline="30000"/>
                        <a:t>18</a:t>
                      </a:r>
                      <a:r>
                        <a:rPr lang="en-US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3649.7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1588.3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3741.6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HD</a:t>
                      </a:r>
                      <a:r>
                        <a:rPr lang="en-US" baseline="30000"/>
                        <a:t>16</a:t>
                      </a:r>
                      <a:r>
                        <a:rPr lang="en-US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2723.7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1403.5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3707.5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</a:t>
                      </a:r>
                      <a:r>
                        <a:rPr lang="en-US" baseline="-25000"/>
                        <a:t>2</a:t>
                      </a:r>
                      <a:r>
                        <a:rPr lang="en-US" baseline="30000"/>
                        <a:t>16</a:t>
                      </a:r>
                      <a:r>
                        <a:rPr lang="en-US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2671.7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1178.4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2787.7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HT</a:t>
                      </a:r>
                      <a:r>
                        <a:rPr lang="en-US" baseline="30000"/>
                        <a:t>16</a:t>
                      </a:r>
                      <a:r>
                        <a:rPr lang="en-US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2299.8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1332.5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3716.6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  <a:r>
                        <a:rPr lang="en-US" baseline="-25000"/>
                        <a:t>2</a:t>
                      </a:r>
                      <a:r>
                        <a:rPr lang="en-US" baseline="30000"/>
                        <a:t>16</a:t>
                      </a:r>
                      <a:r>
                        <a:rPr lang="en-US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2237.2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2366.6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1477" name="Picture 78" descr="http://www.lsbu.ac.uk/water/images/vib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4572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-152400" y="0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bend at the A/W interface: T-dependence</a:t>
            </a:r>
          </a:p>
        </p:txBody>
      </p:sp>
      <p:grpSp>
        <p:nvGrpSpPr>
          <p:cNvPr id="57347" name="Group 14"/>
          <p:cNvGrpSpPr>
            <a:grpSpLocks/>
          </p:cNvGrpSpPr>
          <p:nvPr/>
        </p:nvGrpSpPr>
        <p:grpSpPr bwMode="auto">
          <a:xfrm>
            <a:off x="0" y="685800"/>
            <a:ext cx="4178300" cy="4800600"/>
            <a:chOff x="240" y="288"/>
            <a:chExt cx="3505" cy="4027"/>
          </a:xfrm>
        </p:grpSpPr>
        <p:pic>
          <p:nvPicPr>
            <p:cNvPr id="5735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" y="288"/>
              <a:ext cx="3504" cy="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256"/>
              <a:ext cx="3505" cy="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4" name="TextBox 3"/>
            <p:cNvSpPr txBox="1">
              <a:spLocks noChangeArrowheads="1"/>
            </p:cNvSpPr>
            <p:nvPr/>
          </p:nvSpPr>
          <p:spPr bwMode="auto">
            <a:xfrm>
              <a:off x="817" y="432"/>
              <a:ext cx="58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rgbClr val="008000"/>
                  </a:solidFill>
                </a:rPr>
                <a:t>PPP</a:t>
              </a:r>
            </a:p>
          </p:txBody>
        </p:sp>
        <p:cxnSp>
          <p:nvCxnSpPr>
            <p:cNvPr id="57355" name="Straight Connector 4"/>
            <p:cNvCxnSpPr>
              <a:cxnSpLocks noChangeShapeType="1"/>
            </p:cNvCxnSpPr>
            <p:nvPr/>
          </p:nvCxnSpPr>
          <p:spPr bwMode="auto">
            <a:xfrm rot="16200000" flipV="1">
              <a:off x="-14" y="2183"/>
              <a:ext cx="3631" cy="18"/>
            </a:xfrm>
            <a:prstGeom prst="line">
              <a:avLst/>
            </a:prstGeom>
            <a:noFill/>
            <a:ln w="12700" algn="ctr">
              <a:solidFill>
                <a:srgbClr val="009900"/>
              </a:solidFill>
              <a:prstDash val="dash"/>
              <a:round/>
              <a:headEnd/>
              <a:tailEnd/>
            </a:ln>
          </p:spPr>
        </p:cxnSp>
        <p:cxnSp>
          <p:nvCxnSpPr>
            <p:cNvPr id="57356" name="Straight Connector 4"/>
            <p:cNvCxnSpPr>
              <a:cxnSpLocks noChangeShapeType="1"/>
            </p:cNvCxnSpPr>
            <p:nvPr/>
          </p:nvCxnSpPr>
          <p:spPr bwMode="auto">
            <a:xfrm rot="16200000" flipV="1">
              <a:off x="138" y="2201"/>
              <a:ext cx="3599" cy="14"/>
            </a:xfrm>
            <a:prstGeom prst="line">
              <a:avLst/>
            </a:prstGeom>
            <a:noFill/>
            <a:ln w="12700" algn="ctr">
              <a:solidFill>
                <a:srgbClr val="0000FF"/>
              </a:solidFill>
              <a:prstDash val="dash"/>
              <a:round/>
              <a:headEnd/>
              <a:tailEnd/>
            </a:ln>
          </p:spPr>
        </p:cxnSp>
        <p:sp>
          <p:nvSpPr>
            <p:cNvPr id="57357" name="TextBox 3"/>
            <p:cNvSpPr txBox="1">
              <a:spLocks noChangeArrowheads="1"/>
            </p:cNvSpPr>
            <p:nvPr/>
          </p:nvSpPr>
          <p:spPr bwMode="auto">
            <a:xfrm>
              <a:off x="769" y="2400"/>
              <a:ext cx="5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rgbClr val="0000FF"/>
                  </a:solidFill>
                </a:rPr>
                <a:t>SSP</a:t>
              </a:r>
            </a:p>
          </p:txBody>
        </p:sp>
        <p:sp>
          <p:nvSpPr>
            <p:cNvPr id="57358" name="TextBox 3"/>
            <p:cNvSpPr txBox="1">
              <a:spLocks noChangeArrowheads="1"/>
            </p:cNvSpPr>
            <p:nvPr/>
          </p:nvSpPr>
          <p:spPr bwMode="auto">
            <a:xfrm>
              <a:off x="2737" y="1582"/>
              <a:ext cx="63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20</a:t>
              </a:r>
              <a:r>
                <a:rPr lang="en-US" sz="2000" b="0" baseline="30000">
                  <a:solidFill>
                    <a:srgbClr val="008000"/>
                  </a:solidFill>
                </a:rPr>
                <a:t>o</a:t>
              </a:r>
              <a:r>
                <a:rPr lang="en-US" sz="2000" b="0">
                  <a:solidFill>
                    <a:srgbClr val="008000"/>
                  </a:solidFill>
                </a:rPr>
                <a:t> C</a:t>
              </a:r>
            </a:p>
          </p:txBody>
        </p:sp>
        <p:sp>
          <p:nvSpPr>
            <p:cNvPr id="57359" name="TextBox 3"/>
            <p:cNvSpPr txBox="1">
              <a:spLocks noChangeArrowheads="1"/>
            </p:cNvSpPr>
            <p:nvPr/>
          </p:nvSpPr>
          <p:spPr bwMode="auto">
            <a:xfrm>
              <a:off x="2930" y="793"/>
              <a:ext cx="526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99FF"/>
                  </a:solidFill>
                </a:rPr>
                <a:t>0</a:t>
              </a:r>
              <a:r>
                <a:rPr lang="en-US" sz="2000" b="0" baseline="30000">
                  <a:solidFill>
                    <a:srgbClr val="0099FF"/>
                  </a:solidFill>
                </a:rPr>
                <a:t>o</a:t>
              </a:r>
              <a:r>
                <a:rPr lang="en-US" sz="2000" b="0">
                  <a:solidFill>
                    <a:srgbClr val="0099FF"/>
                  </a:solidFill>
                </a:rPr>
                <a:t> C</a:t>
              </a:r>
            </a:p>
          </p:txBody>
        </p:sp>
        <p:sp>
          <p:nvSpPr>
            <p:cNvPr id="57360" name="TextBox 3"/>
            <p:cNvSpPr txBox="1">
              <a:spLocks noChangeArrowheads="1"/>
            </p:cNvSpPr>
            <p:nvPr/>
          </p:nvSpPr>
          <p:spPr bwMode="auto">
            <a:xfrm>
              <a:off x="2809" y="3168"/>
              <a:ext cx="63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accent2"/>
                  </a:solidFill>
                </a:rPr>
                <a:t>20</a:t>
              </a:r>
              <a:r>
                <a:rPr lang="en-US" sz="2000" b="0" baseline="30000">
                  <a:solidFill>
                    <a:schemeClr val="accent2"/>
                  </a:solidFill>
                </a:rPr>
                <a:t>o</a:t>
              </a:r>
              <a:r>
                <a:rPr lang="en-US" sz="2000" b="0">
                  <a:solidFill>
                    <a:schemeClr val="accent2"/>
                  </a:solidFill>
                </a:rPr>
                <a:t> C</a:t>
              </a:r>
            </a:p>
          </p:txBody>
        </p:sp>
        <p:sp>
          <p:nvSpPr>
            <p:cNvPr id="57361" name="TextBox 3"/>
            <p:cNvSpPr txBox="1">
              <a:spLocks noChangeArrowheads="1"/>
            </p:cNvSpPr>
            <p:nvPr/>
          </p:nvSpPr>
          <p:spPr bwMode="auto">
            <a:xfrm>
              <a:off x="3001" y="2582"/>
              <a:ext cx="526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99FF"/>
                  </a:solidFill>
                </a:rPr>
                <a:t>0</a:t>
              </a:r>
              <a:r>
                <a:rPr lang="en-US" sz="2000" b="0" baseline="30000">
                  <a:solidFill>
                    <a:srgbClr val="0099FF"/>
                  </a:solidFill>
                </a:rPr>
                <a:t>o</a:t>
              </a:r>
              <a:r>
                <a:rPr lang="en-US" sz="2000" b="0">
                  <a:solidFill>
                    <a:srgbClr val="0099FF"/>
                  </a:solidFill>
                </a:rPr>
                <a:t> C</a:t>
              </a:r>
            </a:p>
          </p:txBody>
        </p:sp>
      </p:grp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5181600" y="609600"/>
            <a:ext cx="136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“Free OH”: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572000" y="1066800"/>
            <a:ext cx="4267200" cy="2225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33CC"/>
                </a:solidFill>
                <a:sym typeface="Symbol" pitchFamily="18" charset="2"/>
              </a:rPr>
              <a:t>SSP</a:t>
            </a:r>
            <a:r>
              <a:rPr lang="en-US" sz="2000" b="0">
                <a:solidFill>
                  <a:srgbClr val="0033CC"/>
                </a:solidFill>
              </a:rPr>
              <a:t> </a:t>
            </a:r>
          </a:p>
          <a:p>
            <a:r>
              <a:rPr lang="en-US" sz="2000" b="0">
                <a:solidFill>
                  <a:srgbClr val="0033CC"/>
                </a:solidFill>
                <a:sym typeface="Symbol" pitchFamily="18" charset="2"/>
              </a:rPr>
              <a:t>+20</a:t>
            </a:r>
            <a:r>
              <a:rPr lang="en-US" sz="2000" b="0" baseline="30000">
                <a:solidFill>
                  <a:srgbClr val="0033CC"/>
                </a:solidFill>
                <a:sym typeface="Symbol" pitchFamily="18" charset="2"/>
              </a:rPr>
              <a:t>o</a:t>
            </a:r>
            <a:r>
              <a:rPr lang="en-US" sz="2000" b="0">
                <a:solidFill>
                  <a:srgbClr val="0033CC"/>
                </a:solidFill>
                <a:sym typeface="Symbol" pitchFamily="18" charset="2"/>
              </a:rPr>
              <a:t>C : </a:t>
            </a:r>
            <a:r>
              <a:rPr lang="el-GR" sz="2000" b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ν</a:t>
            </a:r>
            <a:r>
              <a:rPr lang="en-US" sz="2000" b="0" baseline="-2500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0">
                <a:solidFill>
                  <a:srgbClr val="0033CC"/>
                </a:solidFill>
                <a:sym typeface="Symbol" pitchFamily="18" charset="2"/>
              </a:rPr>
              <a:t>= 1656 cm</a:t>
            </a:r>
            <a:r>
              <a:rPr lang="en-US" sz="2000" b="0" baseline="30000">
                <a:solidFill>
                  <a:srgbClr val="0033CC"/>
                </a:solidFill>
                <a:sym typeface="Symbol" pitchFamily="18" charset="2"/>
              </a:rPr>
              <a:t>-1</a:t>
            </a:r>
            <a:r>
              <a:rPr lang="en-US" sz="2000" b="0">
                <a:solidFill>
                  <a:srgbClr val="0033CC"/>
                </a:solidFill>
                <a:sym typeface="Symbol" pitchFamily="18" charset="2"/>
              </a:rPr>
              <a:t>, =37 cm</a:t>
            </a:r>
            <a:r>
              <a:rPr lang="en-US" sz="2000" b="0" baseline="30000">
                <a:solidFill>
                  <a:srgbClr val="0033CC"/>
                </a:solidFill>
                <a:sym typeface="Symbol" pitchFamily="18" charset="2"/>
              </a:rPr>
              <a:t>-1 </a:t>
            </a:r>
            <a:endParaRPr lang="en-US" sz="2000" b="0">
              <a:solidFill>
                <a:srgbClr val="0033CC"/>
              </a:solidFill>
              <a:sym typeface="Symbol" pitchFamily="18" charset="2"/>
            </a:endParaRPr>
          </a:p>
          <a:p>
            <a:r>
              <a:rPr lang="en-US" sz="2000" b="0">
                <a:solidFill>
                  <a:srgbClr val="0033CC"/>
                </a:solidFill>
                <a:sym typeface="Symbol" pitchFamily="18" charset="2"/>
              </a:rPr>
              <a:t>0</a:t>
            </a:r>
            <a:r>
              <a:rPr lang="en-US" sz="2000" b="0" baseline="30000">
                <a:solidFill>
                  <a:srgbClr val="0033CC"/>
                </a:solidFill>
                <a:sym typeface="Symbol" pitchFamily="18" charset="2"/>
              </a:rPr>
              <a:t>o</a:t>
            </a:r>
            <a:r>
              <a:rPr lang="en-US" sz="2000" b="0">
                <a:solidFill>
                  <a:srgbClr val="0033CC"/>
                </a:solidFill>
                <a:sym typeface="Symbol" pitchFamily="18" charset="2"/>
              </a:rPr>
              <a:t>C :      </a:t>
            </a:r>
            <a:r>
              <a:rPr lang="el-GR" sz="2000" b="0">
                <a:solidFill>
                  <a:srgbClr val="0033CC"/>
                </a:solidFill>
                <a:sym typeface="Symbol" pitchFamily="18" charset="2"/>
              </a:rPr>
              <a:t>ν</a:t>
            </a:r>
            <a:r>
              <a:rPr lang="en-US" sz="2000" b="0" baseline="-25000">
                <a:solidFill>
                  <a:srgbClr val="0033CC"/>
                </a:solidFill>
                <a:sym typeface="Symbol" pitchFamily="18" charset="2"/>
              </a:rPr>
              <a:t>2</a:t>
            </a:r>
            <a:r>
              <a:rPr lang="en-US" sz="2000" b="0">
                <a:solidFill>
                  <a:srgbClr val="0033CC"/>
                </a:solidFill>
                <a:sym typeface="Symbol" pitchFamily="18" charset="2"/>
              </a:rPr>
              <a:t> = 1661 cm</a:t>
            </a:r>
            <a:r>
              <a:rPr lang="en-US" sz="2000" b="0" baseline="30000">
                <a:solidFill>
                  <a:srgbClr val="0033CC"/>
                </a:solidFill>
                <a:sym typeface="Symbol" pitchFamily="18" charset="2"/>
              </a:rPr>
              <a:t>-1</a:t>
            </a:r>
            <a:r>
              <a:rPr lang="en-US" sz="2000" b="0">
                <a:solidFill>
                  <a:srgbClr val="0033CC"/>
                </a:solidFill>
                <a:sym typeface="Symbol" pitchFamily="18" charset="2"/>
              </a:rPr>
              <a:t>,   =44 cm</a:t>
            </a:r>
            <a:r>
              <a:rPr lang="en-US" sz="2000" b="0" baseline="30000">
                <a:solidFill>
                  <a:srgbClr val="0033CC"/>
                </a:solidFill>
                <a:sym typeface="Symbol" pitchFamily="18" charset="2"/>
              </a:rPr>
              <a:t>-1</a:t>
            </a:r>
            <a:r>
              <a:rPr lang="en-US" sz="2000" b="0" baseline="30000">
                <a:sym typeface="Symbol" pitchFamily="18" charset="2"/>
              </a:rPr>
              <a:t> </a:t>
            </a:r>
            <a:endParaRPr lang="en-US" sz="2000" b="0">
              <a:sym typeface="Symbol" pitchFamily="18" charset="2"/>
            </a:endParaRPr>
          </a:p>
          <a:p>
            <a:endParaRPr lang="en-US" sz="2000" b="0">
              <a:sym typeface="Symbol" pitchFamily="18" charset="2"/>
            </a:endParaRPr>
          </a:p>
          <a:p>
            <a:r>
              <a:rPr lang="en-US" sz="2000" b="0">
                <a:solidFill>
                  <a:srgbClr val="008000"/>
                </a:solidFill>
                <a:sym typeface="Symbol" pitchFamily="18" charset="2"/>
              </a:rPr>
              <a:t>PPP</a:t>
            </a:r>
            <a:r>
              <a:rPr lang="en-US" sz="2000" b="0">
                <a:solidFill>
                  <a:srgbClr val="008000"/>
                </a:solidFill>
              </a:rPr>
              <a:t> </a:t>
            </a:r>
          </a:p>
          <a:p>
            <a:r>
              <a:rPr lang="en-US" sz="2000" b="0">
                <a:solidFill>
                  <a:srgbClr val="008000"/>
                </a:solidFill>
                <a:sym typeface="Symbol" pitchFamily="18" charset="2"/>
              </a:rPr>
              <a:t>+20</a:t>
            </a:r>
            <a:r>
              <a:rPr lang="en-US" sz="2000" b="0" baseline="30000">
                <a:solidFill>
                  <a:srgbClr val="008000"/>
                </a:solidFill>
                <a:sym typeface="Symbol" pitchFamily="18" charset="2"/>
              </a:rPr>
              <a:t>o</a:t>
            </a:r>
            <a:r>
              <a:rPr lang="en-US" sz="2000" b="0">
                <a:solidFill>
                  <a:srgbClr val="008000"/>
                </a:solidFill>
                <a:sym typeface="Symbol" pitchFamily="18" charset="2"/>
              </a:rPr>
              <a:t>C :  </a:t>
            </a:r>
            <a:r>
              <a:rPr lang="el-GR" sz="2000" b="0">
                <a:solidFill>
                  <a:srgbClr val="008000"/>
                </a:solidFill>
                <a:sym typeface="Symbol" pitchFamily="18" charset="2"/>
              </a:rPr>
              <a:t>ν</a:t>
            </a:r>
            <a:r>
              <a:rPr lang="en-US" sz="2000" b="0" baseline="-25000">
                <a:solidFill>
                  <a:srgbClr val="008000"/>
                </a:solidFill>
                <a:sym typeface="Symbol" pitchFamily="18" charset="2"/>
              </a:rPr>
              <a:t>2</a:t>
            </a:r>
            <a:r>
              <a:rPr lang="en-US" sz="2000" b="0">
                <a:solidFill>
                  <a:srgbClr val="008000"/>
                </a:solidFill>
                <a:sym typeface="Symbol" pitchFamily="18" charset="2"/>
              </a:rPr>
              <a:t> = 1642 cm</a:t>
            </a:r>
            <a:r>
              <a:rPr lang="en-US" sz="2000" b="0" baseline="30000">
                <a:solidFill>
                  <a:srgbClr val="008000"/>
                </a:solidFill>
                <a:sym typeface="Symbol" pitchFamily="18" charset="2"/>
              </a:rPr>
              <a:t>-1</a:t>
            </a:r>
            <a:r>
              <a:rPr lang="en-US" sz="2000" b="0">
                <a:solidFill>
                  <a:srgbClr val="008000"/>
                </a:solidFill>
                <a:sym typeface="Symbol" pitchFamily="18" charset="2"/>
              </a:rPr>
              <a:t>, =39 cm</a:t>
            </a:r>
            <a:r>
              <a:rPr lang="en-US" sz="2000" b="0" baseline="30000">
                <a:solidFill>
                  <a:srgbClr val="008000"/>
                </a:solidFill>
                <a:sym typeface="Symbol" pitchFamily="18" charset="2"/>
              </a:rPr>
              <a:t>-1 </a:t>
            </a:r>
            <a:endParaRPr lang="en-US" sz="2000" b="0">
              <a:solidFill>
                <a:srgbClr val="008000"/>
              </a:solidFill>
              <a:sym typeface="Symbol" pitchFamily="18" charset="2"/>
            </a:endParaRPr>
          </a:p>
          <a:p>
            <a:r>
              <a:rPr lang="en-US" sz="2000" b="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sz="2000" b="0" baseline="30000">
                <a:solidFill>
                  <a:srgbClr val="008000"/>
                </a:solidFill>
                <a:sym typeface="Symbol" pitchFamily="18" charset="2"/>
              </a:rPr>
              <a:t>o</a:t>
            </a:r>
            <a:r>
              <a:rPr lang="en-US" sz="2000" b="0">
                <a:solidFill>
                  <a:srgbClr val="008000"/>
                </a:solidFill>
                <a:sym typeface="Symbol" pitchFamily="18" charset="2"/>
              </a:rPr>
              <a:t>C :      </a:t>
            </a:r>
            <a:r>
              <a:rPr lang="el-GR" sz="2000" b="0">
                <a:solidFill>
                  <a:srgbClr val="008000"/>
                </a:solidFill>
                <a:sym typeface="Symbol" pitchFamily="18" charset="2"/>
              </a:rPr>
              <a:t>ν</a:t>
            </a:r>
            <a:r>
              <a:rPr lang="en-US" sz="2000" b="0" baseline="-25000">
                <a:solidFill>
                  <a:srgbClr val="008000"/>
                </a:solidFill>
                <a:sym typeface="Symbol" pitchFamily="18" charset="2"/>
              </a:rPr>
              <a:t>2</a:t>
            </a:r>
            <a:r>
              <a:rPr lang="en-US" sz="2000" b="0">
                <a:solidFill>
                  <a:srgbClr val="008000"/>
                </a:solidFill>
                <a:sym typeface="Symbol" pitchFamily="18" charset="2"/>
              </a:rPr>
              <a:t> = 1644 cm</a:t>
            </a:r>
            <a:r>
              <a:rPr lang="en-US" sz="2000" b="0" baseline="30000">
                <a:solidFill>
                  <a:srgbClr val="008000"/>
                </a:solidFill>
                <a:sym typeface="Symbol" pitchFamily="18" charset="2"/>
              </a:rPr>
              <a:t>-1</a:t>
            </a:r>
            <a:r>
              <a:rPr lang="en-US" sz="2000" b="0">
                <a:solidFill>
                  <a:srgbClr val="008000"/>
                </a:solidFill>
                <a:sym typeface="Symbol" pitchFamily="18" charset="2"/>
              </a:rPr>
              <a:t>, =38 cm</a:t>
            </a:r>
            <a:r>
              <a:rPr lang="en-US" sz="2000" b="0" baseline="30000">
                <a:solidFill>
                  <a:srgbClr val="008000"/>
                </a:solidFill>
                <a:sym typeface="Symbol" pitchFamily="18" charset="2"/>
              </a:rPr>
              <a:t>-1 </a:t>
            </a:r>
          </a:p>
        </p:txBody>
      </p:sp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4343400" y="3505200"/>
            <a:ext cx="4724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ts val="600"/>
              </a:spcBef>
              <a:buFont typeface="Wingdings" pitchFamily="2" charset="2"/>
              <a:buNone/>
            </a:pPr>
            <a:r>
              <a:rPr lang="en-US" sz="2000" b="0"/>
              <a:t>Bulk water:</a:t>
            </a:r>
          </a:p>
          <a:p>
            <a:pPr marL="231775" indent="-231775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0">
                <a:sym typeface="Symbol" pitchFamily="18" charset="2"/>
              </a:rPr>
              <a:t> </a:t>
            </a:r>
            <a:r>
              <a:rPr lang="el-GR" sz="2000" b="0">
                <a:sym typeface="Symbol" pitchFamily="18" charset="2"/>
              </a:rPr>
              <a:t>ν</a:t>
            </a:r>
            <a:r>
              <a:rPr lang="en-US" sz="2000" b="0" baseline="-25000">
                <a:sym typeface="Symbol" pitchFamily="18" charset="2"/>
              </a:rPr>
              <a:t>2</a:t>
            </a:r>
            <a:r>
              <a:rPr lang="en-US" sz="2000" b="0">
                <a:sym typeface="Symbol" pitchFamily="18" charset="2"/>
              </a:rPr>
              <a:t> </a:t>
            </a:r>
            <a:r>
              <a:rPr lang="en-US" sz="2000" b="0"/>
              <a:t>band narrowing with increasing T is observed in bulk water (IR and Raman)</a:t>
            </a:r>
          </a:p>
          <a:p>
            <a:pPr marL="231775" indent="-231775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0"/>
              <a:t> Small frequency shift observed as well (IR) 1650 (-4</a:t>
            </a:r>
            <a:r>
              <a:rPr lang="en-US" sz="2000" b="0" baseline="30000"/>
              <a:t>o</a:t>
            </a:r>
            <a:r>
              <a:rPr lang="en-US" sz="2000" b="0"/>
              <a:t>C), 1639 (20</a:t>
            </a:r>
            <a:r>
              <a:rPr lang="en-US" sz="2000" b="0" baseline="30000"/>
              <a:t>o</a:t>
            </a:r>
            <a:r>
              <a:rPr lang="en-US" sz="2000" b="0"/>
              <a:t>C), 1637 (80</a:t>
            </a:r>
            <a:r>
              <a:rPr lang="en-US" sz="2000" b="0" baseline="30000"/>
              <a:t>o</a:t>
            </a:r>
            <a:r>
              <a:rPr lang="en-US" sz="2000" b="0"/>
              <a:t>C)</a:t>
            </a:r>
          </a:p>
        </p:txBody>
      </p:sp>
      <p:sp>
        <p:nvSpPr>
          <p:cNvPr id="36871" name="TextBox 12"/>
          <p:cNvSpPr txBox="1">
            <a:spLocks noChangeArrowheads="1"/>
          </p:cNvSpPr>
          <p:nvPr/>
        </p:nvSpPr>
        <p:spPr bwMode="auto">
          <a:xfrm>
            <a:off x="1905000" y="5775325"/>
            <a:ext cx="640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0">
                <a:sym typeface="Symbol" pitchFamily="18" charset="2"/>
              </a:rPr>
              <a:t>ν</a:t>
            </a:r>
            <a:r>
              <a:rPr lang="en-US" sz="2000" b="0" baseline="-25000">
                <a:sym typeface="Symbol" pitchFamily="18" charset="2"/>
              </a:rPr>
              <a:t>2</a:t>
            </a:r>
            <a:r>
              <a:rPr lang="en-US" sz="2000" b="0">
                <a:sym typeface="Symbol" pitchFamily="18" charset="2"/>
              </a:rPr>
              <a:t>  life time (bulk H</a:t>
            </a:r>
            <a:r>
              <a:rPr lang="en-US" sz="2000" b="0" baseline="-25000">
                <a:sym typeface="Symbol" pitchFamily="18" charset="2"/>
              </a:rPr>
              <a:t>2</a:t>
            </a:r>
            <a:r>
              <a:rPr lang="en-US" sz="2000" b="0">
                <a:sym typeface="Symbol" pitchFamily="18" charset="2"/>
              </a:rPr>
              <a:t>O): 	170 fs  at  23</a:t>
            </a:r>
            <a:r>
              <a:rPr lang="en-US" sz="2000" b="0" baseline="30000">
                <a:sym typeface="Symbol" pitchFamily="18" charset="2"/>
              </a:rPr>
              <a:t>o</a:t>
            </a:r>
            <a:r>
              <a:rPr lang="en-US" sz="2000" b="0">
                <a:sym typeface="Symbol" pitchFamily="18" charset="2"/>
              </a:rPr>
              <a:t>C  (= 31 cm</a:t>
            </a:r>
            <a:r>
              <a:rPr lang="en-US" sz="2000" b="0" baseline="30000">
                <a:sym typeface="Symbol" pitchFamily="18" charset="2"/>
              </a:rPr>
              <a:t>-1</a:t>
            </a:r>
            <a:r>
              <a:rPr lang="en-US" sz="2000" b="0">
                <a:sym typeface="Symbol" pitchFamily="18" charset="2"/>
              </a:rPr>
              <a:t>) </a:t>
            </a:r>
          </a:p>
          <a:p>
            <a:r>
              <a:rPr lang="en-US" sz="2000" b="0">
                <a:sym typeface="Symbol" pitchFamily="18" charset="2"/>
              </a:rPr>
              <a:t>			250 fs  at  76</a:t>
            </a:r>
            <a:r>
              <a:rPr lang="en-US" sz="2000" b="0" baseline="30000">
                <a:sym typeface="Symbol" pitchFamily="18" charset="2"/>
              </a:rPr>
              <a:t>o</a:t>
            </a:r>
            <a:r>
              <a:rPr lang="en-US" sz="2000" b="0">
                <a:sym typeface="Symbol" pitchFamily="18" charset="2"/>
              </a:rPr>
              <a:t>C</a:t>
            </a:r>
            <a:endParaRPr lang="en-US" sz="2000" b="0" baseline="30000">
              <a:sym typeface="Symbol" pitchFamily="18" charset="2"/>
            </a:endParaRPr>
          </a:p>
          <a:p>
            <a:r>
              <a:rPr lang="en-US" sz="2000" b="0">
                <a:sym typeface="Symbol" pitchFamily="18" charset="2"/>
              </a:rPr>
              <a:t>			(Elsaesser et al., 2005,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/>
      <p:bldP spid="3687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651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17"/>
          <p:cNvSpPr>
            <a:spLocks noChangeArrowheads="1"/>
          </p:cNvSpPr>
          <p:nvPr/>
        </p:nvSpPr>
        <p:spPr bwMode="auto">
          <a:xfrm>
            <a:off x="3409950" y="6521450"/>
            <a:ext cx="573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J.P. Devlin, J. Sadlej, V. Buch</a:t>
            </a:r>
            <a:r>
              <a:rPr lang="en-US" sz="1600" b="0" i="1"/>
              <a:t> J. Phys. Chem. A </a:t>
            </a:r>
            <a:r>
              <a:rPr lang="en-US" sz="1600"/>
              <a:t>2001, </a:t>
            </a:r>
            <a:r>
              <a:rPr lang="en-US" sz="1600" b="0" i="1"/>
              <a:t>105, </a:t>
            </a:r>
            <a:r>
              <a:rPr lang="en-US" sz="1600" b="0"/>
              <a:t>974-983</a:t>
            </a:r>
          </a:p>
        </p:txBody>
      </p:sp>
      <p:pic>
        <p:nvPicPr>
          <p:cNvPr id="6349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8991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3" name="Group 5"/>
          <p:cNvGrpSpPr>
            <a:grpSpLocks/>
          </p:cNvGrpSpPr>
          <p:nvPr/>
        </p:nvGrpSpPr>
        <p:grpSpPr bwMode="auto">
          <a:xfrm>
            <a:off x="4572000" y="533400"/>
            <a:ext cx="3962400" cy="4267200"/>
            <a:chOff x="2976" y="480"/>
            <a:chExt cx="2568" cy="2880"/>
          </a:xfrm>
        </p:grpSpPr>
        <p:pic>
          <p:nvPicPr>
            <p:cNvPr id="634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" y="480"/>
              <a:ext cx="2568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7" name="Line 19"/>
            <p:cNvSpPr>
              <a:spLocks noChangeShapeType="1"/>
            </p:cNvSpPr>
            <p:nvPr/>
          </p:nvSpPr>
          <p:spPr bwMode="auto">
            <a:xfrm flipH="1">
              <a:off x="3504" y="2657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979863"/>
            <a:ext cx="5410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Line 9"/>
          <p:cNvSpPr>
            <a:spLocks noChangeShapeType="1"/>
          </p:cNvSpPr>
          <p:nvPr/>
        </p:nvSpPr>
        <p:spPr bwMode="auto">
          <a:xfrm>
            <a:off x="4176713" y="5683250"/>
            <a:ext cx="403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8"/>
          <p:cNvSpPr>
            <a:spLocks noChangeArrowheads="1"/>
          </p:cNvSpPr>
          <p:nvPr/>
        </p:nvSpPr>
        <p:spPr bwMode="auto">
          <a:xfrm>
            <a:off x="609600" y="152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H-bonded classes</a:t>
            </a:r>
            <a:endParaRPr lang="en-US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6" name="Text Box 21"/>
          <p:cNvSpPr txBox="1">
            <a:spLocks noChangeArrowheads="1"/>
          </p:cNvSpPr>
          <p:nvPr/>
        </p:nvSpPr>
        <p:spPr bwMode="auto">
          <a:xfrm>
            <a:off x="4648200" y="57150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dirty="0" smtClean="0"/>
              <a:t>Auer, Skinner </a:t>
            </a:r>
            <a:r>
              <a:rPr lang="en-US" sz="1600" b="0" i="1" dirty="0" smtClean="0"/>
              <a:t>JCP</a:t>
            </a:r>
            <a:r>
              <a:rPr lang="en-US" sz="1600" b="0" dirty="0" smtClean="0"/>
              <a:t> </a:t>
            </a:r>
            <a:r>
              <a:rPr lang="en-US" sz="1600" dirty="0" smtClean="0"/>
              <a:t>129</a:t>
            </a:r>
            <a:r>
              <a:rPr lang="en-US" sz="1600" b="0" dirty="0" smtClean="0"/>
              <a:t>, 214705 </a:t>
            </a:r>
            <a:r>
              <a:rPr lang="en-US" sz="1600" b="0" dirty="0"/>
              <a:t>(</a:t>
            </a:r>
            <a:r>
              <a:rPr lang="en-US" sz="1600" b="0" dirty="0" smtClean="0"/>
              <a:t>2008), </a:t>
            </a:r>
          </a:p>
          <a:p>
            <a:r>
              <a:rPr lang="en-US" sz="1600" b="0" i="1" dirty="0" smtClean="0"/>
              <a:t>                        CPL </a:t>
            </a:r>
            <a:r>
              <a:rPr lang="en-US" sz="1600" dirty="0" smtClean="0"/>
              <a:t>470</a:t>
            </a:r>
            <a:r>
              <a:rPr lang="en-US" sz="1600" i="1" dirty="0" smtClean="0"/>
              <a:t>, </a:t>
            </a:r>
            <a:r>
              <a:rPr lang="en-US" sz="1600" b="0" dirty="0" smtClean="0"/>
              <a:t>13 (2009)</a:t>
            </a:r>
          </a:p>
          <a:p>
            <a:r>
              <a:rPr lang="en-US" sz="1600" b="0" i="1" dirty="0" smtClean="0"/>
              <a:t> </a:t>
            </a:r>
            <a:r>
              <a:rPr lang="en-US" sz="1600" b="0" dirty="0" err="1" smtClean="0"/>
              <a:t>Pieniazek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Tainter</a:t>
            </a:r>
            <a:r>
              <a:rPr lang="en-US" sz="1600" b="0" dirty="0" smtClean="0"/>
              <a:t>, Skinner</a:t>
            </a:r>
            <a:r>
              <a:rPr lang="en-US" sz="1600" b="0" i="1" dirty="0" smtClean="0"/>
              <a:t> JCP </a:t>
            </a:r>
            <a:r>
              <a:rPr lang="en-US" sz="1600" dirty="0" smtClean="0"/>
              <a:t>135</a:t>
            </a:r>
            <a:r>
              <a:rPr lang="en-US" sz="1600" b="0" dirty="0" smtClean="0"/>
              <a:t>, 044701 (2011)</a:t>
            </a:r>
            <a:endParaRPr lang="en-US" sz="1600" b="0" i="1" dirty="0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90850"/>
            <a:ext cx="414194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061" y="965548"/>
            <a:ext cx="3801553" cy="411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190317" y="17329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Molecular (?) Orientation at Interfaces</a:t>
            </a:r>
          </a:p>
          <a:p>
            <a:pPr algn="ctr" eaLnBrk="1" hangingPunct="1">
              <a:defRPr/>
            </a:pP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</a:t>
            </a:r>
            <a:r>
              <a:rPr lang="en-US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y </a:t>
            </a:r>
            <a:r>
              <a:rPr lang="en-US" sz="3200" dirty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Vibrational  </a:t>
            </a: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SFG</a:t>
            </a:r>
            <a:r>
              <a:rPr lang="en-US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81000" y="3657600"/>
            <a:ext cx="8686800" cy="2362200"/>
            <a:chOff x="381000" y="4343400"/>
            <a:chExt cx="8686800" cy="2362200"/>
          </a:xfrm>
        </p:grpSpPr>
        <p:sp>
          <p:nvSpPr>
            <p:cNvPr id="57" name="Text Box 84"/>
            <p:cNvSpPr txBox="1">
              <a:spLocks noChangeArrowheads="1"/>
            </p:cNvSpPr>
            <p:nvPr/>
          </p:nvSpPr>
          <p:spPr bwMode="auto">
            <a:xfrm>
              <a:off x="381000" y="4876800"/>
              <a:ext cx="35165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Molecular origin of </a:t>
              </a:r>
              <a:r>
                <a:rPr lang="en-US" sz="2400" i="1" dirty="0" smtClean="0">
                  <a:solidFill>
                    <a:srgbClr val="0000FF"/>
                  </a:solidFill>
                  <a:sym typeface="Symbol" pitchFamily="18" charset="2"/>
                </a:rPr>
                <a:t></a:t>
              </a:r>
              <a:r>
                <a:rPr lang="en-US" sz="2400" i="1" baseline="-25000" dirty="0" smtClean="0">
                  <a:solidFill>
                    <a:srgbClr val="0000FF"/>
                  </a:solidFill>
                  <a:sym typeface="Symbol" pitchFamily="18" charset="2"/>
                </a:rPr>
                <a:t> </a:t>
              </a:r>
              <a:r>
                <a:rPr lang="en-US" sz="2400" i="1" baseline="30000" dirty="0" smtClean="0">
                  <a:solidFill>
                    <a:srgbClr val="0000FF"/>
                  </a:solidFill>
                  <a:sym typeface="Symbol" pitchFamily="18" charset="2"/>
                </a:rPr>
                <a:t>(2)</a:t>
              </a:r>
              <a:r>
                <a:rPr lang="en-US" sz="2400" dirty="0" smtClean="0">
                  <a:sym typeface="Symbol" pitchFamily="18" charset="2"/>
                </a:rPr>
                <a:t> </a:t>
              </a:r>
              <a:r>
                <a:rPr lang="en-US" sz="2400" dirty="0">
                  <a:solidFill>
                    <a:schemeClr val="tx2"/>
                  </a:solidFill>
                </a:rPr>
                <a:t>: </a:t>
              </a:r>
            </a:p>
          </p:txBody>
        </p:sp>
        <p:sp>
          <p:nvSpPr>
            <p:cNvPr id="58" name="Text Box 85"/>
            <p:cNvSpPr txBox="1">
              <a:spLocks noChangeArrowheads="1"/>
            </p:cNvSpPr>
            <p:nvPr/>
          </p:nvSpPr>
          <p:spPr bwMode="auto">
            <a:xfrm>
              <a:off x="4125913" y="4876800"/>
              <a:ext cx="47894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solidFill>
                    <a:srgbClr val="0000FF"/>
                  </a:solidFill>
                  <a:sym typeface="Symbol" pitchFamily="18" charset="2"/>
                </a:rPr>
                <a:t></a:t>
              </a:r>
              <a:r>
                <a:rPr lang="en-US" sz="2400" b="1" i="1" baseline="-25000" dirty="0">
                  <a:solidFill>
                    <a:srgbClr val="0000FF"/>
                  </a:solidFill>
                  <a:sym typeface="Symbol" pitchFamily="18" charset="2"/>
                </a:rPr>
                <a:t> </a:t>
              </a:r>
              <a:r>
                <a:rPr lang="en-US" sz="2400" b="1" i="1" baseline="30000" dirty="0">
                  <a:solidFill>
                    <a:srgbClr val="0000FF"/>
                  </a:solidFill>
                  <a:sym typeface="Symbol" pitchFamily="18" charset="2"/>
                </a:rPr>
                <a:t>(2)</a:t>
              </a:r>
              <a:r>
                <a:rPr lang="en-US" sz="2400" b="1" i="1" baseline="-25000" dirty="0" err="1">
                  <a:solidFill>
                    <a:srgbClr val="0000FF"/>
                  </a:solidFill>
                  <a:sym typeface="Symbol" pitchFamily="18" charset="2"/>
                </a:rPr>
                <a:t>ijk</a:t>
              </a:r>
              <a:r>
                <a:rPr lang="en-US" sz="2400" b="1" i="1" dirty="0">
                  <a:solidFill>
                    <a:srgbClr val="0000FF"/>
                  </a:solidFill>
                </a:rPr>
                <a:t> </a:t>
              </a:r>
              <a:r>
                <a:rPr lang="en-US" sz="2400" i="1" dirty="0"/>
                <a:t>=</a:t>
              </a:r>
              <a:r>
                <a:rPr lang="en-US" sz="2400" i="1" dirty="0">
                  <a:sym typeface="Symbol" pitchFamily="18" charset="2"/>
                </a:rPr>
                <a:t> </a:t>
              </a:r>
              <a:r>
                <a:rPr lang="en-US" sz="2400" i="1" dirty="0"/>
                <a:t>N</a:t>
              </a:r>
              <a:r>
                <a:rPr lang="en-US" sz="2400" i="1" baseline="-25000" dirty="0"/>
                <a:t>s</a:t>
              </a:r>
              <a:r>
                <a:rPr lang="en-US" sz="2400" i="1" dirty="0"/>
                <a:t> </a:t>
              </a:r>
              <a:r>
                <a:rPr lang="en-US" sz="2400" i="1" dirty="0" smtClean="0">
                  <a:sym typeface="Symbol" pitchFamily="18" charset="2"/>
                </a:rPr>
                <a:t></a:t>
              </a:r>
              <a:r>
                <a:rPr lang="en-US" sz="2400" i="1" dirty="0" err="1" smtClean="0">
                  <a:sym typeface="Symbol" pitchFamily="18" charset="2"/>
                </a:rPr>
                <a:t>R</a:t>
              </a:r>
              <a:r>
                <a:rPr lang="en-US" sz="2400" i="1" baseline="-25000" dirty="0" err="1" smtClean="0">
                  <a:sym typeface="Symbol" pitchFamily="18" charset="2"/>
                </a:rPr>
                <a:t>i</a:t>
              </a:r>
              <a:r>
                <a:rPr lang="en-US" sz="2400" i="1" dirty="0" err="1" smtClean="0">
                  <a:sym typeface="Symbol" pitchFamily="18" charset="2"/>
                </a:rPr>
                <a:t>R</a:t>
              </a:r>
              <a:r>
                <a:rPr lang="en-US" sz="2400" i="1" baseline="-25000" dirty="0" err="1" smtClean="0">
                  <a:sym typeface="Symbol" pitchFamily="18" charset="2"/>
                </a:rPr>
                <a:t>j</a:t>
              </a:r>
              <a:r>
                <a:rPr lang="en-US" sz="2400" i="1" dirty="0" err="1" smtClean="0">
                  <a:sym typeface="Symbol" pitchFamily="18" charset="2"/>
                </a:rPr>
                <a:t>R</a:t>
              </a:r>
              <a:r>
                <a:rPr lang="en-US" sz="2400" i="1" baseline="-25000" dirty="0" err="1" smtClean="0">
                  <a:sym typeface="Symbol" pitchFamily="18" charset="2"/>
                </a:rPr>
                <a:t>k</a:t>
              </a:r>
              <a:r>
                <a:rPr lang="en-US" sz="2400" i="1" baseline="-25000" dirty="0">
                  <a:sym typeface="Symbol" pitchFamily="18" charset="2"/>
                </a:rPr>
                <a:t></a:t>
              </a:r>
              <a:r>
                <a:rPr lang="en-US" sz="2400" i="1" dirty="0">
                  <a:sym typeface="Symbol" pitchFamily="18" charset="2"/>
                </a:rPr>
                <a:t></a:t>
              </a:r>
              <a:r>
                <a:rPr lang="en-US" sz="2400" i="1" baseline="-25000" dirty="0">
                  <a:sym typeface="Symbol" pitchFamily="18" charset="2"/>
                </a:rPr>
                <a:t>,, </a:t>
              </a:r>
              <a:r>
                <a:rPr lang="en-US" sz="2400" i="1" dirty="0">
                  <a:solidFill>
                    <a:srgbClr val="FF0000"/>
                  </a:solidFill>
                  <a:sym typeface="Symbol" pitchFamily="18" charset="2"/>
                </a:rPr>
                <a:t></a:t>
              </a:r>
              <a:r>
                <a:rPr lang="en-US" sz="2400" i="1" baseline="-25000" dirty="0">
                  <a:solidFill>
                    <a:srgbClr val="FF0000"/>
                  </a:solidFill>
                  <a:sym typeface="Symbol" pitchFamily="18" charset="2"/>
                </a:rPr>
                <a:t> </a:t>
              </a:r>
              <a:r>
                <a:rPr lang="en-US" sz="2400" i="1" baseline="30000" dirty="0">
                  <a:solidFill>
                    <a:srgbClr val="FF0000"/>
                  </a:solidFill>
                  <a:sym typeface="Symbol" pitchFamily="18" charset="2"/>
                </a:rPr>
                <a:t>(2)</a:t>
              </a:r>
              <a:r>
                <a:rPr lang="en-US" sz="2400" i="1" dirty="0">
                  <a:solidFill>
                    <a:srgbClr val="FF0000"/>
                  </a:solidFill>
                  <a:sym typeface="Symbol" pitchFamily="18" charset="2"/>
                </a:rPr>
                <a:t>()</a:t>
              </a:r>
            </a:p>
          </p:txBody>
        </p:sp>
        <p:sp>
          <p:nvSpPr>
            <p:cNvPr id="59" name="Text Box 92"/>
            <p:cNvSpPr txBox="1">
              <a:spLocks noChangeArrowheads="1"/>
            </p:cNvSpPr>
            <p:nvPr/>
          </p:nvSpPr>
          <p:spPr bwMode="auto">
            <a:xfrm>
              <a:off x="3124200" y="4343400"/>
              <a:ext cx="5943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i="1" dirty="0" err="1"/>
                <a:t>E</a:t>
              </a:r>
              <a:r>
                <a:rPr lang="en-US" sz="2400" i="1" baseline="-25000" dirty="0" err="1"/>
                <a:t>i</a:t>
              </a:r>
              <a:r>
                <a:rPr lang="en-US" sz="2400" dirty="0"/>
                <a:t>(</a:t>
              </a:r>
              <a:r>
                <a:rPr lang="en-US" sz="2400" i="1" dirty="0">
                  <a:sym typeface="Symbol" pitchFamily="18" charset="2"/>
                </a:rPr>
                <a:t></a:t>
              </a:r>
              <a:r>
                <a:rPr lang="en-US" sz="2400" baseline="-25000" dirty="0">
                  <a:sym typeface="Symbol" pitchFamily="18" charset="2"/>
                </a:rPr>
                <a:t>SFG</a:t>
              </a:r>
              <a:r>
                <a:rPr lang="en-US" sz="2400" dirty="0">
                  <a:sym typeface="Symbol" pitchFamily="18" charset="2"/>
                </a:rPr>
                <a:t>)  </a:t>
              </a:r>
              <a:r>
                <a:rPr lang="en-US" sz="2400" i="1" dirty="0">
                  <a:sym typeface="Symbol" pitchFamily="18" charset="2"/>
                </a:rPr>
                <a:t>P</a:t>
              </a:r>
              <a:r>
                <a:rPr lang="en-US" sz="2400" i="1" baseline="-25000" dirty="0">
                  <a:sym typeface="Symbol" pitchFamily="18" charset="2"/>
                </a:rPr>
                <a:t>i</a:t>
              </a:r>
              <a:r>
                <a:rPr lang="en-US" sz="2400" baseline="30000" dirty="0">
                  <a:sym typeface="Symbol" pitchFamily="18" charset="2"/>
                </a:rPr>
                <a:t>(2) </a:t>
              </a:r>
              <a:r>
                <a:rPr lang="en-US" sz="2400" dirty="0">
                  <a:sym typeface="Symbol" pitchFamily="18" charset="2"/>
                </a:rPr>
                <a:t>=</a:t>
              </a:r>
              <a:r>
                <a:rPr lang="en-US" sz="2400" dirty="0">
                  <a:solidFill>
                    <a:schemeClr val="bg2"/>
                  </a:solidFill>
                  <a:sym typeface="Symbol" pitchFamily="18" charset="2"/>
                </a:rPr>
                <a:t> </a:t>
              </a:r>
              <a:r>
                <a:rPr lang="en-US" sz="2400" b="1" i="1" dirty="0">
                  <a:solidFill>
                    <a:srgbClr val="0000FF"/>
                  </a:solidFill>
                  <a:sym typeface="Symbol" pitchFamily="18" charset="2"/>
                </a:rPr>
                <a:t></a:t>
              </a:r>
              <a:r>
                <a:rPr lang="en-US" sz="2400" b="1" i="1" baseline="30000" dirty="0">
                  <a:solidFill>
                    <a:srgbClr val="0000FF"/>
                  </a:solidFill>
                  <a:sym typeface="Symbol" pitchFamily="18" charset="2"/>
                </a:rPr>
                <a:t>(2)</a:t>
              </a:r>
              <a:r>
                <a:rPr lang="en-US" sz="2400" b="1" i="1" baseline="-25000" dirty="0" err="1">
                  <a:solidFill>
                    <a:srgbClr val="0000FF"/>
                  </a:solidFill>
                  <a:sym typeface="Symbol" pitchFamily="18" charset="2"/>
                </a:rPr>
                <a:t>ijk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400" dirty="0"/>
                <a:t>(</a:t>
              </a:r>
              <a:r>
                <a:rPr lang="en-US" sz="2400" i="1" dirty="0">
                  <a:sym typeface="Symbol" pitchFamily="18" charset="2"/>
                </a:rPr>
                <a:t></a:t>
              </a:r>
              <a:r>
                <a:rPr lang="en-US" sz="2400" baseline="-25000" dirty="0">
                  <a:sym typeface="Symbol" pitchFamily="18" charset="2"/>
                </a:rPr>
                <a:t>1</a:t>
              </a:r>
              <a:r>
                <a:rPr lang="en-US" sz="2400" dirty="0">
                  <a:sym typeface="Symbol" pitchFamily="18" charset="2"/>
                </a:rPr>
                <a:t>,</a:t>
              </a:r>
              <a:r>
                <a:rPr lang="en-US" sz="2400" i="1" dirty="0">
                  <a:sym typeface="Symbol" pitchFamily="18" charset="2"/>
                </a:rPr>
                <a:t></a:t>
              </a:r>
              <a:r>
                <a:rPr lang="en-US" sz="2400" baseline="-25000" dirty="0">
                  <a:sym typeface="Symbol" pitchFamily="18" charset="2"/>
                </a:rPr>
                <a:t>2</a:t>
              </a:r>
              <a:r>
                <a:rPr lang="en-US" sz="2400" dirty="0">
                  <a:sym typeface="Symbol" pitchFamily="18" charset="2"/>
                </a:rPr>
                <a:t>) </a:t>
              </a:r>
              <a:r>
                <a:rPr lang="en-US" sz="2400" i="1" dirty="0" err="1"/>
                <a:t>E</a:t>
              </a:r>
              <a:r>
                <a:rPr lang="en-US" sz="2400" i="1" baseline="-25000" dirty="0" err="1"/>
                <a:t>j</a:t>
              </a:r>
              <a:r>
                <a:rPr lang="en-US" sz="2400" dirty="0"/>
                <a:t>(</a:t>
              </a:r>
              <a:r>
                <a:rPr lang="en-US" sz="2400" i="1" dirty="0">
                  <a:sym typeface="Symbol" pitchFamily="18" charset="2"/>
                </a:rPr>
                <a:t></a:t>
              </a:r>
              <a:r>
                <a:rPr lang="en-US" sz="2400" baseline="-25000" dirty="0">
                  <a:sym typeface="Symbol" pitchFamily="18" charset="2"/>
                </a:rPr>
                <a:t>1</a:t>
              </a:r>
              <a:r>
                <a:rPr lang="en-US" sz="2400" dirty="0">
                  <a:sym typeface="Symbol" pitchFamily="18" charset="2"/>
                </a:rPr>
                <a:t>)</a:t>
              </a:r>
              <a:r>
                <a:rPr lang="en-US" sz="2400" i="1" dirty="0" err="1"/>
                <a:t>E</a:t>
              </a:r>
              <a:r>
                <a:rPr lang="en-US" sz="2400" i="1" baseline="-25000" dirty="0" err="1"/>
                <a:t>k</a:t>
              </a:r>
              <a:r>
                <a:rPr lang="en-US" sz="2400" dirty="0"/>
                <a:t>(</a:t>
              </a:r>
              <a:r>
                <a:rPr lang="en-US" sz="2400" i="1" dirty="0">
                  <a:sym typeface="Symbol" pitchFamily="18" charset="2"/>
                </a:rPr>
                <a:t></a:t>
              </a:r>
              <a:r>
                <a:rPr lang="en-US" sz="2400" baseline="-25000" dirty="0">
                  <a:sym typeface="Symbol" pitchFamily="18" charset="2"/>
                </a:rPr>
                <a:t>2</a:t>
              </a:r>
              <a:r>
                <a:rPr lang="en-US" sz="2400" dirty="0">
                  <a:sym typeface="Symbol" pitchFamily="18" charset="2"/>
                </a:rPr>
                <a:t>)</a:t>
              </a:r>
            </a:p>
          </p:txBody>
        </p:sp>
        <p:sp>
          <p:nvSpPr>
            <p:cNvPr id="60" name="AutoShape 88"/>
            <p:cNvSpPr>
              <a:spLocks noChangeArrowheads="1"/>
            </p:cNvSpPr>
            <p:nvPr/>
          </p:nvSpPr>
          <p:spPr bwMode="auto">
            <a:xfrm rot="5400000">
              <a:off x="6072188" y="5462587"/>
              <a:ext cx="762000" cy="504825"/>
            </a:xfrm>
            <a:prstGeom prst="leftArrow">
              <a:avLst>
                <a:gd name="adj1" fmla="val 49694"/>
                <a:gd name="adj2" fmla="val 25353"/>
              </a:avLst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89"/>
            <p:cNvSpPr>
              <a:spLocks noChangeArrowheads="1"/>
            </p:cNvSpPr>
            <p:nvPr/>
          </p:nvSpPr>
          <p:spPr bwMode="auto">
            <a:xfrm rot="5400000">
              <a:off x="7226301" y="5662612"/>
              <a:ext cx="1295400" cy="638175"/>
            </a:xfrm>
            <a:prstGeom prst="leftArrow">
              <a:avLst>
                <a:gd name="adj1" fmla="val 43519"/>
                <a:gd name="adj2" fmla="val 26576"/>
              </a:avLst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utoShape 91"/>
            <p:cNvSpPr>
              <a:spLocks noChangeArrowheads="1"/>
            </p:cNvSpPr>
            <p:nvPr/>
          </p:nvSpPr>
          <p:spPr bwMode="auto">
            <a:xfrm rot="5400000">
              <a:off x="5181600" y="5268913"/>
              <a:ext cx="327025" cy="457200"/>
            </a:xfrm>
            <a:prstGeom prst="leftArrow">
              <a:avLst>
                <a:gd name="adj1" fmla="val 44444"/>
                <a:gd name="adj2" fmla="val 36801"/>
              </a:avLst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86"/>
            <p:cNvSpPr txBox="1">
              <a:spLocks noChangeArrowheads="1"/>
            </p:cNvSpPr>
            <p:nvPr/>
          </p:nvSpPr>
          <p:spPr bwMode="auto">
            <a:xfrm>
              <a:off x="6477000" y="6391668"/>
              <a:ext cx="2514600" cy="313932"/>
            </a:xfrm>
            <a:prstGeom prst="rect">
              <a:avLst/>
            </a:prstGeom>
            <a:solidFill>
              <a:srgbClr val="CCEC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 dirty="0"/>
                <a:t>Spectroscopic </a:t>
              </a:r>
              <a:r>
                <a:rPr lang="en-US" sz="1800" b="0" dirty="0" smtClean="0"/>
                <a:t>selectivity</a:t>
              </a:r>
              <a:endParaRPr lang="en-US" sz="1800" b="0" dirty="0"/>
            </a:p>
          </p:txBody>
        </p:sp>
        <p:sp>
          <p:nvSpPr>
            <p:cNvPr id="64" name="Text Box 87"/>
            <p:cNvSpPr txBox="1">
              <a:spLocks noChangeArrowheads="1"/>
            </p:cNvSpPr>
            <p:nvPr/>
          </p:nvSpPr>
          <p:spPr bwMode="auto">
            <a:xfrm>
              <a:off x="5352174" y="6019800"/>
              <a:ext cx="2191626" cy="313932"/>
            </a:xfrm>
            <a:prstGeom prst="rect">
              <a:avLst/>
            </a:prstGeom>
            <a:solidFill>
              <a:srgbClr val="CCEC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 dirty="0"/>
                <a:t>Molecular orientation</a:t>
              </a:r>
            </a:p>
          </p:txBody>
        </p:sp>
        <p:sp>
          <p:nvSpPr>
            <p:cNvPr id="65" name="Text Box 90"/>
            <p:cNvSpPr txBox="1">
              <a:spLocks noChangeArrowheads="1"/>
            </p:cNvSpPr>
            <p:nvPr/>
          </p:nvSpPr>
          <p:spPr bwMode="auto">
            <a:xfrm>
              <a:off x="4343400" y="5638800"/>
              <a:ext cx="1828800" cy="313932"/>
            </a:xfrm>
            <a:prstGeom prst="rect">
              <a:avLst/>
            </a:prstGeom>
            <a:solidFill>
              <a:srgbClr val="CCEC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 dirty="0"/>
                <a:t>Surface coverage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64200" y="1052478"/>
            <a:ext cx="4571878" cy="2367390"/>
            <a:chOff x="4572122" y="1828800"/>
            <a:chExt cx="4571878" cy="2367390"/>
          </a:xfrm>
        </p:grpSpPr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4572122" y="1828800"/>
              <a:ext cx="4571878" cy="2367390"/>
              <a:chOff x="1511" y="864"/>
              <a:chExt cx="2582" cy="1337"/>
            </a:xfrm>
          </p:grpSpPr>
          <p:grpSp>
            <p:nvGrpSpPr>
              <p:cNvPr id="4" name="Group 59"/>
              <p:cNvGrpSpPr>
                <a:grpSpLocks/>
              </p:cNvGrpSpPr>
              <p:nvPr/>
            </p:nvGrpSpPr>
            <p:grpSpPr bwMode="auto">
              <a:xfrm>
                <a:off x="2064" y="1747"/>
                <a:ext cx="1440" cy="454"/>
                <a:chOff x="2112" y="1728"/>
                <a:chExt cx="1595" cy="502"/>
              </a:xfrm>
            </p:grpSpPr>
            <p:sp>
              <p:nvSpPr>
                <p:cNvPr id="6" name="Cube 5"/>
                <p:cNvSpPr/>
                <p:nvPr/>
              </p:nvSpPr>
              <p:spPr>
                <a:xfrm>
                  <a:off x="2112" y="1774"/>
                  <a:ext cx="1595" cy="456"/>
                </a:xfrm>
                <a:prstGeom prst="cube">
                  <a:avLst>
                    <a:gd name="adj" fmla="val 73050"/>
                  </a:avLst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2000"/>
                </a:p>
              </p:txBody>
            </p:sp>
            <p:sp>
              <p:nvSpPr>
                <p:cNvPr id="7" name="Cube 6"/>
                <p:cNvSpPr>
                  <a:spLocks noChangeArrowheads="1"/>
                </p:cNvSpPr>
                <p:nvPr/>
              </p:nvSpPr>
              <p:spPr bwMode="auto">
                <a:xfrm>
                  <a:off x="2147" y="1728"/>
                  <a:ext cx="1534" cy="347"/>
                </a:xfrm>
                <a:prstGeom prst="cube">
                  <a:avLst>
                    <a:gd name="adj" fmla="val 83477"/>
                  </a:avLst>
                </a:prstGeom>
                <a:solidFill>
                  <a:srgbClr val="A50021">
                    <a:alpha val="80000"/>
                  </a:srgbClr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2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" name="Group 61"/>
              <p:cNvGrpSpPr>
                <a:grpSpLocks/>
              </p:cNvGrpSpPr>
              <p:nvPr/>
            </p:nvGrpSpPr>
            <p:grpSpPr bwMode="auto">
              <a:xfrm>
                <a:off x="1511" y="864"/>
                <a:ext cx="2582" cy="992"/>
                <a:chOff x="1511" y="864"/>
                <a:chExt cx="2582" cy="992"/>
              </a:xfrm>
            </p:grpSpPr>
            <p:sp>
              <p:nvSpPr>
                <p:cNvPr id="17434" name="Line 116"/>
                <p:cNvSpPr>
                  <a:spLocks noChangeShapeType="1"/>
                </p:cNvSpPr>
                <p:nvPr/>
              </p:nvSpPr>
              <p:spPr bwMode="auto">
                <a:xfrm>
                  <a:off x="1760" y="1512"/>
                  <a:ext cx="1008" cy="3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 type="stealth" w="med" len="lg"/>
                </a:ln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17435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511" y="1380"/>
                  <a:ext cx="29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IR</a:t>
                  </a:r>
                </a:p>
              </p:txBody>
            </p:sp>
            <p:sp>
              <p:nvSpPr>
                <p:cNvPr id="17436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1848" y="1340"/>
                  <a:ext cx="84" cy="19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437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1676" y="1540"/>
                  <a:ext cx="160" cy="12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438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1898" y="1328"/>
                  <a:ext cx="21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P</a:t>
                  </a:r>
                </a:p>
              </p:txBody>
            </p:sp>
            <p:sp>
              <p:nvSpPr>
                <p:cNvPr id="17439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1680" y="1584"/>
                  <a:ext cx="14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solidFill>
                        <a:srgbClr val="FF0000"/>
                      </a:solidFill>
                      <a:latin typeface="Times New Roman" pitchFamily="18" charset="0"/>
                    </a:rPr>
                    <a:t>S</a:t>
                  </a:r>
                </a:p>
              </p:txBody>
            </p:sp>
            <p:sp>
              <p:nvSpPr>
                <p:cNvPr id="17440" name="Line 115"/>
                <p:cNvSpPr>
                  <a:spLocks noChangeShapeType="1"/>
                </p:cNvSpPr>
                <p:nvPr/>
              </p:nvSpPr>
              <p:spPr bwMode="auto">
                <a:xfrm>
                  <a:off x="1768" y="1120"/>
                  <a:ext cx="1019" cy="693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miter lim="800000"/>
                  <a:headEnd/>
                  <a:tailEnd type="stealth" w="med" len="lg"/>
                </a:ln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17441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1511" y="907"/>
                  <a:ext cx="29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err="1">
                      <a:solidFill>
                        <a:srgbClr val="00FF00"/>
                      </a:solidFill>
                      <a:latin typeface="Times New Roman" pitchFamily="18" charset="0"/>
                    </a:rPr>
                    <a:t>vis</a:t>
                  </a:r>
                  <a:endParaRPr lang="en-US" sz="2000" i="1" dirty="0">
                    <a:solidFill>
                      <a:srgbClr val="00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42" name="Freeform 128"/>
                <p:cNvSpPr>
                  <a:spLocks/>
                </p:cNvSpPr>
                <p:nvPr/>
              </p:nvSpPr>
              <p:spPr bwMode="auto">
                <a:xfrm rot="2141821">
                  <a:off x="2166" y="1104"/>
                  <a:ext cx="123" cy="270"/>
                </a:xfrm>
                <a:custGeom>
                  <a:avLst/>
                  <a:gdLst>
                    <a:gd name="T0" fmla="*/ 0 w 194"/>
                    <a:gd name="T1" fmla="*/ 468808967 h 395"/>
                    <a:gd name="T2" fmla="*/ 347010473 w 194"/>
                    <a:gd name="T3" fmla="*/ 468808967 h 395"/>
                    <a:gd name="T4" fmla="*/ 347010473 w 194"/>
                    <a:gd name="T5" fmla="*/ 468808967 h 395"/>
                    <a:gd name="T6" fmla="*/ 347010473 w 194"/>
                    <a:gd name="T7" fmla="*/ 468808967 h 395"/>
                    <a:gd name="T8" fmla="*/ 347010473 w 194"/>
                    <a:gd name="T9" fmla="*/ 468808967 h 395"/>
                    <a:gd name="T10" fmla="*/ 347010473 w 194"/>
                    <a:gd name="T11" fmla="*/ 468808967 h 395"/>
                    <a:gd name="T12" fmla="*/ 347010473 w 194"/>
                    <a:gd name="T13" fmla="*/ 468808967 h 395"/>
                    <a:gd name="T14" fmla="*/ 347010473 w 194"/>
                    <a:gd name="T15" fmla="*/ 468808967 h 395"/>
                    <a:gd name="T16" fmla="*/ 347010473 w 194"/>
                    <a:gd name="T17" fmla="*/ 468808967 h 395"/>
                    <a:gd name="T18" fmla="*/ 347010473 w 194"/>
                    <a:gd name="T19" fmla="*/ 468808967 h 3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4"/>
                    <a:gd name="T31" fmla="*/ 0 h 395"/>
                    <a:gd name="T32" fmla="*/ 194 w 194"/>
                    <a:gd name="T33" fmla="*/ 395 h 3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4" h="395">
                      <a:moveTo>
                        <a:pt x="0" y="394"/>
                      </a:moveTo>
                      <a:cubicBezTo>
                        <a:pt x="9" y="390"/>
                        <a:pt x="44" y="395"/>
                        <a:pt x="56" y="372"/>
                      </a:cubicBezTo>
                      <a:cubicBezTo>
                        <a:pt x="68" y="349"/>
                        <a:pt x="71" y="299"/>
                        <a:pt x="75" y="254"/>
                      </a:cubicBezTo>
                      <a:cubicBezTo>
                        <a:pt x="79" y="209"/>
                        <a:pt x="80" y="139"/>
                        <a:pt x="82" y="99"/>
                      </a:cubicBezTo>
                      <a:cubicBezTo>
                        <a:pt x="85" y="58"/>
                        <a:pt x="87" y="23"/>
                        <a:pt x="91" y="11"/>
                      </a:cubicBezTo>
                      <a:cubicBezTo>
                        <a:pt x="94" y="0"/>
                        <a:pt x="99" y="9"/>
                        <a:pt x="103" y="31"/>
                      </a:cubicBezTo>
                      <a:cubicBezTo>
                        <a:pt x="106" y="52"/>
                        <a:pt x="108" y="95"/>
                        <a:pt x="111" y="141"/>
                      </a:cubicBezTo>
                      <a:cubicBezTo>
                        <a:pt x="114" y="186"/>
                        <a:pt x="117" y="263"/>
                        <a:pt x="122" y="302"/>
                      </a:cubicBezTo>
                      <a:cubicBezTo>
                        <a:pt x="127" y="341"/>
                        <a:pt x="128" y="362"/>
                        <a:pt x="140" y="376"/>
                      </a:cubicBezTo>
                      <a:cubicBezTo>
                        <a:pt x="152" y="390"/>
                        <a:pt x="183" y="386"/>
                        <a:pt x="194" y="388"/>
                      </a:cubicBez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443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1894" y="1000"/>
                  <a:ext cx="128" cy="20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444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1718" y="1204"/>
                  <a:ext cx="168" cy="108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445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572" y="1132"/>
                  <a:ext cx="206" cy="25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000">
                      <a:solidFill>
                        <a:srgbClr val="00FF00"/>
                      </a:solidFill>
                      <a:latin typeface="Times New Roman" pitchFamily="18" charset="0"/>
                    </a:rPr>
                    <a:t>S</a:t>
                  </a:r>
                </a:p>
              </p:txBody>
            </p:sp>
            <p:sp>
              <p:nvSpPr>
                <p:cNvPr id="17446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1828" y="864"/>
                  <a:ext cx="215" cy="25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000">
                      <a:solidFill>
                        <a:srgbClr val="00FF00"/>
                      </a:solidFill>
                      <a:latin typeface="Times New Roman" pitchFamily="18" charset="0"/>
                    </a:rPr>
                    <a:t>P</a:t>
                  </a:r>
                </a:p>
              </p:txBody>
            </p:sp>
            <p:grpSp>
              <p:nvGrpSpPr>
                <p:cNvPr id="8" name="Group 60"/>
                <p:cNvGrpSpPr>
                  <a:grpSpLocks/>
                </p:cNvGrpSpPr>
                <p:nvPr/>
              </p:nvGrpSpPr>
              <p:grpSpPr bwMode="auto">
                <a:xfrm>
                  <a:off x="2909" y="1165"/>
                  <a:ext cx="1184" cy="661"/>
                  <a:chOff x="2909" y="1165"/>
                  <a:chExt cx="1184" cy="661"/>
                </a:xfrm>
              </p:grpSpPr>
              <p:sp>
                <p:nvSpPr>
                  <p:cNvPr id="17449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09" y="1388"/>
                    <a:ext cx="969" cy="43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miter lim="800000"/>
                    <a:headEnd/>
                    <a:tailEnd type="stealth" w="med" len="lg"/>
                  </a:ln>
                </p:spPr>
                <p:txBody>
                  <a:bodyPr wrap="none"/>
                  <a:lstStyle/>
                  <a:p>
                    <a:endParaRPr lang="en-US" sz="2000"/>
                  </a:p>
                </p:txBody>
              </p:sp>
              <p:sp>
                <p:nvSpPr>
                  <p:cNvPr id="17450" name="Line 1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1271"/>
                    <a:ext cx="90" cy="209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7451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59" y="1488"/>
                    <a:ext cx="116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7452" name="Text Box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9" y="1500"/>
                    <a:ext cx="206" cy="25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2000">
                        <a:solidFill>
                          <a:srgbClr val="0000CC"/>
                        </a:solidFill>
                        <a:latin typeface="Times New Roman" pitchFamily="18" charset="0"/>
                      </a:rPr>
                      <a:t>S</a:t>
                    </a:r>
                  </a:p>
                </p:txBody>
              </p:sp>
              <p:sp>
                <p:nvSpPr>
                  <p:cNvPr id="17453" name="Text Box 1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7" y="1192"/>
                    <a:ext cx="215" cy="25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2000">
                        <a:solidFill>
                          <a:srgbClr val="0000CC"/>
                        </a:solidFill>
                        <a:latin typeface="Times New Roman" pitchFamily="18" charset="0"/>
                      </a:rPr>
                      <a:t>P</a:t>
                    </a:r>
                  </a:p>
                </p:txBody>
              </p:sp>
              <p:sp>
                <p:nvSpPr>
                  <p:cNvPr id="17454" name="Text 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3" y="1165"/>
                    <a:ext cx="430" cy="25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2000" dirty="0">
                        <a:solidFill>
                          <a:srgbClr val="0000CC"/>
                        </a:solidFill>
                        <a:latin typeface="Times New Roman" pitchFamily="18" charset="0"/>
                      </a:rPr>
                      <a:t>SFG</a:t>
                    </a:r>
                  </a:p>
                </p:txBody>
              </p:sp>
            </p:grpSp>
            <p:sp>
              <p:nvSpPr>
                <p:cNvPr id="17448" name="Freeform 129"/>
                <p:cNvSpPr>
                  <a:spLocks/>
                </p:cNvSpPr>
                <p:nvPr/>
              </p:nvSpPr>
              <p:spPr bwMode="auto">
                <a:xfrm rot="1228215">
                  <a:off x="2252" y="1416"/>
                  <a:ext cx="125" cy="248"/>
                </a:xfrm>
                <a:custGeom>
                  <a:avLst/>
                  <a:gdLst>
                    <a:gd name="T0" fmla="*/ 0 w 194"/>
                    <a:gd name="T1" fmla="*/ 3 h 395"/>
                    <a:gd name="T2" fmla="*/ 1 w 194"/>
                    <a:gd name="T3" fmla="*/ 3 h 395"/>
                    <a:gd name="T4" fmla="*/ 1 w 194"/>
                    <a:gd name="T5" fmla="*/ 2 h 395"/>
                    <a:gd name="T6" fmla="*/ 1 w 194"/>
                    <a:gd name="T7" fmla="*/ 1 h 395"/>
                    <a:gd name="T8" fmla="*/ 1 w 194"/>
                    <a:gd name="T9" fmla="*/ 1 h 395"/>
                    <a:gd name="T10" fmla="*/ 1 w 194"/>
                    <a:gd name="T11" fmla="*/ 1 h 395"/>
                    <a:gd name="T12" fmla="*/ 1 w 194"/>
                    <a:gd name="T13" fmla="*/ 1 h 395"/>
                    <a:gd name="T14" fmla="*/ 1 w 194"/>
                    <a:gd name="T15" fmla="*/ 2 h 395"/>
                    <a:gd name="T16" fmla="*/ 1 w 194"/>
                    <a:gd name="T17" fmla="*/ 3 h 395"/>
                    <a:gd name="T18" fmla="*/ 2 w 194"/>
                    <a:gd name="T19" fmla="*/ 3 h 3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4"/>
                    <a:gd name="T31" fmla="*/ 0 h 395"/>
                    <a:gd name="T32" fmla="*/ 194 w 194"/>
                    <a:gd name="T33" fmla="*/ 395 h 3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4" h="395">
                      <a:moveTo>
                        <a:pt x="0" y="394"/>
                      </a:moveTo>
                      <a:cubicBezTo>
                        <a:pt x="9" y="390"/>
                        <a:pt x="44" y="395"/>
                        <a:pt x="56" y="372"/>
                      </a:cubicBezTo>
                      <a:cubicBezTo>
                        <a:pt x="68" y="349"/>
                        <a:pt x="71" y="299"/>
                        <a:pt x="75" y="254"/>
                      </a:cubicBezTo>
                      <a:cubicBezTo>
                        <a:pt x="79" y="209"/>
                        <a:pt x="80" y="139"/>
                        <a:pt x="82" y="99"/>
                      </a:cubicBezTo>
                      <a:cubicBezTo>
                        <a:pt x="85" y="58"/>
                        <a:pt x="87" y="23"/>
                        <a:pt x="91" y="11"/>
                      </a:cubicBezTo>
                      <a:cubicBezTo>
                        <a:pt x="94" y="0"/>
                        <a:pt x="99" y="9"/>
                        <a:pt x="103" y="31"/>
                      </a:cubicBezTo>
                      <a:cubicBezTo>
                        <a:pt x="106" y="52"/>
                        <a:pt x="108" y="95"/>
                        <a:pt x="111" y="141"/>
                      </a:cubicBezTo>
                      <a:cubicBezTo>
                        <a:pt x="114" y="186"/>
                        <a:pt x="117" y="263"/>
                        <a:pt x="122" y="302"/>
                      </a:cubicBezTo>
                      <a:cubicBezTo>
                        <a:pt x="127" y="341"/>
                        <a:pt x="128" y="362"/>
                        <a:pt x="140" y="376"/>
                      </a:cubicBezTo>
                      <a:cubicBezTo>
                        <a:pt x="152" y="390"/>
                        <a:pt x="183" y="386"/>
                        <a:pt x="194" y="388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97133" y="3200400"/>
              <a:ext cx="465667" cy="642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5029200"/>
                <a:ext cx="4166313" cy="110956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|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𝐹𝑟𝑒𝑠𝑛𝑒𝑙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𝑓𝑎𝑐𝑡𝑜𝑟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sz="2000" b="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20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029200"/>
                <a:ext cx="4166313" cy="110956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81000" y="6245423"/>
            <a:ext cx="4883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0" dirty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H.-F. Wang, </a:t>
            </a:r>
            <a:r>
              <a:rPr lang="en-US" altLang="en-US" sz="1400" b="0" i="1" dirty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et al. </a:t>
            </a:r>
            <a:r>
              <a:rPr lang="en-US" altLang="en-US" sz="1400" b="0" i="1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Int. Rev. Phys. Chem.</a:t>
            </a:r>
            <a:r>
              <a:rPr lang="en-US" altLang="en-US" sz="1400" b="0" dirty="0" smtClean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 </a:t>
            </a:r>
            <a:r>
              <a:rPr lang="en-US" altLang="en-US" sz="1400" dirty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24</a:t>
            </a:r>
            <a:r>
              <a:rPr lang="en-US" altLang="en-US" sz="1400" b="0" dirty="0">
                <a:latin typeface="Times" panose="02020603050405020304" pitchFamily="18" charset="0"/>
                <a:cs typeface="Times" panose="02020603050405020304" pitchFamily="18" charset="0"/>
                <a:sym typeface="Helvetica" panose="020B0604020202020204" pitchFamily="34" charset="0"/>
              </a:rPr>
              <a:t>, 191-256 (2005)</a:t>
            </a:r>
          </a:p>
        </p:txBody>
      </p:sp>
      <p:grpSp>
        <p:nvGrpSpPr>
          <p:cNvPr id="70" name="Group 37"/>
          <p:cNvGrpSpPr>
            <a:grpSpLocks/>
          </p:cNvGrpSpPr>
          <p:nvPr/>
        </p:nvGrpSpPr>
        <p:grpSpPr bwMode="auto">
          <a:xfrm>
            <a:off x="631508" y="1330645"/>
            <a:ext cx="1932341" cy="2136775"/>
            <a:chOff x="288" y="970"/>
            <a:chExt cx="1109" cy="1215"/>
          </a:xfrm>
        </p:grpSpPr>
        <p:sp>
          <p:nvSpPr>
            <p:cNvPr id="71" name="Line 38"/>
            <p:cNvSpPr>
              <a:spLocks noChangeShapeType="1"/>
            </p:cNvSpPr>
            <p:nvPr/>
          </p:nvSpPr>
          <p:spPr bwMode="auto">
            <a:xfrm>
              <a:off x="440" y="2086"/>
              <a:ext cx="5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9"/>
            <p:cNvSpPr>
              <a:spLocks noChangeShapeType="1"/>
            </p:cNvSpPr>
            <p:nvPr/>
          </p:nvSpPr>
          <p:spPr bwMode="auto">
            <a:xfrm flipH="1" flipV="1">
              <a:off x="627" y="1803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0"/>
            <p:cNvSpPr>
              <a:spLocks noChangeShapeType="1"/>
            </p:cNvSpPr>
            <p:nvPr/>
          </p:nvSpPr>
          <p:spPr bwMode="auto">
            <a:xfrm>
              <a:off x="438" y="1786"/>
              <a:ext cx="5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41"/>
            <p:cNvSpPr txBox="1">
              <a:spLocks noChangeArrowheads="1"/>
            </p:cNvSpPr>
            <p:nvPr/>
          </p:nvSpPr>
          <p:spPr bwMode="auto">
            <a:xfrm>
              <a:off x="288" y="1776"/>
              <a:ext cx="3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2000" i="1" baseline="-250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IR</a:t>
              </a:r>
              <a:endParaRPr lang="en-US" sz="2000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Text Box 42"/>
            <p:cNvSpPr txBox="1">
              <a:spLocks noChangeArrowheads="1"/>
            </p:cNvSpPr>
            <p:nvPr/>
          </p:nvSpPr>
          <p:spPr bwMode="auto">
            <a:xfrm>
              <a:off x="304" y="1218"/>
              <a:ext cx="3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33CC33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2000" i="1" baseline="-25000">
                  <a:solidFill>
                    <a:srgbClr val="33CC33"/>
                  </a:solidFill>
                  <a:latin typeface="Times New Roman" pitchFamily="18" charset="0"/>
                  <a:sym typeface="Symbol" pitchFamily="18" charset="2"/>
                </a:rPr>
                <a:t>vis</a:t>
              </a:r>
              <a:endParaRPr lang="en-US" sz="2000" i="1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  <p:sp>
          <p:nvSpPr>
            <p:cNvPr id="76" name="Text Box 43"/>
            <p:cNvSpPr txBox="1">
              <a:spLocks noChangeArrowheads="1"/>
            </p:cNvSpPr>
            <p:nvPr/>
          </p:nvSpPr>
          <p:spPr bwMode="auto">
            <a:xfrm>
              <a:off x="793" y="1296"/>
              <a:ext cx="49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2000" baseline="-2500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SFG</a:t>
              </a:r>
              <a:endParaRPr lang="en-US" sz="200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77" name="Line 44"/>
            <p:cNvSpPr>
              <a:spLocks noChangeShapeType="1"/>
            </p:cNvSpPr>
            <p:nvPr/>
          </p:nvSpPr>
          <p:spPr bwMode="auto">
            <a:xfrm flipV="1">
              <a:off x="627" y="970"/>
              <a:ext cx="0" cy="804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5"/>
            <p:cNvSpPr>
              <a:spLocks noChangeShapeType="1"/>
            </p:cNvSpPr>
            <p:nvPr/>
          </p:nvSpPr>
          <p:spPr bwMode="auto">
            <a:xfrm>
              <a:off x="828" y="978"/>
              <a:ext cx="0" cy="109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6"/>
            <p:cNvSpPr>
              <a:spLocks noChangeShapeType="1"/>
            </p:cNvSpPr>
            <p:nvPr/>
          </p:nvSpPr>
          <p:spPr bwMode="auto">
            <a:xfrm>
              <a:off x="440" y="970"/>
              <a:ext cx="5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 Box 47"/>
            <p:cNvSpPr txBox="1">
              <a:spLocks noChangeArrowheads="1"/>
            </p:cNvSpPr>
            <p:nvPr/>
          </p:nvSpPr>
          <p:spPr bwMode="auto">
            <a:xfrm>
              <a:off x="1012" y="1971"/>
              <a:ext cx="38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=0</a:t>
              </a:r>
              <a:r>
                <a:rPr lang="en-US" sz="16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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48"/>
            <p:cNvSpPr txBox="1">
              <a:spLocks noChangeArrowheads="1"/>
            </p:cNvSpPr>
            <p:nvPr/>
          </p:nvSpPr>
          <p:spPr bwMode="auto">
            <a:xfrm>
              <a:off x="1010" y="1662"/>
              <a:ext cx="38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=1</a:t>
              </a:r>
              <a:r>
                <a:rPr lang="en-US" sz="16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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0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2"/>
          <p:cNvSpPr>
            <a:spLocks noChangeArrowheads="1"/>
          </p:cNvSpPr>
          <p:nvPr/>
        </p:nvSpPr>
        <p:spPr bwMode="auto">
          <a:xfrm>
            <a:off x="322385" y="798512"/>
            <a:ext cx="2417330" cy="63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Vibrational 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SFG</a:t>
            </a:r>
          </a:p>
          <a:p>
            <a:pPr algn="ctr">
              <a:defRPr/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810859" y="1585711"/>
            <a:ext cx="1932341" cy="2136775"/>
            <a:chOff x="288" y="970"/>
            <a:chExt cx="1109" cy="1215"/>
          </a:xfrm>
        </p:grpSpPr>
        <p:sp>
          <p:nvSpPr>
            <p:cNvPr id="17421" name="Line 38"/>
            <p:cNvSpPr>
              <a:spLocks noChangeShapeType="1"/>
            </p:cNvSpPr>
            <p:nvPr/>
          </p:nvSpPr>
          <p:spPr bwMode="auto">
            <a:xfrm>
              <a:off x="440" y="2086"/>
              <a:ext cx="5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39"/>
            <p:cNvSpPr>
              <a:spLocks noChangeShapeType="1"/>
            </p:cNvSpPr>
            <p:nvPr/>
          </p:nvSpPr>
          <p:spPr bwMode="auto">
            <a:xfrm flipH="1" flipV="1">
              <a:off x="627" y="1803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40"/>
            <p:cNvSpPr>
              <a:spLocks noChangeShapeType="1"/>
            </p:cNvSpPr>
            <p:nvPr/>
          </p:nvSpPr>
          <p:spPr bwMode="auto">
            <a:xfrm>
              <a:off x="438" y="1786"/>
              <a:ext cx="5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Text Box 41"/>
            <p:cNvSpPr txBox="1">
              <a:spLocks noChangeArrowheads="1"/>
            </p:cNvSpPr>
            <p:nvPr/>
          </p:nvSpPr>
          <p:spPr bwMode="auto">
            <a:xfrm>
              <a:off x="288" y="1776"/>
              <a:ext cx="3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2000" i="1" baseline="-250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IR</a:t>
              </a:r>
              <a:endParaRPr lang="en-US" sz="2000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7425" name="Text Box 42"/>
            <p:cNvSpPr txBox="1">
              <a:spLocks noChangeArrowheads="1"/>
            </p:cNvSpPr>
            <p:nvPr/>
          </p:nvSpPr>
          <p:spPr bwMode="auto">
            <a:xfrm>
              <a:off x="304" y="1218"/>
              <a:ext cx="3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33CC33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2000" i="1" baseline="-25000">
                  <a:solidFill>
                    <a:srgbClr val="33CC33"/>
                  </a:solidFill>
                  <a:latin typeface="Times New Roman" pitchFamily="18" charset="0"/>
                  <a:sym typeface="Symbol" pitchFamily="18" charset="2"/>
                </a:rPr>
                <a:t>vis</a:t>
              </a:r>
              <a:endParaRPr lang="en-US" sz="2000" i="1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  <p:sp>
          <p:nvSpPr>
            <p:cNvPr id="17426" name="Text Box 43"/>
            <p:cNvSpPr txBox="1">
              <a:spLocks noChangeArrowheads="1"/>
            </p:cNvSpPr>
            <p:nvPr/>
          </p:nvSpPr>
          <p:spPr bwMode="auto">
            <a:xfrm>
              <a:off x="793" y="1296"/>
              <a:ext cx="49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2000" baseline="-2500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SFG</a:t>
              </a:r>
              <a:endParaRPr lang="en-US" sz="200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17427" name="Line 44"/>
            <p:cNvSpPr>
              <a:spLocks noChangeShapeType="1"/>
            </p:cNvSpPr>
            <p:nvPr/>
          </p:nvSpPr>
          <p:spPr bwMode="auto">
            <a:xfrm flipV="1">
              <a:off x="627" y="970"/>
              <a:ext cx="0" cy="804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45"/>
            <p:cNvSpPr>
              <a:spLocks noChangeShapeType="1"/>
            </p:cNvSpPr>
            <p:nvPr/>
          </p:nvSpPr>
          <p:spPr bwMode="auto">
            <a:xfrm>
              <a:off x="828" y="978"/>
              <a:ext cx="0" cy="109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6"/>
            <p:cNvSpPr>
              <a:spLocks noChangeShapeType="1"/>
            </p:cNvSpPr>
            <p:nvPr/>
          </p:nvSpPr>
          <p:spPr bwMode="auto">
            <a:xfrm>
              <a:off x="440" y="970"/>
              <a:ext cx="5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 Box 47"/>
            <p:cNvSpPr txBox="1">
              <a:spLocks noChangeArrowheads="1"/>
            </p:cNvSpPr>
            <p:nvPr/>
          </p:nvSpPr>
          <p:spPr bwMode="auto">
            <a:xfrm>
              <a:off x="1012" y="1971"/>
              <a:ext cx="38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=0</a:t>
              </a:r>
              <a:r>
                <a:rPr lang="en-US" sz="16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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1" name="Text Box 48"/>
            <p:cNvSpPr txBox="1">
              <a:spLocks noChangeArrowheads="1"/>
            </p:cNvSpPr>
            <p:nvPr/>
          </p:nvSpPr>
          <p:spPr bwMode="auto">
            <a:xfrm>
              <a:off x="1010" y="1662"/>
              <a:ext cx="38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=1</a:t>
              </a:r>
              <a:r>
                <a:rPr lang="en-US" sz="16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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Molecular (?) Orientation at Interfaces</a:t>
            </a:r>
            <a:endParaRPr lang="en-US" sz="3200" b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aphicFrame>
        <p:nvGraphicFramePr>
          <p:cNvPr id="14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35157"/>
              </p:ext>
            </p:extLst>
          </p:nvPr>
        </p:nvGraphicFramePr>
        <p:xfrm>
          <a:off x="656848" y="3998912"/>
          <a:ext cx="2227544" cy="93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9" name="Equation" r:id="rId3" imgW="1079280" imgH="444240" progId="Equation.DSMT4">
                  <p:embed/>
                </p:oleObj>
              </mc:Choice>
              <mc:Fallback>
                <p:oleObj name="Equation" r:id="rId3" imgW="1079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48" y="3998912"/>
                        <a:ext cx="2227544" cy="9335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3733800" y="796269"/>
            <a:ext cx="5151977" cy="7241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20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Intra- and intermolecular vibrational</a:t>
            </a:r>
          </a:p>
          <a:p>
            <a:pPr algn="ctr" eaLnBrk="1" hangingPunct="1">
              <a:lnSpc>
                <a:spcPts val="20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 coupling (OH-stretch)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 rot="5193665">
            <a:off x="3855429" y="1981463"/>
            <a:ext cx="1768378" cy="904527"/>
            <a:chOff x="3583374" y="2136161"/>
            <a:chExt cx="1768378" cy="904527"/>
          </a:xfrm>
        </p:grpSpPr>
        <p:pic>
          <p:nvPicPr>
            <p:cNvPr id="62" name="Picture 39" descr="Water.em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022088" y="1711025"/>
              <a:ext cx="890949" cy="176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Right Arrow 63"/>
            <p:cNvSpPr/>
            <p:nvPr/>
          </p:nvSpPr>
          <p:spPr bwMode="auto">
            <a:xfrm rot="10973290">
              <a:off x="4135537" y="2136161"/>
              <a:ext cx="609600" cy="21154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1342298">
            <a:off x="6871266" y="2013560"/>
            <a:ext cx="1768378" cy="1002278"/>
            <a:chOff x="6455085" y="2059255"/>
            <a:chExt cx="1768378" cy="1002278"/>
          </a:xfrm>
        </p:grpSpPr>
        <p:pic>
          <p:nvPicPr>
            <p:cNvPr id="63" name="Picture 39" descr="Water.em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6893799" y="1731870"/>
              <a:ext cx="890949" cy="176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ight Arrow 64"/>
            <p:cNvSpPr/>
            <p:nvPr/>
          </p:nvSpPr>
          <p:spPr bwMode="auto">
            <a:xfrm rot="16418479">
              <a:off x="7031137" y="2258283"/>
              <a:ext cx="609600" cy="21154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77870"/>
              </p:ext>
            </p:extLst>
          </p:nvPr>
        </p:nvGraphicFramePr>
        <p:xfrm>
          <a:off x="7850513" y="1750302"/>
          <a:ext cx="404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0" name="Equation" r:id="rId6" imgW="228600" imgH="253800" progId="Equation.DSMT4">
                  <p:embed/>
                </p:oleObj>
              </mc:Choice>
              <mc:Fallback>
                <p:oleObj name="Equation" r:id="rId6" imgW="228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513" y="1750302"/>
                        <a:ext cx="404813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566869"/>
              </p:ext>
            </p:extLst>
          </p:nvPr>
        </p:nvGraphicFramePr>
        <p:xfrm>
          <a:off x="5199655" y="1888415"/>
          <a:ext cx="427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1" name="Equation" r:id="rId8" imgW="241200" imgH="253800" progId="Equation.DSMT4">
                  <p:embed/>
                </p:oleObj>
              </mc:Choice>
              <mc:Fallback>
                <p:oleObj name="Equation" r:id="rId8" imgW="24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655" y="1888415"/>
                        <a:ext cx="427038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950293" y="3581400"/>
            <a:ext cx="4732724" cy="3151274"/>
            <a:chOff x="3286216" y="3568312"/>
            <a:chExt cx="4732724" cy="3151274"/>
          </a:xfrm>
        </p:grpSpPr>
        <p:pic>
          <p:nvPicPr>
            <p:cNvPr id="96" name="Picture 39" descr="Water.em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613942">
              <a:off x="4862577" y="5362463"/>
              <a:ext cx="634364" cy="1259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1" name="Straight Connector 100"/>
            <p:cNvCxnSpPr/>
            <p:nvPr/>
          </p:nvCxnSpPr>
          <p:spPr bwMode="auto">
            <a:xfrm rot="6996800">
              <a:off x="3970760" y="4917568"/>
              <a:ext cx="214853" cy="191199"/>
            </a:xfrm>
            <a:prstGeom prst="line">
              <a:avLst/>
            </a:prstGeom>
            <a:ln w="38100" cap="sq">
              <a:solidFill>
                <a:srgbClr val="990033">
                  <a:alpha val="4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Picture 39" descr="Water.emf"/>
            <p:cNvPicPr>
              <a:picLocks noChangeAspect="1"/>
            </p:cNvPicPr>
            <p:nvPr/>
          </p:nvPicPr>
          <p:blipFill>
            <a:blip r:embed="rId5" cstate="print">
              <a:lum bright="24000" contrast="-50000"/>
            </a:blip>
            <a:srcRect/>
            <a:stretch>
              <a:fillRect/>
            </a:stretch>
          </p:blipFill>
          <p:spPr bwMode="auto">
            <a:xfrm rot="17506360">
              <a:off x="7250900" y="4372149"/>
              <a:ext cx="515674" cy="1020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39" descr="Water.em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3405559">
              <a:off x="6105137" y="5699020"/>
              <a:ext cx="513796" cy="102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3"/>
            <p:cNvGrpSpPr/>
            <p:nvPr/>
          </p:nvGrpSpPr>
          <p:grpSpPr>
            <a:xfrm rot="17853568">
              <a:off x="4164681" y="3654929"/>
              <a:ext cx="1131732" cy="1947593"/>
              <a:chOff x="6780342" y="3613494"/>
              <a:chExt cx="1131732" cy="1947593"/>
            </a:xfrm>
          </p:grpSpPr>
          <p:grpSp>
            <p:nvGrpSpPr>
              <p:cNvPr id="112" name="Group 96"/>
              <p:cNvGrpSpPr>
                <a:grpSpLocks/>
              </p:cNvGrpSpPr>
              <p:nvPr/>
            </p:nvGrpSpPr>
            <p:grpSpPr bwMode="auto">
              <a:xfrm>
                <a:off x="6780342" y="3613494"/>
                <a:ext cx="890949" cy="1776264"/>
                <a:chOff x="4593062" y="317500"/>
                <a:chExt cx="717550" cy="1430338"/>
              </a:xfrm>
            </p:grpSpPr>
            <p:pic>
              <p:nvPicPr>
                <p:cNvPr id="140" name="Picture 39" descr="Water.emf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9748670">
                  <a:off x="4593062" y="323850"/>
                  <a:ext cx="717550" cy="14239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5" name="TextBox 84"/>
                <p:cNvSpPr txBox="1">
                  <a:spLocks noChangeArrowheads="1"/>
                </p:cNvSpPr>
                <p:nvPr/>
              </p:nvSpPr>
              <p:spPr bwMode="auto">
                <a:xfrm>
                  <a:off x="4812155" y="317500"/>
                  <a:ext cx="148779" cy="272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1600" b="1" dirty="0">
                    <a:latin typeface="+mj-lt"/>
                  </a:endParaRPr>
                </a:p>
              </p:txBody>
            </p:sp>
            <p:sp>
              <p:nvSpPr>
                <p:cNvPr id="14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5031230" y="1384301"/>
                  <a:ext cx="148779" cy="272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1600" b="1" dirty="0">
                    <a:latin typeface="+mj-lt"/>
                  </a:endParaRPr>
                </a:p>
              </p:txBody>
            </p:sp>
          </p:grpSp>
          <p:grpSp>
            <p:nvGrpSpPr>
              <p:cNvPr id="118" name="Group 157"/>
              <p:cNvGrpSpPr>
                <a:grpSpLocks/>
              </p:cNvGrpSpPr>
              <p:nvPr/>
            </p:nvGrpSpPr>
            <p:grpSpPr bwMode="auto">
              <a:xfrm rot="6382668">
                <a:off x="7466349" y="5115363"/>
                <a:ext cx="393589" cy="497860"/>
                <a:chOff x="2282" y="384"/>
                <a:chExt cx="67" cy="71"/>
              </a:xfrm>
            </p:grpSpPr>
            <p:sp>
              <p:nvSpPr>
                <p:cNvPr id="122" name="Arc 158"/>
                <p:cNvSpPr>
                  <a:spLocks/>
                </p:cNvSpPr>
                <p:nvPr/>
              </p:nvSpPr>
              <p:spPr bwMode="auto">
                <a:xfrm>
                  <a:off x="2282" y="417"/>
                  <a:ext cx="35" cy="37"/>
                </a:xfrm>
                <a:custGeom>
                  <a:avLst/>
                  <a:gdLst>
                    <a:gd name="T0" fmla="*/ 0 w 20704"/>
                    <a:gd name="T1" fmla="*/ 0 h 21600"/>
                    <a:gd name="T2" fmla="*/ 0 w 20704"/>
                    <a:gd name="T3" fmla="*/ 0 h 21600"/>
                    <a:gd name="T4" fmla="*/ 0 w 207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704"/>
                    <a:gd name="T10" fmla="*/ 0 h 21600"/>
                    <a:gd name="T11" fmla="*/ 20704 w 207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704" h="21600" fill="none" extrusionOk="0">
                      <a:moveTo>
                        <a:pt x="-1" y="0"/>
                      </a:moveTo>
                      <a:cubicBezTo>
                        <a:pt x="9558" y="0"/>
                        <a:pt x="17980" y="6282"/>
                        <a:pt x="20704" y="15443"/>
                      </a:cubicBezTo>
                    </a:path>
                    <a:path w="20704" h="21600" stroke="0" extrusionOk="0">
                      <a:moveTo>
                        <a:pt x="-1" y="0"/>
                      </a:moveTo>
                      <a:cubicBezTo>
                        <a:pt x="9558" y="0"/>
                        <a:pt x="17980" y="6282"/>
                        <a:pt x="20704" y="1544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123" name="Arc 159"/>
                <p:cNvSpPr>
                  <a:spLocks/>
                </p:cNvSpPr>
                <p:nvPr/>
              </p:nvSpPr>
              <p:spPr bwMode="auto">
                <a:xfrm>
                  <a:off x="2283" y="403"/>
                  <a:ext cx="49" cy="52"/>
                </a:xfrm>
                <a:custGeom>
                  <a:avLst/>
                  <a:gdLst>
                    <a:gd name="T0" fmla="*/ 0 w 20659"/>
                    <a:gd name="T1" fmla="*/ 0 h 21600"/>
                    <a:gd name="T2" fmla="*/ 0 w 20659"/>
                    <a:gd name="T3" fmla="*/ 0 h 21600"/>
                    <a:gd name="T4" fmla="*/ 0 w 206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659"/>
                    <a:gd name="T10" fmla="*/ 0 h 21600"/>
                    <a:gd name="T11" fmla="*/ 20659 w 206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659" h="21600" fill="none" extrusionOk="0">
                      <a:moveTo>
                        <a:pt x="-1" y="0"/>
                      </a:moveTo>
                      <a:cubicBezTo>
                        <a:pt x="9500" y="0"/>
                        <a:pt x="17884" y="6207"/>
                        <a:pt x="20658" y="15293"/>
                      </a:cubicBezTo>
                    </a:path>
                    <a:path w="20659" h="21600" stroke="0" extrusionOk="0">
                      <a:moveTo>
                        <a:pt x="-1" y="0"/>
                      </a:moveTo>
                      <a:cubicBezTo>
                        <a:pt x="9500" y="0"/>
                        <a:pt x="17884" y="6207"/>
                        <a:pt x="20658" y="1529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124" name="Arc 160"/>
                <p:cNvSpPr>
                  <a:spLocks/>
                </p:cNvSpPr>
                <p:nvPr/>
              </p:nvSpPr>
              <p:spPr bwMode="auto">
                <a:xfrm>
                  <a:off x="2283" y="384"/>
                  <a:ext cx="66" cy="70"/>
                </a:xfrm>
                <a:custGeom>
                  <a:avLst/>
                  <a:gdLst>
                    <a:gd name="T0" fmla="*/ 0 w 20459"/>
                    <a:gd name="T1" fmla="*/ 0 h 21600"/>
                    <a:gd name="T2" fmla="*/ 0 w 20459"/>
                    <a:gd name="T3" fmla="*/ 0 h 21600"/>
                    <a:gd name="T4" fmla="*/ 0 w 204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459"/>
                    <a:gd name="T10" fmla="*/ 0 h 21600"/>
                    <a:gd name="T11" fmla="*/ 20459 w 204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59" h="21600" fill="none" extrusionOk="0">
                      <a:moveTo>
                        <a:pt x="-1" y="0"/>
                      </a:moveTo>
                      <a:cubicBezTo>
                        <a:pt x="9259" y="0"/>
                        <a:pt x="17489" y="5902"/>
                        <a:pt x="20459" y="14672"/>
                      </a:cubicBezTo>
                    </a:path>
                    <a:path w="20459" h="21600" stroke="0" extrusionOk="0">
                      <a:moveTo>
                        <a:pt x="-1" y="0"/>
                      </a:moveTo>
                      <a:cubicBezTo>
                        <a:pt x="9259" y="0"/>
                        <a:pt x="17489" y="5902"/>
                        <a:pt x="20459" y="1467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>
                    <a:latin typeface="+mj-lt"/>
                  </a:endParaRPr>
                </a:p>
              </p:txBody>
            </p:sp>
          </p:grpSp>
        </p:grpSp>
        <p:pic>
          <p:nvPicPr>
            <p:cNvPr id="107" name="Picture 39" descr="Water.emf"/>
            <p:cNvPicPr>
              <a:picLocks noChangeAspect="1"/>
            </p:cNvPicPr>
            <p:nvPr/>
          </p:nvPicPr>
          <p:blipFill>
            <a:blip r:embed="rId5" cstate="print">
              <a:lum bright="22000" contrast="-56000"/>
            </a:blip>
            <a:srcRect/>
            <a:stretch>
              <a:fillRect/>
            </a:stretch>
          </p:blipFill>
          <p:spPr bwMode="auto">
            <a:xfrm rot="12286412">
              <a:off x="3286216" y="4911039"/>
              <a:ext cx="513796" cy="102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 rot="1987148">
              <a:off x="6008680" y="3568312"/>
              <a:ext cx="890949" cy="2097255"/>
              <a:chOff x="3927961" y="3919727"/>
              <a:chExt cx="890949" cy="2097255"/>
            </a:xfrm>
          </p:grpSpPr>
          <p:sp>
            <p:nvSpPr>
              <p:cNvPr id="108" name="Arc 154"/>
              <p:cNvSpPr>
                <a:spLocks/>
              </p:cNvSpPr>
              <p:nvPr/>
            </p:nvSpPr>
            <p:spPr bwMode="auto">
              <a:xfrm rot="20170216">
                <a:off x="4323087" y="4177356"/>
                <a:ext cx="225482" cy="222646"/>
              </a:xfrm>
              <a:custGeom>
                <a:avLst/>
                <a:gdLst>
                  <a:gd name="T0" fmla="*/ 0 w 20704"/>
                  <a:gd name="T1" fmla="*/ 0 h 21600"/>
                  <a:gd name="T2" fmla="*/ 0 w 20704"/>
                  <a:gd name="T3" fmla="*/ 0 h 21600"/>
                  <a:gd name="T4" fmla="*/ 0 w 207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704"/>
                  <a:gd name="T10" fmla="*/ 0 h 21600"/>
                  <a:gd name="T11" fmla="*/ 20704 w 207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04" h="21600" fill="none" extrusionOk="0">
                    <a:moveTo>
                      <a:pt x="-1" y="0"/>
                    </a:moveTo>
                    <a:cubicBezTo>
                      <a:pt x="9558" y="0"/>
                      <a:pt x="17980" y="6282"/>
                      <a:pt x="20704" y="15443"/>
                    </a:cubicBezTo>
                  </a:path>
                  <a:path w="20704" h="21600" stroke="0" extrusionOk="0">
                    <a:moveTo>
                      <a:pt x="-1" y="0"/>
                    </a:moveTo>
                    <a:cubicBezTo>
                      <a:pt x="9558" y="0"/>
                      <a:pt x="17980" y="6282"/>
                      <a:pt x="20704" y="1544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5BE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09" name="Arc 155"/>
              <p:cNvSpPr>
                <a:spLocks/>
              </p:cNvSpPr>
              <p:nvPr/>
            </p:nvSpPr>
            <p:spPr bwMode="auto">
              <a:xfrm rot="20170216">
                <a:off x="4305968" y="4045857"/>
                <a:ext cx="323190" cy="313096"/>
              </a:xfrm>
              <a:custGeom>
                <a:avLst/>
                <a:gdLst>
                  <a:gd name="T0" fmla="*/ 0 w 20659"/>
                  <a:gd name="T1" fmla="*/ 0 h 21600"/>
                  <a:gd name="T2" fmla="*/ 0 w 20659"/>
                  <a:gd name="T3" fmla="*/ 0 h 21600"/>
                  <a:gd name="T4" fmla="*/ 0 w 206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659"/>
                  <a:gd name="T10" fmla="*/ 0 h 21600"/>
                  <a:gd name="T11" fmla="*/ 20659 w 206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59" h="21600" fill="none" extrusionOk="0">
                    <a:moveTo>
                      <a:pt x="-1" y="0"/>
                    </a:moveTo>
                    <a:cubicBezTo>
                      <a:pt x="9500" y="0"/>
                      <a:pt x="17884" y="6207"/>
                      <a:pt x="20658" y="15293"/>
                    </a:cubicBezTo>
                  </a:path>
                  <a:path w="20659" h="21600" stroke="0" extrusionOk="0">
                    <a:moveTo>
                      <a:pt x="-1" y="0"/>
                    </a:moveTo>
                    <a:cubicBezTo>
                      <a:pt x="9500" y="0"/>
                      <a:pt x="17884" y="6207"/>
                      <a:pt x="20658" y="1529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5BE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600">
                  <a:latin typeface="+mj-lt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927961" y="3919727"/>
                <a:ext cx="890949" cy="2097255"/>
                <a:chOff x="3922163" y="3930460"/>
                <a:chExt cx="890949" cy="2097255"/>
              </a:xfrm>
            </p:grpSpPr>
            <p:pic>
              <p:nvPicPr>
                <p:cNvPr id="100" name="Picture 39" descr="Water.emf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9918545">
                  <a:off x="3922163" y="4259337"/>
                  <a:ext cx="890949" cy="17683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0" name="Arc 156"/>
                <p:cNvSpPr>
                  <a:spLocks/>
                </p:cNvSpPr>
                <p:nvPr/>
              </p:nvSpPr>
              <p:spPr bwMode="auto">
                <a:xfrm rot="20170216">
                  <a:off x="4268055" y="3930460"/>
                  <a:ext cx="428415" cy="424419"/>
                </a:xfrm>
                <a:custGeom>
                  <a:avLst/>
                  <a:gdLst>
                    <a:gd name="T0" fmla="*/ 0 w 20459"/>
                    <a:gd name="T1" fmla="*/ 0 h 21600"/>
                    <a:gd name="T2" fmla="*/ 0 w 20459"/>
                    <a:gd name="T3" fmla="*/ 0 h 21600"/>
                    <a:gd name="T4" fmla="*/ 0 w 204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459"/>
                    <a:gd name="T10" fmla="*/ 0 h 21600"/>
                    <a:gd name="T11" fmla="*/ 20459 w 204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59" h="21600" fill="none" extrusionOk="0">
                      <a:moveTo>
                        <a:pt x="-1" y="0"/>
                      </a:moveTo>
                      <a:cubicBezTo>
                        <a:pt x="9259" y="0"/>
                        <a:pt x="17489" y="5902"/>
                        <a:pt x="20459" y="14672"/>
                      </a:cubicBezTo>
                    </a:path>
                    <a:path w="20459" h="21600" stroke="0" extrusionOk="0">
                      <a:moveTo>
                        <a:pt x="-1" y="0"/>
                      </a:moveTo>
                      <a:cubicBezTo>
                        <a:pt x="9259" y="0"/>
                        <a:pt x="17489" y="5902"/>
                        <a:pt x="20459" y="1467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5BEFF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sz="1600">
                    <a:latin typeface="+mj-lt"/>
                  </a:endParaRPr>
                </a:p>
              </p:txBody>
            </p:sp>
          </p:grpSp>
        </p:grpSp>
        <p:sp>
          <p:nvSpPr>
            <p:cNvPr id="76" name="Right Arrow 75"/>
            <p:cNvSpPr/>
            <p:nvPr/>
          </p:nvSpPr>
          <p:spPr bwMode="auto">
            <a:xfrm rot="21290618">
              <a:off x="4643142" y="4647912"/>
              <a:ext cx="609600" cy="211544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7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427237"/>
                </p:ext>
              </p:extLst>
            </p:nvPr>
          </p:nvGraphicFramePr>
          <p:xfrm>
            <a:off x="5567060" y="3612372"/>
            <a:ext cx="42703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12" name="Equation" r:id="rId10" imgW="241200" imgH="253800" progId="Equation.DSMT4">
                    <p:embed/>
                  </p:oleObj>
                </mc:Choice>
                <mc:Fallback>
                  <p:oleObj name="Equation" r:id="rId10" imgW="2412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7060" y="3612372"/>
                          <a:ext cx="427038" cy="4572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Right Arrow 77"/>
            <p:cNvSpPr/>
            <p:nvPr/>
          </p:nvSpPr>
          <p:spPr bwMode="auto">
            <a:xfrm rot="14640026">
              <a:off x="5565776" y="4099119"/>
              <a:ext cx="358205" cy="22854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ight Arrow 78"/>
            <p:cNvSpPr/>
            <p:nvPr/>
          </p:nvSpPr>
          <p:spPr bwMode="auto">
            <a:xfrm rot="19103342">
              <a:off x="6211733" y="4329292"/>
              <a:ext cx="609600" cy="211544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                         </a:t>
              </a: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>
              <a:off x="6261288" y="5654896"/>
              <a:ext cx="18742" cy="320334"/>
            </a:xfrm>
            <a:prstGeom prst="line">
              <a:avLst/>
            </a:prstGeom>
            <a:ln w="38100" cap="sq">
              <a:solidFill>
                <a:srgbClr val="990033">
                  <a:alpha val="4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flipH="1" flipV="1">
              <a:off x="4697347" y="5111850"/>
              <a:ext cx="197800" cy="290634"/>
            </a:xfrm>
            <a:prstGeom prst="line">
              <a:avLst/>
            </a:prstGeom>
            <a:ln w="38100" cap="sq">
              <a:solidFill>
                <a:srgbClr val="990033">
                  <a:alpha val="4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H="1" flipV="1">
              <a:off x="6593992" y="4716555"/>
              <a:ext cx="397374" cy="56201"/>
            </a:xfrm>
            <a:prstGeom prst="line">
              <a:avLst/>
            </a:prstGeom>
            <a:ln w="38100" cap="sq">
              <a:solidFill>
                <a:srgbClr val="990033">
                  <a:alpha val="4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3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23646</TotalTime>
  <Words>2038</Words>
  <Application>Microsoft Office PowerPoint</Application>
  <PresentationFormat>On-screen Show (4:3)</PresentationFormat>
  <Paragraphs>545</Paragraphs>
  <Slides>65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9" baseType="lpstr">
      <vt:lpstr>MS PGothic</vt:lpstr>
      <vt:lpstr>Arial</vt:lpstr>
      <vt:lpstr>Arial Black</vt:lpstr>
      <vt:lpstr>Arial Narrow</vt:lpstr>
      <vt:lpstr>Bernard MT Condensed</vt:lpstr>
      <vt:lpstr>Cambria Math</vt:lpstr>
      <vt:lpstr>Helvetica</vt:lpstr>
      <vt:lpstr>Symbol</vt:lpstr>
      <vt:lpstr>Times</vt:lpstr>
      <vt:lpstr>Times New Roman</vt:lpstr>
      <vt:lpstr>Wingdings</vt:lpstr>
      <vt:lpstr>Default Design</vt:lpstr>
      <vt:lpstr>Chem3D XML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Alexander Benderskii</cp:lastModifiedBy>
  <cp:revision>1006</cp:revision>
  <cp:lastPrinted>1601-01-01T00:00:00Z</cp:lastPrinted>
  <dcterms:created xsi:type="dcterms:W3CDTF">1601-01-01T00:00:00Z</dcterms:created>
  <dcterms:modified xsi:type="dcterms:W3CDTF">2016-11-30T07:31:42Z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