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68" r:id="rId4"/>
    <p:sldId id="257" r:id="rId5"/>
    <p:sldId id="275" r:id="rId6"/>
    <p:sldId id="260" r:id="rId7"/>
    <p:sldId id="279" r:id="rId8"/>
    <p:sldId id="259" r:id="rId9"/>
    <p:sldId id="272" r:id="rId10"/>
    <p:sldId id="265" r:id="rId11"/>
    <p:sldId id="266" r:id="rId12"/>
    <p:sldId id="276" r:id="rId13"/>
    <p:sldId id="277" r:id="rId14"/>
    <p:sldId id="258" r:id="rId15"/>
    <p:sldId id="261" r:id="rId16"/>
    <p:sldId id="262" r:id="rId17"/>
    <p:sldId id="263" r:id="rId18"/>
    <p:sldId id="270" r:id="rId19"/>
    <p:sldId id="269" r:id="rId20"/>
    <p:sldId id="264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3829" autoAdjust="0"/>
  </p:normalViewPr>
  <p:slideViewPr>
    <p:cSldViewPr>
      <p:cViewPr varScale="1">
        <p:scale>
          <a:sx n="50" d="100"/>
          <a:sy n="50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0.emf"/><Relationship Id="rId2" Type="http://schemas.openxmlformats.org/officeDocument/2006/relationships/image" Target="../media/image60.emf"/><Relationship Id="rId1" Type="http://schemas.openxmlformats.org/officeDocument/2006/relationships/image" Target="../media/image26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emf"/><Relationship Id="rId1" Type="http://schemas.openxmlformats.org/officeDocument/2006/relationships/image" Target="../media/image30.emf"/><Relationship Id="rId6" Type="http://schemas.openxmlformats.org/officeDocument/2006/relationships/image" Target="../media/image26.emf"/><Relationship Id="rId5" Type="http://schemas.openxmlformats.org/officeDocument/2006/relationships/image" Target="../media/image27.emf"/><Relationship Id="rId4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4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46.emf"/><Relationship Id="rId2" Type="http://schemas.openxmlformats.org/officeDocument/2006/relationships/image" Target="../media/image25.emf"/><Relationship Id="rId1" Type="http://schemas.openxmlformats.org/officeDocument/2006/relationships/image" Target="../media/image26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6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5" Type="http://schemas.openxmlformats.org/officeDocument/2006/relationships/image" Target="../media/image37.wmf"/><Relationship Id="rId4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26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F87D-833A-4E3C-967A-95A3433E840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F5930-9AFE-4258-8B7B-4533547D0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5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5930-9AFE-4258-8B7B-4533547D0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5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8AA2-BBF4-48F1-8B6B-2D6A1C2D48F0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0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9A4-770A-40D1-8E38-B230552C20AF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A8D5-D2B3-4FC5-AF29-A35B98EC0EA0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9927-08AC-4206-8667-167DF89AE625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3A94-E55C-4E17-8E18-3FF66AEBF593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2C5-8499-4BD2-B4F8-2891B27CA4E6}" type="datetime1">
              <a:rPr lang="en-US" smtClean="0"/>
              <a:t>11/29/2016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8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5835-CB39-4466-A6FD-C4838417058B}" type="datetime1">
              <a:rPr lang="en-US" smtClean="0"/>
              <a:t>11/29/2016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E76F-863B-4F91-9E67-F409F49EDAD1}" type="datetime1">
              <a:rPr lang="en-US" smtClean="0"/>
              <a:t>11/29/2016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B2D0-4D5B-4DA4-9E2A-575733246B73}" type="datetime1">
              <a:rPr lang="en-US" smtClean="0"/>
              <a:t>11/29/2016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42F-B510-4C77-AF96-00B519F972CD}" type="datetime1">
              <a:rPr lang="en-US" smtClean="0"/>
              <a:t>11/29/2016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27D4-29E1-4B5F-8C8F-A7BF4003B5C5}" type="datetime1">
              <a:rPr lang="en-US" smtClean="0"/>
              <a:t>11/29/2016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7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DB59A-87CE-4EA0-BCDC-4EA79A1D6653}" type="datetime1">
              <a:rPr lang="en-US" smtClean="0"/>
              <a:t>11/29/2016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E3-276C-468F-8153-66A4B3BD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24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46.emf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1.png"/><Relationship Id="rId5" Type="http://schemas.openxmlformats.org/officeDocument/2006/relationships/image" Target="../media/image26.e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24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24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46.emf"/><Relationship Id="rId4" Type="http://schemas.openxmlformats.org/officeDocument/2006/relationships/image" Target="../media/image67.emf"/><Relationship Id="rId9" Type="http://schemas.openxmlformats.org/officeDocument/2006/relationships/oleObject" Target="../embeddings/oleObject5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28.emf"/><Relationship Id="rId1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20" Type="http://schemas.openxmlformats.org/officeDocument/2006/relationships/image" Target="../media/image50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24.emf"/><Relationship Id="rId5" Type="http://schemas.openxmlformats.org/officeDocument/2006/relationships/image" Target="../media/image26.e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49.pn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6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1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jpeg"/><Relationship Id="rId12" Type="http://schemas.openxmlformats.org/officeDocument/2006/relationships/image" Target="../media/image12.emf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8.jpeg"/><Relationship Id="rId10" Type="http://schemas.openxmlformats.org/officeDocument/2006/relationships/image" Target="../media/image17.jpeg"/><Relationship Id="rId4" Type="http://schemas.openxmlformats.org/officeDocument/2006/relationships/image" Target="../media/image10.emf"/><Relationship Id="rId9" Type="http://schemas.openxmlformats.org/officeDocument/2006/relationships/image" Target="../media/image16.jpeg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5.e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8.emf"/><Relationship Id="rId18" Type="http://schemas.openxmlformats.org/officeDocument/2006/relationships/image" Target="../media/image32.jpeg"/><Relationship Id="rId3" Type="http://schemas.openxmlformats.org/officeDocument/2006/relationships/image" Target="../media/image31.jpeg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4.emf"/><Relationship Id="rId5" Type="http://schemas.openxmlformats.org/officeDocument/2006/relationships/image" Target="../media/image26.e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5.e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11" Type="http://schemas.openxmlformats.org/officeDocument/2006/relationships/image" Target="../media/image44.jpe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3.jpeg"/><Relationship Id="rId4" Type="http://schemas.openxmlformats.org/officeDocument/2006/relationships/image" Target="../media/image38.emf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64896" cy="1470025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Benzimidazolequinoxalines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Novel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Fluorophores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Tuneable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Sensitivity to Solvent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372225" y="44450"/>
          <a:ext cx="2698750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Image" r:id="rId3" imgW="11542857" imgH="7695238" progId="">
                  <p:embed/>
                </p:oleObj>
              </mc:Choice>
              <mc:Fallback>
                <p:oleObj name="Image" r:id="rId3" imgW="11542857" imgH="7695238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4450"/>
                        <a:ext cx="2698750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0172" y="429309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T</a:t>
            </a:r>
            <a:r>
              <a:rPr lang="ru-RU" sz="2400" u="sng" dirty="0"/>
              <a:t>.</a:t>
            </a:r>
            <a:r>
              <a:rPr lang="en-US" sz="2400" u="sng" dirty="0"/>
              <a:t>I</a:t>
            </a:r>
            <a:r>
              <a:rPr lang="ru-RU" sz="2400" u="sng" dirty="0"/>
              <a:t>. </a:t>
            </a:r>
            <a:r>
              <a:rPr lang="en-US" sz="2400" u="sng" dirty="0" err="1" smtClean="0"/>
              <a:t>Burganov</a:t>
            </a:r>
            <a:r>
              <a:rPr lang="ru-RU" sz="2400" dirty="0" smtClean="0"/>
              <a:t>, </a:t>
            </a:r>
            <a:r>
              <a:rPr lang="en-US" sz="2400" dirty="0"/>
              <a:t>S</a:t>
            </a:r>
            <a:r>
              <a:rPr lang="ru-RU" sz="2400" dirty="0"/>
              <a:t>.</a:t>
            </a:r>
            <a:r>
              <a:rPr lang="en-US" sz="2400" dirty="0"/>
              <a:t>A</a:t>
            </a:r>
            <a:r>
              <a:rPr lang="ru-RU" sz="2400" dirty="0"/>
              <a:t>. </a:t>
            </a:r>
            <a:r>
              <a:rPr lang="en-US" sz="2400" dirty="0" err="1" smtClean="0"/>
              <a:t>Katsyuba</a:t>
            </a:r>
            <a:r>
              <a:rPr lang="ru-RU" sz="2400" dirty="0" smtClean="0"/>
              <a:t>, </a:t>
            </a:r>
            <a:r>
              <a:rPr lang="en-US" sz="2400" dirty="0"/>
              <a:t>N</a:t>
            </a:r>
            <a:r>
              <a:rPr lang="ru-RU" sz="2400" dirty="0"/>
              <a:t>.</a:t>
            </a:r>
            <a:r>
              <a:rPr lang="en-US" sz="2400" dirty="0"/>
              <a:t>A</a:t>
            </a:r>
            <a:r>
              <a:rPr lang="ru-RU" sz="2400" dirty="0"/>
              <a:t>. </a:t>
            </a:r>
            <a:r>
              <a:rPr lang="en-US" sz="2400" dirty="0" err="1" smtClean="0"/>
              <a:t>Zhukova</a:t>
            </a:r>
            <a:r>
              <a:rPr lang="ru-RU" sz="2400" dirty="0" smtClean="0"/>
              <a:t>, </a:t>
            </a:r>
            <a:r>
              <a:rPr lang="en-US" sz="2400" dirty="0"/>
              <a:t>V</a:t>
            </a:r>
            <a:r>
              <a:rPr lang="ru-RU" sz="2400" dirty="0"/>
              <a:t>.</a:t>
            </a:r>
            <a:r>
              <a:rPr lang="en-US" sz="2400" dirty="0"/>
              <a:t>A</a:t>
            </a:r>
            <a:r>
              <a:rPr lang="ru-RU" sz="2400" dirty="0"/>
              <a:t>. </a:t>
            </a:r>
            <a:r>
              <a:rPr lang="en-US" sz="2400" dirty="0" err="1" smtClean="0"/>
              <a:t>Mamedov</a:t>
            </a:r>
            <a:r>
              <a:rPr lang="ru-RU" sz="2400" dirty="0" smtClean="0"/>
              <a:t>, </a:t>
            </a:r>
            <a:r>
              <a:rPr lang="en-US" sz="2400" dirty="0" err="1"/>
              <a:t>Ch</a:t>
            </a:r>
            <a:r>
              <a:rPr lang="ru-RU" sz="2400" dirty="0"/>
              <a:t>. </a:t>
            </a:r>
            <a:r>
              <a:rPr lang="en-US" sz="2400" dirty="0" err="1" smtClean="0"/>
              <a:t>Bannwarth</a:t>
            </a:r>
            <a:r>
              <a:rPr lang="en-US" sz="2400" dirty="0" smtClean="0"/>
              <a:t>, </a:t>
            </a:r>
            <a:r>
              <a:rPr lang="en-US" sz="2400" dirty="0"/>
              <a:t>S. </a:t>
            </a:r>
            <a:r>
              <a:rPr lang="en-US" sz="2400" dirty="0" err="1" smtClean="0"/>
              <a:t>Grimme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38327" y="606367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Moscow,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73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470943"/>
              </p:ext>
            </p:extLst>
          </p:nvPr>
        </p:nvGraphicFramePr>
        <p:xfrm>
          <a:off x="242555" y="215823"/>
          <a:ext cx="8712968" cy="65706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41213"/>
                <a:gridCol w="1105848"/>
                <a:gridCol w="1109017"/>
                <a:gridCol w="1088537"/>
                <a:gridCol w="1080120"/>
                <a:gridCol w="1152128"/>
                <a:gridCol w="936105"/>
              </a:tblGrid>
              <a:tr h="2409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Compound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Type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Experiment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Calculations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DCE solution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DMF solution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DMSO solution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syn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anti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39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emi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92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1-Me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emi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7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emi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03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emi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13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emi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37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emi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91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emi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551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3" marR="56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047999"/>
              </p:ext>
            </p:extLst>
          </p:nvPr>
        </p:nvGraphicFramePr>
        <p:xfrm>
          <a:off x="827584" y="1124744"/>
          <a:ext cx="936104" cy="73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CS ChemDraw Drawing" r:id="rId3" imgW="1320950" imgH="1006830" progId="ChemDraw.Document.6.0">
                  <p:embed/>
                </p:oleObj>
              </mc:Choice>
              <mc:Fallback>
                <p:oleObj name="CS ChemDraw Drawing" r:id="rId3" imgW="1320950" imgH="1006830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24744"/>
                        <a:ext cx="936104" cy="7330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36884"/>
              </p:ext>
            </p:extLst>
          </p:nvPr>
        </p:nvGraphicFramePr>
        <p:xfrm>
          <a:off x="854479" y="1880684"/>
          <a:ext cx="936104" cy="73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CS ChemDraw Drawing" r:id="rId5" imgW="1320890" imgH="1006971" progId="ChemDraw.Document.6.0">
                  <p:embed/>
                </p:oleObj>
              </mc:Choice>
              <mc:Fallback>
                <p:oleObj name="CS ChemDraw Drawing" r:id="rId5" imgW="1320890" imgH="1006971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79" y="1880684"/>
                        <a:ext cx="936104" cy="7330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474923"/>
              </p:ext>
            </p:extLst>
          </p:nvPr>
        </p:nvGraphicFramePr>
        <p:xfrm>
          <a:off x="755576" y="2651604"/>
          <a:ext cx="1080120" cy="80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CS ChemDraw Drawing" r:id="rId7" imgW="1467362" imgH="1087830" progId="ChemDraw.Document.6.0">
                  <p:embed/>
                </p:oleObj>
              </mc:Choice>
              <mc:Fallback>
                <p:oleObj name="CS ChemDraw Drawing" r:id="rId7" imgW="1467362" imgH="108783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651604"/>
                        <a:ext cx="1080120" cy="8045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844288"/>
              </p:ext>
            </p:extLst>
          </p:nvPr>
        </p:nvGraphicFramePr>
        <p:xfrm>
          <a:off x="827584" y="3465148"/>
          <a:ext cx="936104" cy="75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CS ChemDraw Drawing" r:id="rId9" imgW="1320950" imgH="1052730" progId="ChemDraw.Document.6.0">
                  <p:embed/>
                </p:oleObj>
              </mc:Choice>
              <mc:Fallback>
                <p:oleObj name="CS ChemDraw Drawing" r:id="rId9" imgW="1320950" imgH="105273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65148"/>
                        <a:ext cx="936104" cy="7510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431680"/>
              </p:ext>
            </p:extLst>
          </p:nvPr>
        </p:nvGraphicFramePr>
        <p:xfrm>
          <a:off x="827584" y="4266201"/>
          <a:ext cx="1008112" cy="80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CS ChemDraw Drawing" r:id="rId11" imgW="1320950" imgH="1057320" progId="ChemDraw.Document.6.0">
                  <p:embed/>
                </p:oleObj>
              </mc:Choice>
              <mc:Fallback>
                <p:oleObj name="CS ChemDraw Drawing" r:id="rId11" imgW="1320950" imgH="105732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66201"/>
                        <a:ext cx="1008112" cy="8064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835832"/>
              </p:ext>
            </p:extLst>
          </p:nvPr>
        </p:nvGraphicFramePr>
        <p:xfrm>
          <a:off x="683568" y="5085184"/>
          <a:ext cx="1224136" cy="94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CS ChemDraw Drawing" r:id="rId13" imgW="1541919" imgH="1202040" progId="ChemDraw.Document.6.0">
                  <p:embed/>
                </p:oleObj>
              </mc:Choice>
              <mc:Fallback>
                <p:oleObj name="CS ChemDraw Drawing" r:id="rId13" imgW="1541919" imgH="12020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085184"/>
                        <a:ext cx="1224136" cy="9469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546262"/>
              </p:ext>
            </p:extLst>
          </p:nvPr>
        </p:nvGraphicFramePr>
        <p:xfrm>
          <a:off x="539552" y="6003692"/>
          <a:ext cx="1368152" cy="81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CS ChemDraw Drawing" r:id="rId15" imgW="1749111" imgH="1057050" progId="ChemDraw.Document.6.0">
                  <p:embed/>
                </p:oleObj>
              </mc:Choice>
              <mc:Fallback>
                <p:oleObj name="CS ChemDraw Drawing" r:id="rId15" imgW="1749111" imgH="105705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003692"/>
                        <a:ext cx="1368152" cy="8184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02896" y="6381328"/>
            <a:ext cx="2133600" cy="365125"/>
          </a:xfrm>
        </p:spPr>
        <p:txBody>
          <a:bodyPr/>
          <a:lstStyle/>
          <a:p>
            <a:fld id="{EA8A4AE3-276C-468F-8153-66A4B3BDBD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1" name="Picture 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71" y="4301130"/>
            <a:ext cx="2194423" cy="18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675995"/>
              </p:ext>
            </p:extLst>
          </p:nvPr>
        </p:nvGraphicFramePr>
        <p:xfrm>
          <a:off x="6267961" y="580799"/>
          <a:ext cx="101143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CS ChemDraw Drawing" r:id="rId4" imgW="1320950" imgH="1006830" progId="ChemDraw.Document.6.0">
                  <p:embed/>
                </p:oleObj>
              </mc:Choice>
              <mc:Fallback>
                <p:oleObj name="CS ChemDraw Drawing" r:id="rId4" imgW="1320950" imgH="1006830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961" y="580799"/>
                        <a:ext cx="1011436" cy="792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14308"/>
              </p:ext>
            </p:extLst>
          </p:nvPr>
        </p:nvGraphicFramePr>
        <p:xfrm>
          <a:off x="1493258" y="635280"/>
          <a:ext cx="1368152" cy="81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CS ChemDraw Drawing" r:id="rId6" imgW="1749111" imgH="1057050" progId="ChemDraw.Document.6.0">
                  <p:embed/>
                </p:oleObj>
              </mc:Choice>
              <mc:Fallback>
                <p:oleObj name="CS ChemDraw Drawing" r:id="rId6" imgW="1749111" imgH="105705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258" y="635280"/>
                        <a:ext cx="1368152" cy="8184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29" name="Picture 1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52" y="1577888"/>
            <a:ext cx="2088232" cy="18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30" name="Picture 1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04" y="1474939"/>
            <a:ext cx="2255762" cy="197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07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Dipole moments of some studied compounds</a:t>
            </a:r>
            <a:endParaRPr lang="en-US" b="1" dirty="0">
              <a:solidFill>
                <a:srgbClr val="1D03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93058" y="1372447"/>
            <a:ext cx="37221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/>
              <a:t>S</a:t>
            </a:r>
            <a:r>
              <a:rPr lang="en-US" b="1" baseline="-25000" dirty="0"/>
              <a:t>0</a:t>
            </a:r>
            <a:endParaRPr lang="en-US" b="1" dirty="0"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35295" y="3684800"/>
            <a:ext cx="37221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/>
              <a:t>S</a:t>
            </a:r>
            <a:r>
              <a:rPr lang="en-US" b="1" baseline="-25000" dirty="0"/>
              <a:t>1</a:t>
            </a:r>
            <a:endParaRPr lang="en-US" b="1" dirty="0">
              <a:ea typeface="Calibri"/>
              <a:cs typeface="Times New Roman"/>
            </a:endParaRPr>
          </a:p>
        </p:txBody>
      </p:sp>
      <p:pic>
        <p:nvPicPr>
          <p:cNvPr id="9332" name="Picture 1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66" y="4280280"/>
            <a:ext cx="2363018" cy="18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76056" y="1484300"/>
            <a:ext cx="78899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/>
              <a:t>2.80 D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66817" y="3801068"/>
            <a:ext cx="90601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/>
              <a:t>14.23 D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0044" y="980728"/>
            <a:ext cx="50501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66817" y="980728"/>
            <a:ext cx="55605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9540" y="3959608"/>
            <a:ext cx="90601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/>
              <a:t>12.04 D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98678" y="1380494"/>
            <a:ext cx="78899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/>
              <a:t>3.37 D</a:t>
            </a:r>
            <a:endParaRPr lang="en-US" dirty="0">
              <a:ea typeface="Calibri"/>
              <a:cs typeface="Times New Roman"/>
            </a:endParaRPr>
          </a:p>
        </p:txBody>
      </p:sp>
      <p:pic>
        <p:nvPicPr>
          <p:cNvPr id="9361" name="Picture 14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1522897"/>
            <a:ext cx="2195736" cy="21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2" name="Picture 14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59" y="1530659"/>
            <a:ext cx="2327071" cy="214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3" name="Picture 14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77999"/>
            <a:ext cx="2293658" cy="226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4" name="Picture 14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59" y="3959608"/>
            <a:ext cx="2276454" cy="233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107550" y="3541185"/>
            <a:ext cx="37221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/>
              <a:t>S</a:t>
            </a:r>
            <a:r>
              <a:rPr lang="en-US" b="1" baseline="-25000" dirty="0"/>
              <a:t>1</a:t>
            </a:r>
            <a:endParaRPr lang="en-US" b="1" dirty="0"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79237" y="1384474"/>
            <a:ext cx="37221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/>
              <a:t>S</a:t>
            </a:r>
            <a:r>
              <a:rPr lang="en-US" b="1" baseline="-25000" dirty="0"/>
              <a:t>0</a:t>
            </a:r>
            <a:endParaRPr lang="en-US" b="1" dirty="0"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4323" y="1103863"/>
            <a:ext cx="50501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59832" y="1068103"/>
            <a:ext cx="55605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5751" y="1577888"/>
            <a:ext cx="78899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/>
              <a:t>2.43 D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7241" y="3877999"/>
            <a:ext cx="90601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/>
              <a:t>18.49 D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51177" y="3971992"/>
            <a:ext cx="90601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/>
              <a:t>21.97 D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80670" y="1671018"/>
            <a:ext cx="78899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/>
              <a:t>6.12 D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5" y="476672"/>
            <a:ext cx="3619797" cy="30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bond energy for first singlet excited state (S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28" y="332656"/>
            <a:ext cx="3532841" cy="311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8" y="3506478"/>
            <a:ext cx="3822812" cy="324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94" y="3448740"/>
            <a:ext cx="4324794" cy="331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060848"/>
            <a:ext cx="2011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sz="1600" b="1" dirty="0">
                <a:solidFill>
                  <a:srgbClr val="1D03DF"/>
                </a:solidFill>
              </a:rPr>
              <a:t>E(HB)=-</a:t>
            </a:r>
            <a:r>
              <a:rPr lang="en-US" sz="1600" b="1" dirty="0" smtClean="0">
                <a:solidFill>
                  <a:srgbClr val="1D03DF"/>
                </a:solidFill>
              </a:rPr>
              <a:t>0.5Vb</a:t>
            </a:r>
            <a:endParaRPr lang="en-US" sz="1600" b="1" dirty="0">
              <a:solidFill>
                <a:srgbClr val="1D03DF"/>
              </a:solidFill>
            </a:endParaRPr>
          </a:p>
          <a:p>
            <a:pPr fontAlgn="ctr"/>
            <a:r>
              <a:rPr lang="en-US" sz="1600" b="1" dirty="0" smtClean="0">
                <a:solidFill>
                  <a:srgbClr val="1D03DF"/>
                </a:solidFill>
              </a:rPr>
              <a:t>E(HB) = </a:t>
            </a:r>
            <a:r>
              <a:rPr lang="ru-RU" sz="1600" b="1" dirty="0" smtClean="0">
                <a:solidFill>
                  <a:srgbClr val="1D03DF"/>
                </a:solidFill>
              </a:rPr>
              <a:t>9.09 </a:t>
            </a:r>
            <a:r>
              <a:rPr lang="en-US" sz="1600" b="1" dirty="0" smtClean="0">
                <a:solidFill>
                  <a:srgbClr val="1D03DF"/>
                </a:solidFill>
              </a:rPr>
              <a:t>kcal/</a:t>
            </a:r>
            <a:r>
              <a:rPr lang="en-US" sz="1600" b="1" dirty="0" err="1" smtClean="0">
                <a:solidFill>
                  <a:srgbClr val="1D03DF"/>
                </a:solidFill>
              </a:rPr>
              <a:t>mol</a:t>
            </a:r>
            <a:endParaRPr lang="en-US" sz="1600" b="1" dirty="0">
              <a:solidFill>
                <a:srgbClr val="1D03D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1936" y="5301208"/>
            <a:ext cx="1918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sz="1600" b="1" dirty="0">
                <a:solidFill>
                  <a:srgbClr val="1D03DF"/>
                </a:solidFill>
              </a:rPr>
              <a:t>E(HB)=-</a:t>
            </a:r>
            <a:r>
              <a:rPr lang="en-US" sz="1600" b="1" dirty="0" smtClean="0">
                <a:solidFill>
                  <a:srgbClr val="1D03DF"/>
                </a:solidFill>
              </a:rPr>
              <a:t>0.5Vb</a:t>
            </a:r>
            <a:r>
              <a:rPr lang="ru-RU" sz="1600" b="1" dirty="0" smtClean="0">
                <a:solidFill>
                  <a:srgbClr val="1D03DF"/>
                </a:solidFill>
              </a:rPr>
              <a:t>  </a:t>
            </a:r>
            <a:endParaRPr lang="en-US" sz="1600" b="1" dirty="0" smtClean="0">
              <a:solidFill>
                <a:srgbClr val="1D03DF"/>
              </a:solidFill>
            </a:endParaRPr>
          </a:p>
          <a:p>
            <a:pPr fontAlgn="ctr"/>
            <a:r>
              <a:rPr lang="en-US" sz="1600" b="1" dirty="0" smtClean="0">
                <a:solidFill>
                  <a:srgbClr val="1D03DF"/>
                </a:solidFill>
              </a:rPr>
              <a:t>E(HB)=8</a:t>
            </a:r>
            <a:r>
              <a:rPr lang="ru-RU" sz="1600" b="1" dirty="0" smtClean="0">
                <a:solidFill>
                  <a:srgbClr val="1D03DF"/>
                </a:solidFill>
              </a:rPr>
              <a:t>.</a:t>
            </a:r>
            <a:r>
              <a:rPr lang="en-US" sz="1600" b="1" dirty="0" smtClean="0">
                <a:solidFill>
                  <a:srgbClr val="1D03DF"/>
                </a:solidFill>
              </a:rPr>
              <a:t>62</a:t>
            </a:r>
            <a:r>
              <a:rPr lang="ru-RU" sz="1600" b="1" dirty="0" smtClean="0">
                <a:solidFill>
                  <a:srgbClr val="1D03DF"/>
                </a:solidFill>
              </a:rPr>
              <a:t> </a:t>
            </a:r>
            <a:r>
              <a:rPr lang="en-US" sz="1600" b="1" dirty="0" smtClean="0">
                <a:solidFill>
                  <a:srgbClr val="1D03DF"/>
                </a:solidFill>
              </a:rPr>
              <a:t>kcal/</a:t>
            </a:r>
            <a:r>
              <a:rPr lang="en-US" sz="1600" b="1" dirty="0" err="1" smtClean="0">
                <a:solidFill>
                  <a:srgbClr val="1D03DF"/>
                </a:solidFill>
              </a:rPr>
              <a:t>mol</a:t>
            </a:r>
            <a:endParaRPr lang="en-US" sz="1600" b="1" dirty="0">
              <a:solidFill>
                <a:srgbClr val="1D03D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7694" y="1892491"/>
            <a:ext cx="1918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sz="1600" b="1" dirty="0">
                <a:solidFill>
                  <a:srgbClr val="1D03DF"/>
                </a:solidFill>
              </a:rPr>
              <a:t>E(HB)=-</a:t>
            </a:r>
            <a:r>
              <a:rPr lang="en-US" sz="1600" b="1" dirty="0" smtClean="0">
                <a:solidFill>
                  <a:srgbClr val="1D03DF"/>
                </a:solidFill>
              </a:rPr>
              <a:t>0.5Vb</a:t>
            </a:r>
            <a:r>
              <a:rPr lang="ru-RU" sz="1600" b="1" dirty="0" smtClean="0">
                <a:solidFill>
                  <a:srgbClr val="1D03DF"/>
                </a:solidFill>
              </a:rPr>
              <a:t> </a:t>
            </a:r>
            <a:endParaRPr lang="en-US" sz="1600" b="1" dirty="0" smtClean="0">
              <a:solidFill>
                <a:srgbClr val="1D03DF"/>
              </a:solidFill>
            </a:endParaRPr>
          </a:p>
          <a:p>
            <a:pPr fontAlgn="ctr"/>
            <a:r>
              <a:rPr lang="en-US" sz="1600" b="1" dirty="0" smtClean="0">
                <a:solidFill>
                  <a:srgbClr val="1D03DF"/>
                </a:solidFill>
              </a:rPr>
              <a:t>E(HB)=9</a:t>
            </a:r>
            <a:r>
              <a:rPr lang="ru-RU" sz="1600" b="1" dirty="0" smtClean="0">
                <a:solidFill>
                  <a:srgbClr val="1D03DF"/>
                </a:solidFill>
              </a:rPr>
              <a:t>.</a:t>
            </a:r>
            <a:r>
              <a:rPr lang="en-US" sz="1600" b="1" dirty="0" smtClean="0">
                <a:solidFill>
                  <a:srgbClr val="1D03DF"/>
                </a:solidFill>
              </a:rPr>
              <a:t>04</a:t>
            </a:r>
            <a:r>
              <a:rPr lang="ru-RU" sz="1600" b="1" dirty="0" smtClean="0">
                <a:solidFill>
                  <a:srgbClr val="1D03DF"/>
                </a:solidFill>
              </a:rPr>
              <a:t> </a:t>
            </a:r>
            <a:r>
              <a:rPr lang="en-US" sz="1600" b="1" dirty="0" smtClean="0">
                <a:solidFill>
                  <a:srgbClr val="1D03DF"/>
                </a:solidFill>
              </a:rPr>
              <a:t>kcal/</a:t>
            </a:r>
            <a:r>
              <a:rPr lang="en-US" sz="1600" b="1" dirty="0" err="1" smtClean="0">
                <a:solidFill>
                  <a:srgbClr val="1D03DF"/>
                </a:solidFill>
              </a:rPr>
              <a:t>mol</a:t>
            </a:r>
            <a:endParaRPr lang="en-US" sz="1600" b="1" dirty="0">
              <a:solidFill>
                <a:srgbClr val="1D03D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7951" y="5306896"/>
            <a:ext cx="1918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sz="1600" b="1" dirty="0">
                <a:solidFill>
                  <a:srgbClr val="1D03DF"/>
                </a:solidFill>
              </a:rPr>
              <a:t>E(HB)=-</a:t>
            </a:r>
            <a:r>
              <a:rPr lang="en-US" sz="1600" b="1" dirty="0" smtClean="0">
                <a:solidFill>
                  <a:srgbClr val="1D03DF"/>
                </a:solidFill>
              </a:rPr>
              <a:t>0.5Vb</a:t>
            </a:r>
            <a:r>
              <a:rPr lang="ru-RU" sz="1600" b="1" dirty="0" smtClean="0">
                <a:solidFill>
                  <a:srgbClr val="1D03DF"/>
                </a:solidFill>
              </a:rPr>
              <a:t> </a:t>
            </a:r>
            <a:endParaRPr lang="en-US" sz="1600" b="1" dirty="0" smtClean="0">
              <a:solidFill>
                <a:srgbClr val="1D03DF"/>
              </a:solidFill>
            </a:endParaRPr>
          </a:p>
          <a:p>
            <a:pPr fontAlgn="ctr"/>
            <a:r>
              <a:rPr lang="en-US" sz="1600" b="1" dirty="0" smtClean="0">
                <a:solidFill>
                  <a:srgbClr val="1D03DF"/>
                </a:solidFill>
              </a:rPr>
              <a:t>E(HB)=9</a:t>
            </a:r>
            <a:r>
              <a:rPr lang="ru-RU" sz="1600" b="1" dirty="0" smtClean="0">
                <a:solidFill>
                  <a:srgbClr val="1D03DF"/>
                </a:solidFill>
              </a:rPr>
              <a:t>.</a:t>
            </a:r>
            <a:r>
              <a:rPr lang="en-US" sz="1600" b="1" dirty="0" smtClean="0">
                <a:solidFill>
                  <a:srgbClr val="1D03DF"/>
                </a:solidFill>
              </a:rPr>
              <a:t>11</a:t>
            </a:r>
            <a:r>
              <a:rPr lang="ru-RU" sz="1600" b="1" dirty="0" smtClean="0">
                <a:solidFill>
                  <a:srgbClr val="1D03DF"/>
                </a:solidFill>
              </a:rPr>
              <a:t> </a:t>
            </a:r>
            <a:r>
              <a:rPr lang="en-US" sz="1600" b="1" dirty="0" smtClean="0">
                <a:solidFill>
                  <a:srgbClr val="1D03DF"/>
                </a:solidFill>
              </a:rPr>
              <a:t>kcal/</a:t>
            </a:r>
            <a:r>
              <a:rPr lang="en-US" sz="1600" b="1" dirty="0" err="1" smtClean="0">
                <a:solidFill>
                  <a:srgbClr val="1D03DF"/>
                </a:solidFill>
              </a:rPr>
              <a:t>mol</a:t>
            </a:r>
            <a:endParaRPr lang="en-US" sz="1600" b="1" dirty="0">
              <a:solidFill>
                <a:srgbClr val="1D03D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760" y="2844225"/>
            <a:ext cx="1925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600" b="1" dirty="0">
                <a:solidFill>
                  <a:srgbClr val="FF0000"/>
                </a:solidFill>
              </a:rPr>
              <a:t>E(HB</a:t>
            </a:r>
            <a:r>
              <a:rPr lang="en-US" sz="1600" b="1" dirty="0" smtClean="0">
                <a:solidFill>
                  <a:srgbClr val="FF0000"/>
                </a:solidFill>
              </a:rPr>
              <a:t>)=269Gb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ctr"/>
            <a:r>
              <a:rPr lang="en-US" sz="1600" b="1" dirty="0">
                <a:solidFill>
                  <a:srgbClr val="FF0000"/>
                </a:solidFill>
              </a:rPr>
              <a:t>E(HB</a:t>
            </a:r>
            <a:r>
              <a:rPr lang="en-US" sz="1600" b="1" dirty="0" smtClean="0">
                <a:solidFill>
                  <a:srgbClr val="FF0000"/>
                </a:solidFill>
              </a:rPr>
              <a:t>)=8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00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kcal/</a:t>
            </a:r>
            <a:r>
              <a:rPr lang="en-US" sz="1600" b="1" dirty="0" err="1">
                <a:solidFill>
                  <a:srgbClr val="FF0000"/>
                </a:solidFill>
              </a:rPr>
              <a:t>mol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4845" y="2650085"/>
            <a:ext cx="1925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600" b="1" dirty="0">
                <a:solidFill>
                  <a:srgbClr val="FF0000"/>
                </a:solidFill>
              </a:rPr>
              <a:t>E(HB</a:t>
            </a:r>
            <a:r>
              <a:rPr lang="en-US" sz="1600" b="1" dirty="0" smtClean="0">
                <a:solidFill>
                  <a:srgbClr val="FF0000"/>
                </a:solidFill>
              </a:rPr>
              <a:t>)=269Gb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ctr"/>
            <a:r>
              <a:rPr lang="en-US" sz="1600" b="1" dirty="0">
                <a:solidFill>
                  <a:srgbClr val="FF0000"/>
                </a:solidFill>
              </a:rPr>
              <a:t>E(HB</a:t>
            </a:r>
            <a:r>
              <a:rPr lang="en-US" sz="1600" b="1" dirty="0" smtClean="0">
                <a:solidFill>
                  <a:srgbClr val="FF0000"/>
                </a:solidFill>
              </a:rPr>
              <a:t>)=7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97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kcal/</a:t>
            </a:r>
            <a:r>
              <a:rPr lang="en-US" sz="1600" b="1" dirty="0" err="1">
                <a:solidFill>
                  <a:srgbClr val="FF0000"/>
                </a:solidFill>
              </a:rPr>
              <a:t>mol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76" y="5949280"/>
            <a:ext cx="1925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600" b="1" dirty="0">
                <a:solidFill>
                  <a:srgbClr val="FF0000"/>
                </a:solidFill>
              </a:rPr>
              <a:t>E(HB</a:t>
            </a:r>
            <a:r>
              <a:rPr lang="en-US" sz="1600" b="1" dirty="0" smtClean="0">
                <a:solidFill>
                  <a:srgbClr val="FF0000"/>
                </a:solidFill>
              </a:rPr>
              <a:t>)=269Gb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ctr"/>
            <a:r>
              <a:rPr lang="en-US" sz="1600" b="1" dirty="0">
                <a:solidFill>
                  <a:srgbClr val="FF0000"/>
                </a:solidFill>
              </a:rPr>
              <a:t>E(HB</a:t>
            </a:r>
            <a:r>
              <a:rPr lang="en-US" sz="1600" b="1" dirty="0" smtClean="0">
                <a:solidFill>
                  <a:srgbClr val="FF0000"/>
                </a:solidFill>
              </a:rPr>
              <a:t>)=8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01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kcal/</a:t>
            </a:r>
            <a:r>
              <a:rPr lang="en-US" sz="1600" b="1" dirty="0" err="1">
                <a:solidFill>
                  <a:srgbClr val="FF0000"/>
                </a:solidFill>
              </a:rPr>
              <a:t>mol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62264" y="6086024"/>
            <a:ext cx="1925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600" b="1" dirty="0">
                <a:solidFill>
                  <a:srgbClr val="FF0000"/>
                </a:solidFill>
              </a:rPr>
              <a:t>E(HB</a:t>
            </a:r>
            <a:r>
              <a:rPr lang="en-US" sz="1600" b="1" dirty="0" smtClean="0">
                <a:solidFill>
                  <a:srgbClr val="FF0000"/>
                </a:solidFill>
              </a:rPr>
              <a:t>)=269Gb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ctr"/>
            <a:r>
              <a:rPr lang="en-US" sz="1600" b="1" dirty="0">
                <a:solidFill>
                  <a:srgbClr val="FF0000"/>
                </a:solidFill>
              </a:rPr>
              <a:t>E(HB</a:t>
            </a:r>
            <a:r>
              <a:rPr lang="en-US" sz="1600" b="1" dirty="0" smtClean="0">
                <a:solidFill>
                  <a:srgbClr val="FF0000"/>
                </a:solidFill>
              </a:rPr>
              <a:t>)=7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70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kcal/</a:t>
            </a:r>
            <a:r>
              <a:rPr lang="en-US" sz="1600" b="1" dirty="0" err="1">
                <a:solidFill>
                  <a:srgbClr val="FF0000"/>
                </a:solidFill>
              </a:rPr>
              <a:t>mol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popel-studio.com/images/blog/color-schemes-emotions/osvald-color-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98059"/>
            <a:ext cx="6667500" cy="381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008112"/>
          </a:xfrm>
        </p:spPr>
        <p:txBody>
          <a:bodyPr/>
          <a:lstStyle/>
          <a:p>
            <a:r>
              <a:rPr lang="en-US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kind attention</a:t>
            </a:r>
            <a:endParaRPr lang="en-US" b="1" dirty="0">
              <a:solidFill>
                <a:srgbClr val="1D03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372225" y="44450"/>
          <a:ext cx="2698750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Image" r:id="rId4" imgW="11542857" imgH="7695238" progId="">
                  <p:embed/>
                </p:oleObj>
              </mc:Choice>
              <mc:Fallback>
                <p:oleObj name="Image" r:id="rId4" imgW="11542857" imgH="7695238" progId="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4450"/>
                        <a:ext cx="2698750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4481"/>
              </p:ext>
            </p:extLst>
          </p:nvPr>
        </p:nvGraphicFramePr>
        <p:xfrm>
          <a:off x="3160257" y="3645024"/>
          <a:ext cx="2866249" cy="180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CS ChemDraw Drawing" r:id="rId6" imgW="1675924" imgH="1058679" progId="ChemDraw.Document.6.0">
                  <p:embed/>
                </p:oleObj>
              </mc:Choice>
              <mc:Fallback>
                <p:oleObj name="CS ChemDraw Drawing" r:id="rId6" imgW="1675924" imgH="1058679" progId="ChemDraw.Document.6.0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257" y="3645024"/>
                        <a:ext cx="2866249" cy="1807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30695"/>
              </p:ext>
            </p:extLst>
          </p:nvPr>
        </p:nvGraphicFramePr>
        <p:xfrm>
          <a:off x="170547" y="89738"/>
          <a:ext cx="8784976" cy="66806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2283"/>
                <a:gridCol w="717997"/>
                <a:gridCol w="792088"/>
                <a:gridCol w="1071834"/>
                <a:gridCol w="909426"/>
                <a:gridCol w="909426"/>
                <a:gridCol w="763070"/>
                <a:gridCol w="909426"/>
                <a:gridCol w="909426"/>
              </a:tblGrid>
              <a:tr h="35597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compound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Calculations</a:t>
                      </a:r>
                      <a:r>
                        <a:rPr lang="en-US" sz="1400" b="1" baseline="30000" dirty="0" err="1">
                          <a:effectLst/>
                        </a:rPr>
                        <a:t>a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Experiment</a:t>
                      </a:r>
                      <a:r>
                        <a:rPr lang="en-US" sz="1400" b="1" baseline="30000" dirty="0" err="1">
                          <a:effectLst/>
                        </a:rPr>
                        <a:t>b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λ</a:t>
                      </a:r>
                      <a:r>
                        <a:rPr lang="en-US" sz="1400" b="1" baseline="-25000" dirty="0" err="1">
                          <a:effectLst/>
                        </a:rPr>
                        <a:t>abs</a:t>
                      </a:r>
                      <a:r>
                        <a:rPr lang="en-US" sz="1400" b="1" dirty="0">
                          <a:effectLst/>
                        </a:rPr>
                        <a:t>, nm (f)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λ</a:t>
                      </a:r>
                      <a:r>
                        <a:rPr lang="en-US" sz="1400" b="1" baseline="-25000" dirty="0" err="1">
                          <a:effectLst/>
                        </a:rPr>
                        <a:t>emi</a:t>
                      </a:r>
                      <a:r>
                        <a:rPr lang="en-US" sz="1400" b="1" dirty="0">
                          <a:effectLst/>
                        </a:rPr>
                        <a:t>, nm (f)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λ</a:t>
                      </a:r>
                      <a:r>
                        <a:rPr lang="en-US" sz="1400" b="1" baseline="-25000">
                          <a:effectLst/>
                        </a:rPr>
                        <a:t>abs</a:t>
                      </a:r>
                      <a:r>
                        <a:rPr lang="en-US" sz="1400" b="1">
                          <a:effectLst/>
                        </a:rPr>
                        <a:t>, nm (log ε)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λ</a:t>
                      </a:r>
                      <a:r>
                        <a:rPr lang="en-US" sz="1400" b="1" baseline="-25000">
                          <a:effectLst/>
                        </a:rPr>
                        <a:t>emi</a:t>
                      </a:r>
                      <a:r>
                        <a:rPr lang="en-US" sz="1400" b="1">
                          <a:effectLst/>
                        </a:rPr>
                        <a:t>, nm (φ</a:t>
                      </a:r>
                      <a:r>
                        <a:rPr lang="en-US" sz="1400" b="1" baseline="-25000">
                          <a:effectLst/>
                        </a:rPr>
                        <a:t>rel</a:t>
                      </a:r>
                      <a:r>
                        <a:rPr lang="en-US" sz="1400" b="1">
                          <a:effectLst/>
                        </a:rPr>
                        <a:t>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DCE</a:t>
                      </a:r>
                      <a:r>
                        <a:rPr lang="en-US" sz="1400" b="1" baseline="30000">
                          <a:effectLst/>
                        </a:rPr>
                        <a:t>c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DMF</a:t>
                      </a:r>
                      <a:r>
                        <a:rPr lang="en-US" sz="1400" b="1" baseline="30000">
                          <a:effectLst/>
                        </a:rPr>
                        <a:t>d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DMSO</a:t>
                      </a:r>
                      <a:r>
                        <a:rPr lang="en-US" sz="1400" b="1" baseline="30000">
                          <a:effectLst/>
                        </a:rPr>
                        <a:t>e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DCE</a:t>
                      </a:r>
                      <a:r>
                        <a:rPr lang="en-US" sz="1400" b="1" baseline="30000">
                          <a:effectLst/>
                        </a:rPr>
                        <a:t>c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DMF</a:t>
                      </a:r>
                      <a:r>
                        <a:rPr lang="en-US" sz="1400" b="1" baseline="30000">
                          <a:effectLst/>
                        </a:rPr>
                        <a:t>d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DMSO</a:t>
                      </a:r>
                      <a:r>
                        <a:rPr lang="en-US" sz="1400" b="1" baseline="30000">
                          <a:effectLst/>
                        </a:rPr>
                        <a:t>e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</a:tr>
              <a:tr h="86412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368 (0.351)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438 (0.111)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373 (</a:t>
                      </a:r>
                      <a:r>
                        <a:rPr lang="ru-RU" sz="1400" b="1" dirty="0">
                          <a:effectLst/>
                        </a:rPr>
                        <a:t>4.24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367 (</a:t>
                      </a:r>
                      <a:r>
                        <a:rPr lang="ru-RU" sz="1400" b="1" dirty="0">
                          <a:effectLst/>
                        </a:rPr>
                        <a:t>4.15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367 (</a:t>
                      </a:r>
                      <a:r>
                        <a:rPr lang="ru-RU" sz="1400" b="1" dirty="0">
                          <a:effectLst/>
                        </a:rPr>
                        <a:t>4.10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440 </a:t>
                      </a:r>
                      <a:r>
                        <a:rPr lang="ru-RU" sz="1400" b="1" dirty="0" smtClean="0"/>
                        <a:t>(0.055)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460</a:t>
                      </a:r>
                      <a:endParaRPr lang="en-US" sz="1400" b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(0.13)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470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(0.11)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1-Me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367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(0.220)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467 (0.059)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352 (</a:t>
                      </a:r>
                      <a:r>
                        <a:rPr lang="ru-RU" sz="1400" b="1" dirty="0">
                          <a:effectLst/>
                        </a:rPr>
                        <a:t>4.03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352 (4.01)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352 (4.02)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446 (</a:t>
                      </a:r>
                      <a:r>
                        <a:rPr lang="en-US" sz="1400" b="1" dirty="0" smtClean="0"/>
                        <a:t>0.</a:t>
                      </a:r>
                      <a:r>
                        <a:rPr lang="ru-RU" sz="1400" b="1" dirty="0" smtClean="0"/>
                        <a:t>025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465</a:t>
                      </a:r>
                      <a:endParaRPr lang="ru-RU" sz="1400" b="1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 </a:t>
                      </a:r>
                      <a:r>
                        <a:rPr lang="en-US" sz="1400" b="1" dirty="0"/>
                        <a:t>(</a:t>
                      </a:r>
                      <a:r>
                        <a:rPr lang="en-US" sz="1400" b="1" dirty="0" smtClean="0"/>
                        <a:t>0.</a:t>
                      </a:r>
                      <a:r>
                        <a:rPr lang="ru-RU" sz="1400" b="1" dirty="0" smtClean="0"/>
                        <a:t>33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470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(</a:t>
                      </a:r>
                      <a:r>
                        <a:rPr lang="ru-RU" sz="1400" b="1" dirty="0" smtClean="0"/>
                        <a:t>0,04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</a:tr>
              <a:tr h="71622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371 (0.278)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r>
                        <a:rPr lang="en-US" sz="1400" b="1" baseline="30000">
                          <a:effectLst/>
                        </a:rPr>
                        <a:t>f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371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(4.24)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367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(4.20)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367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(4.18)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490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-</a:t>
                      </a:r>
                      <a:endParaRPr lang="en-US" sz="1400" b="1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-</a:t>
                      </a:r>
                      <a:endParaRPr lang="en-US" sz="1400" b="1">
                        <a:latin typeface="+mn-lt"/>
                      </a:endParaRPr>
                    </a:p>
                  </a:txBody>
                  <a:tcPr marL="51270" marR="51270" marT="0" marB="0" anchor="ctr"/>
                </a:tc>
              </a:tr>
              <a:tr h="70911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373 (0.321)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454 (0.133)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375 (4.20)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370 (4.13)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370 (4.18)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444 (</a:t>
                      </a:r>
                      <a:r>
                        <a:rPr lang="en-US" sz="1400" b="1" dirty="0" smtClean="0"/>
                        <a:t>0.</a:t>
                      </a:r>
                      <a:r>
                        <a:rPr lang="ru-RU" sz="1400" b="1" dirty="0" smtClean="0"/>
                        <a:t>031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462 </a:t>
                      </a:r>
                      <a:endParaRPr lang="ru-RU" sz="1400" b="1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(</a:t>
                      </a:r>
                      <a:r>
                        <a:rPr lang="ru-RU" sz="1400" b="1" dirty="0" smtClean="0"/>
                        <a:t>0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ru-RU" sz="1400" b="1" dirty="0" smtClean="0"/>
                        <a:t>16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468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(</a:t>
                      </a:r>
                      <a:r>
                        <a:rPr lang="ru-RU" sz="1400" b="1" dirty="0" smtClean="0"/>
                        <a:t>0.12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</a:tr>
              <a:tr h="87891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373 (0.320)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442 (0.103)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375 (4.24)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371 (4.15)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371 (4.18)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446 </a:t>
                      </a:r>
                      <a:r>
                        <a:rPr lang="en-US" sz="1400" b="1" dirty="0" smtClean="0"/>
                        <a:t>(</a:t>
                      </a:r>
                      <a:r>
                        <a:rPr lang="ru-RU" sz="1400" b="1" dirty="0" smtClean="0"/>
                        <a:t>0.048)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468</a:t>
                      </a:r>
                      <a:endParaRPr lang="en-US" sz="1400" b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(0.20)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470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(0.18)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382 (0.429)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466 (0.129)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383 (4.25)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383 (4.20)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380 (4.20)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473 </a:t>
                      </a:r>
                      <a:r>
                        <a:rPr lang="ru-RU" sz="1400" b="1" dirty="0" smtClean="0"/>
                        <a:t>(0.064)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492 </a:t>
                      </a:r>
                      <a:endParaRPr lang="ru-RU" sz="1400" b="1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(0.29)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501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(0.25)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</a:tr>
              <a:tr h="86004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412 (0.262)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513 (0.133)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396 (4.16)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391 (4.12)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391 (4.09)</a:t>
                      </a:r>
                      <a:endParaRPr lang="en-US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519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51270" marR="51270" marT="0" marB="0" anchor="ctr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82637"/>
              </p:ext>
            </p:extLst>
          </p:nvPr>
        </p:nvGraphicFramePr>
        <p:xfrm>
          <a:off x="539552" y="1052736"/>
          <a:ext cx="108629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CS ChemDraw Drawing" r:id="rId3" imgW="1320950" imgH="1006830" progId="ChemDraw.Document.6.0">
                  <p:embed/>
                </p:oleObj>
              </mc:Choice>
              <mc:Fallback>
                <p:oleObj name="CS ChemDraw Drawing" r:id="rId3" imgW="1320950" imgH="1006830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52736"/>
                        <a:ext cx="1086292" cy="8640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098529"/>
              </p:ext>
            </p:extLst>
          </p:nvPr>
        </p:nvGraphicFramePr>
        <p:xfrm>
          <a:off x="539552" y="1988840"/>
          <a:ext cx="928724" cy="73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CS ChemDraw Drawing" r:id="rId5" imgW="1320890" imgH="1006971" progId="ChemDraw.Document.6.0">
                  <p:embed/>
                </p:oleObj>
              </mc:Choice>
              <mc:Fallback>
                <p:oleObj name="CS ChemDraw Drawing" r:id="rId5" imgW="1320890" imgH="1006971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88840"/>
                        <a:ext cx="928724" cy="7387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43822"/>
              </p:ext>
            </p:extLst>
          </p:nvPr>
        </p:nvGraphicFramePr>
        <p:xfrm>
          <a:off x="539552" y="2708920"/>
          <a:ext cx="1008112" cy="73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CS ChemDraw Drawing" r:id="rId7" imgW="1467362" imgH="1087830" progId="ChemDraw.Document.6.0">
                  <p:embed/>
                </p:oleObj>
              </mc:Choice>
              <mc:Fallback>
                <p:oleObj name="CS ChemDraw Drawing" r:id="rId7" imgW="1467362" imgH="108783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708920"/>
                        <a:ext cx="1008112" cy="7331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43865"/>
              </p:ext>
            </p:extLst>
          </p:nvPr>
        </p:nvGraphicFramePr>
        <p:xfrm>
          <a:off x="539552" y="3428999"/>
          <a:ext cx="936104" cy="73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CS ChemDraw Drawing" r:id="rId9" imgW="1320950" imgH="1052730" progId="ChemDraw.Document.6.0">
                  <p:embed/>
                </p:oleObj>
              </mc:Choice>
              <mc:Fallback>
                <p:oleObj name="CS ChemDraw Drawing" r:id="rId9" imgW="1320950" imgH="105273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428999"/>
                        <a:ext cx="936104" cy="7326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63700"/>
              </p:ext>
            </p:extLst>
          </p:nvPr>
        </p:nvGraphicFramePr>
        <p:xfrm>
          <a:off x="323528" y="4162332"/>
          <a:ext cx="109149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CS ChemDraw Drawing" r:id="rId11" imgW="1320950" imgH="1057320" progId="ChemDraw.Document.6.0">
                  <p:embed/>
                </p:oleObj>
              </mc:Choice>
              <mc:Fallback>
                <p:oleObj name="CS ChemDraw Drawing" r:id="rId11" imgW="1320950" imgH="105732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162332"/>
                        <a:ext cx="1091490" cy="8640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595784"/>
              </p:ext>
            </p:extLst>
          </p:nvPr>
        </p:nvGraphicFramePr>
        <p:xfrm>
          <a:off x="521550" y="4967672"/>
          <a:ext cx="117013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CS ChemDraw Drawing" r:id="rId13" imgW="1541919" imgH="1202040" progId="ChemDraw.Document.6.0">
                  <p:embed/>
                </p:oleObj>
              </mc:Choice>
              <mc:Fallback>
                <p:oleObj name="CS ChemDraw Drawing" r:id="rId13" imgW="1541919" imgH="12020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50" y="4967672"/>
                        <a:ext cx="1170130" cy="9361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03432"/>
              </p:ext>
            </p:extLst>
          </p:nvPr>
        </p:nvGraphicFramePr>
        <p:xfrm>
          <a:off x="323528" y="5943532"/>
          <a:ext cx="1346550" cy="81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CS ChemDraw Drawing" r:id="rId15" imgW="1749111" imgH="1057050" progId="ChemDraw.Document.6.0">
                  <p:embed/>
                </p:oleObj>
              </mc:Choice>
              <mc:Fallback>
                <p:oleObj name="CS ChemDraw Drawing" r:id="rId15" imgW="1749111" imgH="105705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943532"/>
                        <a:ext cx="1346550" cy="817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76513" cy="62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15144"/>
            <a:ext cx="14882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8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Compound 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8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668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8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960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869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8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Calculated ground and singlet excited state geometries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4" y="405888"/>
            <a:ext cx="7323986" cy="30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4" y="3573016"/>
            <a:ext cx="7380820" cy="31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123" y="405942"/>
            <a:ext cx="1800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8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Compound 4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69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8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Calculated ground and singlet excited state geometries 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6" y="325992"/>
            <a:ext cx="7126012" cy="32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64907" y="579187"/>
            <a:ext cx="1907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8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Compound 6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59" y="3617640"/>
            <a:ext cx="68407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69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8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Calculated ground and singlet excited state geometries 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41" y="3518730"/>
            <a:ext cx="7055730" cy="33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-27384"/>
            <a:ext cx="3848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Calculated triplet state geometries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64" y="459741"/>
            <a:ext cx="6666612" cy="30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602" y="653307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Compound 6</a:t>
            </a:r>
            <a:endParaRPr lang="en-US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41065"/>
              </p:ext>
            </p:extLst>
          </p:nvPr>
        </p:nvGraphicFramePr>
        <p:xfrm>
          <a:off x="755576" y="188640"/>
          <a:ext cx="7750808" cy="65570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53667"/>
                <a:gridCol w="1250846"/>
                <a:gridCol w="685300"/>
                <a:gridCol w="874595"/>
                <a:gridCol w="724436"/>
                <a:gridCol w="872199"/>
                <a:gridCol w="1090249"/>
                <a:gridCol w="799516"/>
              </a:tblGrid>
              <a:tr h="36004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Hydrogen bond energy </a:t>
                      </a: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for </a:t>
                      </a:r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first singlet excited state (S</a:t>
                      </a:r>
                      <a:r>
                        <a:rPr lang="en-US" sz="1600" b="1" i="0" u="none" strike="noStrike" baseline="300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0" marR="5290" marT="529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0" marR="5290" marT="529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0" marR="5290" marT="529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0" marR="5290" marT="529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0" marR="5290" marT="529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0" marR="5290" marT="529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0" marR="5290" marT="529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Compound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Rho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err="1" smtClean="0">
                          <a:effectLst/>
                          <a:latin typeface="+mn-lt"/>
                        </a:rPr>
                        <a:t>Vb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E(HB)=-0.5Vb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kcal/</a:t>
                      </a:r>
                      <a:r>
                        <a:rPr lang="en-US" sz="1200" b="1" i="0" u="none" strike="noStrike" dirty="0" err="1">
                          <a:effectLst/>
                          <a:latin typeface="+mn-lt"/>
                        </a:rPr>
                        <a:t>mol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Gb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E(HB)=0.429Gb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kcal/mol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0.032484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-0.02896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0.014478437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9.09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0.02970837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0.012744891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8.00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0.031033</a:t>
                      </a: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-0.02747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0.013736629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8.62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0.028614463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0.012275605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7.70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0.032365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-0.02883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0.01441321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9.04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0.029605797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0.012700887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7.97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0.032582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-0.02905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0.014525343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9.11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0.029768069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0.012770502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8.01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</a:tr>
              <a:tr h="936104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no critical point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</a:tr>
              <a:tr h="940430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no converged S1 state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90" marR="5290" marT="5290" marB="0" anchor="ctr"/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66204"/>
              </p:ext>
            </p:extLst>
          </p:nvPr>
        </p:nvGraphicFramePr>
        <p:xfrm>
          <a:off x="755578" y="4905019"/>
          <a:ext cx="1440160" cy="87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CS ChemDraw Drawing" r:id="rId3" imgW="1749111" imgH="1057050" progId="ChemDraw.Document.6.0">
                  <p:embed/>
                </p:oleObj>
              </mc:Choice>
              <mc:Fallback>
                <p:oleObj name="CS ChemDraw Drawing" r:id="rId3" imgW="1749111" imgH="1057050" progId="ChemDraw.Document.6.0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8" y="4905019"/>
                        <a:ext cx="1440160" cy="874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129516"/>
              </p:ext>
            </p:extLst>
          </p:nvPr>
        </p:nvGraphicFramePr>
        <p:xfrm>
          <a:off x="899594" y="1844824"/>
          <a:ext cx="125928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" name="CS ChemDraw Drawing" r:id="rId5" imgW="1541919" imgH="1202040" progId="ChemDraw.Document.6.0">
                  <p:embed/>
                </p:oleObj>
              </mc:Choice>
              <mc:Fallback>
                <p:oleObj name="CS ChemDraw Drawing" r:id="rId5" imgW="1541919" imgH="1202040" progId="ChemDraw.Document.6.0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4" y="1844824"/>
                        <a:ext cx="1259285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175268"/>
              </p:ext>
            </p:extLst>
          </p:nvPr>
        </p:nvGraphicFramePr>
        <p:xfrm>
          <a:off x="899594" y="2888796"/>
          <a:ext cx="1224136" cy="96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7" name="CS ChemDraw Drawing" r:id="rId7" imgW="1320950" imgH="1057320" progId="ChemDraw.Document.6.0">
                  <p:embed/>
                </p:oleObj>
              </mc:Choice>
              <mc:Fallback>
                <p:oleObj name="CS ChemDraw Drawing" r:id="rId7" imgW="1320950" imgH="1057320" progId="ChemDraw.Document.6.0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4" y="2888796"/>
                        <a:ext cx="1224136" cy="967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820145"/>
              </p:ext>
            </p:extLst>
          </p:nvPr>
        </p:nvGraphicFramePr>
        <p:xfrm>
          <a:off x="899594" y="3905873"/>
          <a:ext cx="119805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" name="CS ChemDraw Drawing" r:id="rId9" imgW="1320950" imgH="1052730" progId="ChemDraw.Document.6.0">
                  <p:embed/>
                </p:oleObj>
              </mc:Choice>
              <mc:Fallback>
                <p:oleObj name="CS ChemDraw Drawing" r:id="rId9" imgW="1320950" imgH="1052730" progId="ChemDraw.Document.6.0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4" y="3905873"/>
                        <a:ext cx="1198050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30827"/>
              </p:ext>
            </p:extLst>
          </p:nvPr>
        </p:nvGraphicFramePr>
        <p:xfrm>
          <a:off x="873042" y="5805265"/>
          <a:ext cx="1304766" cy="94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9" name="CS ChemDraw Drawing" r:id="rId11" imgW="1467362" imgH="1087830" progId="ChemDraw.Document.6.0">
                  <p:embed/>
                </p:oleObj>
              </mc:Choice>
              <mc:Fallback>
                <p:oleObj name="CS ChemDraw Drawing" r:id="rId11" imgW="1467362" imgH="1087830" progId="ChemDraw.Document.6.0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042" y="5805265"/>
                        <a:ext cx="1304766" cy="949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260410"/>
              </p:ext>
            </p:extLst>
          </p:nvPr>
        </p:nvGraphicFramePr>
        <p:xfrm>
          <a:off x="971602" y="980728"/>
          <a:ext cx="1085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" name="CS ChemDraw Drawing" r:id="rId13" imgW="1320950" imgH="1006830" progId="ChemDraw.Document.6.0">
                  <p:embed/>
                </p:oleObj>
              </mc:Choice>
              <mc:Fallback>
                <p:oleObj name="CS ChemDraw Drawing" r:id="rId13" imgW="1320950" imgH="1006830" progId="ChemDraw.Document.6.0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2" y="980728"/>
                        <a:ext cx="1085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224"/>
            <a:ext cx="3535259" cy="386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14" y="379604"/>
            <a:ext cx="3905968" cy="415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7384"/>
            <a:ext cx="916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Bifunctional</a:t>
            </a:r>
            <a:r>
              <a:rPr lang="en-US" sz="24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azaaromatic</a:t>
            </a:r>
            <a:r>
              <a:rPr lang="en-US" sz="24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compounds</a:t>
            </a:r>
            <a:endParaRPr lang="en-US" sz="2400" b="1" dirty="0">
              <a:solidFill>
                <a:srgbClr val="1D03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4153"/>
            <a:ext cx="3358023" cy="232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42" y="4509120"/>
            <a:ext cx="3433564" cy="235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952" y="4192494"/>
            <a:ext cx="4248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smtClean="0"/>
              <a:t>M. Kijak, </a:t>
            </a:r>
            <a:r>
              <a:rPr lang="en-US" sz="1400" b="1" dirty="0" smtClean="0"/>
              <a:t>et.al</a:t>
            </a:r>
            <a:r>
              <a:rPr lang="en-US" sz="1400" b="1" i="1" dirty="0" smtClean="0"/>
              <a:t> ACT. PHYS. POL. A,</a:t>
            </a:r>
            <a:r>
              <a:rPr lang="en-US" sz="1400" b="1" dirty="0" smtClean="0"/>
              <a:t> 2007, 112, S105-S120</a:t>
            </a:r>
            <a:endParaRPr lang="en-US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86096"/>
              </p:ext>
            </p:extLst>
          </p:nvPr>
        </p:nvGraphicFramePr>
        <p:xfrm>
          <a:off x="17930" y="686528"/>
          <a:ext cx="4536504" cy="52694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1093"/>
                <a:gridCol w="432048"/>
                <a:gridCol w="792088"/>
                <a:gridCol w="504056"/>
                <a:gridCol w="504056"/>
                <a:gridCol w="648072"/>
                <a:gridCol w="495091"/>
              </a:tblGrid>
              <a:tr h="23002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Compound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</a:rPr>
                        <a:t>Conformer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Bond length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1:1 H-complex with DMSO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isolated molecules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State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State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1100" b="1" baseline="-25000" dirty="0">
                          <a:effectLst/>
                          <a:latin typeface="+mn-lt"/>
                        </a:rPr>
                        <a:t>0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1100" b="1" baseline="-25000" dirty="0">
                          <a:effectLst/>
                          <a:latin typeface="+mn-lt"/>
                        </a:rPr>
                        <a:t>1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</a:t>
                      </a:r>
                      <a:r>
                        <a:rPr lang="en-US" sz="1100" b="1" baseline="-25000">
                          <a:effectLst/>
                          <a:latin typeface="+mn-lt"/>
                        </a:rPr>
                        <a:t>0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1100" b="1" baseline="-25000" dirty="0">
                          <a:effectLst/>
                          <a:latin typeface="+mn-lt"/>
                        </a:rPr>
                        <a:t>1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41591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syn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NH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1.0282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1.0746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1.0072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1.0234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1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ΔNH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0.0211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0.0512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</a:tr>
              <a:tr h="11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H···O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1.7649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1.5230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</a:tr>
              <a:tr h="111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SO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1.5292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1.5528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41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anti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NH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1.0291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1.0845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1.0059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1.0091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1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ΔNH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0.0232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0.0754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</a:tr>
              <a:tr h="11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H···O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1.7340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1.4996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</a:tr>
              <a:tr h="111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SO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1.5303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1.5540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41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sym typeface="Symbol"/>
                        </a:rPr>
                        <a:t></a:t>
                      </a:r>
                      <a:r>
                        <a:rPr lang="en-US" sz="1100" b="1" baseline="-25000" dirty="0" err="1">
                          <a:effectLst/>
                          <a:latin typeface="+mn-lt"/>
                        </a:rPr>
                        <a:t>syn</a:t>
                      </a:r>
                      <a:r>
                        <a:rPr lang="en-US" sz="1100" b="1" baseline="-25000" dirty="0" err="1">
                          <a:effectLst/>
                          <a:latin typeface="+mn-lt"/>
                          <a:sym typeface="Symbol"/>
                        </a:rPr>
                        <a:t></a:t>
                      </a:r>
                      <a:r>
                        <a:rPr lang="en-US" sz="1100" b="1" baseline="-25000" dirty="0" err="1">
                          <a:effectLst/>
                          <a:latin typeface="+mn-lt"/>
                        </a:rPr>
                        <a:t>anti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-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-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0.0012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0.0143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11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sym typeface="Symbol"/>
                        </a:rPr>
                        <a:t></a:t>
                      </a:r>
                      <a:r>
                        <a:rPr lang="en-US" sz="1100" b="1" dirty="0" err="1">
                          <a:latin typeface="+mn-lt"/>
                        </a:rPr>
                        <a:t>NH</a:t>
                      </a:r>
                      <a:r>
                        <a:rPr lang="en-US" sz="1100" b="1" baseline="-25000" dirty="0" err="1">
                          <a:latin typeface="+mn-lt"/>
                        </a:rPr>
                        <a:t>syn</a:t>
                      </a:r>
                      <a:r>
                        <a:rPr lang="en-US" sz="1100" b="1" baseline="-25000" dirty="0">
                          <a:latin typeface="+mn-lt"/>
                        </a:rPr>
                        <a:t>-anti</a:t>
                      </a: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-10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92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sym typeface="Symbol"/>
                        </a:rPr>
                        <a:t></a:t>
                      </a:r>
                      <a:r>
                        <a:rPr lang="en-US" sz="1100" b="1" dirty="0">
                          <a:latin typeface="+mn-lt"/>
                        </a:rPr>
                        <a:t>I(</a:t>
                      </a:r>
                      <a:r>
                        <a:rPr lang="en-US" sz="1100" b="1" dirty="0">
                          <a:latin typeface="+mn-lt"/>
                          <a:sym typeface="Symbol"/>
                        </a:rPr>
                        <a:t></a:t>
                      </a:r>
                      <a:r>
                        <a:rPr lang="en-US" sz="1100" b="1" dirty="0">
                          <a:latin typeface="+mn-lt"/>
                        </a:rPr>
                        <a:t>NH)</a:t>
                      </a:r>
                      <a:r>
                        <a:rPr lang="en-US" sz="1100" b="1" baseline="-25000" dirty="0" err="1">
                          <a:latin typeface="+mn-lt"/>
                        </a:rPr>
                        <a:t>syn</a:t>
                      </a:r>
                      <a:r>
                        <a:rPr lang="en-US" sz="1100" b="1" baseline="-25000" dirty="0">
                          <a:latin typeface="+mn-lt"/>
                        </a:rPr>
                        <a:t>-anti</a:t>
                      </a: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21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41591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2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syn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NH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1.0292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1.0865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1.0072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-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1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ΔNH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0.0221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</a:tr>
              <a:tr h="11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H···O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1.7542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1.4842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</a:tr>
              <a:tr h="11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SO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1.5293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1.5519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</a:tr>
              <a:tr h="141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anti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NH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1.0281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1.1057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1.0057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-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1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ΔNH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0.0224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</a:tr>
              <a:tr h="11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H···O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1.7440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1.4419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</a:tr>
              <a:tr h="111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SO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1.5301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1.5627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141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sym typeface="Symbol"/>
                        </a:rPr>
                        <a:t></a:t>
                      </a:r>
                      <a:r>
                        <a:rPr lang="en-US" sz="1100" b="1" baseline="-25000" dirty="0" err="1">
                          <a:effectLst/>
                          <a:latin typeface="+mn-lt"/>
                        </a:rPr>
                        <a:t>syn</a:t>
                      </a:r>
                      <a:r>
                        <a:rPr lang="en-US" sz="1100" b="1" baseline="-25000" dirty="0" err="1">
                          <a:effectLst/>
                          <a:latin typeface="+mn-lt"/>
                          <a:sym typeface="Symbol"/>
                        </a:rPr>
                        <a:t></a:t>
                      </a:r>
                      <a:r>
                        <a:rPr lang="en-US" sz="1100" b="1" baseline="-25000" dirty="0" err="1">
                          <a:effectLst/>
                          <a:latin typeface="+mn-lt"/>
                        </a:rPr>
                        <a:t>anti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</a:rPr>
                        <a:t>0.0015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</a:txBody>
                  <a:tcPr marL="28382" marR="28382" marT="0" marB="0" anchor="ctr"/>
                </a:tc>
              </a:tr>
              <a:tr h="111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sym typeface="Symbol"/>
                        </a:rPr>
                        <a:t></a:t>
                      </a:r>
                      <a:r>
                        <a:rPr lang="en-US" sz="1100" b="1" dirty="0" err="1">
                          <a:latin typeface="+mn-lt"/>
                        </a:rPr>
                        <a:t>NH</a:t>
                      </a:r>
                      <a:r>
                        <a:rPr lang="en-US" sz="1100" b="1" baseline="-25000" dirty="0" err="1">
                          <a:latin typeface="+mn-lt"/>
                        </a:rPr>
                        <a:t>syn</a:t>
                      </a:r>
                      <a:r>
                        <a:rPr lang="en-US" sz="1100" b="1" baseline="-25000" dirty="0">
                          <a:latin typeface="+mn-lt"/>
                        </a:rPr>
                        <a:t>-anti</a:t>
                      </a: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 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</a:rPr>
                        <a:t> </a:t>
                      </a:r>
                      <a:endParaRPr lang="en-US" sz="1100" b="1"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</a:rPr>
                        <a:t>-</a:t>
                      </a:r>
                      <a:r>
                        <a:rPr lang="ru-RU" sz="1100" b="1">
                          <a:latin typeface="+mn-lt"/>
                        </a:rPr>
                        <a:t>14</a:t>
                      </a:r>
                      <a:endParaRPr lang="en-US" sz="1100" b="1"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  <a:tr h="313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sym typeface="Symbol"/>
                        </a:rPr>
                        <a:t></a:t>
                      </a:r>
                      <a:r>
                        <a:rPr lang="en-US" sz="1100" b="1" dirty="0">
                          <a:latin typeface="+mn-lt"/>
                        </a:rPr>
                        <a:t>I(</a:t>
                      </a:r>
                      <a:r>
                        <a:rPr lang="en-US" sz="1100" b="1" dirty="0">
                          <a:latin typeface="+mn-lt"/>
                          <a:sym typeface="Symbol"/>
                        </a:rPr>
                        <a:t></a:t>
                      </a:r>
                      <a:r>
                        <a:rPr lang="en-US" sz="1100" b="1" dirty="0">
                          <a:latin typeface="+mn-lt"/>
                        </a:rPr>
                        <a:t>NH)</a:t>
                      </a:r>
                      <a:r>
                        <a:rPr lang="en-US" sz="1100" b="1" baseline="-25000" dirty="0" err="1">
                          <a:latin typeface="+mn-lt"/>
                        </a:rPr>
                        <a:t>syn</a:t>
                      </a:r>
                      <a:r>
                        <a:rPr lang="en-US" sz="1100" b="1" baseline="-25000" dirty="0">
                          <a:latin typeface="+mn-lt"/>
                        </a:rPr>
                        <a:t>-anti</a:t>
                      </a: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 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 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</a:rPr>
                        <a:t>25</a:t>
                      </a:r>
                    </a:p>
                  </a:txBody>
                  <a:tcPr marL="28382" marR="28382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382" marR="28382" marT="0" marB="0" anchor="ctr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05758"/>
              </p:ext>
            </p:extLst>
          </p:nvPr>
        </p:nvGraphicFramePr>
        <p:xfrm>
          <a:off x="26895" y="1700808"/>
          <a:ext cx="113743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CS ChemDraw Drawing" r:id="rId3" imgW="1320950" imgH="1006830" progId="ChemDraw.Document.6.0">
                  <p:embed/>
                </p:oleObj>
              </mc:Choice>
              <mc:Fallback>
                <p:oleObj name="CS ChemDraw Drawing" r:id="rId3" imgW="1320950" imgH="100683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5" y="1700808"/>
                        <a:ext cx="1137432" cy="8640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98445"/>
              </p:ext>
            </p:extLst>
          </p:nvPr>
        </p:nvGraphicFramePr>
        <p:xfrm>
          <a:off x="26895" y="3933056"/>
          <a:ext cx="1151358" cy="85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CS ChemDraw Drawing" r:id="rId5" imgW="1467362" imgH="1087830" progId="ChemDraw.Document.6.0">
                  <p:embed/>
                </p:oleObj>
              </mc:Choice>
              <mc:Fallback>
                <p:oleObj name="CS ChemDraw Drawing" r:id="rId5" imgW="1467362" imgH="108783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5" y="3933056"/>
                        <a:ext cx="1151358" cy="8510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26890"/>
              </p:ext>
            </p:extLst>
          </p:nvPr>
        </p:nvGraphicFramePr>
        <p:xfrm>
          <a:off x="4589930" y="692697"/>
          <a:ext cx="4536504" cy="53051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06206"/>
                <a:gridCol w="432048"/>
                <a:gridCol w="792088"/>
                <a:gridCol w="504056"/>
                <a:gridCol w="576064"/>
                <a:gridCol w="504056"/>
                <a:gridCol w="521986"/>
              </a:tblGrid>
              <a:tr h="3655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Compound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</a:rPr>
                        <a:t>Conformer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Bond length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1:1 H-complex with DMSO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isolated molecules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State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State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</a:t>
                      </a:r>
                      <a:r>
                        <a:rPr lang="en-US" sz="1100" b="1" baseline="-25000">
                          <a:effectLst/>
                          <a:latin typeface="+mn-lt"/>
                        </a:rPr>
                        <a:t>0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</a:t>
                      </a:r>
                      <a:r>
                        <a:rPr lang="en-US" sz="1100" b="1" baseline="-25000">
                          <a:effectLst/>
                          <a:latin typeface="+mn-lt"/>
                        </a:rPr>
                        <a:t>1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1100" b="1" baseline="-25000" dirty="0">
                          <a:effectLst/>
                          <a:latin typeface="+mn-lt"/>
                        </a:rPr>
                        <a:t>0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1100" b="1" baseline="-25000" dirty="0">
                          <a:effectLst/>
                          <a:latin typeface="+mn-lt"/>
                        </a:rPr>
                        <a:t>1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4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syn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NH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1.0285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1.0752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1.0072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1.0235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ΔNH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0.0213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0.0517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H···O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1.7626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1.5203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SO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1.5293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1.5528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anti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NH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1.0285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1.0850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1.0057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1.0089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ΔNH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0.0228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0.0762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H···O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1.7415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1.4963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SO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1.5303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1.5539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  <a:sym typeface="Symbol"/>
                        </a:rPr>
                        <a:t></a:t>
                      </a:r>
                      <a:r>
                        <a:rPr lang="en-US" sz="1100" b="1" baseline="-25000" dirty="0" err="1">
                          <a:latin typeface="+mn-lt"/>
                          <a:cs typeface="Times New Roman" pitchFamily="18" charset="0"/>
                        </a:rPr>
                        <a:t>syn</a:t>
                      </a:r>
                      <a:r>
                        <a:rPr lang="en-US" sz="1100" b="1" baseline="-25000" dirty="0" err="1">
                          <a:latin typeface="+mn-lt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en-US" sz="1100" b="1" baseline="-25000" dirty="0" err="1">
                          <a:latin typeface="+mn-lt"/>
                          <a:cs typeface="Times New Roman" pitchFamily="18" charset="0"/>
                        </a:rPr>
                        <a:t>anti</a:t>
                      </a:r>
                      <a:endParaRPr lang="en-US" sz="1100" b="1" baseline="-25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0.0015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0.0146</a:t>
                      </a: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  <a:sym typeface="Symbol"/>
                        </a:rPr>
                        <a:t></a:t>
                      </a:r>
                      <a:r>
                        <a:rPr lang="en-US" sz="1100" b="1" dirty="0" err="1">
                          <a:latin typeface="+mn-lt"/>
                          <a:cs typeface="Times New Roman" pitchFamily="18" charset="0"/>
                        </a:rPr>
                        <a:t>NH</a:t>
                      </a:r>
                      <a:r>
                        <a:rPr lang="en-US" sz="1100" b="1" baseline="-25000" dirty="0" err="1">
                          <a:latin typeface="+mn-lt"/>
                          <a:cs typeface="Times New Roman" pitchFamily="18" charset="0"/>
                        </a:rPr>
                        <a:t>syn</a:t>
                      </a:r>
                      <a:r>
                        <a:rPr lang="en-US" sz="1100" b="1" baseline="-25000" dirty="0">
                          <a:latin typeface="+mn-lt"/>
                          <a:cs typeface="Times New Roman" pitchFamily="18" charset="0"/>
                        </a:rPr>
                        <a:t>-anti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-14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049" marR="29049" marT="0" marB="0" anchor="ctr"/>
                </a:tc>
              </a:tr>
              <a:tr h="306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I(</a:t>
                      </a:r>
                      <a:r>
                        <a:rPr lang="en-US" sz="1100" b="1" dirty="0">
                          <a:latin typeface="+mn-lt"/>
                          <a:cs typeface="Times New Roman" pitchFamily="18" charset="0"/>
                          <a:sym typeface="Symbol"/>
                        </a:rPr>
                        <a:t></a:t>
                      </a: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NH)</a:t>
                      </a:r>
                      <a:r>
                        <a:rPr lang="en-US" sz="1100" b="1" baseline="-25000" dirty="0" err="1">
                          <a:latin typeface="+mn-lt"/>
                          <a:cs typeface="Times New Roman" pitchFamily="18" charset="0"/>
                        </a:rPr>
                        <a:t>syn</a:t>
                      </a:r>
                      <a:r>
                        <a:rPr lang="en-US" sz="1100" b="1" baseline="-25000" dirty="0">
                          <a:latin typeface="+mn-lt"/>
                          <a:cs typeface="Times New Roman" pitchFamily="18" charset="0"/>
                        </a:rPr>
                        <a:t>-anti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049" marR="29049" marT="0" marB="0" anchor="ctr"/>
                </a:tc>
              </a:tr>
              <a:tr h="182568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6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syn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NH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1.0310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1.0849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1.0072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1.0120</a:t>
                      </a:r>
                    </a:p>
                  </a:txBody>
                  <a:tcPr marL="29049" marR="29049" marT="0" marB="0" anchor="ctr"/>
                </a:tc>
              </a:tr>
              <a:tr h="18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ΔNH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0.0238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0.0730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</a:tr>
              <a:tr h="18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H···O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1.7380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1.4881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</a:tr>
              <a:tr h="18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SO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1.5303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1.5539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anti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NH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1.0228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1.0871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1.0058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1.0089</a:t>
                      </a:r>
                    </a:p>
                  </a:txBody>
                  <a:tcPr marL="29049" marR="29049" marT="0" marB="0" anchor="ctr"/>
                </a:tc>
              </a:tr>
              <a:tr h="18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ΔNH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0.0171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0.0783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</a:tr>
              <a:tr h="18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H···O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1.8170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1.4832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SO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1.5307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1.5531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  <a:sym typeface="Symbol"/>
                        </a:rPr>
                        <a:t></a:t>
                      </a:r>
                      <a:r>
                        <a:rPr lang="en-US" sz="1100" b="1" baseline="-25000" dirty="0" err="1">
                          <a:latin typeface="+mn-lt"/>
                          <a:cs typeface="Times New Roman" pitchFamily="18" charset="0"/>
                        </a:rPr>
                        <a:t>syn</a:t>
                      </a:r>
                      <a:r>
                        <a:rPr lang="en-US" sz="1100" b="1" baseline="-25000" dirty="0" err="1">
                          <a:latin typeface="+mn-lt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en-US" sz="1100" b="1" baseline="-25000" dirty="0" err="1">
                          <a:latin typeface="+mn-lt"/>
                          <a:cs typeface="Times New Roman" pitchFamily="18" charset="0"/>
                        </a:rPr>
                        <a:t>anti</a:t>
                      </a:r>
                      <a:endParaRPr lang="en-US" sz="1100" b="1" baseline="-25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0.0014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0.0031</a:t>
                      </a:r>
                    </a:p>
                  </a:txBody>
                  <a:tcPr marL="29049" marR="29049" marT="0" marB="0" anchor="ctr"/>
                </a:tc>
              </a:tr>
              <a:tr h="1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  <a:sym typeface="Symbol"/>
                        </a:rPr>
                        <a:t></a:t>
                      </a:r>
                      <a:r>
                        <a:rPr lang="en-US" sz="1100" b="1" dirty="0" err="1">
                          <a:latin typeface="+mn-lt"/>
                          <a:cs typeface="Times New Roman" pitchFamily="18" charset="0"/>
                        </a:rPr>
                        <a:t>NH</a:t>
                      </a:r>
                      <a:r>
                        <a:rPr lang="en-US" sz="1100" b="1" baseline="-25000" dirty="0" err="1">
                          <a:latin typeface="+mn-lt"/>
                          <a:cs typeface="Times New Roman" pitchFamily="18" charset="0"/>
                        </a:rPr>
                        <a:t>syn</a:t>
                      </a:r>
                      <a:r>
                        <a:rPr lang="en-US" sz="1100" b="1" baseline="-25000" dirty="0">
                          <a:latin typeface="+mn-lt"/>
                          <a:cs typeface="Times New Roman" pitchFamily="18" charset="0"/>
                        </a:rPr>
                        <a:t>-anti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-13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049" marR="29049" marT="0" marB="0" anchor="ctr"/>
                </a:tc>
              </a:tr>
              <a:tr h="3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I(</a:t>
                      </a:r>
                      <a:r>
                        <a:rPr lang="en-US" sz="1100" b="1" dirty="0">
                          <a:latin typeface="+mn-lt"/>
                          <a:cs typeface="Times New Roman" pitchFamily="18" charset="0"/>
                          <a:sym typeface="Symbol"/>
                        </a:rPr>
                        <a:t></a:t>
                      </a: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NH)</a:t>
                      </a:r>
                      <a:r>
                        <a:rPr lang="en-US" sz="1100" b="1" baseline="-25000" dirty="0" err="1">
                          <a:latin typeface="+mn-lt"/>
                          <a:cs typeface="Times New Roman" pitchFamily="18" charset="0"/>
                        </a:rPr>
                        <a:t>syn</a:t>
                      </a:r>
                      <a:r>
                        <a:rPr lang="en-US" sz="1100" b="1" baseline="-25000" dirty="0">
                          <a:latin typeface="+mn-lt"/>
                          <a:cs typeface="Times New Roman" pitchFamily="18" charset="0"/>
                        </a:rPr>
                        <a:t>-anti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en-US" sz="1100" b="1">
                        <a:latin typeface="+mn-lt"/>
                        <a:cs typeface="Times New Roman" pitchFamily="18" charset="0"/>
                      </a:endParaRP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29049" marR="29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049" marR="29049" marT="0" marB="0" anchor="ctr"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70862"/>
              </p:ext>
            </p:extLst>
          </p:nvPr>
        </p:nvGraphicFramePr>
        <p:xfrm>
          <a:off x="4644008" y="1628800"/>
          <a:ext cx="107798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CS ChemDraw Drawing" r:id="rId7" imgW="1320950" imgH="1057320" progId="ChemDraw.Document.6.0">
                  <p:embed/>
                </p:oleObj>
              </mc:Choice>
              <mc:Fallback>
                <p:oleObj name="CS ChemDraw Drawing" r:id="rId7" imgW="1320950" imgH="105732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628800"/>
                        <a:ext cx="1077982" cy="8640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416492"/>
              </p:ext>
            </p:extLst>
          </p:nvPr>
        </p:nvGraphicFramePr>
        <p:xfrm>
          <a:off x="4572000" y="3933056"/>
          <a:ext cx="1224136" cy="73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CS ChemDraw Drawing" r:id="rId9" imgW="1749111" imgH="1057050" progId="ChemDraw.Document.6.0">
                  <p:embed/>
                </p:oleObj>
              </mc:Choice>
              <mc:Fallback>
                <p:oleObj name="CS ChemDraw Drawing" r:id="rId9" imgW="1749111" imgH="105705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33056"/>
                        <a:ext cx="1224136" cy="7375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95736" y="44624"/>
            <a:ext cx="501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geometrical  and spectral markers of H-bond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1" name="Picture 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57" y="4032247"/>
            <a:ext cx="2194423" cy="18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6267"/>
              </p:ext>
            </p:extLst>
          </p:nvPr>
        </p:nvGraphicFramePr>
        <p:xfrm>
          <a:off x="36072" y="242430"/>
          <a:ext cx="4536504" cy="65692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6184"/>
                <a:gridCol w="1008112"/>
                <a:gridCol w="792088"/>
                <a:gridCol w="1080120"/>
              </a:tblGrid>
              <a:tr h="286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Compound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conformer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Dipole </a:t>
                      </a:r>
                      <a:r>
                        <a:rPr lang="en-US" sz="1600" b="1" dirty="0">
                          <a:effectLst/>
                        </a:rPr>
                        <a:t>moments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S</a:t>
                      </a:r>
                      <a:r>
                        <a:rPr lang="en-US" sz="1600" b="1" baseline="-25000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S</a:t>
                      </a:r>
                      <a:r>
                        <a:rPr lang="en-US" sz="1600" b="1" baseline="-25000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5353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syn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2.80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12.04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0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anti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3.37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14.23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6241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1-Me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syn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3.15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14.25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anti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3.73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15.18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36004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syn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8.47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-*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anti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5.13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-*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4173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syn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4.45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12.23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41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anti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2.97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14.23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4173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syn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4.80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12.51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41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anti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2.97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13.78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4173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syn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2.79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14.56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41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anti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3.17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17.81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4816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syn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2.43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18.49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  <a:tr h="324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anti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6.12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21.97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30" marR="59230" marT="0" marB="0" anchor="ctr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648783"/>
              </p:ext>
            </p:extLst>
          </p:nvPr>
        </p:nvGraphicFramePr>
        <p:xfrm>
          <a:off x="423295" y="845677"/>
          <a:ext cx="101143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CS ChemDraw Drawing" r:id="rId4" imgW="1320950" imgH="1006830" progId="ChemDraw.Document.6.0">
                  <p:embed/>
                </p:oleObj>
              </mc:Choice>
              <mc:Fallback>
                <p:oleObj name="CS ChemDraw Drawing" r:id="rId4" imgW="1320950" imgH="10068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95" y="845677"/>
                        <a:ext cx="1011436" cy="792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57178"/>
              </p:ext>
            </p:extLst>
          </p:nvPr>
        </p:nvGraphicFramePr>
        <p:xfrm>
          <a:off x="593342" y="1682590"/>
          <a:ext cx="1080120" cy="84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CS ChemDraw Drawing" r:id="rId6" imgW="1320890" imgH="1006971" progId="ChemDraw.Document.6.0">
                  <p:embed/>
                </p:oleObj>
              </mc:Choice>
              <mc:Fallback>
                <p:oleObj name="CS ChemDraw Drawing" r:id="rId6" imgW="1320890" imgH="10069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42" y="1682590"/>
                        <a:ext cx="1080120" cy="8458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447324"/>
              </p:ext>
            </p:extLst>
          </p:nvPr>
        </p:nvGraphicFramePr>
        <p:xfrm>
          <a:off x="359964" y="2546686"/>
          <a:ext cx="1080120" cy="80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CS ChemDraw Drawing" r:id="rId8" imgW="1467362" imgH="1087830" progId="ChemDraw.Document.6.0">
                  <p:embed/>
                </p:oleObj>
              </mc:Choice>
              <mc:Fallback>
                <p:oleObj name="CS ChemDraw Drawing" r:id="rId8" imgW="1467362" imgH="10878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64" y="2546686"/>
                        <a:ext cx="1080120" cy="8045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94362"/>
              </p:ext>
            </p:extLst>
          </p:nvPr>
        </p:nvGraphicFramePr>
        <p:xfrm>
          <a:off x="332781" y="3356992"/>
          <a:ext cx="1080120" cy="866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CS ChemDraw Drawing" r:id="rId10" imgW="1320950" imgH="1052730" progId="ChemDraw.Document.6.0">
                  <p:embed/>
                </p:oleObj>
              </mc:Choice>
              <mc:Fallback>
                <p:oleObj name="CS ChemDraw Drawing" r:id="rId10" imgW="1320950" imgH="10527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81" y="3356992"/>
                        <a:ext cx="1080120" cy="8666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412510"/>
              </p:ext>
            </p:extLst>
          </p:nvPr>
        </p:nvGraphicFramePr>
        <p:xfrm>
          <a:off x="413754" y="4239018"/>
          <a:ext cx="1008112" cy="80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CS ChemDraw Drawing" r:id="rId12" imgW="1320950" imgH="1057320" progId="ChemDraw.Document.6.0">
                  <p:embed/>
                </p:oleObj>
              </mc:Choice>
              <mc:Fallback>
                <p:oleObj name="CS ChemDraw Drawing" r:id="rId12" imgW="1320950" imgH="10573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54" y="4239018"/>
                        <a:ext cx="1008112" cy="8064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699420"/>
              </p:ext>
            </p:extLst>
          </p:nvPr>
        </p:nvGraphicFramePr>
        <p:xfrm>
          <a:off x="341746" y="5031106"/>
          <a:ext cx="1224136" cy="94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CS ChemDraw Drawing" r:id="rId14" imgW="1541919" imgH="1202040" progId="ChemDraw.Document.6.0">
                  <p:embed/>
                </p:oleObj>
              </mc:Choice>
              <mc:Fallback>
                <p:oleObj name="CS ChemDraw Drawing" r:id="rId14" imgW="1541919" imgH="12020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46" y="5031106"/>
                        <a:ext cx="1224136" cy="9469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980505"/>
              </p:ext>
            </p:extLst>
          </p:nvPr>
        </p:nvGraphicFramePr>
        <p:xfrm>
          <a:off x="261061" y="5985140"/>
          <a:ext cx="1368152" cy="81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CS ChemDraw Drawing" r:id="rId16" imgW="1749111" imgH="1057050" progId="ChemDraw.Document.6.0">
                  <p:embed/>
                </p:oleObj>
              </mc:Choice>
              <mc:Fallback>
                <p:oleObj name="CS ChemDraw Drawing" r:id="rId16" imgW="1749111" imgH="10570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61" y="5985140"/>
                        <a:ext cx="1368152" cy="8184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29" name="Picture 1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52" y="1577888"/>
            <a:ext cx="2088232" cy="18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30" name="Picture 11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04" y="1474939"/>
            <a:ext cx="2255762" cy="197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2352" y="8293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Vector representation of dipole moments for 1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87571" y="1269498"/>
            <a:ext cx="37221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/>
              <a:t>S</a:t>
            </a:r>
            <a:r>
              <a:rPr lang="en-US" b="1" baseline="-25000" dirty="0"/>
              <a:t>0</a:t>
            </a:r>
            <a:endParaRPr lang="en-US" b="1" dirty="0"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8214" y="3429000"/>
            <a:ext cx="37221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/>
              <a:t>S</a:t>
            </a:r>
            <a:r>
              <a:rPr lang="en-US" b="1" baseline="-25000" dirty="0"/>
              <a:t>1</a:t>
            </a:r>
            <a:endParaRPr lang="en-US" b="1" dirty="0">
              <a:ea typeface="Calibri"/>
              <a:cs typeface="Times New Roman"/>
            </a:endParaRPr>
          </a:p>
        </p:txBody>
      </p:sp>
      <p:pic>
        <p:nvPicPr>
          <p:cNvPr id="9332" name="Picture 11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67" y="3933344"/>
            <a:ext cx="2363018" cy="18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9829"/>
            <a:ext cx="4282438" cy="337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2007"/>
            <a:ext cx="4093130" cy="34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1632" y="268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111"/>
              </p:ext>
            </p:extLst>
          </p:nvPr>
        </p:nvGraphicFramePr>
        <p:xfrm>
          <a:off x="3347864" y="4810653"/>
          <a:ext cx="2376264" cy="149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CS ChemDraw Drawing" r:id="rId5" imgW="1675924" imgH="1058679" progId="ChemDraw.Document.6.0">
                  <p:embed/>
                </p:oleObj>
              </mc:Choice>
              <mc:Fallback>
                <p:oleObj name="CS ChemDraw Drawing" r:id="rId5" imgW="1675924" imgH="105867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810653"/>
                        <a:ext cx="2376264" cy="1498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63888" y="6309320"/>
            <a:ext cx="1944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 formula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508981"/>
              </p:ext>
            </p:extLst>
          </p:nvPr>
        </p:nvGraphicFramePr>
        <p:xfrm>
          <a:off x="2771800" y="552586"/>
          <a:ext cx="3456384" cy="114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CS ChemDraw Drawing" r:id="rId7" imgW="2811274" imgH="918810" progId="ChemDraw.Document.6.0">
                  <p:embed/>
                </p:oleObj>
              </mc:Choice>
              <mc:Fallback>
                <p:oleObj name="CS ChemDraw Drawing" r:id="rId7" imgW="2811274" imgH="91881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52586"/>
                        <a:ext cx="3456384" cy="1148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8545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Syn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- and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anti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-conformers of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bifunctional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azaaromatic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compounds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1D03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060357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(N-H) 100.7 pm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2245023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(N-H) 100.6 pm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77410" y="3933056"/>
            <a:ext cx="2296912" cy="389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ym typeface="Symbol"/>
              </a:rPr>
              <a:t>(</a:t>
            </a:r>
            <a:r>
              <a:rPr lang="en-US" b="1" dirty="0" err="1" smtClean="0"/>
              <a:t>NH</a:t>
            </a:r>
            <a:r>
              <a:rPr lang="en-US" b="1" baseline="-25000" dirty="0" err="1" smtClean="0"/>
              <a:t>syn</a:t>
            </a:r>
            <a:r>
              <a:rPr lang="en-US" b="1" baseline="-25000" dirty="0" smtClean="0"/>
              <a:t>-anti </a:t>
            </a:r>
            <a:r>
              <a:rPr lang="en-US" b="1" dirty="0" smtClean="0"/>
              <a:t>)= 10 cm</a:t>
            </a:r>
            <a:r>
              <a:rPr lang="en-US" b="1" baseline="30000" dirty="0" smtClean="0"/>
              <a:t>-1</a:t>
            </a:r>
            <a:endParaRPr lang="en-US" b="1" baseline="30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44235" y="4256948"/>
            <a:ext cx="223760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ym typeface="Symbol"/>
              </a:rPr>
              <a:t></a:t>
            </a:r>
            <a:r>
              <a:rPr lang="en-US" b="1" i="1" dirty="0" smtClean="0">
                <a:sym typeface="Symbol"/>
              </a:rPr>
              <a:t>I</a:t>
            </a:r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/>
              <a:t>NH</a:t>
            </a:r>
            <a:r>
              <a:rPr lang="en-US" b="1" baseline="-25000" dirty="0" err="1" smtClean="0"/>
              <a:t>syn</a:t>
            </a:r>
            <a:r>
              <a:rPr lang="en-US" b="1" baseline="-25000" dirty="0" smtClean="0"/>
              <a:t>-anti</a:t>
            </a:r>
            <a:r>
              <a:rPr lang="en-US" b="1" dirty="0" smtClean="0"/>
              <a:t>)</a:t>
            </a:r>
            <a:r>
              <a:rPr lang="en-US" b="1" baseline="-25000" dirty="0" smtClean="0"/>
              <a:t> </a:t>
            </a:r>
            <a:r>
              <a:rPr lang="en-US" b="1" dirty="0" smtClean="0"/>
              <a:t>= 21 cm</a:t>
            </a:r>
            <a:r>
              <a:rPr lang="en-US" b="1" baseline="30000" dirty="0" smtClean="0"/>
              <a:t>-1</a:t>
            </a:r>
            <a:endParaRPr lang="en-US" b="1" baseline="30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94110"/>
              </p:ext>
            </p:extLst>
          </p:nvPr>
        </p:nvGraphicFramePr>
        <p:xfrm>
          <a:off x="1868107" y="735504"/>
          <a:ext cx="10287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" name="CS ChemDraw Drawing" r:id="rId3" imgW="1383351" imgH="1206630" progId="ChemDraw.Document.6.0">
                  <p:embed/>
                </p:oleObj>
              </mc:Choice>
              <mc:Fallback>
                <p:oleObj name="CS ChemDraw Drawing" r:id="rId3" imgW="1383351" imgH="1206630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107" y="735504"/>
                        <a:ext cx="10287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033530"/>
              </p:ext>
            </p:extLst>
          </p:nvPr>
        </p:nvGraphicFramePr>
        <p:xfrm>
          <a:off x="6378727" y="746621"/>
          <a:ext cx="10001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CS ChemDraw Drawing" r:id="rId5" imgW="1383351" imgH="1165590" progId="ChemDraw.Document.6.0">
                  <p:embed/>
                </p:oleObj>
              </mc:Choice>
              <mc:Fallback>
                <p:oleObj name="CS ChemDraw Drawing" r:id="rId5" imgW="1383351" imgH="1165590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727" y="746621"/>
                        <a:ext cx="100012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Рисунок 6" descr="M1_HOMO-G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6" y="1691180"/>
            <a:ext cx="20955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Рисунок 10" descr="M1_LUMO-G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81" y="1726792"/>
            <a:ext cx="19621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Рисунок 8" descr="M1-180_HOMO-GV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82" y="1608769"/>
            <a:ext cx="2143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Рисунок 9" descr="M1-180_LUMO-GV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50" y="1608769"/>
            <a:ext cx="197695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60277"/>
              </p:ext>
            </p:extLst>
          </p:nvPr>
        </p:nvGraphicFramePr>
        <p:xfrm>
          <a:off x="1920227" y="3702917"/>
          <a:ext cx="11144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CS ChemDraw Drawing" r:id="rId11" imgW="1383351" imgH="1040580" progId="ChemDraw.Document.6.0">
                  <p:embed/>
                </p:oleObj>
              </mc:Choice>
              <mc:Fallback>
                <p:oleObj name="CS ChemDraw Drawing" r:id="rId11" imgW="1383351" imgH="104058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227" y="3702917"/>
                        <a:ext cx="11144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180680"/>
              </p:ext>
            </p:extLst>
          </p:nvPr>
        </p:nvGraphicFramePr>
        <p:xfrm>
          <a:off x="6499539" y="3833007"/>
          <a:ext cx="10858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7" name="CS ChemDraw Drawing" r:id="rId13" imgW="1383351" imgH="985770" progId="ChemDraw.Document.6.0">
                  <p:embed/>
                </p:oleObj>
              </mc:Choice>
              <mc:Fallback>
                <p:oleObj name="CS ChemDraw Drawing" r:id="rId13" imgW="1383351" imgH="98577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539" y="3833007"/>
                        <a:ext cx="10858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Рисунок 11" descr="HOMO M0-GV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" y="4626731"/>
            <a:ext cx="2312690" cy="19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Рисунок 14" descr="LUMO M0-GV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55" y="4626731"/>
            <a:ext cx="2216545" cy="18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Рисунок 16" descr="LUMO M0_180-GV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68" y="4650544"/>
            <a:ext cx="2307111" cy="16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Рисунок 15" descr="HOMO M0_180-GV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79" y="4650544"/>
            <a:ext cx="2318421" cy="16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1025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1029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47813" y="4346926"/>
            <a:ext cx="124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HOMO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anti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1375301"/>
            <a:ext cx="119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LUMO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anti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30308" y="1409680"/>
            <a:ext cx="124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HOMO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anti</a:t>
            </a:r>
            <a:endParaRPr lang="en-US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7878" y="4346926"/>
            <a:ext cx="119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LUMO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anti</a:t>
            </a: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00343" y="1351270"/>
            <a:ext cx="11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LUMO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2164" y="1351270"/>
            <a:ext cx="119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HOMO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syn</a:t>
            </a:r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87824" y="4235200"/>
            <a:ext cx="11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LUMO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5731" y="4294070"/>
            <a:ext cx="119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HOMO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syn</a:t>
            </a:r>
            <a:endParaRPr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944205" y="-27384"/>
            <a:ext cx="5148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Conformational behavior of </a:t>
            </a:r>
            <a:r>
              <a:rPr lang="en-US" sz="2000" b="1" i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anti</a:t>
            </a:r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and </a:t>
            </a:r>
            <a:r>
              <a:rPr lang="en-US" sz="2000" b="1" i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syn</a:t>
            </a:r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forms</a:t>
            </a:r>
            <a:endParaRPr lang="en-US" sz="2000" b="1" dirty="0">
              <a:solidFill>
                <a:srgbClr val="1D03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521578"/>
              </p:ext>
            </p:extLst>
          </p:nvPr>
        </p:nvGraphicFramePr>
        <p:xfrm>
          <a:off x="-294201" y="1916832"/>
          <a:ext cx="4897378" cy="34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Graph" r:id="rId3" imgW="4173120" imgH="2916000" progId="Origin50.Graph">
                  <p:embed/>
                </p:oleObj>
              </mc:Choice>
              <mc:Fallback>
                <p:oleObj name="Graph" r:id="rId3" imgW="4173120" imgH="2916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4201" y="1916832"/>
                        <a:ext cx="4897378" cy="340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960083"/>
              </p:ext>
            </p:extLst>
          </p:nvPr>
        </p:nvGraphicFramePr>
        <p:xfrm>
          <a:off x="4292899" y="1916832"/>
          <a:ext cx="4959621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Graph" r:id="rId5" imgW="4173120" imgH="2916000" progId="Origin50.Graph">
                  <p:embed/>
                </p:oleObj>
              </mc:Choice>
              <mc:Fallback>
                <p:oleObj name="Graph" r:id="rId5" imgW="4173120" imgH="2916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899" y="1916832"/>
                        <a:ext cx="4959621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148023"/>
              </p:ext>
            </p:extLst>
          </p:nvPr>
        </p:nvGraphicFramePr>
        <p:xfrm>
          <a:off x="1619672" y="1124744"/>
          <a:ext cx="1296144" cy="101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CS ChemDraw Drawing" r:id="rId7" imgW="1320950" imgH="1052730" progId="ChemDraw.Document.6.0">
                  <p:embed/>
                </p:oleObj>
              </mc:Choice>
              <mc:Fallback>
                <p:oleObj name="CS ChemDraw Drawing" r:id="rId7" imgW="1320950" imgH="10527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24744"/>
                        <a:ext cx="1296144" cy="1014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48146"/>
              </p:ext>
            </p:extLst>
          </p:nvPr>
        </p:nvGraphicFramePr>
        <p:xfrm>
          <a:off x="6084168" y="1124744"/>
          <a:ext cx="1296144" cy="101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CS ChemDraw Drawing" r:id="rId9" imgW="1320890" imgH="1006971" progId="ChemDraw.Document.6.0">
                  <p:embed/>
                </p:oleObj>
              </mc:Choice>
              <mc:Fallback>
                <p:oleObj name="CS ChemDraw Drawing" r:id="rId9" imgW="1320890" imgH="10069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124744"/>
                        <a:ext cx="1296144" cy="1015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44495" y="0"/>
            <a:ext cx="5239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UV/</a:t>
            </a:r>
            <a:r>
              <a:rPr lang="en-US" sz="2000" b="1" dirty="0" err="1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vis</a:t>
            </a:r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absorption spectra of </a:t>
            </a:r>
            <a:r>
              <a:rPr lang="en-US" sz="2000" b="1" i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anti</a:t>
            </a:r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and </a:t>
            </a:r>
            <a:r>
              <a:rPr lang="en-US" sz="2000" b="1" i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syn</a:t>
            </a:r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forms</a:t>
            </a:r>
            <a:endParaRPr lang="en-US" sz="2000" b="1" dirty="0">
              <a:solidFill>
                <a:srgbClr val="1D03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:\Work\spectra\Mamedov\calc\Log Out\M1\Complex M1_180 with DMSO(1)-G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90" y="4221088"/>
            <a:ext cx="3644910" cy="23877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26544"/>
              </p:ext>
            </p:extLst>
          </p:nvPr>
        </p:nvGraphicFramePr>
        <p:xfrm>
          <a:off x="26618" y="332656"/>
          <a:ext cx="5481486" cy="646186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77030"/>
                <a:gridCol w="558959"/>
                <a:gridCol w="737185"/>
                <a:gridCol w="1008112"/>
                <a:gridCol w="792088"/>
                <a:gridCol w="1008112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compound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</a:t>
                      </a:r>
                      <a:r>
                        <a:rPr lang="en-US" sz="1600" b="0" baseline="-25000" dirty="0">
                          <a:effectLst/>
                        </a:rPr>
                        <a:t>0</a:t>
                      </a:r>
                      <a:r>
                        <a:rPr lang="en-US" sz="1600" b="0" dirty="0">
                          <a:effectLst/>
                        </a:rPr>
                        <a:t> (gas phase)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</a:t>
                      </a:r>
                      <a:r>
                        <a:rPr lang="en-US" sz="1600" b="0" baseline="-25000" dirty="0">
                          <a:effectLst/>
                        </a:rPr>
                        <a:t>0</a:t>
                      </a:r>
                      <a:r>
                        <a:rPr lang="en-US" sz="1600" b="0" dirty="0">
                          <a:effectLst/>
                        </a:rPr>
                        <a:t> (DMSO)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</a:t>
                      </a:r>
                      <a:r>
                        <a:rPr lang="en-US" sz="1600" b="0" baseline="-25000" dirty="0">
                          <a:effectLst/>
                        </a:rPr>
                        <a:t>1</a:t>
                      </a:r>
                      <a:r>
                        <a:rPr lang="en-US" sz="1600" b="0" dirty="0">
                          <a:effectLst/>
                        </a:rPr>
                        <a:t> (</a:t>
                      </a:r>
                      <a:r>
                        <a:rPr lang="en-US" sz="1600" b="0" dirty="0" smtClean="0">
                          <a:effectLst/>
                        </a:rPr>
                        <a:t>gas)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</a:t>
                      </a:r>
                      <a:r>
                        <a:rPr lang="en-US" sz="1600" b="0" baseline="-25000">
                          <a:effectLst/>
                        </a:rPr>
                        <a:t>1</a:t>
                      </a:r>
                      <a:r>
                        <a:rPr lang="en-US" sz="1600" b="0">
                          <a:effectLst/>
                        </a:rPr>
                        <a:t> (DMSO)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ΔE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ΔG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ΔE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ΔE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ΔE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</a:t>
                      </a: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.0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1-Me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-0.3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0.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-0.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003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-4.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413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-1.0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52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31261"/>
              </p:ext>
            </p:extLst>
          </p:nvPr>
        </p:nvGraphicFramePr>
        <p:xfrm>
          <a:off x="179512" y="1124744"/>
          <a:ext cx="1008112" cy="80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CS ChemDraw Drawing" r:id="rId4" imgW="1320950" imgH="1006830" progId="ChemDraw.Document.6.0">
                  <p:embed/>
                </p:oleObj>
              </mc:Choice>
              <mc:Fallback>
                <p:oleObj name="CS ChemDraw Drawing" r:id="rId4" imgW="1320950" imgH="1006830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24744"/>
                        <a:ext cx="1008112" cy="801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63158"/>
              </p:ext>
            </p:extLst>
          </p:nvPr>
        </p:nvGraphicFramePr>
        <p:xfrm>
          <a:off x="26618" y="1926694"/>
          <a:ext cx="1080120" cy="84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CS ChemDraw Drawing" r:id="rId6" imgW="1320890" imgH="1006971" progId="ChemDraw.Document.6.0">
                  <p:embed/>
                </p:oleObj>
              </mc:Choice>
              <mc:Fallback>
                <p:oleObj name="CS ChemDraw Drawing" r:id="rId6" imgW="1320890" imgH="1006971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8" y="1926694"/>
                        <a:ext cx="1080120" cy="845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009365"/>
              </p:ext>
            </p:extLst>
          </p:nvPr>
        </p:nvGraphicFramePr>
        <p:xfrm>
          <a:off x="179512" y="2780928"/>
          <a:ext cx="1152128" cy="837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CS ChemDraw Drawing" r:id="rId8" imgW="1467362" imgH="1087830" progId="ChemDraw.Document.6.0">
                  <p:embed/>
                </p:oleObj>
              </mc:Choice>
              <mc:Fallback>
                <p:oleObj name="CS ChemDraw Drawing" r:id="rId8" imgW="1467362" imgH="108783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780928"/>
                        <a:ext cx="1152128" cy="837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728416"/>
              </p:ext>
            </p:extLst>
          </p:nvPr>
        </p:nvGraphicFramePr>
        <p:xfrm>
          <a:off x="107504" y="3591756"/>
          <a:ext cx="1008112" cy="78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CS ChemDraw Drawing" r:id="rId10" imgW="1320950" imgH="1052730" progId="ChemDraw.Document.6.0">
                  <p:embed/>
                </p:oleObj>
              </mc:Choice>
              <mc:Fallback>
                <p:oleObj name="CS ChemDraw Drawing" r:id="rId10" imgW="1320950" imgH="105273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591756"/>
                        <a:ext cx="1008112" cy="788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36518"/>
              </p:ext>
            </p:extLst>
          </p:nvPr>
        </p:nvGraphicFramePr>
        <p:xfrm>
          <a:off x="251520" y="4354786"/>
          <a:ext cx="1059666" cy="83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CS ChemDraw Drawing" r:id="rId12" imgW="1320950" imgH="1057320" progId="ChemDraw.Document.6.0">
                  <p:embed/>
                </p:oleObj>
              </mc:Choice>
              <mc:Fallback>
                <p:oleObj name="CS ChemDraw Drawing" r:id="rId12" imgW="1320950" imgH="105732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354786"/>
                        <a:ext cx="1059666" cy="838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512892"/>
              </p:ext>
            </p:extLst>
          </p:nvPr>
        </p:nvGraphicFramePr>
        <p:xfrm>
          <a:off x="179512" y="5095046"/>
          <a:ext cx="1095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CS ChemDraw Drawing" r:id="rId14" imgW="1541919" imgH="1202040" progId="ChemDraw.Document.6.0">
                  <p:embed/>
                </p:oleObj>
              </mc:Choice>
              <mc:Fallback>
                <p:oleObj name="CS ChemDraw Drawing" r:id="rId14" imgW="1541919" imgH="12020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095046"/>
                        <a:ext cx="109537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36933"/>
              </p:ext>
            </p:extLst>
          </p:nvPr>
        </p:nvGraphicFramePr>
        <p:xfrm>
          <a:off x="107504" y="6011426"/>
          <a:ext cx="126497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CS ChemDraw Drawing" r:id="rId16" imgW="1749111" imgH="1057050" progId="ChemDraw.Document.6.0">
                  <p:embed/>
                </p:oleObj>
              </mc:Choice>
              <mc:Fallback>
                <p:oleObj name="CS ChemDraw Drawing" r:id="rId16" imgW="1749111" imgH="105705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6011426"/>
                        <a:ext cx="1264976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 descr="D:\Work\spectra\Mamedov\calc\Log Out\M1\Complex M1 with DMSO(1)-GW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3312368" cy="348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868144" y="476672"/>
            <a:ext cx="303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Complexes</a:t>
            </a:r>
            <a:r>
              <a:rPr lang="ru-RU" b="1" dirty="0" smtClean="0"/>
              <a:t> 1</a:t>
            </a:r>
            <a:r>
              <a:rPr lang="en-US" b="1" dirty="0" smtClean="0"/>
              <a:t> with DMSO (1:1)</a:t>
            </a:r>
            <a:endParaRPr lang="en-US" b="1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44205" y="-67454"/>
            <a:ext cx="5148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Conformational behavior of </a:t>
            </a:r>
            <a:r>
              <a:rPr lang="en-US" sz="2000" b="1" i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anti</a:t>
            </a:r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and </a:t>
            </a:r>
            <a:r>
              <a:rPr lang="en-US" sz="2000" b="1" i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syn</a:t>
            </a:r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forms</a:t>
            </a:r>
            <a:endParaRPr lang="en-US" sz="2000" b="1" dirty="0">
              <a:solidFill>
                <a:srgbClr val="1D03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212400"/>
              </p:ext>
            </p:extLst>
          </p:nvPr>
        </p:nvGraphicFramePr>
        <p:xfrm>
          <a:off x="-294201" y="1916832"/>
          <a:ext cx="4897378" cy="34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Graph" r:id="rId3" imgW="4173120" imgH="2916000" progId="Origin50.Graph">
                  <p:embed/>
                </p:oleObj>
              </mc:Choice>
              <mc:Fallback>
                <p:oleObj name="Graph" r:id="rId3" imgW="4173120" imgH="2916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4201" y="1916832"/>
                        <a:ext cx="4897378" cy="340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672726"/>
              </p:ext>
            </p:extLst>
          </p:nvPr>
        </p:nvGraphicFramePr>
        <p:xfrm>
          <a:off x="4292899" y="1916832"/>
          <a:ext cx="4959621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Graph" r:id="rId5" imgW="4173120" imgH="2916000" progId="Origin50.Graph">
                  <p:embed/>
                </p:oleObj>
              </mc:Choice>
              <mc:Fallback>
                <p:oleObj name="Graph" r:id="rId5" imgW="4173120" imgH="2916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899" y="1916832"/>
                        <a:ext cx="4959621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02183"/>
              </p:ext>
            </p:extLst>
          </p:nvPr>
        </p:nvGraphicFramePr>
        <p:xfrm>
          <a:off x="1619672" y="1124744"/>
          <a:ext cx="1296144" cy="101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CS ChemDraw Drawing" r:id="rId7" imgW="1320950" imgH="1052730" progId="ChemDraw.Document.6.0">
                  <p:embed/>
                </p:oleObj>
              </mc:Choice>
              <mc:Fallback>
                <p:oleObj name="CS ChemDraw Drawing" r:id="rId7" imgW="1320950" imgH="10527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24744"/>
                        <a:ext cx="1296144" cy="1014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066866"/>
              </p:ext>
            </p:extLst>
          </p:nvPr>
        </p:nvGraphicFramePr>
        <p:xfrm>
          <a:off x="6084168" y="1124744"/>
          <a:ext cx="1296144" cy="101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CS ChemDraw Drawing" r:id="rId9" imgW="1320890" imgH="1006971" progId="ChemDraw.Document.6.0">
                  <p:embed/>
                </p:oleObj>
              </mc:Choice>
              <mc:Fallback>
                <p:oleObj name="CS ChemDraw Drawing" r:id="rId9" imgW="1320890" imgH="10069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124744"/>
                        <a:ext cx="1296144" cy="1015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44495" y="0"/>
            <a:ext cx="5239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UV/</a:t>
            </a:r>
            <a:r>
              <a:rPr lang="en-US" sz="2000" b="1" dirty="0" err="1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vis</a:t>
            </a:r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absorption spectra of </a:t>
            </a:r>
            <a:r>
              <a:rPr lang="en-US" sz="2000" b="1" i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anti</a:t>
            </a:r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and </a:t>
            </a:r>
            <a:r>
              <a:rPr lang="en-US" sz="2000" b="1" i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syn</a:t>
            </a:r>
            <a:r>
              <a:rPr lang="en-US" sz="2000" b="1" dirty="0" smtClean="0">
                <a:solidFill>
                  <a:srgbClr val="1D0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forms</a:t>
            </a:r>
            <a:endParaRPr lang="en-US" sz="2000" b="1" dirty="0">
              <a:solidFill>
                <a:srgbClr val="1D03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15546"/>
              </p:ext>
            </p:extLst>
          </p:nvPr>
        </p:nvGraphicFramePr>
        <p:xfrm>
          <a:off x="-180528" y="612192"/>
          <a:ext cx="3744416" cy="286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Graph" r:id="rId3" imgW="2942018" imgH="2250720" progId="Origin50.Graph">
                  <p:embed/>
                </p:oleObj>
              </mc:Choice>
              <mc:Fallback>
                <p:oleObj name="Graph" r:id="rId3" imgW="2942018" imgH="225072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612192"/>
                        <a:ext cx="3744416" cy="2862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54245"/>
              </p:ext>
            </p:extLst>
          </p:nvPr>
        </p:nvGraphicFramePr>
        <p:xfrm>
          <a:off x="2782433" y="629088"/>
          <a:ext cx="3744055" cy="286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Graph" r:id="rId5" imgW="2942018" imgH="2250720" progId="Origin50.Graph">
                  <p:embed/>
                </p:oleObj>
              </mc:Choice>
              <mc:Fallback>
                <p:oleObj name="Graph" r:id="rId5" imgW="2942018" imgH="225072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433" y="629088"/>
                        <a:ext cx="3744055" cy="2862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470691"/>
              </p:ext>
            </p:extLst>
          </p:nvPr>
        </p:nvGraphicFramePr>
        <p:xfrm>
          <a:off x="5724127" y="638340"/>
          <a:ext cx="3744417" cy="2862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Graph" r:id="rId7" imgW="2942018" imgH="2250720" progId="Origin50.Graph">
                  <p:embed/>
                </p:oleObj>
              </mc:Choice>
              <mc:Fallback>
                <p:oleObj name="Graph" r:id="rId7" imgW="2942018" imgH="225072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7" y="638340"/>
                        <a:ext cx="3744417" cy="2862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342356"/>
              </p:ext>
            </p:extLst>
          </p:nvPr>
        </p:nvGraphicFramePr>
        <p:xfrm>
          <a:off x="50992" y="3284984"/>
          <a:ext cx="452100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Graph" r:id="rId9" imgW="2942018" imgH="2250720" progId="Origin50.Graph">
                  <p:embed/>
                </p:oleObj>
              </mc:Choice>
              <mc:Fallback>
                <p:oleObj name="Graph" r:id="rId9" imgW="2942018" imgH="225072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2" y="3284984"/>
                        <a:ext cx="4521008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450908"/>
              </p:ext>
            </p:extLst>
          </p:nvPr>
        </p:nvGraphicFramePr>
        <p:xfrm>
          <a:off x="4355976" y="3284984"/>
          <a:ext cx="4616009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Graph" r:id="rId11" imgW="3920760" imgH="3000960" progId="Origin50.Graph">
                  <p:embed/>
                </p:oleObj>
              </mc:Choice>
              <mc:Fallback>
                <p:oleObj name="Graph" r:id="rId11" imgW="3920760" imgH="3000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284984"/>
                        <a:ext cx="4616009" cy="352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9486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1445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-30714"/>
            <a:ext cx="5253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Fluorescence spectra of the studied compounds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612179"/>
              </p:ext>
            </p:extLst>
          </p:nvPr>
        </p:nvGraphicFramePr>
        <p:xfrm>
          <a:off x="-252536" y="169341"/>
          <a:ext cx="4386896" cy="335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Graph" r:id="rId3" imgW="2942018" imgH="2250720" progId="Origin50.Graph">
                  <p:embed/>
                </p:oleObj>
              </mc:Choice>
              <mc:Fallback>
                <p:oleObj name="Graph" r:id="rId3" imgW="2942018" imgH="2250720" progId="Origin50.Graph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6" y="169341"/>
                        <a:ext cx="4386896" cy="3353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836438"/>
              </p:ext>
            </p:extLst>
          </p:nvPr>
        </p:nvGraphicFramePr>
        <p:xfrm>
          <a:off x="-468560" y="3274328"/>
          <a:ext cx="4665025" cy="356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Graph" r:id="rId5" imgW="2942018" imgH="2250720" progId="Origin50.Graph">
                  <p:embed/>
                </p:oleObj>
              </mc:Choice>
              <mc:Fallback>
                <p:oleObj name="Graph" r:id="rId5" imgW="2942018" imgH="2250720" progId="Origin50.Graph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560" y="3274328"/>
                        <a:ext cx="4665025" cy="356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23728" y="-30714"/>
            <a:ext cx="5253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Fluorescence spectra of the studied compounds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1" descr="M1-96virt(LUMO) on S1 ge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7721"/>
            <a:ext cx="2215994" cy="21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M1-94occ(HOMO-1) on S1 ge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4802"/>
            <a:ext cx="2143986" cy="211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7" descr="M1-93occ(HOMO-1) on S1 ge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79943"/>
            <a:ext cx="2071978" cy="205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" descr="M1_180-96virt(LUMO) on S1 ge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72" y="573126"/>
            <a:ext cx="232550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3" descr="M1_180-93occ(HOMO-2) on S1 ge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72" y="2712093"/>
            <a:ext cx="2232248" cy="200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6016" y="332656"/>
            <a:ext cx="4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9179" y="370358"/>
            <a:ext cx="54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392282"/>
            <a:ext cx="78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0947" y="349495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HOMO-2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882" y="542272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HOMO-3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4AE3-276C-468F-8153-66A4B3BDBD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1135</Words>
  <Application>Microsoft Office PowerPoint</Application>
  <PresentationFormat>Экран (4:3)</PresentationFormat>
  <Paragraphs>694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Image</vt:lpstr>
      <vt:lpstr>CS ChemDraw Drawing</vt:lpstr>
      <vt:lpstr>Graph</vt:lpstr>
      <vt:lpstr>Benzimidazolequinoxalines: Novel Fluorophores with Tuneable Sensitivity to Solvent Effects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kind attention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Benzimidazolequinoxalines: Novel Fluorophores with Tuneable Sensitivity to Solvent Effects</dc:title>
  <dc:creator>Tester</dc:creator>
  <cp:lastModifiedBy>User</cp:lastModifiedBy>
  <cp:revision>41</cp:revision>
  <dcterms:created xsi:type="dcterms:W3CDTF">2016-11-22T08:01:16Z</dcterms:created>
  <dcterms:modified xsi:type="dcterms:W3CDTF">2016-11-29T20:07:15Z</dcterms:modified>
</cp:coreProperties>
</file>