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7" r:id="rId3"/>
    <p:sldId id="257" r:id="rId4"/>
    <p:sldId id="298" r:id="rId5"/>
    <p:sldId id="390" r:id="rId6"/>
    <p:sldId id="346" r:id="rId7"/>
    <p:sldId id="258" r:id="rId8"/>
    <p:sldId id="392" r:id="rId9"/>
    <p:sldId id="368" r:id="rId10"/>
    <p:sldId id="386" r:id="rId11"/>
    <p:sldId id="347" r:id="rId12"/>
    <p:sldId id="364" r:id="rId13"/>
    <p:sldId id="367" r:id="rId14"/>
    <p:sldId id="378" r:id="rId15"/>
    <p:sldId id="387" r:id="rId16"/>
    <p:sldId id="388" r:id="rId17"/>
    <p:sldId id="382" r:id="rId18"/>
    <p:sldId id="384" r:id="rId19"/>
    <p:sldId id="385" r:id="rId20"/>
    <p:sldId id="350" r:id="rId21"/>
    <p:sldId id="359" r:id="rId22"/>
    <p:sldId id="360" r:id="rId23"/>
    <p:sldId id="361" r:id="rId24"/>
    <p:sldId id="332" r:id="rId25"/>
    <p:sldId id="333" r:id="rId26"/>
    <p:sldId id="340" r:id="rId27"/>
    <p:sldId id="391" r:id="rId28"/>
    <p:sldId id="339" r:id="rId29"/>
    <p:sldId id="393" r:id="rId30"/>
    <p:sldId id="343" r:id="rId31"/>
    <p:sldId id="342" r:id="rId32"/>
    <p:sldId id="272" r:id="rId33"/>
    <p:sldId id="377" r:id="rId34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FFEAA7"/>
    <a:srgbClr val="A9D975"/>
    <a:srgbClr val="C7E1FD"/>
    <a:srgbClr val="E4F3F4"/>
    <a:srgbClr val="F0FEF9"/>
    <a:srgbClr val="D3FDED"/>
    <a:srgbClr val="DEFEFB"/>
    <a:srgbClr val="D9FFFF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8" autoAdjust="0"/>
  </p:normalViewPr>
  <p:slideViewPr>
    <p:cSldViewPr>
      <p:cViewPr>
        <p:scale>
          <a:sx n="80" d="100"/>
          <a:sy n="80" d="100"/>
        </p:scale>
        <p:origin x="-129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5"/>
      <c:rotY val="20"/>
      <c:depthPercent val="5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000000"/>
          </a:solidFill>
          <a:prstDash val="solid"/>
        </a:ln>
      </c:spPr>
    </c:sideWall>
    <c:backWall>
      <c:thickness val="0"/>
      <c:spPr>
        <a:noFill/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190476190476294E-2"/>
          <c:y val="5.515587529976012E-2"/>
          <c:w val="0.90793650793650749"/>
          <c:h val="0.832134292565947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993366"/>
                </a:gs>
                <a:gs pos="100000">
                  <a:srgbClr val="FFFFFF"/>
                </a:gs>
              </a:gsLst>
              <a:lin ang="0" scaled="1"/>
            </a:gradFill>
            <a:ln w="5591">
              <a:solidFill>
                <a:srgbClr val="000000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gradFill rotWithShape="0">
                <a:gsLst>
                  <a:gs pos="0">
                    <a:srgbClr val="993366"/>
                  </a:gs>
                  <a:gs pos="100000">
                    <a:srgbClr val="00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5591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gradFill rotWithShape="0">
                <a:gsLst>
                  <a:gs pos="0">
                    <a:srgbClr val="993366"/>
                  </a:gs>
                  <a:gs pos="100000">
                    <a:srgbClr val="00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5591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4"/>
                <c:pt idx="0">
                  <c:v>ХФ</c:v>
                </c:pt>
                <c:pt idx="1">
                  <c:v>ДД2</c:v>
                </c:pt>
                <c:pt idx="2">
                  <c:v>ДД2_сш1</c:v>
                </c:pt>
                <c:pt idx="3">
                  <c:v>ДД2_сш2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30</c:v>
                </c:pt>
                <c:pt idx="1">
                  <c:v>57.260000000000005</c:v>
                </c:pt>
                <c:pt idx="2">
                  <c:v>73.31</c:v>
                </c:pt>
                <c:pt idx="3">
                  <c:v>41.309999999999995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109138304"/>
        <c:axId val="109139840"/>
        <c:axId val="0"/>
      </c:bar3DChart>
      <c:catAx>
        <c:axId val="10913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39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1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9139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9139840"/>
        <c:scaling>
          <c:orientation val="minMax"/>
        </c:scaling>
        <c:delete val="0"/>
        <c:axPos val="l"/>
        <c:majorGridlines>
          <c:spPr>
            <a:ln w="139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39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2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9138304"/>
        <c:crosses val="autoZero"/>
        <c:crossBetween val="between"/>
      </c:valAx>
      <c:spPr>
        <a:noFill/>
        <a:ln w="1118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9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5" Type="http://schemas.openxmlformats.org/officeDocument/2006/relationships/image" Target="../media/image45.emf"/><Relationship Id="rId4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DBD98B-A5A8-445A-A35E-419E0FBA8A00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EF3C6B-A545-4A98-90F4-8E197241A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2657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4D00EC-C7FB-45A2-94F5-047C2068C174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3D2D744-B152-42B1-ADA3-B58825FA4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6104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3087B2-B6ED-4A27-86C6-9E388473B799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53253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D2D744-B152-42B1-ADA3-B58825FA4EB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00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24DF07-A6B0-4689-9AD2-725DFEF5D820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FDEBD-DD60-4E56-ACC8-E4894C8B6E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6831-598D-4006-80B1-7EF3AB88A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BCE70-1BBB-4AF2-95E0-4117199915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38581-1C12-4C26-9471-0873858901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E5039-F25B-4E82-9F8E-3853953CA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335C4-52B7-410C-A1E4-C6E43A711D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B500F-7EAF-47E9-8643-1C547BA9B4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F3A57-D70F-44AD-BDDB-7C0B8953BB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7F5DE-58BC-4A72-9099-9E6D89F091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25527-69E9-4AA1-938F-42C183D2D2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D373-DFF3-42FB-90F9-57F3261924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1"/>
            </a:gs>
            <a:gs pos="50000">
              <a:srgbClr val="F0FEF9"/>
            </a:gs>
            <a:gs pos="100000">
              <a:schemeClr val="accent1"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4D2DAF7-E0E8-4F28-9433-95C65BAB28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3.e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11" Type="http://schemas.openxmlformats.org/officeDocument/2006/relationships/image" Target="../media/image32.wmf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30.wmf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0.emf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38.png"/><Relationship Id="rId10" Type="http://schemas.openxmlformats.org/officeDocument/2006/relationships/image" Target="../media/image36.wmf"/><Relationship Id="rId4" Type="http://schemas.openxmlformats.org/officeDocument/2006/relationships/chart" Target="../charts/chart1.xml"/><Relationship Id="rId9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1.w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2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4.emf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emf"/><Relationship Id="rId3" Type="http://schemas.openxmlformats.org/officeDocument/2006/relationships/image" Target="../media/image62.png"/><Relationship Id="rId7" Type="http://schemas.openxmlformats.org/officeDocument/2006/relationships/image" Target="../media/image82.png"/><Relationship Id="rId12" Type="http://schemas.openxmlformats.org/officeDocument/2006/relationships/image" Target="../media/image87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62.png"/><Relationship Id="rId7" Type="http://schemas.openxmlformats.org/officeDocument/2006/relationships/image" Target="../media/image10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576263" y="2016125"/>
            <a:ext cx="79565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16" tIns="64412" rIns="128816" bIns="64412">
            <a:spAutoFit/>
          </a:bodyPr>
          <a:lstStyle>
            <a:lvl1pPr defTabSz="5654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654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654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654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654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654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654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654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654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АТОМИСТИЧЕСКОЕ МОДЕЛИРОВАНИЕ ХРОМОФОР-СОДЕРЖАЩИХ ПОЛИМЕРНЫХ МАТЕРИАЛОВ С КВАДРАТИЧНЫМИ НЕЛИНЕЙНО-ОПТИЧЕСКИМИ СВОЙСТВАМИ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96850" y="3573463"/>
            <a:ext cx="87518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u="sng" dirty="0" err="1">
                <a:latin typeface="+mj-lt"/>
              </a:rPr>
              <a:t>О.Д.Фоминых</a:t>
            </a:r>
            <a:r>
              <a:rPr lang="ru-RU" altLang="ru-RU" sz="1600" dirty="0">
                <a:latin typeface="+mj-lt"/>
              </a:rPr>
              <a:t>, А.В. </a:t>
            </a:r>
            <a:r>
              <a:rPr lang="ru-RU" altLang="ru-RU" sz="1600" dirty="0" err="1">
                <a:latin typeface="+mj-lt"/>
              </a:rPr>
              <a:t>Шарипова</a:t>
            </a:r>
            <a:r>
              <a:rPr lang="ru-RU" altLang="ru-RU" sz="1600" dirty="0">
                <a:latin typeface="+mj-lt"/>
              </a:rPr>
              <a:t>, А.И. Левицкая, М.Ю. Балакина</a:t>
            </a:r>
            <a:endParaRPr lang="en-US" altLang="ru-RU" sz="1600" i="1" baseline="30000" dirty="0">
              <a:latin typeface="+mj-lt"/>
            </a:endParaRPr>
          </a:p>
          <a:p>
            <a:pPr algn="ctr"/>
            <a:endParaRPr lang="ru-RU" altLang="ru-RU" sz="1600" i="1" dirty="0">
              <a:latin typeface="+mj-lt"/>
            </a:endParaRPr>
          </a:p>
          <a:p>
            <a:pPr algn="ctr"/>
            <a:r>
              <a:rPr lang="ru-RU" altLang="ru-RU" sz="1600" i="1" dirty="0">
                <a:latin typeface="+mj-lt"/>
              </a:rPr>
              <a:t>Институт органической и физической химии им. А.Е. Арбузова </a:t>
            </a:r>
            <a:r>
              <a:rPr lang="ru-RU" altLang="ru-RU" sz="1600" i="1" dirty="0" err="1">
                <a:latin typeface="+mj-lt"/>
              </a:rPr>
              <a:t>КазНЦ</a:t>
            </a:r>
            <a:r>
              <a:rPr lang="ru-RU" altLang="ru-RU" sz="1600" i="1" dirty="0">
                <a:latin typeface="+mj-lt"/>
              </a:rPr>
              <a:t> РАН,  Казань</a:t>
            </a:r>
            <a:endParaRPr lang="en-US" altLang="ru-RU" sz="1600" i="1" dirty="0">
              <a:latin typeface="+mj-lt"/>
            </a:endParaRPr>
          </a:p>
          <a:p>
            <a:pPr algn="ctr"/>
            <a:r>
              <a:rPr lang="pt-BR" altLang="ru-RU" sz="1600" dirty="0">
                <a:latin typeface="+mj-lt"/>
              </a:rPr>
              <a:t>e-mail:</a:t>
            </a:r>
            <a:r>
              <a:rPr lang="ru-RU" altLang="ru-RU" sz="1600" dirty="0">
                <a:latin typeface="+mj-lt"/>
              </a:rPr>
              <a:t> </a:t>
            </a:r>
            <a:r>
              <a:rPr lang="en-US" altLang="ru-RU" sz="1600" i="1" dirty="0">
                <a:latin typeface="+mj-lt"/>
              </a:rPr>
              <a:t>fod5@yandex.ru</a:t>
            </a:r>
            <a:endParaRPr lang="pt-BR" altLang="ru-RU" sz="1600" i="1" dirty="0">
              <a:latin typeface="+mj-lt"/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619672" y="6433393"/>
            <a:ext cx="6459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 dirty="0"/>
              <a:t>Работа выполнена при финансовой поддержке РФФИ (№ 15-03-04423-а).</a:t>
            </a:r>
          </a:p>
        </p:txBody>
      </p:sp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563639" cy="146769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3" cstate="print"/>
          <a:srcRect l="50000" t="10204" r="2942" b="8125"/>
          <a:stretch>
            <a:fillRect/>
          </a:stretch>
        </p:blipFill>
        <p:spPr bwMode="auto">
          <a:xfrm>
            <a:off x="6735763" y="115888"/>
            <a:ext cx="2300287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7F5DE-58BC-4A72-9099-9E6D89F091DB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08665" y="6237312"/>
            <a:ext cx="2133600" cy="476250"/>
          </a:xfrm>
        </p:spPr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116632"/>
            <a:ext cx="5104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i="1" kern="0" dirty="0" smtClean="0">
                <a:solidFill>
                  <a:srgbClr val="C00000"/>
                </a:solidFill>
                <a:latin typeface="+mj-lt"/>
              </a:rPr>
              <a:t>Рассматриваемые полимерные системы</a:t>
            </a:r>
            <a:endParaRPr lang="ru-RU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380989"/>
              </p:ext>
            </p:extLst>
          </p:nvPr>
        </p:nvGraphicFramePr>
        <p:xfrm>
          <a:off x="4444685" y="666265"/>
          <a:ext cx="1999523" cy="2474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1" name="CS ChemDraw Drawing" r:id="rId3" imgW="3738372" imgH="4620768" progId="">
                  <p:embed/>
                </p:oleObj>
              </mc:Choice>
              <mc:Fallback>
                <p:oleObj name="CS ChemDraw Drawing" r:id="rId3" imgW="3738372" imgH="4620768" progId="">
                  <p:embed/>
                  <p:pic>
                    <p:nvPicPr>
                      <p:cNvPr id="0" name="Picture 2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85" y="666265"/>
                        <a:ext cx="1999523" cy="24747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937100"/>
              </p:ext>
            </p:extLst>
          </p:nvPr>
        </p:nvGraphicFramePr>
        <p:xfrm>
          <a:off x="107753" y="867610"/>
          <a:ext cx="2007506" cy="1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2" name="CS ChemDraw Drawing" r:id="rId5" imgW="6047740" imgH="5842000" progId="">
                  <p:embed/>
                </p:oleObj>
              </mc:Choice>
              <mc:Fallback>
                <p:oleObj name="CS ChemDraw Drawing" r:id="rId5" imgW="6047740" imgH="5842000" progId="">
                  <p:embed/>
                  <p:pic>
                    <p:nvPicPr>
                      <p:cNvPr id="0" name="Picture 2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53" y="867610"/>
                        <a:ext cx="2007506" cy="1912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300087"/>
              </p:ext>
            </p:extLst>
          </p:nvPr>
        </p:nvGraphicFramePr>
        <p:xfrm>
          <a:off x="667582" y="3501008"/>
          <a:ext cx="3376106" cy="3264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3" name="CS ChemDraw Drawing" r:id="rId7" imgW="6176381" imgH="5710044" progId="">
                  <p:embed/>
                </p:oleObj>
              </mc:Choice>
              <mc:Fallback>
                <p:oleObj name="CS ChemDraw Drawing" r:id="rId7" imgW="6176381" imgH="5710044" progId="">
                  <p:embed/>
                  <p:pic>
                    <p:nvPicPr>
                      <p:cNvPr id="0" name="Picture 2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82" y="3501008"/>
                        <a:ext cx="3376106" cy="32647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49606"/>
              </p:ext>
            </p:extLst>
          </p:nvPr>
        </p:nvGraphicFramePr>
        <p:xfrm>
          <a:off x="6016694" y="1121023"/>
          <a:ext cx="3110803" cy="237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4" name="CS ChemDraw Drawing" r:id="rId9" imgW="7416890" imgH="5673569" progId="">
                  <p:embed/>
                </p:oleObj>
              </mc:Choice>
              <mc:Fallback>
                <p:oleObj name="CS ChemDraw Drawing" r:id="rId9" imgW="7416890" imgH="5673569" progId="">
                  <p:embed/>
                  <p:pic>
                    <p:nvPicPr>
                      <p:cNvPr id="0" name="Picture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94" y="1121023"/>
                        <a:ext cx="3110803" cy="23799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1" descr="EAD4-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51" y="4221088"/>
            <a:ext cx="3427412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98760" y="590611"/>
            <a:ext cx="638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+mj-lt"/>
              </a:rPr>
              <a:t>ОАХФ</a:t>
            </a:r>
            <a:endParaRPr lang="ru-RU" sz="1200" dirty="0"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1997180"/>
            <a:ext cx="1414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+mj-lt"/>
              </a:rPr>
              <a:t>ОАБ-ДФ1 (</a:t>
            </a:r>
            <a:r>
              <a:rPr lang="en-US" altLang="ru-RU" sz="1200" b="1" i="1" kern="0" dirty="0" smtClean="0">
                <a:solidFill>
                  <a:srgbClr val="333399"/>
                </a:solidFill>
                <a:latin typeface="+mj-lt"/>
              </a:rPr>
              <a:t>EAD)</a:t>
            </a:r>
            <a:endParaRPr lang="ru-RU" sz="1200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24328" y="590611"/>
            <a:ext cx="915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Comic Sans MS" pitchFamily="66" charset="0"/>
              </a:rPr>
              <a:t>ОАБ-ДФ2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54803" y="3586419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+mj-lt"/>
              </a:rPr>
              <a:t>Бинарная система с хромофорами-гостями</a:t>
            </a:r>
          </a:p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+mj-lt"/>
              </a:rPr>
              <a:t> ОАБ-ДФ1 + </a:t>
            </a:r>
            <a:r>
              <a:rPr lang="en-US" altLang="ru-RU" sz="1200" b="1" i="1" kern="0" dirty="0" smtClean="0">
                <a:solidFill>
                  <a:srgbClr val="333399"/>
                </a:solidFill>
                <a:latin typeface="+mj-lt"/>
              </a:rPr>
              <a:t>TCE (</a:t>
            </a:r>
            <a:r>
              <a:rPr lang="en-US" altLang="ru-RU" sz="1200" b="1" i="1" kern="0" dirty="0" err="1" smtClean="0">
                <a:solidFill>
                  <a:srgbClr val="333399"/>
                </a:solidFill>
                <a:latin typeface="+mj-lt"/>
              </a:rPr>
              <a:t>EADn</a:t>
            </a:r>
            <a:r>
              <a:rPr lang="en-US" altLang="ru-RU" sz="1200" b="1" i="1" kern="0" dirty="0" smtClean="0">
                <a:solidFill>
                  <a:srgbClr val="333399"/>
                </a:solidFill>
                <a:latin typeface="+mj-lt"/>
              </a:rPr>
              <a:t>-n)</a:t>
            </a:r>
            <a:endParaRPr lang="ru-RU" sz="1200" dirty="0"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3309420"/>
            <a:ext cx="4860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+mj-lt"/>
              </a:rPr>
              <a:t>Разветвленный метакриловый сополимер с хромофорами</a:t>
            </a:r>
            <a:endParaRPr lang="ru-RU" sz="1200" dirty="0">
              <a:latin typeface="+mj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1134939"/>
            <a:ext cx="1916088" cy="172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2626358" y="850599"/>
            <a:ext cx="9108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i="1" kern="0" dirty="0" smtClean="0">
                <a:solidFill>
                  <a:srgbClr val="333399"/>
                </a:solidFill>
                <a:latin typeface="+mj-lt"/>
              </a:rPr>
              <a:t>ОАБ-</a:t>
            </a:r>
            <a:r>
              <a:rPr lang="en-US" altLang="ru-RU" sz="1200" b="1" i="1" kern="0" dirty="0" smtClean="0">
                <a:solidFill>
                  <a:srgbClr val="333399"/>
                </a:solidFill>
                <a:latin typeface="+mj-lt"/>
              </a:rPr>
              <a:t>DR1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78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81866"/>
            <a:ext cx="8928992" cy="6721351"/>
          </a:xfrm>
          <a:prstGeom prst="rect">
            <a:avLst/>
          </a:prstGeom>
          <a:gradFill>
            <a:gsLst>
              <a:gs pos="0">
                <a:srgbClr val="A9D975"/>
              </a:gs>
              <a:gs pos="50000">
                <a:srgbClr val="F0FEF9"/>
              </a:gs>
              <a:gs pos="100000">
                <a:srgbClr val="A9D975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>
            <a:off x="214282" y="1000108"/>
            <a:ext cx="4321175" cy="2590800"/>
            <a:chOff x="4000496" y="2571744"/>
            <a:chExt cx="4321175" cy="2590800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42" name="AutoShape 133"/>
            <p:cNvSpPr>
              <a:spLocks noChangeArrowheads="1"/>
            </p:cNvSpPr>
            <p:nvPr/>
          </p:nvSpPr>
          <p:spPr bwMode="auto">
            <a:xfrm>
              <a:off x="4000496" y="2571744"/>
              <a:ext cx="4321175" cy="2590800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pic>
          <p:nvPicPr>
            <p:cNvPr id="43" name="Picture 30" descr="Рисунок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1946" y="3146419"/>
              <a:ext cx="2808288" cy="1477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6000760" y="4643446"/>
              <a:ext cx="598241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200" dirty="0">
                  <a:latin typeface="Comic Sans MS" pitchFamily="66" charset="0"/>
                </a:rPr>
                <a:t>EAD2</a:t>
              </a:r>
              <a:endParaRPr lang="ru-RU" altLang="ru-RU" sz="1200" dirty="0">
                <a:latin typeface="Comic Sans MS" pitchFamily="66" charset="0"/>
              </a:endParaRPr>
            </a:p>
          </p:txBody>
        </p: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73521" y="2643182"/>
              <a:ext cx="1319213" cy="20161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Овал 2"/>
          <p:cNvSpPr/>
          <p:nvPr/>
        </p:nvSpPr>
        <p:spPr>
          <a:xfrm>
            <a:off x="7052923" y="228600"/>
            <a:ext cx="1839557" cy="203101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3438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664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06200" y="2204864"/>
            <a:ext cx="4430296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Установление</a:t>
            </a:r>
            <a:r>
              <a:rPr kumimoji="0" lang="ru-RU" altLang="ru-RU" sz="13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 набора уникальных </a:t>
            </a:r>
            <a:r>
              <a:rPr kumimoji="0" lang="ru-RU" altLang="ru-RU" sz="1300" b="1" i="1" u="none" strike="noStrike" kern="0" cap="none" spc="0" normalizeH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конформаций</a:t>
            </a:r>
            <a:endParaRPr kumimoji="0" lang="ru-RU" altLang="ru-RU" sz="1300" b="1" i="1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</a:endParaRP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b="1" i="1" kern="0" dirty="0" smtClean="0">
                <a:solidFill>
                  <a:srgbClr val="333399"/>
                </a:solidFill>
                <a:latin typeface="+mj-lt"/>
              </a:rPr>
              <a:t>    </a:t>
            </a:r>
            <a:r>
              <a:rPr lang="ru-RU" sz="1300" b="1" i="1" kern="0" baseline="0" dirty="0" smtClean="0">
                <a:solidFill>
                  <a:srgbClr val="333399"/>
                </a:solidFill>
                <a:latin typeface="+mj-lt"/>
              </a:rPr>
              <a:t>(конформационное многообразие)</a:t>
            </a: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Анализ: наличие </a:t>
            </a:r>
            <a:r>
              <a:rPr kumimoji="0" lang="ru-RU" sz="1300" b="1" i="1" u="none" strike="noStrike" kern="0" cap="none" spc="0" normalizeH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конформеров</a:t>
            </a:r>
            <a:r>
              <a:rPr kumimoji="0" lang="ru-RU" sz="13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, перспективных</a:t>
            </a:r>
          </a:p>
          <a:p>
            <a:pPr marL="177800" marR="0" lvl="0" indent="-177800" defTabSz="355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b="1" i="1" kern="0" baseline="0" dirty="0" smtClean="0">
                <a:solidFill>
                  <a:srgbClr val="333399"/>
                </a:solidFill>
                <a:latin typeface="+mj-lt"/>
              </a:rPr>
              <a:t>	с</a:t>
            </a:r>
            <a:r>
              <a:rPr lang="ru-RU" sz="1300" b="1" i="1" kern="0" dirty="0" smtClean="0">
                <a:solidFill>
                  <a:srgbClr val="333399"/>
                </a:solidFill>
                <a:latin typeface="+mj-lt"/>
              </a:rPr>
              <a:t> точки зрения НЛО активности</a:t>
            </a: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Исследование возможности самоорганизации</a:t>
            </a:r>
          </a:p>
          <a:p>
            <a:pPr marR="0" lvl="0" defTabSz="2730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b="1" i="1" kern="0" dirty="0" smtClean="0">
                <a:solidFill>
                  <a:srgbClr val="333399"/>
                </a:solidFill>
                <a:latin typeface="+mj-lt"/>
              </a:rPr>
              <a:t>	фрагментов олигомера</a:t>
            </a:r>
            <a:endParaRPr kumimoji="0" lang="ru-RU" sz="13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26170" y="81867"/>
            <a:ext cx="526297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ru-RU" altLang="ru-RU" b="1" i="1" kern="0" dirty="0" smtClean="0">
                <a:solidFill>
                  <a:srgbClr val="333399"/>
                </a:solidFill>
                <a:latin typeface="+mj-lt"/>
              </a:rPr>
              <a:t>Конформационный поиск: </a:t>
            </a:r>
          </a:p>
          <a:p>
            <a:r>
              <a:rPr lang="ru-RU" altLang="ru-RU" sz="1400" b="1" i="1" kern="0" dirty="0" err="1" smtClean="0">
                <a:solidFill>
                  <a:srgbClr val="333399"/>
                </a:solidFill>
                <a:latin typeface="+mj-lt"/>
              </a:rPr>
              <a:t>эпоксиаминные</a:t>
            </a:r>
            <a:r>
              <a:rPr lang="ru-RU" altLang="ru-RU" sz="1400" b="1" i="1" kern="0" dirty="0" smtClean="0">
                <a:solidFill>
                  <a:srgbClr val="333399"/>
                </a:solidFill>
                <a:latin typeface="+mj-lt"/>
              </a:rPr>
              <a:t> олигомеры с дендритными </a:t>
            </a:r>
          </a:p>
          <a:p>
            <a:r>
              <a:rPr lang="ru-RU" altLang="ru-RU" sz="1400" b="1" i="1" kern="0" dirty="0" err="1" smtClean="0">
                <a:solidFill>
                  <a:srgbClr val="333399"/>
                </a:solidFill>
                <a:latin typeface="+mj-lt"/>
              </a:rPr>
              <a:t>Хромофорсодержащими</a:t>
            </a:r>
            <a:r>
              <a:rPr lang="ru-RU" altLang="ru-RU" sz="1400" b="1" i="1" kern="0" dirty="0" smtClean="0">
                <a:solidFill>
                  <a:srgbClr val="333399"/>
                </a:solidFill>
                <a:latin typeface="+mj-lt"/>
              </a:rPr>
              <a:t> фрагментами в боковой цепи </a:t>
            </a:r>
            <a:endParaRPr lang="ru-RU" sz="1400" dirty="0">
              <a:latin typeface="+mj-lt"/>
            </a:endParaRPr>
          </a:p>
        </p:txBody>
      </p:sp>
      <p:graphicFrame>
        <p:nvGraphicFramePr>
          <p:cNvPr id="2355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414400"/>
              </p:ext>
            </p:extLst>
          </p:nvPr>
        </p:nvGraphicFramePr>
        <p:xfrm>
          <a:off x="7316031" y="427107"/>
          <a:ext cx="1349107" cy="167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1" name="CS ChemDraw Drawing" r:id="rId5" imgW="3738372" imgH="4620768" progId="">
                  <p:embed/>
                </p:oleObj>
              </mc:Choice>
              <mc:Fallback>
                <p:oleObj name="CS ChemDraw Drawing" r:id="rId5" imgW="3738372" imgH="4620768" progId="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6031" y="427107"/>
                        <a:ext cx="1349107" cy="1670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1115616" y="3717032"/>
            <a:ext cx="7715304" cy="2928958"/>
            <a:chOff x="1285852" y="3786190"/>
            <a:chExt cx="7715304" cy="292895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1285852" y="3786190"/>
              <a:ext cx="7715304" cy="292895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714876" y="4000504"/>
              <a:ext cx="5982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EAD4</a:t>
              </a:r>
              <a:endParaRPr lang="ru-RU" sz="1200" dirty="0">
                <a:latin typeface="Comic Sans MS" pitchFamily="66" charset="0"/>
              </a:endParaRPr>
            </a:p>
          </p:txBody>
        </p:sp>
        <p:pic>
          <p:nvPicPr>
            <p:cNvPr id="40" name="Picture 31" descr="Рисунок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14480" y="4500570"/>
              <a:ext cx="3600450" cy="1725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3" name="Группа 52"/>
            <p:cNvGrpSpPr/>
            <p:nvPr/>
          </p:nvGrpSpPr>
          <p:grpSpPr>
            <a:xfrm>
              <a:off x="5929322" y="3786190"/>
              <a:ext cx="2990770" cy="2879685"/>
              <a:chOff x="5929322" y="3786190"/>
              <a:chExt cx="2990770" cy="2879685"/>
            </a:xfrm>
          </p:grpSpPr>
          <p:pic>
            <p:nvPicPr>
              <p:cNvPr id="19" name="Picture 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9322" y="3786190"/>
                <a:ext cx="2990770" cy="2879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Oval 164"/>
              <p:cNvSpPr>
                <a:spLocks noChangeArrowheads="1"/>
              </p:cNvSpPr>
              <p:nvPr/>
            </p:nvSpPr>
            <p:spPr bwMode="auto">
              <a:xfrm>
                <a:off x="6572264" y="5643578"/>
                <a:ext cx="966788" cy="9779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  <p:sp>
          <p:nvSpPr>
            <p:cNvPr id="52" name="Text Box 166"/>
            <p:cNvSpPr txBox="1">
              <a:spLocks noChangeArrowheads="1"/>
            </p:cNvSpPr>
            <p:nvPr/>
          </p:nvSpPr>
          <p:spPr bwMode="auto">
            <a:xfrm>
              <a:off x="4786314" y="6215082"/>
              <a:ext cx="1955800" cy="4308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1100" b="1" dirty="0" err="1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Стекинг</a:t>
              </a:r>
              <a:r>
                <a:rPr lang="ru-RU" altLang="ru-RU" sz="1100" b="1" dirty="0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 – структура  </a:t>
              </a:r>
            </a:p>
            <a:p>
              <a:pPr eaLnBrk="1" hangingPunct="1">
                <a:defRPr/>
              </a:pPr>
              <a:r>
                <a:rPr lang="en-US" altLang="ru-RU" sz="1100" b="1" dirty="0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R</a:t>
              </a:r>
              <a:r>
                <a:rPr lang="ru-RU" altLang="ru-RU" sz="1100" b="1" baseline="-25000" dirty="0" err="1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хр-хр</a:t>
              </a:r>
              <a:r>
                <a:rPr lang="en-US" altLang="ru-RU" sz="1100" b="1" dirty="0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~</a:t>
              </a:r>
              <a:r>
                <a:rPr lang="ru-RU" altLang="ru-RU" sz="1100" b="1" dirty="0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 3,9 </a:t>
              </a:r>
              <a:r>
                <a:rPr lang="en-US" altLang="ru-RU" sz="1100" b="1" dirty="0" smtClean="0">
                  <a:solidFill>
                    <a:schemeClr val="accent6">
                      <a:lumMod val="50000"/>
                    </a:schemeClr>
                  </a:solidFill>
                  <a:latin typeface="Comic Sans MS" pitchFamily="66" charset="0"/>
                </a:rPr>
                <a:t>Å</a:t>
              </a:r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988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07504" y="81866"/>
            <a:ext cx="8928992" cy="6721351"/>
          </a:xfrm>
          <a:prstGeom prst="rect">
            <a:avLst/>
          </a:prstGeom>
          <a:gradFill>
            <a:gsLst>
              <a:gs pos="0">
                <a:srgbClr val="A9D975"/>
              </a:gs>
              <a:gs pos="50000">
                <a:srgbClr val="F0FEF9"/>
              </a:gs>
              <a:gs pos="100000">
                <a:srgbClr val="A9D975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8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94060" y="260648"/>
            <a:ext cx="4406132" cy="366712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1600" b="1" i="1" cap="none" dirty="0" smtClean="0">
                <a:solidFill>
                  <a:srgbClr val="C00000"/>
                </a:solidFill>
              </a:rPr>
              <a:t>Структура дендритного фрагмента ДФ1 </a:t>
            </a:r>
          </a:p>
        </p:txBody>
      </p:sp>
      <p:graphicFrame>
        <p:nvGraphicFramePr>
          <p:cNvPr id="14340" name="Объект 4"/>
          <p:cNvGraphicFramePr>
            <a:graphicFrameLocks noGrp="1" noChangeAspect="1"/>
          </p:cNvGraphicFramePr>
          <p:nvPr/>
        </p:nvGraphicFramePr>
        <p:xfrm>
          <a:off x="1979613" y="755642"/>
          <a:ext cx="4257675" cy="14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95" name="CS ChemDraw Drawing" r:id="rId3" imgW="6040120" imgH="2070100" progId="">
                  <p:embed/>
                </p:oleObj>
              </mc:Choice>
              <mc:Fallback>
                <p:oleObj name="CS ChemDraw Drawing" r:id="rId3" imgW="6040120" imgH="2070100" progId="">
                  <p:embed/>
                  <p:pic>
                    <p:nvPicPr>
                      <p:cNvPr id="0" name="Picture 40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755642"/>
                        <a:ext cx="4257675" cy="1458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1" name="Group 3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481328"/>
              </p:ext>
            </p:extLst>
          </p:nvPr>
        </p:nvGraphicFramePr>
        <p:xfrm>
          <a:off x="1475656" y="4391049"/>
          <a:ext cx="5135563" cy="1846263"/>
        </p:xfrm>
        <a:graphic>
          <a:graphicData uri="http://schemas.openxmlformats.org/drawingml/2006/table">
            <a:tbl>
              <a:tblPr/>
              <a:tblGrid>
                <a:gridCol w="887413"/>
                <a:gridCol w="504825"/>
                <a:gridCol w="503237"/>
                <a:gridCol w="576263"/>
                <a:gridCol w="554037"/>
                <a:gridCol w="527050"/>
                <a:gridCol w="503238"/>
                <a:gridCol w="504825"/>
                <a:gridCol w="574675"/>
              </a:tblGrid>
              <a:tr h="274635">
                <a:tc row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хр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сп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II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III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L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L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L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1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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,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D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9.0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4.1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16.5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21.9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5.6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4.3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15.5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13.8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</a:tr>
              <a:tr h="457215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β</a:t>
                      </a:r>
                      <a:r>
                        <a:rPr kumimoji="0" lang="en-US" altLang="ru-RU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||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alt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-30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(ед.СГСЭ)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40.2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8.1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62.0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79.0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26.2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14.9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53.7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64.6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</a:tr>
              <a:tr h="371471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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67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33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159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174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44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39800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6D3AA"/>
                        </a:buClr>
                        <a:buSzPct val="6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6D7E2"/>
                        </a:buClr>
                        <a:buSzPct val="68000"/>
                        <a:buFont typeface="Wingdings 2" pitchFamily="18" charset="2"/>
                        <a:defRPr sz="1400">
                          <a:solidFill>
                            <a:schemeClr val="tx1"/>
                          </a:solidFill>
                          <a:latin typeface="Century Schoolbook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</a:tr>
            </a:tbl>
          </a:graphicData>
        </a:graphic>
      </p:graphicFrame>
      <p:sp>
        <p:nvSpPr>
          <p:cNvPr id="11" name="Овал 10"/>
          <p:cNvSpPr/>
          <p:nvPr/>
        </p:nvSpPr>
        <p:spPr>
          <a:xfrm>
            <a:off x="3925888" y="5445125"/>
            <a:ext cx="555625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086475" y="5445125"/>
            <a:ext cx="482600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6500826" y="1285860"/>
            <a:ext cx="2261091" cy="747713"/>
            <a:chOff x="6373813" y="981075"/>
            <a:chExt cx="2261091" cy="747713"/>
          </a:xfrm>
        </p:grpSpPr>
        <p:sp>
          <p:nvSpPr>
            <p:cNvPr id="14341" name="Rectangle 11"/>
            <p:cNvSpPr>
              <a:spLocks noChangeArrowheads="1"/>
            </p:cNvSpPr>
            <p:nvPr/>
          </p:nvSpPr>
          <p:spPr bwMode="auto">
            <a:xfrm>
              <a:off x="6948488" y="1411288"/>
              <a:ext cx="11120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400" b="1">
                  <a:solidFill>
                    <a:srgbClr val="990033"/>
                  </a:solidFill>
                  <a:latin typeface="+mj-lt"/>
                </a:rPr>
                <a:t>хромофор</a:t>
              </a:r>
            </a:p>
          </p:txBody>
        </p:sp>
        <p:sp>
          <p:nvSpPr>
            <p:cNvPr id="14342" name="Rectangle 12"/>
            <p:cNvSpPr>
              <a:spLocks noChangeArrowheads="1"/>
            </p:cNvSpPr>
            <p:nvPr/>
          </p:nvSpPr>
          <p:spPr bwMode="auto">
            <a:xfrm>
              <a:off x="6732588" y="1052513"/>
              <a:ext cx="19023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400" b="1" dirty="0" err="1">
                  <a:solidFill>
                    <a:srgbClr val="990033"/>
                  </a:solidFill>
                  <a:latin typeface="+mj-lt"/>
                </a:rPr>
                <a:t>Спейсерная</a:t>
              </a:r>
              <a:r>
                <a:rPr lang="ru-RU" altLang="ru-RU" sz="1400" b="1" dirty="0">
                  <a:solidFill>
                    <a:srgbClr val="990033"/>
                  </a:solidFill>
                  <a:latin typeface="+mj-lt"/>
                </a:rPr>
                <a:t> группа</a:t>
              </a:r>
            </a:p>
          </p:txBody>
        </p:sp>
        <p:graphicFrame>
          <p:nvGraphicFramePr>
            <p:cNvPr id="14343" name="Object 14"/>
            <p:cNvGraphicFramePr>
              <a:graphicFrameLocks noGrp="1" noChangeAspect="1"/>
            </p:cNvGraphicFramePr>
            <p:nvPr>
              <p:ph sz="half" idx="4294967295"/>
            </p:nvPr>
          </p:nvGraphicFramePr>
          <p:xfrm>
            <a:off x="6373813" y="1411288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96" name="CS ChemDraw Drawing" r:id="rId5" imgW="520700" imgH="317500" progId="">
                    <p:embed/>
                  </p:oleObj>
                </mc:Choice>
                <mc:Fallback>
                  <p:oleObj name="CS ChemDraw Drawing" r:id="rId5" imgW="520700" imgH="317500" progId="">
                    <p:embed/>
                    <p:pic>
                      <p:nvPicPr>
                        <p:cNvPr id="0" name="Picture 402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3813" y="1411288"/>
                          <a:ext cx="5207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" name="Group 82"/>
            <p:cNvGrpSpPr>
              <a:grpSpLocks/>
            </p:cNvGrpSpPr>
            <p:nvPr/>
          </p:nvGrpSpPr>
          <p:grpSpPr bwMode="auto">
            <a:xfrm>
              <a:off x="6445250" y="981075"/>
              <a:ext cx="287338" cy="287338"/>
              <a:chOff x="521" y="1480"/>
              <a:chExt cx="181" cy="181"/>
            </a:xfrm>
          </p:grpSpPr>
          <p:sp>
            <p:nvSpPr>
              <p:cNvPr id="14411" name="Oval 9"/>
              <p:cNvSpPr>
                <a:spLocks noChangeArrowheads="1"/>
              </p:cNvSpPr>
              <p:nvPr/>
            </p:nvSpPr>
            <p:spPr bwMode="auto">
              <a:xfrm>
                <a:off x="521" y="1480"/>
                <a:ext cx="181" cy="181"/>
              </a:xfrm>
              <a:prstGeom prst="ellipse">
                <a:avLst/>
              </a:prstGeom>
              <a:solidFill>
                <a:srgbClr val="E4F3F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+mj-lt"/>
                </a:endParaRPr>
              </a:p>
            </p:txBody>
          </p:sp>
          <p:sp>
            <p:nvSpPr>
              <p:cNvPr id="14412" name="Line 81"/>
              <p:cNvSpPr>
                <a:spLocks noChangeShapeType="1"/>
              </p:cNvSpPr>
              <p:nvPr/>
            </p:nvSpPr>
            <p:spPr bwMode="auto">
              <a:xfrm flipV="1">
                <a:off x="612" y="1480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>
                  <a:latin typeface="+mj-lt"/>
                </a:endParaRPr>
              </a:p>
            </p:txBody>
          </p:sp>
        </p:grpSp>
      </p:grpSp>
      <p:pic>
        <p:nvPicPr>
          <p:cNvPr id="14403" name="Picture 65" descr="Рисунок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1989138"/>
            <a:ext cx="8953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04" name="Picture 67" descr="Рисунок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349500"/>
            <a:ext cx="1533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05" name="Picture 69" descr="Рисунок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492375"/>
            <a:ext cx="24288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7380288" y="2781300"/>
            <a:ext cx="1368425" cy="1728788"/>
            <a:chOff x="1871663" y="1628775"/>
            <a:chExt cx="2063750" cy="2366963"/>
          </a:xfrm>
        </p:grpSpPr>
        <p:graphicFrame>
          <p:nvGraphicFramePr>
            <p:cNvPr id="14408" name="Object 4"/>
            <p:cNvGraphicFramePr>
              <a:graphicFrameLocks noChangeAspect="1"/>
            </p:cNvGraphicFramePr>
            <p:nvPr/>
          </p:nvGraphicFramePr>
          <p:xfrm>
            <a:off x="1871663" y="1628775"/>
            <a:ext cx="2063750" cy="203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97" name="CS ChemDraw Drawing" r:id="rId10" imgW="5958942" imgH="2279863" progId="">
                    <p:embed/>
                  </p:oleObj>
                </mc:Choice>
                <mc:Fallback>
                  <p:oleObj name="CS ChemDraw Drawing" r:id="rId10" imgW="5958942" imgH="2279863" progId="">
                    <p:embed/>
                    <p:pic>
                      <p:nvPicPr>
                        <p:cNvPr id="0" name="Picture 4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356" r="69458"/>
                        <a:stretch>
                          <a:fillRect/>
                        </a:stretch>
                      </p:blipFill>
                      <p:spPr bwMode="auto">
                        <a:xfrm>
                          <a:off x="1871663" y="1628775"/>
                          <a:ext cx="2063750" cy="2035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09" name="Rectangle 11"/>
            <p:cNvSpPr>
              <a:spLocks noChangeArrowheads="1"/>
            </p:cNvSpPr>
            <p:nvPr/>
          </p:nvSpPr>
          <p:spPr bwMode="auto">
            <a:xfrm>
              <a:off x="2592388" y="3654425"/>
              <a:ext cx="287337" cy="34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039" tIns="42520" rIns="85039" bIns="42520" anchor="ctr"/>
            <a:lstStyle/>
            <a:p>
              <a:pPr defTabSz="2962275"/>
              <a:r>
                <a:rPr lang="ru-RU" altLang="ru-RU" sz="1600">
                  <a:cs typeface="Arial" charset="0"/>
                  <a:sym typeface="Symbol" pitchFamily="18" charset="2"/>
                </a:rPr>
                <a:t></a:t>
              </a:r>
            </a:p>
          </p:txBody>
        </p:sp>
        <p:sp>
          <p:nvSpPr>
            <p:cNvPr id="14410" name="Arc 12"/>
            <p:cNvSpPr>
              <a:spLocks/>
            </p:cNvSpPr>
            <p:nvPr/>
          </p:nvSpPr>
          <p:spPr bwMode="auto">
            <a:xfrm rot="1793622" flipV="1">
              <a:off x="2546350" y="3203575"/>
              <a:ext cx="457200" cy="487363"/>
            </a:xfrm>
            <a:custGeom>
              <a:avLst/>
              <a:gdLst>
                <a:gd name="T0" fmla="*/ 0 w 18980"/>
                <a:gd name="T1" fmla="*/ 0 h 21600"/>
                <a:gd name="T2" fmla="*/ 2147483647 w 18980"/>
                <a:gd name="T3" fmla="*/ 2147483647 h 21600"/>
                <a:gd name="T4" fmla="*/ 0 w 1898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980"/>
                <a:gd name="T10" fmla="*/ 0 h 21600"/>
                <a:gd name="T11" fmla="*/ 18980 w 189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80" h="21600" fill="none" extrusionOk="0">
                  <a:moveTo>
                    <a:pt x="-1" y="0"/>
                  </a:moveTo>
                  <a:cubicBezTo>
                    <a:pt x="7917" y="0"/>
                    <a:pt x="15200" y="4331"/>
                    <a:pt x="18980" y="11288"/>
                  </a:cubicBezTo>
                </a:path>
                <a:path w="18980" h="21600" stroke="0" extrusionOk="0">
                  <a:moveTo>
                    <a:pt x="-1" y="0"/>
                  </a:moveTo>
                  <a:cubicBezTo>
                    <a:pt x="7917" y="0"/>
                    <a:pt x="15200" y="4331"/>
                    <a:pt x="18980" y="11288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</p:grpSp>
      <p:sp>
        <p:nvSpPr>
          <p:cNvPr id="14407" name="Прямоугольник 6"/>
          <p:cNvSpPr>
            <a:spLocks noChangeArrowheads="1"/>
          </p:cNvSpPr>
          <p:nvPr/>
        </p:nvSpPr>
        <p:spPr bwMode="auto">
          <a:xfrm>
            <a:off x="360561" y="6381328"/>
            <a:ext cx="8243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chemeClr val="tx2"/>
                </a:solidFill>
                <a:latin typeface="+mj-lt"/>
              </a:rPr>
              <a:t>Лучшие значения электрических характеристик показывают структуры </a:t>
            </a:r>
            <a:r>
              <a:rPr lang="en-US" altLang="ru-RU" sz="1400" b="1" dirty="0">
                <a:solidFill>
                  <a:schemeClr val="tx2"/>
                </a:solidFill>
                <a:latin typeface="+mj-lt"/>
              </a:rPr>
              <a:t>I </a:t>
            </a:r>
            <a:r>
              <a:rPr lang="ru-RU" altLang="ru-RU" sz="1400" b="1" dirty="0">
                <a:solidFill>
                  <a:schemeClr val="tx2"/>
                </a:solidFill>
                <a:latin typeface="+mj-lt"/>
              </a:rPr>
              <a:t>и I</a:t>
            </a:r>
            <a:r>
              <a:rPr lang="en-US" altLang="ru-RU" sz="1400" b="1" dirty="0">
                <a:solidFill>
                  <a:schemeClr val="tx2"/>
                </a:solidFill>
                <a:latin typeface="+mj-lt"/>
              </a:rPr>
              <a:t>II</a:t>
            </a:r>
            <a:r>
              <a:rPr lang="ru-RU" altLang="ru-RU" sz="1400" b="1" dirty="0">
                <a:solidFill>
                  <a:schemeClr val="tx2"/>
                </a:solidFill>
                <a:latin typeface="+mj-lt"/>
              </a:rPr>
              <a:t> типа. 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07504" y="81866"/>
            <a:ext cx="8928992" cy="6721351"/>
          </a:xfrm>
          <a:prstGeom prst="rect">
            <a:avLst/>
          </a:prstGeom>
          <a:gradFill>
            <a:gsLst>
              <a:gs pos="0">
                <a:srgbClr val="A9D975"/>
              </a:gs>
              <a:gs pos="50000">
                <a:srgbClr val="F0FEF9"/>
              </a:gs>
              <a:gs pos="100000">
                <a:schemeClr val="bg1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87824" y="4734253"/>
            <a:ext cx="5820678" cy="1935107"/>
          </a:xfrm>
          <a:prstGeom prst="roundRect">
            <a:avLst/>
          </a:prstGeom>
          <a:solidFill>
            <a:srgbClr val="FFE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6019"/>
              </p:ext>
            </p:extLst>
          </p:nvPr>
        </p:nvGraphicFramePr>
        <p:xfrm>
          <a:off x="3071802" y="5000636"/>
          <a:ext cx="2751138" cy="168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786322"/>
            <a:ext cx="29257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3431560" y="2348880"/>
            <a:ext cx="2436584" cy="2286016"/>
            <a:chOff x="1011" y="845"/>
            <a:chExt cx="3738" cy="2989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" y="845"/>
              <a:ext cx="3738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14"/>
            <p:cNvSpPr>
              <a:spLocks noChangeArrowheads="1"/>
            </p:cNvSpPr>
            <p:nvPr/>
          </p:nvSpPr>
          <p:spPr bwMode="auto">
            <a:xfrm rot="400802">
              <a:off x="1022" y="1752"/>
              <a:ext cx="317" cy="12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 rot="623758">
              <a:off x="1383" y="1699"/>
              <a:ext cx="453" cy="11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 rot="-1090763">
              <a:off x="3219" y="2558"/>
              <a:ext cx="430" cy="12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 rot="-1321297">
              <a:off x="4218" y="1759"/>
              <a:ext cx="430" cy="13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V="1">
              <a:off x="1156" y="1888"/>
              <a:ext cx="91" cy="9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 flipV="1">
              <a:off x="3288" y="2795"/>
              <a:ext cx="318" cy="9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 flipV="1">
              <a:off x="4241" y="2069"/>
              <a:ext cx="408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V="1">
              <a:off x="1565" y="1752"/>
              <a:ext cx="136" cy="9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flipV="1">
              <a:off x="1746" y="1071"/>
              <a:ext cx="136" cy="499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H="1" flipV="1">
              <a:off x="3061" y="1797"/>
              <a:ext cx="273" cy="0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 rot="-5400000">
            <a:off x="471260" y="3672088"/>
            <a:ext cx="2343564" cy="2000264"/>
            <a:chOff x="30" y="1616"/>
            <a:chExt cx="3293" cy="2393"/>
          </a:xfrm>
        </p:grpSpPr>
        <p:sp>
          <p:nvSpPr>
            <p:cNvPr id="21" name="Oval 25"/>
            <p:cNvSpPr>
              <a:spLocks noChangeArrowheads="1"/>
            </p:cNvSpPr>
            <p:nvPr/>
          </p:nvSpPr>
          <p:spPr bwMode="auto">
            <a:xfrm rot="-120244">
              <a:off x="2290" y="2478"/>
              <a:ext cx="294" cy="107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" name="Oval 26"/>
            <p:cNvSpPr>
              <a:spLocks noChangeArrowheads="1"/>
            </p:cNvSpPr>
            <p:nvPr/>
          </p:nvSpPr>
          <p:spPr bwMode="auto">
            <a:xfrm rot="2710501">
              <a:off x="372" y="1962"/>
              <a:ext cx="449" cy="113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3" name="Oval 27"/>
            <p:cNvSpPr>
              <a:spLocks noChangeArrowheads="1"/>
            </p:cNvSpPr>
            <p:nvPr/>
          </p:nvSpPr>
          <p:spPr bwMode="auto">
            <a:xfrm rot="-1685489">
              <a:off x="1349" y="1848"/>
              <a:ext cx="357" cy="11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4" name="Oval 28"/>
            <p:cNvSpPr>
              <a:spLocks noChangeArrowheads="1"/>
            </p:cNvSpPr>
            <p:nvPr/>
          </p:nvSpPr>
          <p:spPr bwMode="auto">
            <a:xfrm rot="2928296">
              <a:off x="2440" y="3008"/>
              <a:ext cx="542" cy="12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2426" y="3339"/>
              <a:ext cx="635" cy="5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321" y="2160"/>
              <a:ext cx="654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 flipH="1" flipV="1">
              <a:off x="1292" y="2069"/>
              <a:ext cx="415" cy="67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 flipV="1">
              <a:off x="2426" y="2568"/>
              <a:ext cx="0" cy="8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 flipH="1" flipV="1">
              <a:off x="2744" y="1979"/>
              <a:ext cx="119" cy="453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>
              <a:off x="1156" y="2387"/>
              <a:ext cx="363" cy="91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31" name="Picture 3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616"/>
              <a:ext cx="3041" cy="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714620"/>
            <a:ext cx="2620465" cy="196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817181" y="56818"/>
            <a:ext cx="7871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i="1" kern="0" dirty="0" smtClean="0">
                <a:solidFill>
                  <a:srgbClr val="C00000"/>
                </a:solidFill>
                <a:latin typeface="+mj-lt"/>
              </a:rPr>
              <a:t>Влияние сшивки хромофоров на реализацию </a:t>
            </a:r>
          </a:p>
          <a:p>
            <a:pPr algn="ctr"/>
            <a:r>
              <a:rPr lang="ru-RU" altLang="ru-RU" sz="2000" i="1" kern="0" dirty="0" err="1" smtClean="0">
                <a:solidFill>
                  <a:srgbClr val="C00000"/>
                </a:solidFill>
                <a:latin typeface="+mj-lt"/>
              </a:rPr>
              <a:t>конформаций</a:t>
            </a:r>
            <a:r>
              <a:rPr lang="ru-RU" altLang="ru-RU" sz="2000" i="1" kern="0" dirty="0" smtClean="0">
                <a:solidFill>
                  <a:srgbClr val="C00000"/>
                </a:solidFill>
                <a:latin typeface="+mj-lt"/>
              </a:rPr>
              <a:t> олигомера ОАБ-ДФ1 и электрические свойства 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1878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31251"/>
              </p:ext>
            </p:extLst>
          </p:nvPr>
        </p:nvGraphicFramePr>
        <p:xfrm>
          <a:off x="5572132" y="908720"/>
          <a:ext cx="1860053" cy="2254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56" name="CS ChemDraw Drawing" r:id="rId9" imgW="5430520" imgH="6558280" progId="">
                  <p:embed/>
                </p:oleObj>
              </mc:Choice>
              <mc:Fallback>
                <p:oleObj name="CS ChemDraw Drawing" r:id="rId9" imgW="5430520" imgH="6558280" progId="">
                  <p:embed/>
                  <p:pic>
                    <p:nvPicPr>
                      <p:cNvPr id="0" name="Picture 2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30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908720"/>
                        <a:ext cx="1860053" cy="2254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693740"/>
              </p:ext>
            </p:extLst>
          </p:nvPr>
        </p:nvGraphicFramePr>
        <p:xfrm>
          <a:off x="76736" y="1071546"/>
          <a:ext cx="3415144" cy="2240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57" name="CS ChemDraw Drawing" r:id="rId11" imgW="9027160" imgH="5897880" progId="">
                  <p:embed/>
                </p:oleObj>
              </mc:Choice>
              <mc:Fallback>
                <p:oleObj name="CS ChemDraw Drawing" r:id="rId11" imgW="9027160" imgH="5897880" progId="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30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6" y="1071546"/>
                        <a:ext cx="3415144" cy="22405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65633" y="4957852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i="1" kern="0" dirty="0" smtClean="0">
                <a:solidFill>
                  <a:srgbClr val="333399"/>
                </a:solidFill>
                <a:latin typeface="+mj-lt"/>
              </a:rPr>
              <a:t>ДД2_сш1</a:t>
            </a:r>
            <a:endParaRPr lang="ru-RU" sz="1400" dirty="0"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513250" y="4373152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i="1" kern="0" dirty="0" smtClean="0">
                <a:solidFill>
                  <a:srgbClr val="333399"/>
                </a:solidFill>
                <a:latin typeface="+mj-lt"/>
              </a:rPr>
              <a:t>ДД2_сш2</a:t>
            </a:r>
            <a:endParaRPr lang="ru-RU" sz="1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2376" y="5628493"/>
            <a:ext cx="33616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i="1" dirty="0"/>
              <a:t>O.D. </a:t>
            </a:r>
            <a:r>
              <a:rPr lang="en-US" sz="1100" b="1" i="1" dirty="0" err="1"/>
              <a:t>Fominykh</a:t>
            </a:r>
            <a:r>
              <a:rPr lang="en-US" sz="1100" b="1" i="1" dirty="0"/>
              <a:t>, </a:t>
            </a:r>
            <a:r>
              <a:rPr lang="en-US" sz="1100" b="1" i="1" dirty="0" err="1"/>
              <a:t>M.Yu</a:t>
            </a:r>
            <a:r>
              <a:rPr lang="en-US" sz="1100" b="1" i="1" dirty="0"/>
              <a:t>. </a:t>
            </a:r>
            <a:r>
              <a:rPr lang="en-US" sz="1100" b="1" i="1" dirty="0" err="1"/>
              <a:t>Balakina</a:t>
            </a:r>
            <a:r>
              <a:rPr lang="en-US" sz="1100" b="1" i="1" dirty="0"/>
              <a:t>. </a:t>
            </a:r>
            <a:r>
              <a:rPr lang="en-US" sz="1100" b="1" i="1" dirty="0" err="1" smtClean="0"/>
              <a:t>Macromol</a:t>
            </a:r>
            <a:r>
              <a:rPr lang="en-US" sz="1100" b="1" i="1" dirty="0"/>
              <a:t>. </a:t>
            </a:r>
            <a:endParaRPr lang="ru-RU" sz="1100" b="1" i="1" dirty="0" smtClean="0"/>
          </a:p>
          <a:p>
            <a:pPr lvl="0"/>
            <a:r>
              <a:rPr lang="en-US" sz="1100" b="1" i="1" dirty="0" err="1" smtClean="0"/>
              <a:t>Symp</a:t>
            </a:r>
            <a:r>
              <a:rPr lang="en-US" sz="1100" b="1" i="1" dirty="0"/>
              <a:t>. − 2012. − V.316. − P.52-62.</a:t>
            </a:r>
            <a:endParaRPr lang="ru-RU" sz="11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07504" y="81866"/>
            <a:ext cx="8928992" cy="6721351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F0FEF9"/>
              </a:gs>
              <a:gs pos="100000">
                <a:schemeClr val="bg1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4" name="Text Box 5"/>
          <p:cNvSpPr txBox="1">
            <a:spLocks noChangeArrowheads="1"/>
          </p:cNvSpPr>
          <p:nvPr/>
        </p:nvSpPr>
        <p:spPr bwMode="auto">
          <a:xfrm>
            <a:off x="552979" y="142875"/>
            <a:ext cx="7988851" cy="6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903" tIns="64451" rIns="128903" bIns="64451">
            <a:spAutoFit/>
          </a:bodyPr>
          <a:lstStyle>
            <a:lvl1pPr defTabSz="1289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89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89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89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89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89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89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89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89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i="1" dirty="0" smtClean="0">
                <a:solidFill>
                  <a:srgbClr val="C00000"/>
                </a:solidFill>
                <a:latin typeface="+mj-lt"/>
                <a:cs typeface="Arial" charset="0"/>
              </a:rPr>
              <a:t>2. Исследование локальной подвижности</a:t>
            </a:r>
          </a:p>
          <a:p>
            <a:pPr algn="ctr" eaLnBrk="1" hangingPunct="1"/>
            <a:r>
              <a:rPr lang="ru-RU" altLang="ru-RU" i="1" dirty="0" smtClean="0">
                <a:solidFill>
                  <a:srgbClr val="C00000"/>
                </a:solidFill>
                <a:latin typeface="+mj-lt"/>
                <a:cs typeface="Arial" charset="0"/>
              </a:rPr>
              <a:t> методом диэлектрической спектроскопии и молекулярной динамики </a:t>
            </a:r>
            <a:endParaRPr lang="en-US" altLang="ru-RU" i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409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208504"/>
              </p:ext>
            </p:extLst>
          </p:nvPr>
        </p:nvGraphicFramePr>
        <p:xfrm>
          <a:off x="5856289" y="857250"/>
          <a:ext cx="24479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81" r:id="rId3" imgW="6010200" imgH="4331160" progId="">
                  <p:embed/>
                </p:oleObj>
              </mc:Choice>
              <mc:Fallback>
                <p:oleObj r:id="rId3" imgW="6010200" imgH="4331160" progId="">
                  <p:embed/>
                  <p:pic>
                    <p:nvPicPr>
                      <p:cNvPr id="0" name="Picture 5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835" r="10432"/>
                      <a:stretch>
                        <a:fillRect/>
                      </a:stretch>
                    </p:blipFill>
                    <p:spPr bwMode="auto">
                      <a:xfrm>
                        <a:off x="5856289" y="857250"/>
                        <a:ext cx="2447925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7"/>
          <p:cNvSpPr>
            <a:spLocks noChangeArrowheads="1"/>
          </p:cNvSpPr>
          <p:nvPr/>
        </p:nvSpPr>
        <p:spPr bwMode="auto">
          <a:xfrm>
            <a:off x="4705351" y="1398588"/>
            <a:ext cx="1006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i="1" dirty="0">
                <a:solidFill>
                  <a:schemeClr val="accent2"/>
                </a:solidFill>
                <a:latin typeface="+mj-lt"/>
                <a:sym typeface="Symbol" pitchFamily="18" charset="2"/>
              </a:rPr>
              <a:t>-</a:t>
            </a:r>
            <a:r>
              <a:rPr lang="en-US" altLang="ru-RU" sz="1400" b="1" i="1" dirty="0">
                <a:solidFill>
                  <a:schemeClr val="accent2"/>
                </a:solidFill>
                <a:latin typeface="+mj-lt"/>
                <a:sym typeface="Symbol" pitchFamily="18" charset="2"/>
              </a:rPr>
              <a:t>process</a:t>
            </a:r>
            <a:endParaRPr lang="ru-RU" altLang="ru-RU" sz="1400" b="1" i="1" dirty="0">
              <a:solidFill>
                <a:schemeClr val="accent2"/>
              </a:solidFill>
              <a:latin typeface="+mj-lt"/>
              <a:sym typeface="Symbol" pitchFamily="18" charset="2"/>
            </a:endParaRPr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4627564" y="3276600"/>
            <a:ext cx="1084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i="1" dirty="0">
                <a:solidFill>
                  <a:schemeClr val="accent2"/>
                </a:solidFill>
                <a:latin typeface="+mj-lt"/>
                <a:sym typeface="Symbol" pitchFamily="18" charset="2"/>
              </a:rPr>
              <a:t></a:t>
            </a:r>
            <a:r>
              <a:rPr lang="ru-RU" altLang="ru-RU" sz="1400" b="1" i="1" dirty="0">
                <a:solidFill>
                  <a:schemeClr val="accent2"/>
                </a:solidFill>
                <a:latin typeface="+mj-lt"/>
              </a:rPr>
              <a:t>-</a:t>
            </a:r>
            <a:r>
              <a:rPr lang="en-US" altLang="ru-RU" sz="1400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ru-RU" sz="1400" b="1" i="1" dirty="0">
                <a:solidFill>
                  <a:schemeClr val="accent2"/>
                </a:solidFill>
                <a:latin typeface="+mj-lt"/>
              </a:rPr>
              <a:t>process</a:t>
            </a:r>
            <a:endParaRPr lang="ru-RU" altLang="ru-RU" sz="1400" b="1" i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261282"/>
              </p:ext>
            </p:extLst>
          </p:nvPr>
        </p:nvGraphicFramePr>
        <p:xfrm>
          <a:off x="5711826" y="4653136"/>
          <a:ext cx="28082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82" r:id="rId5" imgW="5718600" imgH="4303800" progId="">
                  <p:embed/>
                </p:oleObj>
              </mc:Choice>
              <mc:Fallback>
                <p:oleObj r:id="rId5" imgW="5718600" imgH="4303800" progId="">
                  <p:embed/>
                  <p:pic>
                    <p:nvPicPr>
                      <p:cNvPr id="0" name="Picture 5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112" r="1859"/>
                      <a:stretch>
                        <a:fillRect/>
                      </a:stretch>
                    </p:blipFill>
                    <p:spPr bwMode="auto">
                      <a:xfrm>
                        <a:off x="5711826" y="4653136"/>
                        <a:ext cx="2808288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Rectangle 12"/>
          <p:cNvSpPr>
            <a:spLocks noChangeArrowheads="1"/>
          </p:cNvSpPr>
          <p:nvPr/>
        </p:nvSpPr>
        <p:spPr bwMode="auto">
          <a:xfrm>
            <a:off x="4572000" y="5301208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i="1" dirty="0">
                <a:solidFill>
                  <a:schemeClr val="accent2"/>
                </a:solidFill>
                <a:latin typeface="+mj-lt"/>
                <a:sym typeface="Symbol" pitchFamily="18" charset="2"/>
              </a:rPr>
              <a:t></a:t>
            </a:r>
            <a:r>
              <a:rPr lang="en-US" altLang="ru-RU" sz="1400" b="1" i="1" baseline="-25000" dirty="0">
                <a:solidFill>
                  <a:schemeClr val="accent2"/>
                </a:solidFill>
                <a:latin typeface="+mj-lt"/>
                <a:sym typeface="Symbol" pitchFamily="18" charset="2"/>
              </a:rPr>
              <a:t>1</a:t>
            </a:r>
            <a:r>
              <a:rPr lang="ru-RU" altLang="ru-RU" sz="1400" b="1" i="1" dirty="0">
                <a:solidFill>
                  <a:schemeClr val="accent2"/>
                </a:solidFill>
                <a:latin typeface="+mj-lt"/>
              </a:rPr>
              <a:t>-</a:t>
            </a:r>
            <a:r>
              <a:rPr lang="en-US" altLang="ru-RU" sz="1400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ru-RU" sz="1400" b="1" i="1" dirty="0">
                <a:solidFill>
                  <a:schemeClr val="accent2"/>
                </a:solidFill>
                <a:latin typeface="+mj-lt"/>
              </a:rPr>
              <a:t>process</a:t>
            </a:r>
            <a:endParaRPr lang="ru-RU" altLang="ru-RU" sz="1400" b="1" i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409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631051"/>
              </p:ext>
            </p:extLst>
          </p:nvPr>
        </p:nvGraphicFramePr>
        <p:xfrm>
          <a:off x="190828" y="3869651"/>
          <a:ext cx="3525267" cy="2445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83" name="Graph" r:id="rId7" imgW="4152595" imgH="2898038" progId="">
                  <p:embed/>
                </p:oleObj>
              </mc:Choice>
              <mc:Fallback>
                <p:oleObj name="Graph" r:id="rId7" imgW="4152595" imgH="2898038" progId="">
                  <p:embed/>
                  <p:pic>
                    <p:nvPicPr>
                      <p:cNvPr id="0" name="Picture 5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28" y="3869651"/>
                        <a:ext cx="3525267" cy="24458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Rectangle 14"/>
          <p:cNvSpPr>
            <a:spLocks noChangeArrowheads="1"/>
          </p:cNvSpPr>
          <p:nvPr/>
        </p:nvSpPr>
        <p:spPr bwMode="auto">
          <a:xfrm>
            <a:off x="3746754" y="1205538"/>
            <a:ext cx="867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schemeClr val="accent2"/>
                </a:solidFill>
                <a:latin typeface="+mj-lt"/>
              </a:rPr>
              <a:t>ОАХФ</a:t>
            </a:r>
            <a:endParaRPr lang="ru-RU" altLang="ru-RU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1798" y="991002"/>
            <a:ext cx="2535293" cy="2708636"/>
            <a:chOff x="88" y="5271"/>
            <a:chExt cx="3715" cy="4020"/>
          </a:xfrm>
        </p:grpSpPr>
        <p:sp>
          <p:nvSpPr>
            <p:cNvPr id="16" name="Oval 15"/>
            <p:cNvSpPr>
              <a:spLocks noChangeArrowheads="1"/>
            </p:cNvSpPr>
            <p:nvPr/>
          </p:nvSpPr>
          <p:spPr bwMode="auto">
            <a:xfrm rot="300909">
              <a:off x="2897" y="6779"/>
              <a:ext cx="906" cy="2351"/>
            </a:xfrm>
            <a:prstGeom prst="ellipse">
              <a:avLst/>
            </a:prstGeom>
            <a:solidFill>
              <a:srgbClr val="DBE8FD"/>
            </a:solidFill>
            <a:ln w="9525">
              <a:solidFill>
                <a:srgbClr val="D7E5FD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3388644"/>
                </p:ext>
              </p:extLst>
            </p:nvPr>
          </p:nvGraphicFramePr>
          <p:xfrm>
            <a:off x="88" y="5271"/>
            <a:ext cx="3580" cy="3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384" name="CS ChemDraw Drawing" r:id="rId9" imgW="6047740" imgH="5842000" progId="">
                    <p:embed/>
                  </p:oleObj>
                </mc:Choice>
                <mc:Fallback>
                  <p:oleObj name="CS ChemDraw Drawing" r:id="rId9" imgW="6047740" imgH="5842000" progId="">
                    <p:embed/>
                    <p:pic>
                      <p:nvPicPr>
                        <p:cNvPr id="0" name="Picture 5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" y="5271"/>
                          <a:ext cx="3580" cy="34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275" y="8903"/>
              <a:ext cx="195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289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890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890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890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890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890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890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890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890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ru-RU" sz="1100" b="1" dirty="0" err="1">
                  <a:solidFill>
                    <a:srgbClr val="0000FF"/>
                  </a:solidFill>
                  <a:latin typeface="+mj-lt"/>
                  <a:cs typeface="Arial" charset="0"/>
                </a:rPr>
                <a:t>azochromophore</a:t>
              </a:r>
              <a:endParaRPr lang="ru-RU" altLang="ru-RU" sz="1100" b="1" dirty="0">
                <a:solidFill>
                  <a:srgbClr val="0000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2203" y="8479"/>
              <a:ext cx="684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8351590" y="882650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i="1" dirty="0" smtClean="0">
                <a:solidFill>
                  <a:schemeClr val="accent2"/>
                </a:solidFill>
                <a:latin typeface="Comic Sans MS" pitchFamily="66" charset="0"/>
                <a:sym typeface="Symbol"/>
              </a:rPr>
              <a:t></a:t>
            </a:r>
            <a:r>
              <a:rPr lang="ru-RU" altLang="ru-RU" sz="1400" b="1" i="1" baseline="-25000" dirty="0" smtClean="0">
                <a:solidFill>
                  <a:schemeClr val="accent2"/>
                </a:solidFill>
                <a:latin typeface="Comic Sans MS" pitchFamily="66" charset="0"/>
                <a:sym typeface="Symbol"/>
              </a:rPr>
              <a:t>2</a:t>
            </a:r>
            <a:endParaRPr lang="ru-RU" altLang="ru-RU" sz="1400" b="1" i="1" baseline="-25000" dirty="0">
              <a:solidFill>
                <a:schemeClr val="accent2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391601" y="2782746"/>
            <a:ext cx="3722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i="1" dirty="0" smtClean="0">
                <a:solidFill>
                  <a:schemeClr val="accent2"/>
                </a:solidFill>
                <a:latin typeface="Comic Sans MS" pitchFamily="66" charset="0"/>
                <a:sym typeface="Symbol"/>
              </a:rPr>
              <a:t></a:t>
            </a:r>
            <a:r>
              <a:rPr lang="ru-RU" altLang="ru-RU" sz="1400" b="1" i="1" baseline="-25000" dirty="0" smtClean="0">
                <a:solidFill>
                  <a:schemeClr val="accent2"/>
                </a:solidFill>
                <a:latin typeface="Comic Sans MS" pitchFamily="66" charset="0"/>
                <a:sym typeface="Symbol"/>
              </a:rPr>
              <a:t>1</a:t>
            </a:r>
            <a:endParaRPr lang="ru-RU" altLang="ru-RU" sz="1400" b="1" i="1" baseline="-25000" dirty="0">
              <a:solidFill>
                <a:schemeClr val="accent2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535294" y="4869160"/>
            <a:ext cx="3722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i="1" dirty="0" smtClean="0">
                <a:solidFill>
                  <a:schemeClr val="accent2"/>
                </a:solidFill>
                <a:latin typeface="Comic Sans MS" pitchFamily="66" charset="0"/>
                <a:sym typeface="Symbol"/>
              </a:rPr>
              <a:t></a:t>
            </a:r>
            <a:r>
              <a:rPr lang="ru-RU" altLang="ru-RU" sz="1400" b="1" i="1" baseline="-25000" dirty="0" smtClean="0">
                <a:solidFill>
                  <a:schemeClr val="accent2"/>
                </a:solidFill>
                <a:latin typeface="Comic Sans MS" pitchFamily="66" charset="0"/>
                <a:sym typeface="Symbol"/>
              </a:rPr>
              <a:t>2</a:t>
            </a:r>
            <a:endParaRPr lang="ru-RU" altLang="ru-RU" sz="1400" b="1" i="1" baseline="-25000" dirty="0">
              <a:solidFill>
                <a:schemeClr val="accent2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816448"/>
            <a:ext cx="28600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rgbClr val="CC0066"/>
                </a:solidFill>
                <a:latin typeface="+mj-lt"/>
                <a:cs typeface="Arial" charset="0"/>
              </a:rPr>
              <a:t>Зависимость</a:t>
            </a:r>
            <a:r>
              <a:rPr lang="en-US" altLang="ru-RU" sz="1200" b="1" dirty="0" smtClean="0">
                <a:solidFill>
                  <a:srgbClr val="CC0066"/>
                </a:solidFill>
                <a:latin typeface="+mj-lt"/>
                <a:cs typeface="Arial" charset="0"/>
              </a:rPr>
              <a:t> </a:t>
            </a:r>
            <a:r>
              <a:rPr lang="en-US" altLang="ru-RU" sz="1200" b="1" dirty="0" err="1" smtClean="0">
                <a:solidFill>
                  <a:srgbClr val="CC0066"/>
                </a:solidFill>
                <a:latin typeface="+mj-lt"/>
                <a:cs typeface="Arial" charset="0"/>
              </a:rPr>
              <a:t>tg</a:t>
            </a:r>
            <a:r>
              <a:rPr lang="en-US" altLang="ru-RU" sz="1200" b="1" dirty="0" smtClean="0">
                <a:solidFill>
                  <a:srgbClr val="CC0066"/>
                </a:solidFill>
                <a:latin typeface="+mj-lt"/>
                <a:cs typeface="Arial" charset="0"/>
                <a:sym typeface="Symbol"/>
              </a:rPr>
              <a:t> </a:t>
            </a:r>
            <a:r>
              <a:rPr lang="ru-RU" altLang="ru-RU" sz="1200" b="1" dirty="0" smtClean="0">
                <a:solidFill>
                  <a:srgbClr val="CC0066"/>
                </a:solidFill>
                <a:latin typeface="+mj-lt"/>
                <a:cs typeface="Arial" charset="0"/>
                <a:sym typeface="Symbol"/>
              </a:rPr>
              <a:t>от температуры</a:t>
            </a:r>
            <a:r>
              <a:rPr lang="ru-RU" altLang="ru-RU" sz="1200" b="1" dirty="0" smtClean="0">
                <a:solidFill>
                  <a:srgbClr val="CC0066"/>
                </a:solidFill>
                <a:latin typeface="+mj-lt"/>
                <a:cs typeface="Arial" charset="0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3" name="Rectangle 197"/>
          <p:cNvSpPr>
            <a:spLocks noChangeArrowheads="1"/>
          </p:cNvSpPr>
          <p:nvPr/>
        </p:nvSpPr>
        <p:spPr bwMode="auto">
          <a:xfrm>
            <a:off x="251520" y="6229617"/>
            <a:ext cx="547260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N.A.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Nikonorova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M.Yu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Balakina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O.D.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Fominykh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M.S.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Pudovkin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T.A.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Vakhonina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Diaz-Calleja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A.V.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Yakimansky</a:t>
            </a:r>
            <a:r>
              <a:rPr lang="en-US" altLang="ru-RU" sz="1100" dirty="0" smtClean="0">
                <a:cs typeface="Arial" charset="0"/>
              </a:rPr>
              <a:t>, </a:t>
            </a:r>
            <a:r>
              <a:rPr lang="ru-RU" altLang="ru-RU" sz="1100" i="1" dirty="0" err="1">
                <a:cs typeface="Arial" charset="0"/>
              </a:rPr>
              <a:t>Chem</a:t>
            </a:r>
            <a:r>
              <a:rPr lang="en-US" altLang="ru-RU" sz="1100" i="1" dirty="0">
                <a:cs typeface="Arial" charset="0"/>
              </a:rPr>
              <a:t> </a:t>
            </a:r>
            <a:r>
              <a:rPr lang="ru-RU" altLang="ru-RU" sz="1100" i="1" dirty="0" err="1">
                <a:cs typeface="Arial" charset="0"/>
              </a:rPr>
              <a:t>Phys</a:t>
            </a:r>
            <a:r>
              <a:rPr lang="en-US" altLang="ru-RU" sz="1100" i="1" dirty="0">
                <a:cs typeface="Arial" charset="0"/>
              </a:rPr>
              <a:t> </a:t>
            </a:r>
            <a:r>
              <a:rPr lang="ru-RU" altLang="ru-RU" sz="1100" i="1" dirty="0" err="1">
                <a:cs typeface="Arial" charset="0"/>
              </a:rPr>
              <a:t>Lett</a:t>
            </a:r>
            <a:r>
              <a:rPr lang="ru-RU" altLang="ru-RU" sz="1100" dirty="0">
                <a:cs typeface="Arial" charset="0"/>
              </a:rPr>
              <a:t>, </a:t>
            </a:r>
            <a:r>
              <a:rPr lang="ru-RU" altLang="ru-RU" sz="1100" i="1" dirty="0">
                <a:cs typeface="Arial" charset="0"/>
              </a:rPr>
              <a:t>2012</a:t>
            </a:r>
            <a:r>
              <a:rPr lang="en-US" altLang="ru-RU" sz="1100" i="1" dirty="0">
                <a:cs typeface="Arial" charset="0"/>
              </a:rPr>
              <a:t>, </a:t>
            </a:r>
            <a:r>
              <a:rPr lang="ru-RU" altLang="ru-RU" sz="1100" b="1" i="1" dirty="0">
                <a:cs typeface="Arial" charset="0"/>
              </a:rPr>
              <a:t>552</a:t>
            </a:r>
            <a:r>
              <a:rPr lang="ru-RU" altLang="ru-RU" sz="1100" dirty="0">
                <a:cs typeface="Arial" charset="0"/>
              </a:rPr>
              <a:t>, </a:t>
            </a:r>
            <a:r>
              <a:rPr lang="ru-RU" altLang="ru-RU" sz="1100" i="1" dirty="0" smtClean="0">
                <a:cs typeface="Arial" charset="0"/>
              </a:rPr>
              <a:t>114-121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graphicFrame>
        <p:nvGraphicFramePr>
          <p:cNvPr id="410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114416"/>
              </p:ext>
            </p:extLst>
          </p:nvPr>
        </p:nvGraphicFramePr>
        <p:xfrm>
          <a:off x="5856289" y="2714625"/>
          <a:ext cx="2590800" cy="18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85" r:id="rId11" imgW="5574960" imgH="6401520" progId="">
                  <p:embed/>
                </p:oleObj>
              </mc:Choice>
              <mc:Fallback>
                <p:oleObj r:id="rId11" imgW="5574960" imgH="6401520" progId="">
                  <p:embed/>
                  <p:pic>
                    <p:nvPicPr>
                      <p:cNvPr id="0" name="Picture 5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447" r="-7138" b="30383"/>
                      <a:stretch>
                        <a:fillRect/>
                      </a:stretch>
                    </p:blipFill>
                    <p:spPr bwMode="auto">
                      <a:xfrm>
                        <a:off x="5856289" y="2714625"/>
                        <a:ext cx="2590800" cy="185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7F5DE-58BC-4A72-9099-9E6D89F091DB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57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921" y="1421248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395883" y="931472"/>
            <a:ext cx="2258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dirty="0"/>
              <a:t>Звено олигомера </a:t>
            </a:r>
            <a:r>
              <a:rPr lang="en-US" altLang="ru-RU" sz="1400" dirty="0"/>
              <a:t>OAB-DR1</a:t>
            </a:r>
            <a:r>
              <a:rPr lang="ru-RU" altLang="ru-RU" sz="1400" dirty="0"/>
              <a:t> </a:t>
            </a:r>
          </a:p>
        </p:txBody>
      </p:sp>
      <p:sp>
        <p:nvSpPr>
          <p:cNvPr id="9223" name="Прямоугольник 2"/>
          <p:cNvSpPr>
            <a:spLocks noChangeArrowheads="1"/>
          </p:cNvSpPr>
          <p:nvPr/>
        </p:nvSpPr>
        <p:spPr bwMode="auto">
          <a:xfrm>
            <a:off x="1547813" y="196850"/>
            <a:ext cx="6192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i="1" dirty="0">
                <a:solidFill>
                  <a:srgbClr val="C00000"/>
                </a:solidFill>
                <a:latin typeface="+mj-lt"/>
              </a:rPr>
              <a:t>ПОЛИМЕР С АЗОХРОМОФОРАМИ В БОКОВОЙ ЦЕПИ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60987" y="980728"/>
            <a:ext cx="2556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ДС </a:t>
            </a:r>
            <a:r>
              <a:rPr lang="ru-RU" altLang="ru-RU" dirty="0"/>
              <a:t>для </a:t>
            </a:r>
            <a:r>
              <a:rPr lang="en-US" altLang="ru-RU" dirty="0"/>
              <a:t>OAB-DR1</a:t>
            </a:r>
            <a:r>
              <a:rPr lang="ru-RU" altLang="ru-RU" dirty="0"/>
              <a:t> </a:t>
            </a:r>
            <a:endParaRPr lang="ru-RU" dirty="0"/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4155175" y="1412776"/>
            <a:ext cx="43924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dirty="0"/>
              <a:t>Зависимость </a:t>
            </a:r>
            <a:r>
              <a:rPr lang="ru-RU" altLang="ru-RU" sz="1600" dirty="0" smtClean="0"/>
              <a:t>ε</a:t>
            </a:r>
            <a:r>
              <a:rPr lang="en-US" altLang="ru-RU" sz="1600" dirty="0" smtClean="0"/>
              <a:t>”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от частоты (F) и температуры (T</a:t>
            </a:r>
            <a:r>
              <a:rPr lang="ru-RU" altLang="ru-RU" sz="1600" dirty="0" smtClean="0"/>
              <a:t>)</a:t>
            </a:r>
            <a:endParaRPr lang="ru-RU" altLang="ru-RU" sz="16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155175" y="2002818"/>
            <a:ext cx="4181215" cy="2218270"/>
            <a:chOff x="4621213" y="3495675"/>
            <a:chExt cx="3819525" cy="1987562"/>
          </a:xfrm>
        </p:grpSpPr>
        <p:grpSp>
          <p:nvGrpSpPr>
            <p:cNvPr id="11" name="Группа 2"/>
            <p:cNvGrpSpPr>
              <a:grpSpLocks/>
            </p:cNvGrpSpPr>
            <p:nvPr/>
          </p:nvGrpSpPr>
          <p:grpSpPr bwMode="auto">
            <a:xfrm>
              <a:off x="4621213" y="3495675"/>
              <a:ext cx="3819525" cy="1970088"/>
              <a:chOff x="4621762" y="3495908"/>
              <a:chExt cx="3818228" cy="196996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21762" y="3495908"/>
                <a:ext cx="3818228" cy="1969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Прямоугольник 1"/>
              <p:cNvSpPr>
                <a:spLocks noChangeArrowheads="1"/>
              </p:cNvSpPr>
              <p:nvPr/>
            </p:nvSpPr>
            <p:spPr bwMode="auto">
              <a:xfrm>
                <a:off x="4810726" y="3511435"/>
                <a:ext cx="386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altLang="ru-RU"/>
                  <a:t>ε</a:t>
                </a:r>
                <a:r>
                  <a:rPr lang="en-US" altLang="ru-RU"/>
                  <a:t>”</a:t>
                </a:r>
                <a:endParaRPr lang="ru-RU" altLang="ru-RU"/>
              </a:p>
            </p:txBody>
          </p:sp>
        </p:grpSp>
        <p:sp>
          <p:nvSpPr>
            <p:cNvPr id="12" name="Прямоугольник 4"/>
            <p:cNvSpPr>
              <a:spLocks noChangeArrowheads="1"/>
            </p:cNvSpPr>
            <p:nvPr/>
          </p:nvSpPr>
          <p:spPr bwMode="auto">
            <a:xfrm>
              <a:off x="5000628" y="5143512"/>
              <a:ext cx="6350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600" dirty="0"/>
                <a:t>F(</a:t>
              </a:r>
              <a:r>
                <a:rPr lang="ru-RU" altLang="ru-RU" sz="1600" dirty="0"/>
                <a:t>Гц) </a:t>
              </a:r>
            </a:p>
          </p:txBody>
        </p:sp>
        <p:sp>
          <p:nvSpPr>
            <p:cNvPr id="13" name="Прямоугольник 5"/>
            <p:cNvSpPr>
              <a:spLocks noChangeArrowheads="1"/>
            </p:cNvSpPr>
            <p:nvPr/>
          </p:nvSpPr>
          <p:spPr bwMode="auto">
            <a:xfrm>
              <a:off x="7643834" y="5072074"/>
              <a:ext cx="6096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600" dirty="0"/>
                <a:t>T (K) </a:t>
              </a:r>
              <a:endParaRPr lang="ru-RU" altLang="ru-RU" sz="1600" dirty="0"/>
            </a:p>
          </p:txBody>
        </p:sp>
      </p:grpSp>
      <p:sp>
        <p:nvSpPr>
          <p:cNvPr id="16" name="Прямоугольник 11"/>
          <p:cNvSpPr>
            <a:spLocks noChangeArrowheads="1"/>
          </p:cNvSpPr>
          <p:nvPr/>
        </p:nvSpPr>
        <p:spPr bwMode="auto">
          <a:xfrm>
            <a:off x="4211960" y="4605114"/>
            <a:ext cx="4298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dirty="0"/>
              <a:t>Температуры релаксационных переходов: </a:t>
            </a:r>
            <a:r>
              <a:rPr lang="ru-RU" altLang="ru-RU" dirty="0"/>
              <a:t>	   </a:t>
            </a:r>
            <a:r>
              <a:rPr lang="en-US" altLang="ru-RU" dirty="0"/>
              <a:t> T(</a:t>
            </a:r>
            <a:r>
              <a:rPr lang="ru-RU" altLang="ru-RU" dirty="0">
                <a:sym typeface="Symbol" pitchFamily="18" charset="2"/>
              </a:rPr>
              <a:t></a:t>
            </a:r>
            <a:r>
              <a:rPr lang="ru-RU" altLang="ru-RU" sz="1400" dirty="0">
                <a:sym typeface="Symbol" pitchFamily="18" charset="2"/>
              </a:rPr>
              <a:t>1</a:t>
            </a:r>
            <a:r>
              <a:rPr lang="en-US" altLang="ru-RU" sz="1400" dirty="0">
                <a:sym typeface="Symbol" pitchFamily="18" charset="2"/>
              </a:rPr>
              <a:t>) </a:t>
            </a:r>
            <a:r>
              <a:rPr lang="ru-RU" altLang="ru-RU" dirty="0">
                <a:sym typeface="Symbol" pitchFamily="18" charset="2"/>
              </a:rPr>
              <a:t>= 373 К</a:t>
            </a:r>
          </a:p>
          <a:p>
            <a:r>
              <a:rPr lang="ru-RU" altLang="ru-RU" dirty="0">
                <a:sym typeface="Symbol" pitchFamily="18" charset="2"/>
              </a:rPr>
              <a:t>	    </a:t>
            </a:r>
            <a:r>
              <a:rPr lang="en-US" altLang="ru-RU" dirty="0">
                <a:sym typeface="Symbol" pitchFamily="18" charset="2"/>
              </a:rPr>
              <a:t>T(</a:t>
            </a:r>
            <a:r>
              <a:rPr lang="ru-RU" altLang="ru-RU" dirty="0">
                <a:sym typeface="Symbol" pitchFamily="18" charset="2"/>
              </a:rPr>
              <a:t></a:t>
            </a:r>
            <a:r>
              <a:rPr lang="en-US" altLang="ru-RU" dirty="0">
                <a:sym typeface="Symbol" pitchFamily="18" charset="2"/>
              </a:rPr>
              <a:t>) </a:t>
            </a:r>
            <a:r>
              <a:rPr lang="ru-RU" altLang="ru-RU" dirty="0">
                <a:sym typeface="Symbol" pitchFamily="18" charset="2"/>
              </a:rPr>
              <a:t>= 413</a:t>
            </a: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К</a:t>
            </a:r>
          </a:p>
          <a:p>
            <a:r>
              <a:rPr lang="ru-RU" altLang="ru-RU" dirty="0">
                <a:sym typeface="Symbol" pitchFamily="18" charset="2"/>
              </a:rPr>
              <a:t>	    </a:t>
            </a:r>
            <a:r>
              <a:rPr lang="en-US" altLang="ru-RU" dirty="0">
                <a:sym typeface="Symbol" pitchFamily="18" charset="2"/>
              </a:rPr>
              <a:t>T(</a:t>
            </a:r>
            <a:r>
              <a:rPr lang="ru-RU" altLang="ru-RU" dirty="0">
                <a:sym typeface="Symbol" pitchFamily="18" charset="2"/>
              </a:rPr>
              <a:t></a:t>
            </a:r>
            <a:r>
              <a:rPr lang="en-US" altLang="ru-RU" dirty="0">
                <a:sym typeface="Symbol" pitchFamily="18" charset="2"/>
              </a:rPr>
              <a:t>)</a:t>
            </a:r>
            <a:r>
              <a:rPr lang="ru-RU" altLang="ru-RU" dirty="0">
                <a:sym typeface="Symbol" pitchFamily="18" charset="2"/>
              </a:rPr>
              <a:t> = 443</a:t>
            </a: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К</a:t>
            </a:r>
            <a:endParaRPr lang="ru-RU" altLang="ru-RU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89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276" y="872705"/>
            <a:ext cx="2376264" cy="28986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99792" y="1196752"/>
            <a:ext cx="6241724" cy="475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561" y="1589978"/>
            <a:ext cx="3017575" cy="183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3065463" y="148630"/>
            <a:ext cx="5741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i="1" dirty="0">
                <a:solidFill>
                  <a:srgbClr val="C00000"/>
                </a:solidFill>
              </a:rPr>
              <a:t>РЕЛАКСАЦИОННЫЕ ПРОЦЕССЫ В </a:t>
            </a:r>
            <a:r>
              <a:rPr lang="en-US" altLang="ru-RU" sz="2000" i="1" dirty="0">
                <a:solidFill>
                  <a:srgbClr val="C00000"/>
                </a:solidFill>
              </a:rPr>
              <a:t>OAB-DR1</a:t>
            </a:r>
            <a:endParaRPr lang="ru-RU" altLang="ru-RU" sz="2000" i="1" dirty="0">
              <a:solidFill>
                <a:srgbClr val="C00000"/>
              </a:solidFill>
            </a:endParaRPr>
          </a:p>
        </p:txBody>
      </p:sp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3372648" y="815507"/>
            <a:ext cx="2207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ru-RU" sz="1400" b="1" i="1" dirty="0"/>
              <a:t>β</a:t>
            </a:r>
            <a:r>
              <a:rPr lang="en-US" altLang="ru-RU" sz="1400" b="1" i="1" dirty="0"/>
              <a:t>1-</a:t>
            </a:r>
            <a:r>
              <a:rPr lang="ru-RU" altLang="ru-RU" sz="1400" b="1" i="1" dirty="0"/>
              <a:t>релаксация, Т=373К</a:t>
            </a: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9" y="3789040"/>
            <a:ext cx="2952328" cy="178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Прямоугольник 2"/>
          <p:cNvSpPr>
            <a:spLocks noChangeArrowheads="1"/>
          </p:cNvSpPr>
          <p:nvPr/>
        </p:nvSpPr>
        <p:spPr bwMode="auto">
          <a:xfrm>
            <a:off x="321292" y="3356992"/>
            <a:ext cx="21323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dirty="0" err="1"/>
              <a:t>Тетрамер</a:t>
            </a:r>
            <a:r>
              <a:rPr lang="ru-RU" altLang="ru-RU" sz="1400" dirty="0"/>
              <a:t> (</a:t>
            </a:r>
            <a:r>
              <a:rPr lang="en-US" altLang="ru-RU" sz="1400" dirty="0" err="1"/>
              <a:t>MacroModel</a:t>
            </a:r>
            <a:r>
              <a:rPr lang="ru-RU" altLang="ru-RU" sz="1400" dirty="0"/>
              <a:t>)</a:t>
            </a:r>
          </a:p>
        </p:txBody>
      </p:sp>
      <p:sp>
        <p:nvSpPr>
          <p:cNvPr id="17421" name="Прямоугольник 12"/>
          <p:cNvSpPr>
            <a:spLocks noChangeArrowheads="1"/>
          </p:cNvSpPr>
          <p:nvPr/>
        </p:nvSpPr>
        <p:spPr bwMode="auto">
          <a:xfrm>
            <a:off x="107504" y="3841229"/>
            <a:ext cx="2576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dirty="0"/>
              <a:t>Модифицированное </a:t>
            </a:r>
            <a:r>
              <a:rPr lang="en-US" altLang="ru-RU" sz="1400" dirty="0"/>
              <a:t>MMFF94s </a:t>
            </a:r>
          </a:p>
          <a:p>
            <a:r>
              <a:rPr lang="ru-RU" altLang="ru-RU" sz="1400" dirty="0"/>
              <a:t>с </a:t>
            </a:r>
            <a:r>
              <a:rPr lang="en-US" altLang="ru-RU" sz="1400" dirty="0"/>
              <a:t>ESP</a:t>
            </a:r>
            <a:r>
              <a:rPr lang="ru-RU" altLang="ru-RU" sz="1400" dirty="0"/>
              <a:t>-зарядами</a:t>
            </a:r>
          </a:p>
        </p:txBody>
      </p:sp>
      <p:sp>
        <p:nvSpPr>
          <p:cNvPr id="17425" name="Прямоугольник 9"/>
          <p:cNvSpPr>
            <a:spLocks noChangeArrowheads="1"/>
          </p:cNvSpPr>
          <p:nvPr/>
        </p:nvSpPr>
        <p:spPr bwMode="auto">
          <a:xfrm>
            <a:off x="3721444" y="1196752"/>
            <a:ext cx="398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>
                <a:sym typeface="Symbol" pitchFamily="18" charset="2"/>
              </a:rPr>
              <a:t></a:t>
            </a:r>
            <a:r>
              <a:rPr lang="en-US" altLang="ru-RU" sz="1400" baseline="-25000" dirty="0">
                <a:sym typeface="Symbol" pitchFamily="18" charset="2"/>
              </a:rPr>
              <a:t>3</a:t>
            </a:r>
            <a:endParaRPr lang="ru-RU" altLang="ru-RU" baseline="-25000" dirty="0"/>
          </a:p>
        </p:txBody>
      </p:sp>
      <p:sp>
        <p:nvSpPr>
          <p:cNvPr id="17426" name="Прямоугольник 17"/>
          <p:cNvSpPr>
            <a:spLocks noChangeArrowheads="1"/>
          </p:cNvSpPr>
          <p:nvPr/>
        </p:nvSpPr>
        <p:spPr bwMode="auto">
          <a:xfrm>
            <a:off x="3856916" y="3388294"/>
            <a:ext cx="346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>
                <a:sym typeface="Symbol" pitchFamily="18" charset="2"/>
              </a:rPr>
              <a:t></a:t>
            </a:r>
            <a:r>
              <a:rPr lang="en-US" altLang="ru-RU" sz="1400" baseline="-25000" dirty="0">
                <a:sym typeface="Symbol" pitchFamily="18" charset="2"/>
              </a:rPr>
              <a:t>1</a:t>
            </a:r>
            <a:endParaRPr lang="ru-RU" altLang="ru-RU" baseline="-25000" dirty="0"/>
          </a:p>
        </p:txBody>
      </p:sp>
      <p:pic>
        <p:nvPicPr>
          <p:cNvPr id="17427" name="Picture 6"/>
          <p:cNvPicPr>
            <a:picLocks noChangeAspect="1" noChangeArrowheads="1"/>
          </p:cNvPicPr>
          <p:nvPr/>
        </p:nvPicPr>
        <p:blipFill>
          <a:blip r:embed="rId4" cstate="print"/>
          <a:srcRect l="6033" r="15881"/>
          <a:stretch>
            <a:fillRect/>
          </a:stretch>
        </p:blipFill>
        <p:spPr bwMode="auto">
          <a:xfrm>
            <a:off x="322060" y="1007668"/>
            <a:ext cx="2152855" cy="238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Объект 3"/>
          <p:cNvSpPr txBox="1">
            <a:spLocks/>
          </p:cNvSpPr>
          <p:nvPr/>
        </p:nvSpPr>
        <p:spPr bwMode="auto">
          <a:xfrm>
            <a:off x="6372199" y="816967"/>
            <a:ext cx="21216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l-GR" altLang="ru-RU" sz="1400" b="1" i="1" dirty="0">
                <a:sym typeface="Symbol" pitchFamily="18" charset="2"/>
              </a:rPr>
              <a:t></a:t>
            </a:r>
            <a:r>
              <a:rPr lang="en-US" altLang="ru-RU" sz="1400" b="1" i="1" dirty="0"/>
              <a:t>-</a:t>
            </a:r>
            <a:r>
              <a:rPr lang="ru-RU" altLang="ru-RU" sz="1400" b="1" i="1" dirty="0"/>
              <a:t>релаксация, Т=413К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630685"/>
            <a:ext cx="2944658" cy="179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бъект 3"/>
          <p:cNvSpPr>
            <a:spLocks noGrp="1"/>
          </p:cNvSpPr>
          <p:nvPr>
            <p:ph idx="1"/>
          </p:nvPr>
        </p:nvSpPr>
        <p:spPr>
          <a:xfrm>
            <a:off x="6267372" y="3476692"/>
            <a:ext cx="2087431" cy="307777"/>
          </a:xfr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l-GR" altLang="ru-RU" sz="1400" b="1" i="1" dirty="0" smtClean="0">
                <a:sym typeface="Symbol" pitchFamily="18" charset="2"/>
              </a:rPr>
              <a:t></a:t>
            </a:r>
            <a:r>
              <a:rPr lang="en-US" altLang="ru-RU" sz="1400" b="1" i="1" dirty="0" smtClean="0"/>
              <a:t>-</a:t>
            </a:r>
            <a:r>
              <a:rPr lang="ru-RU" altLang="ru-RU" sz="1400" b="1" i="1" dirty="0" smtClean="0"/>
              <a:t>релаксация, Т=443К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8704" y="3771383"/>
            <a:ext cx="2969642" cy="180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92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Прямоугольник 1"/>
          <p:cNvSpPr>
            <a:spLocks noChangeArrowheads="1"/>
          </p:cNvSpPr>
          <p:nvPr/>
        </p:nvSpPr>
        <p:spPr bwMode="auto">
          <a:xfrm>
            <a:off x="1403350" y="116632"/>
            <a:ext cx="633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 dirty="0">
                <a:solidFill>
                  <a:srgbClr val="990000"/>
                </a:solidFill>
              </a:rPr>
              <a:t>Разветвленные метакриловые сополимеры с </a:t>
            </a:r>
            <a:r>
              <a:rPr lang="ru-RU" altLang="ru-RU" i="1" dirty="0" err="1" smtClean="0">
                <a:solidFill>
                  <a:srgbClr val="990000"/>
                </a:solidFill>
              </a:rPr>
              <a:t>азохромофорами</a:t>
            </a:r>
            <a:endParaRPr lang="en-US" altLang="ru-RU" i="1" dirty="0">
              <a:solidFill>
                <a:srgbClr val="99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67544" y="1556792"/>
            <a:ext cx="3796395" cy="3762573"/>
            <a:chOff x="467544" y="1556792"/>
            <a:chExt cx="3796395" cy="3762573"/>
          </a:xfrm>
        </p:grpSpPr>
        <p:sp>
          <p:nvSpPr>
            <p:cNvPr id="35842" name="Oval 345"/>
            <p:cNvSpPr>
              <a:spLocks noChangeArrowheads="1"/>
            </p:cNvSpPr>
            <p:nvPr/>
          </p:nvSpPr>
          <p:spPr bwMode="auto">
            <a:xfrm>
              <a:off x="2699792" y="3427760"/>
              <a:ext cx="712646" cy="129568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6000">
                <a:cs typeface="Arial" charset="0"/>
              </a:endParaRPr>
            </a:p>
          </p:txBody>
        </p:sp>
        <p:sp>
          <p:nvSpPr>
            <p:cNvPr id="35843" name="Oval 345"/>
            <p:cNvSpPr>
              <a:spLocks noChangeArrowheads="1"/>
            </p:cNvSpPr>
            <p:nvPr/>
          </p:nvSpPr>
          <p:spPr bwMode="auto">
            <a:xfrm>
              <a:off x="2195736" y="2730922"/>
              <a:ext cx="648072" cy="11993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6000">
                <a:cs typeface="Arial" charset="0"/>
              </a:endParaRPr>
            </a:p>
          </p:txBody>
        </p:sp>
        <p:sp>
          <p:nvSpPr>
            <p:cNvPr id="35844" name="Oval 345"/>
            <p:cNvSpPr>
              <a:spLocks noChangeArrowheads="1"/>
            </p:cNvSpPr>
            <p:nvPr/>
          </p:nvSpPr>
          <p:spPr bwMode="auto">
            <a:xfrm>
              <a:off x="611560" y="4127525"/>
              <a:ext cx="541685" cy="11918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6000">
                <a:cs typeface="Arial" charset="0"/>
              </a:endParaRPr>
            </a:p>
          </p:txBody>
        </p:sp>
        <p:graphicFrame>
          <p:nvGraphicFramePr>
            <p:cNvPr id="35846" name="Object 2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2350215"/>
                </p:ext>
              </p:extLst>
            </p:nvPr>
          </p:nvGraphicFramePr>
          <p:xfrm>
            <a:off x="467544" y="1556792"/>
            <a:ext cx="3796395" cy="3671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56" name="CS ChemDraw Drawing" r:id="rId3" imgW="6176381" imgH="5710044" progId="">
                    <p:embed/>
                  </p:oleObj>
                </mc:Choice>
                <mc:Fallback>
                  <p:oleObj name="CS ChemDraw Drawing" r:id="rId3" imgW="6176381" imgH="5710044" progId="">
                    <p:embed/>
                    <p:pic>
                      <p:nvPicPr>
                        <p:cNvPr id="0" name="Picture 1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44" y="1556792"/>
                          <a:ext cx="3796395" cy="3671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8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C5ACC5-8AA1-430B-A04C-E77644DE47F9}" type="slidenum">
              <a:rPr lang="ru-RU" altLang="ru-RU" smtClean="0"/>
              <a:pPr/>
              <a:t>17</a:t>
            </a:fld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57109" y="602128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i="1" dirty="0"/>
              <a:t>N.A. </a:t>
            </a:r>
            <a:r>
              <a:rPr lang="en-US" sz="1100" b="1" i="1" dirty="0" err="1"/>
              <a:t>Nikonorova</a:t>
            </a:r>
            <a:r>
              <a:rPr lang="en-US" sz="1100" b="1" i="1" dirty="0"/>
              <a:t>, </a:t>
            </a:r>
            <a:r>
              <a:rPr lang="en-US" sz="1100" b="1" i="1" dirty="0" err="1"/>
              <a:t>M.Yu</a:t>
            </a:r>
            <a:r>
              <a:rPr lang="en-US" sz="1100" b="1" i="1" dirty="0"/>
              <a:t>. </a:t>
            </a:r>
            <a:r>
              <a:rPr lang="en-US" sz="1100" b="1" i="1" dirty="0" err="1"/>
              <a:t>Balakina</a:t>
            </a:r>
            <a:r>
              <a:rPr lang="en-US" sz="1100" b="1" i="1" dirty="0"/>
              <a:t>, O.D. </a:t>
            </a:r>
            <a:r>
              <a:rPr lang="en-US" sz="1100" b="1" i="1" dirty="0" err="1"/>
              <a:t>Fominykh</a:t>
            </a:r>
            <a:r>
              <a:rPr lang="en-US" sz="1100" b="1" i="1" dirty="0"/>
              <a:t>, A.V. </a:t>
            </a:r>
            <a:r>
              <a:rPr lang="en-US" sz="1100" b="1" i="1" dirty="0" err="1"/>
              <a:t>Sharipova</a:t>
            </a:r>
            <a:r>
              <a:rPr lang="en-US" sz="1100" b="1" i="1" dirty="0"/>
              <a:t>, T.A. </a:t>
            </a:r>
            <a:r>
              <a:rPr lang="en-US" sz="1100" b="1" i="1" dirty="0" err="1"/>
              <a:t>Vakhonina</a:t>
            </a:r>
            <a:r>
              <a:rPr lang="en-US" sz="1100" b="1" i="1" dirty="0"/>
              <a:t>, G.N. </a:t>
            </a:r>
            <a:r>
              <a:rPr lang="en-US" sz="1100" b="1" i="1" dirty="0" err="1"/>
              <a:t>Nazmieva</a:t>
            </a:r>
            <a:r>
              <a:rPr lang="en-US" sz="1100" b="1" i="1" dirty="0"/>
              <a:t>, R.A. Castro, A.V. </a:t>
            </a:r>
            <a:r>
              <a:rPr lang="en-US" sz="1100" b="1" i="1" dirty="0" err="1"/>
              <a:t>Yakimansky</a:t>
            </a:r>
            <a:r>
              <a:rPr lang="en-US" sz="1100" b="1" i="1" dirty="0" smtClean="0"/>
              <a:t>. </a:t>
            </a:r>
            <a:r>
              <a:rPr lang="en-US" sz="1100" b="1" i="1" dirty="0"/>
              <a:t>Materials Chemistry and Physics 181 (2016) 217-226. </a:t>
            </a:r>
            <a:endParaRPr lang="ru-RU" sz="1100" b="1" i="1" dirty="0"/>
          </a:p>
        </p:txBody>
      </p:sp>
      <p:pic>
        <p:nvPicPr>
          <p:cNvPr id="125009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3" y="2306227"/>
            <a:ext cx="3998913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4511200" y="1465257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i="1" dirty="0">
                <a:solidFill>
                  <a:srgbClr val="A50021"/>
                </a:solidFill>
              </a:rPr>
              <a:t>Температурные зависимости </a:t>
            </a:r>
            <a:r>
              <a:rPr lang="en-US" altLang="ru-RU" sz="1400" i="1" dirty="0" err="1">
                <a:solidFill>
                  <a:srgbClr val="A50021"/>
                </a:solidFill>
              </a:rPr>
              <a:t>tg</a:t>
            </a:r>
            <a:r>
              <a:rPr lang="en-US" altLang="ru-RU" sz="1400" i="1" dirty="0">
                <a:solidFill>
                  <a:srgbClr val="A50021"/>
                </a:solidFill>
                <a:sym typeface="Symbol" pitchFamily="18" charset="2"/>
              </a:rPr>
              <a:t></a:t>
            </a:r>
            <a:r>
              <a:rPr lang="ru-RU" altLang="ru-RU" sz="1400" i="1" dirty="0">
                <a:solidFill>
                  <a:srgbClr val="A50021"/>
                </a:solidFill>
              </a:rPr>
              <a:t> при </a:t>
            </a:r>
            <a:endParaRPr lang="ru-RU" altLang="ru-RU" sz="1400" i="1" dirty="0" smtClean="0">
              <a:solidFill>
                <a:srgbClr val="A50021"/>
              </a:solidFill>
            </a:endParaRPr>
          </a:p>
          <a:p>
            <a:pPr algn="ctr"/>
            <a:r>
              <a:rPr lang="ru-RU" altLang="ru-RU" sz="1400" i="1" dirty="0" smtClean="0">
                <a:solidFill>
                  <a:srgbClr val="A50021"/>
                </a:solidFill>
              </a:rPr>
              <a:t>различных частотах</a:t>
            </a:r>
            <a:endParaRPr lang="en-US" altLang="ru-RU" sz="1400" i="1" dirty="0">
              <a:solidFill>
                <a:srgbClr val="A50021"/>
              </a:solidFill>
              <a:sym typeface="Symbol" pitchFamily="18" charset="2"/>
            </a:endParaRPr>
          </a:p>
        </p:txBody>
      </p:sp>
      <p:pic>
        <p:nvPicPr>
          <p:cNvPr id="125010" name="Picture 8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5184"/>
            <a:ext cx="13652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1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07504" y="81866"/>
            <a:ext cx="8928992" cy="6721351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F0FEF9"/>
              </a:gs>
              <a:gs pos="100000">
                <a:schemeClr val="bg1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914" name="Rectangle 239"/>
          <p:cNvSpPr>
            <a:spLocks noChangeArrowheads="1"/>
          </p:cNvSpPr>
          <p:nvPr/>
        </p:nvSpPr>
        <p:spPr bwMode="auto">
          <a:xfrm>
            <a:off x="2223964" y="129382"/>
            <a:ext cx="4424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i="1" dirty="0">
                <a:solidFill>
                  <a:srgbClr val="A50021"/>
                </a:solidFill>
                <a:cs typeface="Arial" charset="0"/>
              </a:rPr>
              <a:t>Атомистическое моделирование (</a:t>
            </a:r>
            <a:r>
              <a:rPr lang="en-US" altLang="ru-RU" i="1" dirty="0" err="1">
                <a:solidFill>
                  <a:srgbClr val="A50021"/>
                </a:solidFill>
                <a:cs typeface="Arial" charset="0"/>
              </a:rPr>
              <a:t>MacroModel</a:t>
            </a:r>
            <a:r>
              <a:rPr lang="ru-RU" altLang="ru-RU" i="1" dirty="0">
                <a:solidFill>
                  <a:srgbClr val="A50021"/>
                </a:solidFill>
                <a:cs typeface="Arial" charset="0"/>
              </a:rPr>
              <a:t>)</a:t>
            </a:r>
            <a:endParaRPr lang="en-US" altLang="ru-RU" i="1" dirty="0">
              <a:solidFill>
                <a:srgbClr val="A50021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38915" name="Rectangle 371"/>
          <p:cNvSpPr>
            <a:spLocks noChangeArrowheads="1"/>
          </p:cNvSpPr>
          <p:nvPr/>
        </p:nvSpPr>
        <p:spPr bwMode="auto">
          <a:xfrm>
            <a:off x="1108944" y="1650702"/>
            <a:ext cx="1139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ru-RU" sz="1600" i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</a:t>
            </a:r>
            <a:r>
              <a:rPr lang="en-US" altLang="ru-RU" sz="1600" i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-</a:t>
            </a:r>
            <a:r>
              <a:rPr lang="ru-RU" altLang="ru-RU" sz="1600" i="1" dirty="0">
                <a:solidFill>
                  <a:srgbClr val="A50021"/>
                </a:solidFill>
                <a:cs typeface="Arial" charset="0"/>
              </a:rPr>
              <a:t>процесс</a:t>
            </a:r>
          </a:p>
        </p:txBody>
      </p:sp>
      <p:sp>
        <p:nvSpPr>
          <p:cNvPr id="3892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27D1F9-3DF7-4280-8F14-4ED59E181D61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18" name="Rectangle 360"/>
          <p:cNvSpPr>
            <a:spLocks noChangeArrowheads="1"/>
          </p:cNvSpPr>
          <p:nvPr/>
        </p:nvSpPr>
        <p:spPr bwMode="auto">
          <a:xfrm>
            <a:off x="971600" y="4172570"/>
            <a:ext cx="1304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ru-RU" sz="1600" i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</a:t>
            </a:r>
            <a:r>
              <a:rPr lang="ru-RU" altLang="ru-RU" sz="1600" i="1" baseline="-25000" dirty="0">
                <a:solidFill>
                  <a:srgbClr val="A50021"/>
                </a:solidFill>
                <a:cs typeface="Arial" charset="0"/>
              </a:rPr>
              <a:t>1</a:t>
            </a:r>
            <a:r>
              <a:rPr lang="ru-RU" altLang="ru-RU" sz="1600" i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 процесс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843808" y="930300"/>
            <a:ext cx="5904656" cy="5090988"/>
            <a:chOff x="2843808" y="775494"/>
            <a:chExt cx="5904656" cy="509098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843808" y="775494"/>
              <a:ext cx="5904656" cy="50909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8916" name="Object 2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9382715"/>
                </p:ext>
              </p:extLst>
            </p:nvPr>
          </p:nvGraphicFramePr>
          <p:xfrm>
            <a:off x="2987824" y="902294"/>
            <a:ext cx="2736304" cy="2094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03" name="SPW 11.0 Graph" r:id="rId3" imgW="5513760" imgH="4123800" progId="">
                    <p:embed/>
                  </p:oleObj>
                </mc:Choice>
                <mc:Fallback>
                  <p:oleObj name="SPW 11.0 Graph" r:id="rId3" imgW="5513760" imgH="4123800" progId="">
                    <p:embed/>
                    <p:pic>
                      <p:nvPicPr>
                        <p:cNvPr id="0" name="Picture 2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7824" y="902294"/>
                          <a:ext cx="2736304" cy="20946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2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7576768"/>
                </p:ext>
              </p:extLst>
            </p:nvPr>
          </p:nvGraphicFramePr>
          <p:xfrm>
            <a:off x="5762053" y="836712"/>
            <a:ext cx="2849563" cy="2193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04" name="SPW 11.0 Graph" r:id="rId5" imgW="5513760" imgH="4237920" progId="">
                    <p:embed/>
                  </p:oleObj>
                </mc:Choice>
                <mc:Fallback>
                  <p:oleObj name="SPW 11.0 Graph" r:id="rId5" imgW="5513760" imgH="4237920" progId="">
                    <p:embed/>
                    <p:pic>
                      <p:nvPicPr>
                        <p:cNvPr id="0" name="Picture 2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2053" y="836712"/>
                          <a:ext cx="2849563" cy="2193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18" name="Rectangle 339"/>
            <p:cNvSpPr>
              <a:spLocks noChangeArrowheads="1"/>
            </p:cNvSpPr>
            <p:nvPr/>
          </p:nvSpPr>
          <p:spPr bwMode="auto">
            <a:xfrm>
              <a:off x="3995936" y="3079993"/>
              <a:ext cx="4019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055938"/>
              <a:r>
                <a:rPr lang="ru-RU" altLang="ru-RU" sz="1200" dirty="0" smtClean="0">
                  <a:cs typeface="Arial" charset="0"/>
                </a:rPr>
                <a:t>Торсионные профили </a:t>
              </a:r>
              <a:r>
                <a:rPr lang="ru-RU" altLang="ru-RU" sz="1200" dirty="0">
                  <a:cs typeface="Arial" charset="0"/>
                </a:rPr>
                <a:t>для углов 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</a:t>
              </a:r>
              <a:r>
                <a:rPr lang="ru-RU" altLang="ru-RU" sz="1200" baseline="-25000" dirty="0">
                  <a:cs typeface="Arial" charset="0"/>
                </a:rPr>
                <a:t>1</a:t>
              </a:r>
              <a:r>
                <a:rPr lang="ru-RU" altLang="ru-RU" sz="1200" dirty="0">
                  <a:cs typeface="Arial" charset="0"/>
                </a:rPr>
                <a:t>, 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</a:t>
              </a:r>
              <a:r>
                <a:rPr lang="ru-RU" altLang="ru-RU" sz="1200" baseline="-25000" dirty="0">
                  <a:cs typeface="Arial" charset="0"/>
                </a:rPr>
                <a:t>2</a:t>
              </a:r>
              <a:r>
                <a:rPr lang="en-US" altLang="ru-RU" sz="1200" dirty="0">
                  <a:cs typeface="Arial" charset="0"/>
                </a:rPr>
                <a:t> 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при </a:t>
              </a:r>
              <a:r>
                <a:rPr lang="ru-RU" altLang="ru-RU" sz="1200" dirty="0" smtClean="0">
                  <a:cs typeface="Arial" charset="0"/>
                  <a:sym typeface="Symbol" pitchFamily="18" charset="2"/>
                </a:rPr>
                <a:t>Т1</a:t>
              </a:r>
              <a:r>
                <a:rPr lang="en-US" altLang="ru-RU" sz="1200" dirty="0" smtClean="0">
                  <a:cs typeface="Arial" charset="0"/>
                  <a:sym typeface="Symbol" pitchFamily="18" charset="2"/>
                </a:rPr>
                <a:t> </a:t>
              </a:r>
              <a:r>
                <a:rPr lang="en-US" altLang="ru-RU" sz="1200" dirty="0">
                  <a:cs typeface="Arial" charset="0"/>
                  <a:sym typeface="Symbol" pitchFamily="18" charset="2"/>
                </a:rPr>
                <a:t>(</a:t>
              </a:r>
              <a:r>
                <a:rPr lang="ru-RU" altLang="ru-RU" sz="1200" b="1" dirty="0">
                  <a:solidFill>
                    <a:srgbClr val="FF0000"/>
                  </a:solidFill>
                  <a:cs typeface="Arial" charset="0"/>
                  <a:sym typeface="Symbol" pitchFamily="18" charset="2"/>
                </a:rPr>
                <a:t>243К</a:t>
              </a:r>
              <a:r>
                <a:rPr lang="en-US" altLang="ru-RU" sz="1200" dirty="0">
                  <a:cs typeface="Arial" charset="0"/>
                  <a:sym typeface="Symbol" pitchFamily="18" charset="2"/>
                </a:rPr>
                <a:t>)</a:t>
              </a:r>
              <a:endParaRPr lang="ru-RU" altLang="ru-RU" sz="1200" dirty="0">
                <a:cs typeface="Arial" charset="0"/>
                <a:sym typeface="Symbol" pitchFamily="18" charset="2"/>
              </a:endParaRPr>
            </a:p>
          </p:txBody>
        </p:sp>
        <p:sp>
          <p:nvSpPr>
            <p:cNvPr id="38922" name="Rectangle 109"/>
            <p:cNvSpPr>
              <a:spLocks noChangeArrowheads="1"/>
            </p:cNvSpPr>
            <p:nvPr/>
          </p:nvSpPr>
          <p:spPr bwMode="auto">
            <a:xfrm>
              <a:off x="4932040" y="1100138"/>
              <a:ext cx="34448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055938"/>
              <a:r>
                <a:rPr lang="ru-RU" altLang="ru-RU" sz="1600" i="1" dirty="0">
                  <a:cs typeface="Arial" charset="0"/>
                  <a:sym typeface="Symbol" pitchFamily="18" charset="2"/>
                </a:rPr>
                <a:t></a:t>
              </a:r>
              <a:r>
                <a:rPr lang="ru-RU" altLang="ru-RU" sz="1600" i="1" baseline="-25000" dirty="0">
                  <a:cs typeface="Arial" charset="0"/>
                </a:rPr>
                <a:t>1</a:t>
              </a:r>
            </a:p>
          </p:txBody>
        </p:sp>
        <p:sp>
          <p:nvSpPr>
            <p:cNvPr id="38928" name="Rectangle 110"/>
            <p:cNvSpPr>
              <a:spLocks noChangeArrowheads="1"/>
            </p:cNvSpPr>
            <p:nvPr/>
          </p:nvSpPr>
          <p:spPr bwMode="auto">
            <a:xfrm>
              <a:off x="7717805" y="1100138"/>
              <a:ext cx="38258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055938"/>
              <a:r>
                <a:rPr lang="ru-RU" altLang="ru-RU" sz="1600" i="1" dirty="0">
                  <a:cs typeface="Arial" charset="0"/>
                  <a:sym typeface="Symbol" pitchFamily="18" charset="2"/>
                </a:rPr>
                <a:t></a:t>
              </a:r>
              <a:r>
                <a:rPr lang="ru-RU" altLang="ru-RU" sz="1600" i="1" baseline="-25000" dirty="0">
                  <a:cs typeface="Arial" charset="0"/>
                </a:rPr>
                <a:t>2</a:t>
              </a:r>
            </a:p>
          </p:txBody>
        </p:sp>
        <p:graphicFrame>
          <p:nvGraphicFramePr>
            <p:cNvPr id="2" name="Объект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0640159"/>
                </p:ext>
              </p:extLst>
            </p:nvPr>
          </p:nvGraphicFramePr>
          <p:xfrm>
            <a:off x="2989436" y="3273951"/>
            <a:ext cx="2806700" cy="2128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05" name="SPW 11.0 Graph" r:id="rId7" imgW="5513760" imgH="4162320" progId="">
                    <p:embed/>
                  </p:oleObj>
                </mc:Choice>
                <mc:Fallback>
                  <p:oleObj name="SPW 11.0 Graph" r:id="rId7" imgW="5513760" imgH="4162320" progId="">
                    <p:embed/>
                    <p:pic>
                      <p:nvPicPr>
                        <p:cNvPr id="0" name="Picture 2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9436" y="3273951"/>
                          <a:ext cx="2806700" cy="21288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05"/>
            <p:cNvSpPr>
              <a:spLocks noChangeArrowheads="1"/>
            </p:cNvSpPr>
            <p:nvPr/>
          </p:nvSpPr>
          <p:spPr bwMode="auto">
            <a:xfrm>
              <a:off x="5076056" y="3506559"/>
              <a:ext cx="36671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055938"/>
              <a:r>
                <a:rPr lang="ru-RU" altLang="ru-RU" sz="1600" i="1" dirty="0">
                  <a:cs typeface="Arial" charset="0"/>
                  <a:sym typeface="Symbol" pitchFamily="18" charset="2"/>
                </a:rPr>
                <a:t></a:t>
              </a:r>
              <a:r>
                <a:rPr lang="ru-RU" altLang="ru-RU" sz="1600" i="1" baseline="-25000" dirty="0">
                  <a:cs typeface="Arial" charset="0"/>
                </a:rPr>
                <a:t>2</a:t>
              </a:r>
            </a:p>
          </p:txBody>
        </p:sp>
        <p:pic>
          <p:nvPicPr>
            <p:cNvPr id="21" name="Рисунок 20" descr="S3a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9" b="12598"/>
            <a:stretch>
              <a:fillRect/>
            </a:stretch>
          </p:blipFill>
          <p:spPr bwMode="auto">
            <a:xfrm>
              <a:off x="5868144" y="3315593"/>
              <a:ext cx="2808312" cy="2057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angle 105"/>
            <p:cNvSpPr>
              <a:spLocks noChangeArrowheads="1"/>
            </p:cNvSpPr>
            <p:nvPr/>
          </p:nvSpPr>
          <p:spPr bwMode="auto">
            <a:xfrm>
              <a:off x="8073900" y="3519134"/>
              <a:ext cx="3449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055938"/>
              <a:r>
                <a:rPr lang="en-US" altLang="ru-RU" sz="1600" i="1" dirty="0" smtClean="0">
                  <a:cs typeface="Arial" charset="0"/>
                  <a:sym typeface="Symbol" pitchFamily="18" charset="2"/>
                </a:rPr>
                <a:t></a:t>
              </a:r>
              <a:r>
                <a:rPr lang="en-US" altLang="ru-RU" sz="1600" i="1" baseline="-25000" dirty="0" smtClean="0">
                  <a:cs typeface="Arial" charset="0"/>
                </a:rPr>
                <a:t>4</a:t>
              </a:r>
              <a:endParaRPr lang="ru-RU" altLang="ru-RU" sz="1600" i="1" baseline="-25000" dirty="0">
                <a:cs typeface="Arial" charset="0"/>
              </a:endParaRPr>
            </a:p>
          </p:txBody>
        </p:sp>
        <p:sp>
          <p:nvSpPr>
            <p:cNvPr id="23" name="Rectangle 370"/>
            <p:cNvSpPr>
              <a:spLocks noChangeArrowheads="1"/>
            </p:cNvSpPr>
            <p:nvPr/>
          </p:nvSpPr>
          <p:spPr bwMode="auto">
            <a:xfrm>
              <a:off x="4030948" y="5471065"/>
              <a:ext cx="399743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ru-RU" altLang="ru-RU" sz="1200" dirty="0">
                  <a:cs typeface="Arial" charset="0"/>
                </a:rPr>
                <a:t>Торсионные профили углов 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</a:t>
              </a:r>
              <a:r>
                <a:rPr lang="ru-RU" altLang="ru-RU" sz="1200" baseline="-25000" dirty="0">
                  <a:cs typeface="Arial" charset="0"/>
                </a:rPr>
                <a:t>2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 </a:t>
              </a:r>
              <a:r>
                <a:rPr lang="ru-RU" altLang="ru-RU" sz="1200" dirty="0" smtClean="0">
                  <a:cs typeface="Arial" charset="0"/>
                  <a:sym typeface="Symbol" pitchFamily="18" charset="2"/>
                </a:rPr>
                <a:t> и </a:t>
              </a:r>
              <a:r>
                <a:rPr lang="ru-RU" altLang="ru-RU" sz="1200" dirty="0" smtClean="0">
                  <a:cs typeface="Arial" charset="0"/>
                  <a:sym typeface="Symbol"/>
                </a:rPr>
                <a:t></a:t>
              </a:r>
              <a:r>
                <a:rPr lang="ru-RU" altLang="ru-RU" sz="1200" baseline="-25000" dirty="0" smtClean="0">
                  <a:cs typeface="Arial" charset="0"/>
                  <a:sym typeface="Symbol"/>
                </a:rPr>
                <a:t>4</a:t>
              </a:r>
              <a:r>
                <a:rPr lang="ru-RU" altLang="ru-RU" sz="1200" dirty="0" smtClean="0">
                  <a:cs typeface="Arial" charset="0"/>
                  <a:sym typeface="Symbol" pitchFamily="18" charset="2"/>
                </a:rPr>
                <a:t> при 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Т2</a:t>
              </a:r>
              <a:r>
                <a:rPr lang="en-US" altLang="ru-RU" sz="1200" dirty="0">
                  <a:cs typeface="Arial" charset="0"/>
                  <a:sym typeface="Symbol" pitchFamily="18" charset="2"/>
                </a:rPr>
                <a:t> (</a:t>
              </a:r>
              <a:r>
                <a:rPr lang="en-US" altLang="ru-RU" sz="1200" b="1" dirty="0">
                  <a:solidFill>
                    <a:srgbClr val="FF0000"/>
                  </a:solidFill>
                  <a:cs typeface="Arial" charset="0"/>
                  <a:sym typeface="Symbol" pitchFamily="18" charset="2"/>
                </a:rPr>
                <a:t>323 K</a:t>
              </a:r>
              <a:r>
                <a:rPr lang="en-US" altLang="ru-RU" sz="1200" dirty="0">
                  <a:cs typeface="Arial" charset="0"/>
                  <a:sym typeface="Symbol" pitchFamily="18" charset="2"/>
                </a:rPr>
                <a:t>)</a:t>
              </a:r>
              <a:r>
                <a:rPr lang="ru-RU" altLang="ru-RU" sz="1200" dirty="0">
                  <a:cs typeface="Arial" charset="0"/>
                  <a:sym typeface="Symbol" pitchFamily="18" charset="2"/>
                </a:rPr>
                <a:t>. </a:t>
              </a:r>
            </a:p>
          </p:txBody>
        </p:sp>
      </p:grpSp>
      <p:sp>
        <p:nvSpPr>
          <p:cNvPr id="27" name="Rectangle 125"/>
          <p:cNvSpPr>
            <a:spLocks noChangeArrowheads="1"/>
          </p:cNvSpPr>
          <p:nvPr/>
        </p:nvSpPr>
        <p:spPr bwMode="auto">
          <a:xfrm>
            <a:off x="467271" y="6110027"/>
            <a:ext cx="53376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altLang="ru-RU" sz="1000" i="1" dirty="0">
                <a:cs typeface="Arial" charset="0"/>
              </a:rPr>
              <a:t>N.A. </a:t>
            </a:r>
            <a:r>
              <a:rPr lang="ru-RU" altLang="ru-RU" sz="1000" i="1" dirty="0" err="1">
                <a:cs typeface="Arial" charset="0"/>
              </a:rPr>
              <a:t>Nikonorova</a:t>
            </a:r>
            <a:r>
              <a:rPr lang="ru-RU" altLang="ru-RU" sz="1000" i="1" dirty="0">
                <a:cs typeface="Arial" charset="0"/>
              </a:rPr>
              <a:t>, </a:t>
            </a:r>
            <a:r>
              <a:rPr lang="ru-RU" altLang="ru-RU" sz="1000" i="1" dirty="0" err="1">
                <a:cs typeface="Arial" charset="0"/>
              </a:rPr>
              <a:t>M.Yu</a:t>
            </a:r>
            <a:r>
              <a:rPr lang="ru-RU" altLang="ru-RU" sz="1000" i="1" dirty="0">
                <a:cs typeface="Arial" charset="0"/>
              </a:rPr>
              <a:t>. </a:t>
            </a:r>
            <a:r>
              <a:rPr lang="ru-RU" altLang="ru-RU" sz="1000" i="1" dirty="0" err="1">
                <a:cs typeface="Arial" charset="0"/>
              </a:rPr>
              <a:t>Balakina</a:t>
            </a:r>
            <a:r>
              <a:rPr lang="ru-RU" altLang="ru-RU" sz="1000" i="1" dirty="0">
                <a:cs typeface="Arial" charset="0"/>
              </a:rPr>
              <a:t>, </a:t>
            </a:r>
            <a:r>
              <a:rPr lang="en-US" altLang="ru-RU" sz="1000" i="1" dirty="0">
                <a:cs typeface="Arial" charset="0"/>
              </a:rPr>
              <a:t>et al, </a:t>
            </a:r>
            <a:r>
              <a:rPr lang="ru-RU" altLang="ru-RU" sz="1000" i="1" dirty="0" err="1">
                <a:cs typeface="Arial" charset="0"/>
              </a:rPr>
              <a:t>Materials</a:t>
            </a:r>
            <a:r>
              <a:rPr lang="ru-RU" altLang="ru-RU" sz="1000" i="1" dirty="0">
                <a:cs typeface="Arial" charset="0"/>
              </a:rPr>
              <a:t> </a:t>
            </a:r>
            <a:r>
              <a:rPr lang="ru-RU" altLang="ru-RU" sz="1000" i="1" dirty="0" err="1">
                <a:cs typeface="Arial" charset="0"/>
              </a:rPr>
              <a:t>Chemistry</a:t>
            </a:r>
            <a:r>
              <a:rPr lang="ru-RU" altLang="ru-RU" sz="1000" i="1" dirty="0">
                <a:cs typeface="Arial" charset="0"/>
              </a:rPr>
              <a:t> </a:t>
            </a:r>
            <a:r>
              <a:rPr lang="ru-RU" altLang="ru-RU" sz="1000" i="1" dirty="0" err="1">
                <a:cs typeface="Arial" charset="0"/>
              </a:rPr>
              <a:t>and</a:t>
            </a:r>
            <a:r>
              <a:rPr lang="ru-RU" altLang="ru-RU" sz="1000" i="1" dirty="0">
                <a:cs typeface="Arial" charset="0"/>
              </a:rPr>
              <a:t> </a:t>
            </a:r>
            <a:r>
              <a:rPr lang="ru-RU" altLang="ru-RU" sz="1000" i="1" dirty="0" err="1">
                <a:cs typeface="Arial" charset="0"/>
              </a:rPr>
              <a:t>Physics</a:t>
            </a:r>
            <a:r>
              <a:rPr lang="ru-RU" altLang="ru-RU" sz="1000" i="1" dirty="0">
                <a:cs typeface="Arial" charset="0"/>
              </a:rPr>
              <a:t>  2016</a:t>
            </a:r>
            <a:r>
              <a:rPr lang="en-US" altLang="ru-RU" sz="1000" i="1" dirty="0">
                <a:cs typeface="Arial" charset="0"/>
              </a:rPr>
              <a:t> </a:t>
            </a:r>
            <a:r>
              <a:rPr lang="ru-RU" altLang="ru-RU" sz="1000" b="1" i="1" dirty="0">
                <a:cs typeface="Arial" charset="0"/>
              </a:rPr>
              <a:t>181</a:t>
            </a:r>
            <a:r>
              <a:rPr lang="ru-RU" altLang="ru-RU" sz="1000" i="1" dirty="0">
                <a:cs typeface="Arial" charset="0"/>
              </a:rPr>
              <a:t> </a:t>
            </a:r>
            <a:r>
              <a:rPr lang="ru-RU" altLang="ru-RU" sz="1000" dirty="0"/>
              <a:t>217-226 </a:t>
            </a:r>
          </a:p>
          <a:p>
            <a:pPr eaLnBrk="0" hangingPunct="0"/>
            <a:r>
              <a:rPr lang="ru-RU" altLang="ru-RU" sz="1000" i="1" dirty="0">
                <a:cs typeface="Arial" charset="0"/>
              </a:rPr>
              <a:t>DOI: 10.1016/j.matchemphys.2016.06.052 </a:t>
            </a:r>
          </a:p>
        </p:txBody>
      </p:sp>
    </p:spTree>
    <p:extLst>
      <p:ext uri="{BB962C8B-B14F-4D97-AF65-F5344CB8AC3E}">
        <p14:creationId xmlns:p14="http://schemas.microsoft.com/office/powerpoint/2010/main" val="7792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04" y="81866"/>
            <a:ext cx="8928992" cy="6721351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F0FEF9"/>
              </a:gs>
              <a:gs pos="100000">
                <a:schemeClr val="bg1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1198587"/>
            <a:ext cx="3078485" cy="20882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66998" y="1177381"/>
            <a:ext cx="2984922" cy="21076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62" name="Rectangle 239"/>
          <p:cNvSpPr>
            <a:spLocks noChangeArrowheads="1"/>
          </p:cNvSpPr>
          <p:nvPr/>
        </p:nvSpPr>
        <p:spPr bwMode="auto">
          <a:xfrm>
            <a:off x="2555776" y="186671"/>
            <a:ext cx="4108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i="1" dirty="0" smtClean="0">
                <a:solidFill>
                  <a:srgbClr val="C00000"/>
                </a:solidFill>
                <a:cs typeface="Arial" charset="0"/>
              </a:rPr>
              <a:t>Атомистическое моделирование </a:t>
            </a:r>
            <a:r>
              <a:rPr lang="ru-RU" altLang="ru-RU" i="1" dirty="0">
                <a:solidFill>
                  <a:srgbClr val="C00000"/>
                </a:solidFill>
                <a:cs typeface="Arial" charset="0"/>
              </a:rPr>
              <a:t>(</a:t>
            </a:r>
            <a:r>
              <a:rPr lang="en-US" altLang="ru-RU" i="1" dirty="0" err="1">
                <a:solidFill>
                  <a:srgbClr val="C00000"/>
                </a:solidFill>
                <a:cs typeface="Arial" charset="0"/>
              </a:rPr>
              <a:t>MacroModel</a:t>
            </a:r>
            <a:r>
              <a:rPr lang="ru-RU" altLang="ru-RU" i="1" dirty="0">
                <a:solidFill>
                  <a:srgbClr val="C00000"/>
                </a:solidFill>
                <a:cs typeface="Arial" charset="0"/>
              </a:rPr>
              <a:t>)</a:t>
            </a:r>
            <a:endParaRPr lang="en-US" altLang="ru-RU" i="1" dirty="0">
              <a:solidFill>
                <a:srgbClr val="C00000"/>
              </a:solidFill>
              <a:cs typeface="Arial" charset="0"/>
              <a:sym typeface="Symbol" pitchFamily="18" charset="2"/>
            </a:endParaRPr>
          </a:p>
        </p:txBody>
      </p:sp>
      <p:graphicFrame>
        <p:nvGraphicFramePr>
          <p:cNvPr id="40963" name="Object 3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394514"/>
              </p:ext>
            </p:extLst>
          </p:nvPr>
        </p:nvGraphicFramePr>
        <p:xfrm>
          <a:off x="983654" y="1196752"/>
          <a:ext cx="2692867" cy="2080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62" name="SPW 11.0 Graph" r:id="rId3" imgW="5717520" imgH="4430880" progId="">
                  <p:embed/>
                </p:oleObj>
              </mc:Choice>
              <mc:Fallback>
                <p:oleObj name="SPW 11.0 Graph" r:id="rId3" imgW="5717520" imgH="4430880" progId="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654" y="1196752"/>
                        <a:ext cx="2692867" cy="20806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Прямоугольник 14"/>
          <p:cNvSpPr>
            <a:spLocks noChangeArrowheads="1"/>
          </p:cNvSpPr>
          <p:nvPr/>
        </p:nvSpPr>
        <p:spPr bwMode="auto">
          <a:xfrm>
            <a:off x="3436045" y="839243"/>
            <a:ext cx="2347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dirty="0">
                <a:solidFill>
                  <a:srgbClr val="C00000"/>
                </a:solidFill>
              </a:rPr>
              <a:t>Область </a:t>
            </a:r>
            <a:r>
              <a:rPr lang="ru-RU" altLang="ru-RU" sz="1600" dirty="0">
                <a:solidFill>
                  <a:srgbClr val="C00000"/>
                </a:solidFill>
                <a:sym typeface="Symbol" pitchFamily="18" charset="2"/>
              </a:rPr>
              <a:t></a:t>
            </a:r>
            <a:r>
              <a:rPr lang="ru-RU" altLang="ru-RU" sz="1600" dirty="0">
                <a:solidFill>
                  <a:srgbClr val="C00000"/>
                </a:solidFill>
              </a:rPr>
              <a:t> релаксации</a:t>
            </a:r>
          </a:p>
        </p:txBody>
      </p:sp>
      <p:sp>
        <p:nvSpPr>
          <p:cNvPr id="40965" name="Прямоугольник 15"/>
          <p:cNvSpPr>
            <a:spLocks noChangeArrowheads="1"/>
          </p:cNvSpPr>
          <p:nvPr/>
        </p:nvSpPr>
        <p:spPr bwMode="auto">
          <a:xfrm>
            <a:off x="866998" y="3356992"/>
            <a:ext cx="32083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100" dirty="0"/>
              <a:t>Торсионный профиль угла </a:t>
            </a:r>
            <a:r>
              <a:rPr lang="ru-RU" altLang="ru-RU" sz="1100" dirty="0">
                <a:sym typeface="Symbol" pitchFamily="18" charset="2"/>
              </a:rPr>
              <a:t></a:t>
            </a:r>
            <a:r>
              <a:rPr lang="ru-RU" altLang="ru-RU" sz="1100" baseline="-25000" dirty="0"/>
              <a:t>1</a:t>
            </a:r>
            <a:r>
              <a:rPr lang="ru-RU" altLang="ru-RU" sz="1100" dirty="0">
                <a:sym typeface="Symbol" pitchFamily="18" charset="2"/>
              </a:rPr>
              <a:t>, описывающего движение хромофорных групп при Т3</a:t>
            </a:r>
            <a:r>
              <a:rPr lang="en-US" altLang="ru-RU" sz="1100" dirty="0">
                <a:sym typeface="Symbol" pitchFamily="18" charset="2"/>
              </a:rPr>
              <a:t> (</a:t>
            </a:r>
            <a:r>
              <a:rPr lang="en-US" altLang="ru-RU" sz="1100" b="1" dirty="0">
                <a:solidFill>
                  <a:srgbClr val="FF0000"/>
                </a:solidFill>
                <a:sym typeface="Symbol" pitchFamily="18" charset="2"/>
              </a:rPr>
              <a:t>403 K</a:t>
            </a:r>
            <a:r>
              <a:rPr lang="en-US" altLang="ru-RU" sz="1100" dirty="0">
                <a:sym typeface="Symbol" pitchFamily="18" charset="2"/>
              </a:rPr>
              <a:t>)</a:t>
            </a:r>
            <a:r>
              <a:rPr lang="ru-RU" altLang="ru-RU" sz="1100" dirty="0">
                <a:sym typeface="Symbol" pitchFamily="18" charset="2"/>
              </a:rPr>
              <a:t>. </a:t>
            </a:r>
          </a:p>
        </p:txBody>
      </p:sp>
      <p:sp>
        <p:nvSpPr>
          <p:cNvPr id="40968" name="Rectangle 107"/>
          <p:cNvSpPr>
            <a:spLocks noChangeArrowheads="1"/>
          </p:cNvSpPr>
          <p:nvPr/>
        </p:nvSpPr>
        <p:spPr bwMode="auto">
          <a:xfrm>
            <a:off x="4369792" y="1772816"/>
            <a:ext cx="38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055938"/>
            <a:r>
              <a:rPr lang="ru-RU" altLang="ru-RU" i="1" dirty="0">
                <a:cs typeface="Arial" charset="0"/>
                <a:sym typeface="Symbol" pitchFamily="18" charset="2"/>
              </a:rPr>
              <a:t></a:t>
            </a:r>
            <a:r>
              <a:rPr lang="ru-RU" altLang="ru-RU" i="1" baseline="-25000" dirty="0">
                <a:cs typeface="Arial" charset="0"/>
              </a:rPr>
              <a:t>1</a:t>
            </a:r>
          </a:p>
        </p:txBody>
      </p:sp>
      <p:pic>
        <p:nvPicPr>
          <p:cNvPr id="40970" name="Рисунок 26" descr="\\file.iopc.local\shared\buffer\Balakina\2016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3502" y="1270595"/>
            <a:ext cx="26416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Прямоугольник 15"/>
          <p:cNvSpPr>
            <a:spLocks noChangeArrowheads="1"/>
          </p:cNvSpPr>
          <p:nvPr/>
        </p:nvSpPr>
        <p:spPr bwMode="auto">
          <a:xfrm>
            <a:off x="5165923" y="3358827"/>
            <a:ext cx="3438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100" dirty="0"/>
              <a:t>Торсионный профиль угла </a:t>
            </a:r>
            <a:r>
              <a:rPr lang="ru-RU" altLang="ru-RU" sz="1100" dirty="0">
                <a:sym typeface="Symbol" pitchFamily="18" charset="2"/>
              </a:rPr>
              <a:t></a:t>
            </a:r>
            <a:r>
              <a:rPr lang="ru-RU" altLang="ru-RU" sz="1100" baseline="-25000" dirty="0"/>
              <a:t>1</a:t>
            </a:r>
            <a:r>
              <a:rPr lang="ru-RU" altLang="ru-RU" sz="1100" dirty="0">
                <a:sym typeface="Symbol" pitchFamily="18" charset="2"/>
              </a:rPr>
              <a:t>, описывающего движение хромофорных групп при Т</a:t>
            </a:r>
            <a:r>
              <a:rPr lang="en-US" altLang="ru-RU" sz="1100" dirty="0">
                <a:sym typeface="Symbol" pitchFamily="18" charset="2"/>
              </a:rPr>
              <a:t>4 (</a:t>
            </a:r>
            <a:r>
              <a:rPr lang="en-US" altLang="ru-RU" sz="1100" b="1" dirty="0">
                <a:solidFill>
                  <a:srgbClr val="FF0000"/>
                </a:solidFill>
                <a:sym typeface="Symbol" pitchFamily="18" charset="2"/>
              </a:rPr>
              <a:t>T3+30 K</a:t>
            </a:r>
            <a:r>
              <a:rPr lang="en-US" altLang="ru-RU" sz="1100" dirty="0">
                <a:sym typeface="Symbol" pitchFamily="18" charset="2"/>
              </a:rPr>
              <a:t>)</a:t>
            </a:r>
            <a:r>
              <a:rPr lang="ru-RU" altLang="ru-RU" sz="1100" dirty="0">
                <a:sym typeface="Symbol" pitchFamily="18" charset="2"/>
              </a:rPr>
              <a:t>. </a:t>
            </a:r>
          </a:p>
        </p:txBody>
      </p:sp>
      <p:sp>
        <p:nvSpPr>
          <p:cNvPr id="4097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7BC3E4-FDD3-4EE3-8903-95B4A9783465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142844" y="4500570"/>
            <a:ext cx="8753053" cy="178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Результаты атомистического моделирования позволили установить  соответствие между локальной подвижностью в исследованных системах и релаксационными процессами (β, 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  <a:sym typeface="Symbol" pitchFamily="18" charset="2"/>
              </a:rPr>
              <a:t></a:t>
            </a:r>
            <a:r>
              <a:rPr lang="ru-RU" altLang="ru-RU" sz="1100" i="1" baseline="-25000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1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, 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  <a:sym typeface="Symbol" pitchFamily="18" charset="2"/>
              </a:rPr>
              <a:t>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), определенными методом диэлектрической </a:t>
            </a: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спектроскопии.</a:t>
            </a:r>
          </a:p>
          <a:p>
            <a:pPr>
              <a:buFontTx/>
              <a:buChar char="•"/>
            </a:pPr>
            <a:endParaRPr lang="ru-RU" altLang="ru-RU" sz="1100" i="1" dirty="0">
              <a:solidFill>
                <a:srgbClr val="C00000"/>
              </a:solidFill>
              <a:latin typeface="Comic Sans MS" panose="030F0702030302020204" pitchFamily="66" charset="0"/>
              <a:cs typeface="Arial" charset="0"/>
            </a:endParaRPr>
          </a:p>
          <a:p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подвижность </a:t>
            </a:r>
            <a:r>
              <a:rPr lang="ru-RU" altLang="ru-RU" sz="1100" i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азохромофорных</a:t>
            </a: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 групп имеет место при температуре, превышающей температуру, соответствующую началу </a:t>
            </a: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  <a:sym typeface="Symbol" pitchFamily="18" charset="2"/>
              </a:rPr>
              <a:t></a:t>
            </a: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-процесса;</a:t>
            </a:r>
            <a:endParaRPr lang="en-US" altLang="ru-RU" sz="1100" i="1" dirty="0" smtClean="0">
              <a:solidFill>
                <a:srgbClr val="C00000"/>
              </a:solidFill>
              <a:latin typeface="Comic Sans MS" panose="030F0702030302020204" pitchFamily="66" charset="0"/>
              <a:cs typeface="Arial" charset="0"/>
            </a:endParaRPr>
          </a:p>
          <a:p>
            <a:pPr>
              <a:buFontTx/>
              <a:buChar char="•"/>
            </a:pPr>
            <a:endParaRPr lang="ru-RU" altLang="ru-RU" sz="1100" i="1" dirty="0">
              <a:solidFill>
                <a:srgbClr val="C00000"/>
              </a:solidFill>
              <a:latin typeface="Comic Sans MS" panose="030F0702030302020204" pitchFamily="66" charset="0"/>
              <a:cs typeface="Arial" charset="0"/>
            </a:endParaRPr>
          </a:p>
          <a:p>
            <a:pPr>
              <a:buFontTx/>
              <a:buChar char="•"/>
            </a:pP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При 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проведении </a:t>
            </a:r>
            <a:r>
              <a:rPr lang="ru-RU" altLang="ru-RU" sz="1100" i="1" dirty="0" err="1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электретирования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 пленок на основе разветвленных метакриловых сополимеров на стадии подготовки образца к измерению квадратичных НЛО характеристик необходимо нагревать полимерную пленку до температуры выше </a:t>
            </a:r>
            <a:r>
              <a:rPr lang="ru-RU" altLang="ru-RU" sz="11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Тс, </a:t>
            </a:r>
            <a:r>
              <a:rPr lang="ru-RU" altLang="ru-RU" sz="1100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чтобы достичь подвижности хромофорных групп, приводящей к эффективной ориентации.</a:t>
            </a:r>
          </a:p>
        </p:txBody>
      </p:sp>
    </p:spTree>
    <p:extLst>
      <p:ext uri="{BB962C8B-B14F-4D97-AF65-F5344CB8AC3E}">
        <p14:creationId xmlns:p14="http://schemas.microsoft.com/office/powerpoint/2010/main" val="20563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3717032"/>
            <a:ext cx="7217045" cy="1368152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4869160"/>
            <a:ext cx="6552728" cy="1800200"/>
          </a:xfrm>
          <a:prstGeom prst="ellipse">
            <a:avLst/>
          </a:prstGeom>
          <a:solidFill>
            <a:srgbClr val="FFE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2222923"/>
            <a:ext cx="7776864" cy="135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692696"/>
            <a:ext cx="7776864" cy="135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4" name="Rectangle 13"/>
          <p:cNvSpPr>
            <a:spLocks noChangeArrowheads="1"/>
          </p:cNvSpPr>
          <p:nvPr/>
        </p:nvSpPr>
        <p:spPr bwMode="auto">
          <a:xfrm>
            <a:off x="3163317" y="709811"/>
            <a:ext cx="28527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600" u="sng">
                <a:solidFill>
                  <a:srgbClr val="990000"/>
                </a:solidFill>
                <a:sym typeface="Symbol" pitchFamily="18" charset="2"/>
              </a:rPr>
              <a:t>Микроскопический уровень:</a:t>
            </a:r>
          </a:p>
        </p:txBody>
      </p:sp>
      <p:sp>
        <p:nvSpPr>
          <p:cNvPr id="3075" name="Rectangle 14"/>
          <p:cNvSpPr>
            <a:spLocks noChangeArrowheads="1"/>
          </p:cNvSpPr>
          <p:nvPr/>
        </p:nvSpPr>
        <p:spPr bwMode="auto">
          <a:xfrm>
            <a:off x="1115616" y="5565825"/>
            <a:ext cx="17977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>
                <a:latin typeface="Comic Sans MS" pitchFamily="66" charset="0"/>
              </a:rPr>
              <a:t>Дипольные НЛО хромофоры</a:t>
            </a:r>
            <a:r>
              <a:rPr lang="ru-RU" altLang="ru-RU" b="1" dirty="0">
                <a:latin typeface="Comic Sans MS" pitchFamily="66" charset="0"/>
              </a:rPr>
              <a:t> </a:t>
            </a:r>
          </a:p>
        </p:txBody>
      </p:sp>
      <p:sp>
        <p:nvSpPr>
          <p:cNvPr id="3076" name="Rectangle 15"/>
          <p:cNvSpPr>
            <a:spLocks noChangeArrowheads="1"/>
          </p:cNvSpPr>
          <p:nvPr/>
        </p:nvSpPr>
        <p:spPr bwMode="auto">
          <a:xfrm>
            <a:off x="4625629" y="5157192"/>
            <a:ext cx="938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ru-RU" b="1">
                <a:latin typeface="Comic Sans MS" pitchFamily="66" charset="0"/>
              </a:rPr>
              <a:t>D-π-A</a:t>
            </a:r>
          </a:p>
        </p:txBody>
      </p:sp>
      <p:graphicFrame>
        <p:nvGraphicFramePr>
          <p:cNvPr id="307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681155"/>
              </p:ext>
            </p:extLst>
          </p:nvPr>
        </p:nvGraphicFramePr>
        <p:xfrm>
          <a:off x="3044451" y="5523906"/>
          <a:ext cx="363381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0" name="CS ChemDraw Drawing" r:id="rId3" imgW="5334000" imgH="1163320" progId="">
                  <p:embed/>
                </p:oleObj>
              </mc:Choice>
              <mc:Fallback>
                <p:oleObj name="CS ChemDraw Drawing" r:id="rId3" imgW="5334000" imgH="1163320" progId="">
                  <p:embed/>
                  <p:pic>
                    <p:nvPicPr>
                      <p:cNvPr id="0" name="Picture 4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786"/>
                      <a:stretch>
                        <a:fillRect/>
                      </a:stretch>
                    </p:blipFill>
                    <p:spPr bwMode="auto">
                      <a:xfrm>
                        <a:off x="3044451" y="5523906"/>
                        <a:ext cx="363381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8" name="Группа 1"/>
          <p:cNvGrpSpPr>
            <a:grpSpLocks/>
          </p:cNvGrpSpPr>
          <p:nvPr/>
        </p:nvGrpSpPr>
        <p:grpSpPr bwMode="auto">
          <a:xfrm>
            <a:off x="755080" y="1152724"/>
            <a:ext cx="7553325" cy="833437"/>
            <a:chOff x="763861" y="3356992"/>
            <a:chExt cx="7552555" cy="832262"/>
          </a:xfrm>
        </p:grpSpPr>
        <p:sp>
          <p:nvSpPr>
            <p:cNvPr id="3085" name="Oval 19"/>
            <p:cNvSpPr>
              <a:spLocks noChangeArrowheads="1"/>
            </p:cNvSpPr>
            <p:nvPr/>
          </p:nvSpPr>
          <p:spPr bwMode="auto">
            <a:xfrm>
              <a:off x="4788024" y="3356992"/>
              <a:ext cx="294208" cy="43123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graphicFrame>
          <p:nvGraphicFramePr>
            <p:cNvPr id="3086" name="Object 32"/>
            <p:cNvGraphicFramePr>
              <a:graphicFrameLocks noChangeAspect="1"/>
            </p:cNvGraphicFramePr>
            <p:nvPr/>
          </p:nvGraphicFramePr>
          <p:xfrm>
            <a:off x="763861" y="3429000"/>
            <a:ext cx="7552555" cy="760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1" name="Формула" r:id="rId5" imgW="3594100" imgH="457200" progId="Equation.3">
                    <p:embed/>
                  </p:oleObj>
                </mc:Choice>
                <mc:Fallback>
                  <p:oleObj name="Формула" r:id="rId5" imgW="3594100" imgH="457200" progId="Equation.3">
                    <p:embed/>
                    <p:pic>
                      <p:nvPicPr>
                        <p:cNvPr id="0" name="Picture 4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861" y="3429000"/>
                          <a:ext cx="7552555" cy="760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9" name="Rectangle 1685"/>
          <p:cNvSpPr>
            <a:spLocks noChangeArrowheads="1"/>
          </p:cNvSpPr>
          <p:nvPr/>
        </p:nvSpPr>
        <p:spPr bwMode="auto">
          <a:xfrm>
            <a:off x="3055367" y="2204864"/>
            <a:ext cx="3068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011613"/>
            <a:r>
              <a:rPr lang="ru-RU" altLang="ru-RU" sz="1600" u="sng" dirty="0">
                <a:solidFill>
                  <a:srgbClr val="990000"/>
                </a:solidFill>
                <a:cs typeface="Arial" charset="0"/>
                <a:sym typeface="Symbol" pitchFamily="18" charset="2"/>
              </a:rPr>
              <a:t>Макроскопический уровень:</a:t>
            </a:r>
          </a:p>
        </p:txBody>
      </p:sp>
      <p:grpSp>
        <p:nvGrpSpPr>
          <p:cNvPr id="3080" name="Группа 2"/>
          <p:cNvGrpSpPr>
            <a:grpSpLocks/>
          </p:cNvGrpSpPr>
          <p:nvPr/>
        </p:nvGrpSpPr>
        <p:grpSpPr bwMode="auto">
          <a:xfrm>
            <a:off x="981471" y="2682702"/>
            <a:ext cx="7046913" cy="782637"/>
            <a:chOff x="611560" y="4838482"/>
            <a:chExt cx="7047277" cy="782182"/>
          </a:xfrm>
        </p:grpSpPr>
        <p:graphicFrame>
          <p:nvGraphicFramePr>
            <p:cNvPr id="3083" name="Object 33"/>
            <p:cNvGraphicFramePr>
              <a:graphicFrameLocks noChangeAspect="1"/>
            </p:cNvGraphicFramePr>
            <p:nvPr/>
          </p:nvGraphicFramePr>
          <p:xfrm>
            <a:off x="611560" y="4861141"/>
            <a:ext cx="7047277" cy="759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2" name="Формула" r:id="rId7" imgW="3721100" imgH="508000" progId="Equation.3">
                    <p:embed/>
                  </p:oleObj>
                </mc:Choice>
                <mc:Fallback>
                  <p:oleObj name="Формула" r:id="rId7" imgW="3721100" imgH="508000" progId="Equation.3">
                    <p:embed/>
                    <p:pic>
                      <p:nvPicPr>
                        <p:cNvPr id="0" name="Picture 4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560" y="4861141"/>
                          <a:ext cx="7047277" cy="7595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4" name="Oval 19"/>
            <p:cNvSpPr>
              <a:spLocks noChangeArrowheads="1"/>
            </p:cNvSpPr>
            <p:nvPr/>
          </p:nvSpPr>
          <p:spPr bwMode="auto">
            <a:xfrm>
              <a:off x="4024065" y="4838482"/>
              <a:ext cx="495632" cy="43123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</p:grpSp>
      <p:sp>
        <p:nvSpPr>
          <p:cNvPr id="308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62D399-B9EB-4819-AF62-CEB82F250ECA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sp>
        <p:nvSpPr>
          <p:cNvPr id="3082" name="Rectangle 31"/>
          <p:cNvSpPr>
            <a:spLocks noChangeArrowheads="1"/>
          </p:cNvSpPr>
          <p:nvPr/>
        </p:nvSpPr>
        <p:spPr bwMode="auto">
          <a:xfrm>
            <a:off x="1942366" y="260648"/>
            <a:ext cx="5243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 i="1" dirty="0" smtClean="0">
                <a:solidFill>
                  <a:srgbClr val="C00000"/>
                </a:solidFill>
                <a:cs typeface="Arial" charset="0"/>
              </a:rPr>
              <a:t>Нелинейно-оптические </a:t>
            </a:r>
            <a:r>
              <a:rPr lang="ru-RU" altLang="ru-RU" sz="2000" i="1" dirty="0">
                <a:solidFill>
                  <a:srgbClr val="C00000"/>
                </a:solidFill>
                <a:cs typeface="Arial" charset="0"/>
              </a:rPr>
              <a:t>характеристики 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331640" y="3789040"/>
            <a:ext cx="56172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zh-CN" sz="1400" i="1" dirty="0">
                <a:solidFill>
                  <a:srgbClr val="990033"/>
                </a:solidFill>
                <a:latin typeface="+mj-lt"/>
              </a:rPr>
              <a:t>Проекция векторной составляющей гиперполяризуемости на </a:t>
            </a:r>
          </a:p>
          <a:p>
            <a:r>
              <a:rPr lang="ru-RU" altLang="zh-CN" sz="1400" i="1" dirty="0">
                <a:solidFill>
                  <a:srgbClr val="990033"/>
                </a:solidFill>
                <a:latin typeface="+mj-lt"/>
              </a:rPr>
              <a:t>вектор дипольного момента (измеряется в эксперименте ГВГ)</a:t>
            </a:r>
            <a:endParaRPr lang="ru-RU" altLang="ru-RU" sz="1400" i="1" dirty="0">
              <a:solidFill>
                <a:srgbClr val="990033"/>
              </a:solidFill>
              <a:latin typeface="+mj-lt"/>
            </a:endParaRPr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704518"/>
              </p:ext>
            </p:extLst>
          </p:nvPr>
        </p:nvGraphicFramePr>
        <p:xfrm>
          <a:off x="6923345" y="3915057"/>
          <a:ext cx="1105039" cy="522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" name="Формула" r:id="rId9" imgW="977900" imgH="457200" progId="Equation.3">
                  <p:embed/>
                </p:oleObj>
              </mc:Choice>
              <mc:Fallback>
                <p:oleObj name="Формула" r:id="rId9" imgW="977900" imgH="457200" progId="Equation.3">
                  <p:embed/>
                  <p:pic>
                    <p:nvPicPr>
                      <p:cNvPr id="0" name="Picture 4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3345" y="3915057"/>
                        <a:ext cx="1105039" cy="5220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585742"/>
              </p:ext>
            </p:extLst>
          </p:nvPr>
        </p:nvGraphicFramePr>
        <p:xfrm>
          <a:off x="2330507" y="4293096"/>
          <a:ext cx="3569036" cy="514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" name="Формула" r:id="rId11" imgW="2946400" imgH="431800" progId="Equation.3">
                  <p:embed/>
                </p:oleObj>
              </mc:Choice>
              <mc:Fallback>
                <p:oleObj name="Формула" r:id="rId11" imgW="2946400" imgH="431800" progId="Equation.3">
                  <p:embed/>
                  <p:pic>
                    <p:nvPicPr>
                      <p:cNvPr id="0" name="Picture 4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507" y="4293096"/>
                        <a:ext cx="3569036" cy="514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643987" y="4623519"/>
            <a:ext cx="1888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1200" i="1" dirty="0" smtClean="0">
                <a:latin typeface="Comic Sans MS" panose="030F0702030302020204" pitchFamily="66" charset="0"/>
              </a:rPr>
              <a:t>Firefly </a:t>
            </a:r>
            <a:r>
              <a:rPr lang="en-US" altLang="ru-RU" sz="1200" i="1" dirty="0">
                <a:latin typeface="Comic Sans MS" panose="030F0702030302020204" pitchFamily="66" charset="0"/>
              </a:rPr>
              <a:t>8.0.1.</a:t>
            </a:r>
          </a:p>
          <a:p>
            <a:pPr algn="ctr">
              <a:defRPr/>
            </a:pPr>
            <a:r>
              <a:rPr lang="en-US" altLang="ru-RU" sz="1200" i="1" dirty="0">
                <a:latin typeface="Comic Sans MS" panose="030F0702030302020204" pitchFamily="66" charset="0"/>
              </a:rPr>
              <a:t>Gaussian 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23528" y="1268760"/>
            <a:ext cx="8568952" cy="4464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Алгоритм исследования в ячейке:</a:t>
            </a:r>
            <a:endParaRPr lang="ru-RU" sz="2000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458200" cy="408200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600" i="1" dirty="0" smtClean="0">
                <a:solidFill>
                  <a:srgbClr val="C00000"/>
                </a:solidFill>
                <a:latin typeface="+mj-lt"/>
              </a:rPr>
              <a:t>Построение системы</a:t>
            </a:r>
          </a:p>
          <a:p>
            <a:r>
              <a:rPr lang="ru-RU" sz="1600" dirty="0" smtClean="0">
                <a:latin typeface="+mj-lt"/>
              </a:rPr>
              <a:t>Построение олигомера (выбор реалистичной длины, соответствующей ММ)</a:t>
            </a:r>
          </a:p>
          <a:p>
            <a:r>
              <a:rPr lang="ru-RU" sz="1600" dirty="0" smtClean="0">
                <a:latin typeface="+mj-lt"/>
              </a:rPr>
              <a:t>Построение ячейки (стартовая плотность, размеры системы)</a:t>
            </a:r>
          </a:p>
          <a:p>
            <a:r>
              <a:rPr lang="ru-RU" sz="1600" dirty="0" smtClean="0">
                <a:latin typeface="+mj-lt"/>
              </a:rPr>
              <a:t>Минимизация (предварительное приведение системы в равновесие</a:t>
            </a:r>
          </a:p>
          <a:p>
            <a:pPr marL="0" indent="0" defTabSz="361950">
              <a:buNone/>
            </a:pPr>
            <a:r>
              <a:rPr lang="ru-RU" sz="1600" dirty="0" smtClean="0">
                <a:latin typeface="+mj-lt"/>
              </a:rPr>
              <a:t>	до достижения минимальной энергии с точностью до 1 ккал/моль). Можно считать аналогом поиска глобального минимума в </a:t>
            </a:r>
            <a:r>
              <a:rPr lang="en-US" sz="1600" dirty="0" err="1" smtClean="0">
                <a:latin typeface="+mj-lt"/>
              </a:rPr>
              <a:t>Conf</a:t>
            </a:r>
            <a:r>
              <a:rPr lang="en-US" sz="1600" dirty="0" smtClean="0">
                <a:latin typeface="+mj-lt"/>
              </a:rPr>
              <a:t> Search</a:t>
            </a:r>
            <a:r>
              <a:rPr lang="ru-RU" sz="1600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ru-RU" sz="1600" dirty="0">
              <a:latin typeface="+mj-lt"/>
            </a:endParaRPr>
          </a:p>
          <a:p>
            <a:pPr marL="0" indent="0">
              <a:buNone/>
            </a:pPr>
            <a:r>
              <a:rPr lang="ru-RU" sz="1600" i="1" dirty="0" smtClean="0">
                <a:solidFill>
                  <a:srgbClr val="C00000"/>
                </a:solidFill>
                <a:latin typeface="+mj-lt"/>
              </a:rPr>
              <a:t>2. </a:t>
            </a:r>
            <a:r>
              <a:rPr lang="en-US" sz="1600" i="1" dirty="0" smtClean="0">
                <a:solidFill>
                  <a:srgbClr val="C00000"/>
                </a:solidFill>
                <a:latin typeface="+mj-lt"/>
              </a:rPr>
              <a:t>Simulated annealing</a:t>
            </a:r>
          </a:p>
          <a:p>
            <a:r>
              <a:rPr lang="ru-RU" sz="1600" dirty="0" smtClean="0">
                <a:latin typeface="+mj-lt"/>
              </a:rPr>
              <a:t>Использование ансамбля </a:t>
            </a:r>
            <a:r>
              <a:rPr lang="en-US" sz="1600" dirty="0" smtClean="0">
                <a:latin typeface="+mj-lt"/>
              </a:rPr>
              <a:t>NPT </a:t>
            </a:r>
            <a:r>
              <a:rPr lang="ru-RU" sz="1600" dirty="0" smtClean="0">
                <a:latin typeface="+mj-lt"/>
              </a:rPr>
              <a:t>для получения равновесной системы с реалистичной для исследуемого полимера плотностью (</a:t>
            </a:r>
            <a:r>
              <a:rPr lang="el-GR" sz="1600" dirty="0" smtClean="0">
                <a:latin typeface="+mj-lt"/>
              </a:rPr>
              <a:t>ρ</a:t>
            </a:r>
            <a:r>
              <a:rPr lang="el-GR" sz="1600" dirty="0" smtClean="0">
                <a:latin typeface="+mj-lt"/>
                <a:sym typeface="Symbol"/>
              </a:rPr>
              <a:t></a:t>
            </a:r>
            <a:r>
              <a:rPr lang="ru-RU" sz="1600" dirty="0" smtClean="0">
                <a:latin typeface="+mj-lt"/>
                <a:sym typeface="Symbol"/>
              </a:rPr>
              <a:t>1 г</a:t>
            </a:r>
            <a:r>
              <a:rPr lang="en-US" sz="1600" dirty="0" smtClean="0">
                <a:latin typeface="+mj-lt"/>
                <a:sym typeface="Symbol"/>
              </a:rPr>
              <a:t>/c</a:t>
            </a:r>
            <a:r>
              <a:rPr lang="ru-RU" sz="1600" dirty="0" smtClean="0">
                <a:latin typeface="+mj-lt"/>
                <a:sym typeface="Symbol"/>
              </a:rPr>
              <a:t>м</a:t>
            </a:r>
            <a:r>
              <a:rPr lang="en-US" sz="1600" baseline="30000" dirty="0" smtClean="0">
                <a:latin typeface="+mj-lt"/>
                <a:sym typeface="Symbol"/>
              </a:rPr>
              <a:t>3</a:t>
            </a:r>
            <a:r>
              <a:rPr lang="ru-RU" sz="1600" dirty="0" smtClean="0">
                <a:latin typeface="+mj-lt"/>
              </a:rPr>
              <a:t>)</a:t>
            </a:r>
          </a:p>
          <a:p>
            <a:r>
              <a:rPr lang="ru-RU" sz="1600" dirty="0" smtClean="0">
                <a:latin typeface="+mj-lt"/>
              </a:rPr>
              <a:t>Выбор протокола отжига (температурный диапазон, скорость нагрева,</a:t>
            </a:r>
          </a:p>
          <a:p>
            <a:pPr marL="0" indent="0" defTabSz="361950">
              <a:buNone/>
            </a:pPr>
            <a:r>
              <a:rPr lang="ru-RU" sz="1600" dirty="0" smtClean="0">
                <a:latin typeface="+mj-lt"/>
              </a:rPr>
              <a:t>	время наблюдения)</a:t>
            </a:r>
            <a:endParaRPr lang="en-US" sz="1600" dirty="0" smtClean="0">
              <a:latin typeface="+mj-lt"/>
            </a:endParaRPr>
          </a:p>
          <a:p>
            <a:r>
              <a:rPr lang="ru-RU" sz="1600" dirty="0" smtClean="0">
                <a:latin typeface="+mj-lt"/>
              </a:rPr>
              <a:t>Анализ локальной подвижности в ходе приведения системы в равновесие с использованием ансамбля </a:t>
            </a:r>
            <a:r>
              <a:rPr lang="en-US" sz="1600" dirty="0" smtClean="0">
                <a:latin typeface="+mj-lt"/>
              </a:rPr>
              <a:t>NVT</a:t>
            </a:r>
            <a:endParaRPr lang="ru-RU" sz="1400" dirty="0"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531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5"/>
          <p:cNvSpPr>
            <a:spLocks noChangeArrowheads="1"/>
          </p:cNvSpPr>
          <p:nvPr/>
        </p:nvSpPr>
        <p:spPr bwMode="auto">
          <a:xfrm>
            <a:off x="250825" y="44450"/>
            <a:ext cx="8642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srgbClr val="C00000"/>
                </a:solidFill>
              </a:rPr>
              <a:t>2. Система </a:t>
            </a:r>
            <a:r>
              <a:rPr lang="ru-RU" altLang="ru-RU" sz="1800" i="1" dirty="0">
                <a:solidFill>
                  <a:srgbClr val="C00000"/>
                </a:solidFill>
              </a:rPr>
              <a:t>на основе </a:t>
            </a:r>
            <a:r>
              <a:rPr lang="en-US" altLang="ru-RU" sz="1800" i="1" dirty="0">
                <a:solidFill>
                  <a:srgbClr val="C00000"/>
                </a:solidFill>
              </a:rPr>
              <a:t>OAB</a:t>
            </a:r>
            <a:r>
              <a:rPr lang="ru-RU" altLang="ru-RU" sz="1800" i="1" dirty="0">
                <a:solidFill>
                  <a:srgbClr val="C00000"/>
                </a:solidFill>
              </a:rPr>
              <a:t> с дендритным хромофор-содержащим фрагментом </a:t>
            </a:r>
            <a:r>
              <a:rPr lang="en-US" altLang="ru-RU" sz="1800" i="1" dirty="0">
                <a:solidFill>
                  <a:srgbClr val="C00000"/>
                </a:solidFill>
              </a:rPr>
              <a:t>DF2</a:t>
            </a:r>
            <a:r>
              <a:rPr lang="ru-RU" altLang="ru-RU" sz="1800" i="1" dirty="0">
                <a:solidFill>
                  <a:srgbClr val="C00000"/>
                </a:solidFill>
              </a:rPr>
              <a:t> в боковой цепи (</a:t>
            </a:r>
            <a:r>
              <a:rPr lang="en-US" altLang="ru-RU" sz="1800" i="1" dirty="0">
                <a:solidFill>
                  <a:srgbClr val="C00000"/>
                </a:solidFill>
              </a:rPr>
              <a:t>OAB-DF2)</a:t>
            </a:r>
            <a:r>
              <a:rPr lang="ru-RU" altLang="ru-RU" sz="1800" i="1" dirty="0">
                <a:solidFill>
                  <a:srgbClr val="C00000"/>
                </a:solidFill>
              </a:rPr>
              <a:t> с ароматическим центром ветвления </a:t>
            </a:r>
          </a:p>
        </p:txBody>
      </p:sp>
      <p:graphicFrame>
        <p:nvGraphicFramePr>
          <p:cNvPr id="2150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2249"/>
              </p:ext>
            </p:extLst>
          </p:nvPr>
        </p:nvGraphicFramePr>
        <p:xfrm>
          <a:off x="270520" y="4002088"/>
          <a:ext cx="3581400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8" name="CS ChemDraw Drawing" r:id="rId4" imgW="7416890" imgH="5673569" progId="">
                  <p:embed/>
                </p:oleObj>
              </mc:Choice>
              <mc:Fallback>
                <p:oleObj name="CS ChemDraw Drawing" r:id="rId4" imgW="7416890" imgH="5673569" progId="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520" y="4002088"/>
                        <a:ext cx="3581400" cy="274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1854" r="13641" b="14828"/>
          <a:stretch>
            <a:fillRect/>
          </a:stretch>
        </p:blipFill>
        <p:spPr bwMode="auto">
          <a:xfrm>
            <a:off x="755650" y="979488"/>
            <a:ext cx="28765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827162" y="3716338"/>
            <a:ext cx="2952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Звено </a:t>
            </a:r>
            <a:r>
              <a:rPr lang="en-US" altLang="ru-RU" sz="1400" b="1" dirty="0"/>
              <a:t>OAB-DF2</a:t>
            </a:r>
            <a:r>
              <a:rPr lang="ru-RU" altLang="ru-RU" sz="1400" b="1" dirty="0"/>
              <a:t> (249 атомов)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 t="20084" r="5907" b="21294"/>
          <a:stretch>
            <a:fillRect/>
          </a:stretch>
        </p:blipFill>
        <p:spPr bwMode="auto">
          <a:xfrm>
            <a:off x="4427984" y="2010865"/>
            <a:ext cx="4133404" cy="37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Прямоугольник 3"/>
          <p:cNvSpPr>
            <a:spLocks noChangeArrowheads="1"/>
          </p:cNvSpPr>
          <p:nvPr/>
        </p:nvSpPr>
        <p:spPr bwMode="auto">
          <a:xfrm>
            <a:off x="5824413" y="1609055"/>
            <a:ext cx="2780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Олигомер с </a:t>
            </a:r>
            <a:r>
              <a:rPr lang="en-US" altLang="ru-RU" sz="1400" b="1" dirty="0"/>
              <a:t>n=3 (7</a:t>
            </a:r>
            <a:r>
              <a:rPr lang="ru-RU" altLang="ru-RU" sz="1400" b="1" dirty="0"/>
              <a:t>17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атомов)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30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20787" r="35902" b="10178"/>
          <a:stretch>
            <a:fillRect/>
          </a:stretch>
        </p:blipFill>
        <p:spPr bwMode="auto">
          <a:xfrm>
            <a:off x="222449" y="620713"/>
            <a:ext cx="3773487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12662" r="20447" b="45901"/>
          <a:stretch>
            <a:fillRect/>
          </a:stretch>
        </p:blipFill>
        <p:spPr bwMode="auto">
          <a:xfrm>
            <a:off x="4097338" y="782638"/>
            <a:ext cx="493077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571876"/>
            <a:ext cx="388937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65778" r="33543" b="16286"/>
          <a:stretch>
            <a:fillRect/>
          </a:stretch>
        </p:blipFill>
        <p:spPr bwMode="auto">
          <a:xfrm>
            <a:off x="251272" y="4976813"/>
            <a:ext cx="417671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Объект 3"/>
          <p:cNvSpPr>
            <a:spLocks noGrp="1"/>
          </p:cNvSpPr>
          <p:nvPr>
            <p:ph idx="1"/>
          </p:nvPr>
        </p:nvSpPr>
        <p:spPr>
          <a:xfrm>
            <a:off x="1835150" y="115888"/>
            <a:ext cx="5500688" cy="401637"/>
          </a:xfr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ru-RU" altLang="ru-RU" sz="2000" i="1" dirty="0" smtClean="0">
                <a:solidFill>
                  <a:srgbClr val="C00000"/>
                </a:solidFill>
                <a:sym typeface="Symbol" pitchFamily="18" charset="2"/>
              </a:rPr>
              <a:t>Упаковка </a:t>
            </a:r>
            <a:r>
              <a:rPr lang="en-US" altLang="ru-RU" sz="2000" i="1" dirty="0" smtClean="0">
                <a:solidFill>
                  <a:srgbClr val="C00000"/>
                </a:solidFill>
                <a:sym typeface="Symbol" pitchFamily="18" charset="2"/>
              </a:rPr>
              <a:t>OAB-DF2 </a:t>
            </a:r>
            <a:r>
              <a:rPr lang="ru-RU" altLang="ru-RU" sz="2000" i="1" dirty="0" smtClean="0">
                <a:solidFill>
                  <a:srgbClr val="C00000"/>
                </a:solidFill>
                <a:sym typeface="Symbol" pitchFamily="18" charset="2"/>
              </a:rPr>
              <a:t>в ячейку под давлением </a:t>
            </a:r>
            <a:endParaRPr lang="ru-RU" altLang="ru-RU" sz="2000" i="1" dirty="0" smtClean="0">
              <a:solidFill>
                <a:srgbClr val="C00000"/>
              </a:solidFill>
            </a:endParaRPr>
          </a:p>
        </p:txBody>
      </p:sp>
      <p:sp>
        <p:nvSpPr>
          <p:cNvPr id="22535" name="Прямоугольник 1"/>
          <p:cNvSpPr>
            <a:spLocks noChangeArrowheads="1"/>
          </p:cNvSpPr>
          <p:nvPr/>
        </p:nvSpPr>
        <p:spPr bwMode="auto">
          <a:xfrm>
            <a:off x="4787900" y="3219450"/>
            <a:ext cx="3441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7</a:t>
            </a:r>
            <a:r>
              <a:rPr lang="ru-RU" altLang="ru-RU" sz="1600"/>
              <a:t>170</a:t>
            </a:r>
            <a:r>
              <a:rPr lang="en-US" altLang="ru-RU" sz="1600"/>
              <a:t> </a:t>
            </a:r>
            <a:r>
              <a:rPr lang="ru-RU" altLang="ru-RU" sz="1600"/>
              <a:t>атомов весом 52341,708 а.е.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782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 t="19408" r="4228" b="17680"/>
          <a:stretch>
            <a:fillRect/>
          </a:stretch>
        </p:blipFill>
        <p:spPr bwMode="auto">
          <a:xfrm>
            <a:off x="198212" y="1149085"/>
            <a:ext cx="4408487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25543" r="9508" b="57887"/>
          <a:stretch>
            <a:fillRect/>
          </a:stretch>
        </p:blipFill>
        <p:spPr bwMode="auto">
          <a:xfrm>
            <a:off x="501402" y="5517232"/>
            <a:ext cx="3638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Объект 3"/>
          <p:cNvSpPr>
            <a:spLocks noGrp="1"/>
          </p:cNvSpPr>
          <p:nvPr>
            <p:ph idx="1"/>
          </p:nvPr>
        </p:nvSpPr>
        <p:spPr>
          <a:xfrm>
            <a:off x="1042988" y="200834"/>
            <a:ext cx="7058025" cy="707886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altLang="ru-RU" sz="2000" i="1" dirty="0" smtClean="0">
                <a:solidFill>
                  <a:srgbClr val="C00000"/>
                </a:solidFill>
                <a:sym typeface="Symbol" pitchFamily="18" charset="2"/>
              </a:rPr>
              <a:t>Анализ локальной подвижности хромофоров в системе </a:t>
            </a:r>
            <a:r>
              <a:rPr lang="en-US" altLang="ru-RU" sz="2000" i="1" dirty="0" smtClean="0">
                <a:solidFill>
                  <a:srgbClr val="C00000"/>
                </a:solidFill>
                <a:sym typeface="Symbol" pitchFamily="18" charset="2"/>
              </a:rPr>
              <a:t>OAB-DF2</a:t>
            </a:r>
            <a:endParaRPr lang="ru-RU" altLang="ru-RU" sz="2000" i="1" dirty="0" smtClean="0">
              <a:solidFill>
                <a:srgbClr val="C00000"/>
              </a:solidFill>
            </a:endParaRPr>
          </a:p>
        </p:txBody>
      </p:sp>
      <p:sp>
        <p:nvSpPr>
          <p:cNvPr id="23559" name="Прямоугольник 6"/>
          <p:cNvSpPr>
            <a:spLocks noChangeArrowheads="1"/>
          </p:cNvSpPr>
          <p:nvPr/>
        </p:nvSpPr>
        <p:spPr bwMode="auto">
          <a:xfrm>
            <a:off x="611560" y="1299369"/>
            <a:ext cx="165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sym typeface="Symbol" pitchFamily="18" charset="2"/>
              </a:rPr>
              <a:t></a:t>
            </a:r>
            <a:r>
              <a:rPr lang="en-US" altLang="ru-RU" sz="1800" dirty="0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ru-RU" altLang="ru-RU" sz="1800" dirty="0">
                <a:solidFill>
                  <a:schemeClr val="bg1"/>
                </a:solidFill>
                <a:sym typeface="Symbol" pitchFamily="18" charset="2"/>
              </a:rPr>
              <a:t>0</a:t>
            </a:r>
            <a:r>
              <a:rPr lang="en-US" altLang="ru-RU" sz="18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ru-RU" altLang="ru-RU" sz="1800" dirty="0">
                <a:solidFill>
                  <a:schemeClr val="bg1"/>
                </a:solidFill>
                <a:sym typeface="Symbol" pitchFamily="18" charset="2"/>
              </a:rPr>
              <a:t>843 г/см</a:t>
            </a:r>
            <a:r>
              <a:rPr lang="ru-RU" altLang="ru-RU" sz="1800" baseline="30000" dirty="0">
                <a:solidFill>
                  <a:schemeClr val="bg1"/>
                </a:solidFill>
                <a:sym typeface="Symbol" pitchFamily="18" charset="2"/>
              </a:rPr>
              <a:t>3</a:t>
            </a:r>
            <a:r>
              <a:rPr lang="en-US" altLang="ru-RU" sz="1800" dirty="0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44008" y="1408195"/>
            <a:ext cx="4326886" cy="4181045"/>
            <a:chOff x="4637602" y="1391079"/>
            <a:chExt cx="4326886" cy="418104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637602" y="1391079"/>
              <a:ext cx="4326886" cy="41810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6" descr="E:\OAB DR1 presentation\OAB_DF2\nvt9st\a4m1_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59"/>
            <a:stretch>
              <a:fillRect/>
            </a:stretch>
          </p:blipFill>
          <p:spPr bwMode="auto">
            <a:xfrm>
              <a:off x="4708599" y="1685461"/>
              <a:ext cx="2455689" cy="174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7" descr="E:\OAB DR1 presentation\OAB_DF2\nvt9st\a4m1_4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4" r="8482"/>
            <a:stretch>
              <a:fillRect/>
            </a:stretch>
          </p:blipFill>
          <p:spPr bwMode="auto">
            <a:xfrm>
              <a:off x="7092280" y="1772816"/>
              <a:ext cx="1819546" cy="163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Прямоугольник 6"/>
            <p:cNvSpPr>
              <a:spLocks noChangeArrowheads="1"/>
            </p:cNvSpPr>
            <p:nvPr/>
          </p:nvSpPr>
          <p:spPr bwMode="auto">
            <a:xfrm>
              <a:off x="6485533" y="1412776"/>
              <a:ext cx="9667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/>
                <a:t>T=</a:t>
              </a:r>
              <a:r>
                <a:rPr lang="en-US" altLang="ru-RU" sz="1600" dirty="0">
                  <a:sym typeface="Symbol" pitchFamily="18" charset="2"/>
                </a:rPr>
                <a:t>4</a:t>
              </a:r>
              <a:r>
                <a:rPr lang="ru-RU" altLang="ru-RU" sz="1600" dirty="0">
                  <a:sym typeface="Symbol" pitchFamily="18" charset="2"/>
                </a:rPr>
                <a:t>2</a:t>
              </a:r>
              <a:r>
                <a:rPr lang="en-US" altLang="ru-RU" sz="1600" dirty="0">
                  <a:sym typeface="Symbol" pitchFamily="18" charset="2"/>
                </a:rPr>
                <a:t>0 K</a:t>
              </a:r>
              <a:endParaRPr lang="ru-RU" altLang="ru-RU" sz="1600" dirty="0"/>
            </a:p>
          </p:txBody>
        </p:sp>
        <p:pic>
          <p:nvPicPr>
            <p:cNvPr id="11" name="Рисунок 4" descr="E:\OAB DR1 presentation\OAB_DF2\nvt9st\a4m2_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9"/>
            <a:stretch>
              <a:fillRect/>
            </a:stretch>
          </p:blipFill>
          <p:spPr bwMode="auto">
            <a:xfrm>
              <a:off x="4729418" y="3784467"/>
              <a:ext cx="2362862" cy="1732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6" descr="E:\OAB DR1 presentation\OAB_DF2\nvt9st\a4m2_1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1" r="8945"/>
            <a:stretch>
              <a:fillRect/>
            </a:stretch>
          </p:blipFill>
          <p:spPr bwMode="auto">
            <a:xfrm>
              <a:off x="7164288" y="3863553"/>
              <a:ext cx="1744114" cy="165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6"/>
            <p:cNvSpPr>
              <a:spLocks noChangeArrowheads="1"/>
            </p:cNvSpPr>
            <p:nvPr/>
          </p:nvSpPr>
          <p:spPr bwMode="auto">
            <a:xfrm>
              <a:off x="6559128" y="3522910"/>
              <a:ext cx="965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/>
                <a:t>T=</a:t>
              </a:r>
              <a:r>
                <a:rPr lang="en-US" altLang="ru-RU" sz="1600" dirty="0">
                  <a:sym typeface="Symbol" pitchFamily="18" charset="2"/>
                </a:rPr>
                <a:t>400 K</a:t>
              </a:r>
              <a:endParaRPr lang="ru-RU" altLang="ru-RU" sz="1600" dirty="0"/>
            </a:p>
          </p:txBody>
        </p:sp>
      </p:grp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5986983" y="5805264"/>
            <a:ext cx="2257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 dirty="0" err="1"/>
              <a:t>Tg</a:t>
            </a:r>
            <a:r>
              <a:rPr lang="en-US" altLang="ru-RU" sz="1400" i="1" dirty="0"/>
              <a:t>=380 K (107 </a:t>
            </a:r>
            <a:r>
              <a:rPr lang="en-US" altLang="ru-RU" sz="1400" i="1" dirty="0">
                <a:sym typeface="Symbol" pitchFamily="18" charset="2"/>
              </a:rPr>
              <a:t>C)</a:t>
            </a:r>
            <a:r>
              <a:rPr lang="ru-RU" altLang="ru-RU" sz="1400" i="1" dirty="0">
                <a:sym typeface="Symbol" pitchFamily="18" charset="2"/>
              </a:rPr>
              <a:t> (ДСК)</a:t>
            </a:r>
            <a:r>
              <a:rPr lang="en-US" altLang="ru-RU" sz="1400" i="1" dirty="0"/>
              <a:t> </a:t>
            </a:r>
            <a:endParaRPr lang="ru-RU" altLang="ru-RU" sz="1400" i="1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83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5BF471-7C49-40D3-9250-7373DB4CB083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179388" y="6134100"/>
            <a:ext cx="856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900"/>
              <a:t>*</a:t>
            </a:r>
            <a:r>
              <a:rPr lang="en-US" altLang="ru-RU" sz="900"/>
              <a:t>Nazmieva G.N., Vakhonina T.A., Sharipova S.M., Ivanova N.V., Mukhtarov A.S., Smirnov M.A., Balakina M.Y., Sinyashin O.G., New epoxy-amine oligomers with chromophore-containing dendritic fragments in the side chain and determination of their nonlinear-optical characteristics, Mend. Comm. 2015, </a:t>
            </a:r>
            <a:r>
              <a:rPr lang="en-US" altLang="ru-RU" sz="900" b="1"/>
              <a:t>25</a:t>
            </a:r>
            <a:r>
              <a:rPr lang="en-US" altLang="ru-RU" sz="900"/>
              <a:t>, 101-102.</a:t>
            </a:r>
            <a:endParaRPr lang="ru-RU" altLang="ru-RU" sz="900">
              <a:solidFill>
                <a:srgbClr val="002060"/>
              </a:solidFill>
            </a:endParaRPr>
          </a:p>
        </p:txBody>
      </p:sp>
      <p:sp>
        <p:nvSpPr>
          <p:cNvPr id="26628" name="Прямоугольник 1"/>
          <p:cNvSpPr>
            <a:spLocks noChangeArrowheads="1"/>
          </p:cNvSpPr>
          <p:nvPr/>
        </p:nvSpPr>
        <p:spPr bwMode="auto">
          <a:xfrm>
            <a:off x="395288" y="129406"/>
            <a:ext cx="8353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 dirty="0">
                <a:solidFill>
                  <a:srgbClr val="C00000"/>
                </a:solidFill>
              </a:rPr>
              <a:t>Система на основе </a:t>
            </a:r>
            <a:r>
              <a:rPr lang="en-US" altLang="ru-RU" i="1" dirty="0">
                <a:solidFill>
                  <a:srgbClr val="C00000"/>
                </a:solidFill>
              </a:rPr>
              <a:t>OAB</a:t>
            </a:r>
            <a:r>
              <a:rPr lang="ru-RU" altLang="ru-RU" i="1" dirty="0">
                <a:solidFill>
                  <a:srgbClr val="C00000"/>
                </a:solidFill>
              </a:rPr>
              <a:t> с дендритным </a:t>
            </a:r>
            <a:r>
              <a:rPr lang="ru-RU" altLang="ru-RU" i="1" dirty="0" err="1">
                <a:solidFill>
                  <a:srgbClr val="C00000"/>
                </a:solidFill>
              </a:rPr>
              <a:t>хромофор-содержащим</a:t>
            </a:r>
            <a:r>
              <a:rPr lang="ru-RU" altLang="ru-RU" i="1" dirty="0">
                <a:solidFill>
                  <a:srgbClr val="C00000"/>
                </a:solidFill>
              </a:rPr>
              <a:t> фрагментом </a:t>
            </a:r>
            <a:r>
              <a:rPr lang="en-US" altLang="ru-RU" i="1" dirty="0">
                <a:solidFill>
                  <a:srgbClr val="C00000"/>
                </a:solidFill>
              </a:rPr>
              <a:t>DF</a:t>
            </a:r>
            <a:r>
              <a:rPr lang="ru-RU" altLang="ru-RU" i="1" dirty="0">
                <a:solidFill>
                  <a:srgbClr val="C00000"/>
                </a:solidFill>
              </a:rPr>
              <a:t>1 в боковой цепи (</a:t>
            </a:r>
            <a:r>
              <a:rPr lang="en-US" altLang="ru-RU" i="1" dirty="0">
                <a:solidFill>
                  <a:srgbClr val="C00000"/>
                </a:solidFill>
              </a:rPr>
              <a:t>OAB-DF</a:t>
            </a:r>
            <a:r>
              <a:rPr lang="ru-RU" altLang="ru-RU" i="1" dirty="0" smtClean="0">
                <a:solidFill>
                  <a:srgbClr val="C00000"/>
                </a:solidFill>
              </a:rPr>
              <a:t>1 или </a:t>
            </a:r>
            <a:r>
              <a:rPr lang="en-US" altLang="ru-RU" i="1" dirty="0" smtClean="0">
                <a:solidFill>
                  <a:srgbClr val="C00000"/>
                </a:solidFill>
              </a:rPr>
              <a:t>EAD)</a:t>
            </a:r>
            <a:r>
              <a:rPr lang="ru-RU" altLang="ru-RU" i="1" dirty="0" smtClean="0">
                <a:solidFill>
                  <a:srgbClr val="C00000"/>
                </a:solidFill>
              </a:rPr>
              <a:t> </a:t>
            </a:r>
            <a:r>
              <a:rPr lang="ru-RU" altLang="ru-RU" i="1" dirty="0">
                <a:solidFill>
                  <a:srgbClr val="C00000"/>
                </a:solidFill>
              </a:rPr>
              <a:t>с алифатическим центром ветвления</a:t>
            </a:r>
          </a:p>
        </p:txBody>
      </p:sp>
      <p:pic>
        <p:nvPicPr>
          <p:cNvPr id="26629" name="Picture 4" descr="E:\EAD4\pictures\ead mono.jpg"/>
          <p:cNvPicPr>
            <a:picLocks noChangeAspect="1" noChangeArrowheads="1"/>
          </p:cNvPicPr>
          <p:nvPr/>
        </p:nvPicPr>
        <p:blipFill>
          <a:blip r:embed="rId3" cstate="print"/>
          <a:srcRect l="5527" r="8649"/>
          <a:stretch>
            <a:fillRect/>
          </a:stretch>
        </p:blipFill>
        <p:spPr bwMode="auto">
          <a:xfrm>
            <a:off x="323528" y="1089025"/>
            <a:ext cx="20193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179388" y="4437063"/>
            <a:ext cx="2952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/>
              <a:t>Звено </a:t>
            </a:r>
            <a:r>
              <a:rPr lang="en-US" altLang="ru-RU" sz="1400"/>
              <a:t>OAB-DF</a:t>
            </a:r>
            <a:r>
              <a:rPr lang="ru-RU" altLang="ru-RU" sz="1400"/>
              <a:t>1 (172 атома)</a:t>
            </a:r>
          </a:p>
        </p:txBody>
      </p:sp>
      <p:pic>
        <p:nvPicPr>
          <p:cNvPr id="26631" name="Picture 5" descr="E:\EAD4\pictures\ead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4700" y="1773238"/>
            <a:ext cx="417353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Прямоугольник 6"/>
          <p:cNvSpPr>
            <a:spLocks noChangeArrowheads="1"/>
          </p:cNvSpPr>
          <p:nvPr/>
        </p:nvSpPr>
        <p:spPr bwMode="auto">
          <a:xfrm>
            <a:off x="4787900" y="1123950"/>
            <a:ext cx="3887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dirty="0" err="1"/>
              <a:t>Тетрамер</a:t>
            </a:r>
            <a:r>
              <a:rPr lang="ru-RU" altLang="ru-RU" sz="1400" dirty="0"/>
              <a:t> </a:t>
            </a:r>
            <a:r>
              <a:rPr lang="en-US" altLang="ru-RU" sz="1400" dirty="0" smtClean="0"/>
              <a:t>EAD</a:t>
            </a:r>
            <a:r>
              <a:rPr lang="ru-RU" altLang="ru-RU" sz="1400" dirty="0" smtClean="0"/>
              <a:t> </a:t>
            </a:r>
            <a:r>
              <a:rPr lang="ru-RU" altLang="ru-RU" sz="1400" dirty="0"/>
              <a:t>с дендритным фрагментом в каждом звене (686 атомов)</a:t>
            </a:r>
          </a:p>
        </p:txBody>
      </p:sp>
      <p:graphicFrame>
        <p:nvGraphicFramePr>
          <p:cNvPr id="26633" name="Объект 2"/>
          <p:cNvGraphicFramePr>
            <a:graphicFrameLocks noChangeAspect="1"/>
          </p:cNvGraphicFramePr>
          <p:nvPr/>
        </p:nvGraphicFramePr>
        <p:xfrm>
          <a:off x="2454275" y="3141663"/>
          <a:ext cx="2268538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8" r:id="rId5" imgW="4089240" imgH="4723920" progId="">
                  <p:embed/>
                </p:oleObj>
              </mc:Choice>
              <mc:Fallback>
                <p:oleObj r:id="rId5" imgW="4089240" imgH="4723920" progId="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275" y="3141663"/>
                        <a:ext cx="2268538" cy="2625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Прямоугольник 5"/>
          <p:cNvSpPr>
            <a:spLocks noChangeArrowheads="1"/>
          </p:cNvSpPr>
          <p:nvPr/>
        </p:nvSpPr>
        <p:spPr bwMode="auto">
          <a:xfrm>
            <a:off x="400050" y="5229225"/>
            <a:ext cx="2327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/>
              <a:t>Tg</a:t>
            </a:r>
            <a:r>
              <a:rPr lang="ru-RU" altLang="ru-RU" sz="1400"/>
              <a:t>*</a:t>
            </a:r>
            <a:r>
              <a:rPr lang="en-US" altLang="ru-RU" sz="1400"/>
              <a:t>=</a:t>
            </a:r>
            <a:r>
              <a:rPr lang="ru-RU" altLang="ru-RU" sz="1400"/>
              <a:t>402</a:t>
            </a:r>
            <a:r>
              <a:rPr lang="en-US" altLang="ru-RU" sz="1400"/>
              <a:t> K (1</a:t>
            </a:r>
            <a:r>
              <a:rPr lang="ru-RU" altLang="ru-RU" sz="1400"/>
              <a:t>29</a:t>
            </a:r>
            <a:r>
              <a:rPr lang="en-US" altLang="ru-RU" sz="1400"/>
              <a:t> </a:t>
            </a:r>
            <a:r>
              <a:rPr lang="en-US" altLang="ru-RU" sz="1400">
                <a:sym typeface="Symbol" pitchFamily="18" charset="2"/>
              </a:rPr>
              <a:t>C)</a:t>
            </a:r>
            <a:r>
              <a:rPr lang="ru-RU" altLang="ru-RU" sz="1400">
                <a:sym typeface="Symbol" pitchFamily="18" charset="2"/>
              </a:rPr>
              <a:t> (ДСК)</a:t>
            </a:r>
            <a:r>
              <a:rPr lang="en-US" altLang="ru-RU" sz="1400"/>
              <a:t> </a:t>
            </a:r>
            <a:endParaRPr lang="ru-RU" alt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444CAB-A6B9-455D-A78C-B55D6191AFC4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  <p:pic>
        <p:nvPicPr>
          <p:cNvPr id="27651" name="Picture 2" descr="E:\EAD4\pictures\ead 4 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20713"/>
            <a:ext cx="3203575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107950" y="42863"/>
            <a:ext cx="59896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C00000"/>
                </a:solidFill>
              </a:rPr>
              <a:t>Система из 10 </a:t>
            </a:r>
            <a:r>
              <a:rPr lang="ru-RU" altLang="ru-RU" sz="1400" b="1" dirty="0" err="1">
                <a:solidFill>
                  <a:srgbClr val="C00000"/>
                </a:solidFill>
              </a:rPr>
              <a:t>тетрамеров</a:t>
            </a:r>
            <a:r>
              <a:rPr lang="ru-RU" altLang="ru-RU" sz="1400" b="1" dirty="0">
                <a:solidFill>
                  <a:srgbClr val="C00000"/>
                </a:solidFill>
              </a:rPr>
              <a:t> </a:t>
            </a:r>
            <a:r>
              <a:rPr lang="en-US" altLang="ru-RU" sz="1400" b="1" dirty="0">
                <a:solidFill>
                  <a:srgbClr val="C00000"/>
                </a:solidFill>
              </a:rPr>
              <a:t> OAB-DF1 </a:t>
            </a:r>
            <a:r>
              <a:rPr lang="ru-RU" altLang="ru-RU" sz="1400" b="1" dirty="0">
                <a:solidFill>
                  <a:srgbClr val="C00000"/>
                </a:solidFill>
              </a:rPr>
              <a:t>после минимизации энергии с точностью до 1 ккал/моль</a:t>
            </a:r>
            <a:r>
              <a:rPr lang="en-US" altLang="ru-RU" sz="1400" b="1" dirty="0">
                <a:solidFill>
                  <a:srgbClr val="C00000"/>
                </a:solidFill>
              </a:rPr>
              <a:t> </a:t>
            </a:r>
            <a:r>
              <a:rPr lang="ru-RU" altLang="ru-RU" sz="1400" b="1" dirty="0">
                <a:solidFill>
                  <a:srgbClr val="C00000"/>
                </a:solidFill>
              </a:rPr>
              <a:t>(686</a:t>
            </a:r>
            <a:r>
              <a:rPr lang="en-US" altLang="ru-RU" sz="1400" b="1" dirty="0">
                <a:solidFill>
                  <a:srgbClr val="C00000"/>
                </a:solidFill>
              </a:rPr>
              <a:t>0</a:t>
            </a:r>
            <a:r>
              <a:rPr lang="ru-RU" altLang="ru-RU" sz="1400" b="1" dirty="0">
                <a:solidFill>
                  <a:srgbClr val="C00000"/>
                </a:solidFill>
              </a:rPr>
              <a:t> атомов</a:t>
            </a:r>
            <a:r>
              <a:rPr lang="en-US" altLang="ru-RU" sz="1400" b="1" dirty="0">
                <a:solidFill>
                  <a:srgbClr val="C00000"/>
                </a:solidFill>
              </a:rPr>
              <a:t> ~</a:t>
            </a:r>
            <a:r>
              <a:rPr lang="ru-RU" altLang="ru-RU" sz="1400" b="1" dirty="0">
                <a:solidFill>
                  <a:srgbClr val="C00000"/>
                </a:solidFill>
              </a:rPr>
              <a:t>50000 а.е.)</a:t>
            </a:r>
          </a:p>
        </p:txBody>
      </p:sp>
      <p:pic>
        <p:nvPicPr>
          <p:cNvPr id="27653" name="Picture 3" descr="E:\EAD4\pictures\ead 4 npt.jpg"/>
          <p:cNvPicPr>
            <a:picLocks noChangeAspect="1" noChangeArrowheads="1"/>
          </p:cNvPicPr>
          <p:nvPr/>
        </p:nvPicPr>
        <p:blipFill>
          <a:blip r:embed="rId3" cstate="print"/>
          <a:srcRect l="5914" r="2226" b="3886"/>
          <a:stretch>
            <a:fillRect/>
          </a:stretch>
        </p:blipFill>
        <p:spPr bwMode="auto">
          <a:xfrm>
            <a:off x="2771775" y="1252538"/>
            <a:ext cx="43815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Прямоугольник 8"/>
          <p:cNvSpPr>
            <a:spLocks noChangeArrowheads="1"/>
          </p:cNvSpPr>
          <p:nvPr/>
        </p:nvSpPr>
        <p:spPr bwMode="auto">
          <a:xfrm>
            <a:off x="6254750" y="911225"/>
            <a:ext cx="1530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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=1.</a:t>
            </a:r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12 г/см</a:t>
            </a:r>
            <a:r>
              <a:rPr lang="ru-RU" altLang="ru-RU" baseline="30000">
                <a:solidFill>
                  <a:schemeClr val="bg1"/>
                </a:solidFill>
                <a:sym typeface="Symbol" pitchFamily="18" charset="2"/>
              </a:rPr>
              <a:t>3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7655" name="Picture 5" descr="E:\EAD4\pictures\data npt\images\top_pl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5373688"/>
            <a:ext cx="3465512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Прямоугольник 5"/>
          <p:cNvSpPr>
            <a:spLocks noChangeArrowheads="1"/>
          </p:cNvSpPr>
          <p:nvPr/>
        </p:nvSpPr>
        <p:spPr bwMode="auto">
          <a:xfrm>
            <a:off x="3563938" y="874713"/>
            <a:ext cx="4381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C00000"/>
                </a:solidFill>
              </a:rPr>
              <a:t>после упаковки в ячейку под давлением 1 бар</a:t>
            </a:r>
          </a:p>
        </p:txBody>
      </p:sp>
      <p:pic>
        <p:nvPicPr>
          <p:cNvPr id="27657" name="Picture 6" descr="E:\EAD4\pictures\npt molecule1.jpg"/>
          <p:cNvPicPr>
            <a:picLocks noChangeAspect="1" noChangeArrowheads="1"/>
          </p:cNvPicPr>
          <p:nvPr/>
        </p:nvPicPr>
        <p:blipFill>
          <a:blip r:embed="rId5" cstate="print"/>
          <a:srcRect l="4475" t="1163" r="5238" b="2046"/>
          <a:stretch>
            <a:fillRect/>
          </a:stretch>
        </p:blipFill>
        <p:spPr bwMode="auto">
          <a:xfrm>
            <a:off x="6097588" y="3227388"/>
            <a:ext cx="29019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3350" y="4795838"/>
            <a:ext cx="8111058" cy="2017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9A2383-A41D-44A2-987B-7D2C5F6AE87F}" type="slidenum">
              <a:rPr lang="ru-RU" altLang="ru-RU" smtClean="0"/>
              <a:pPr/>
              <a:t>26</a:t>
            </a:fld>
            <a:endParaRPr lang="ru-RU" altLang="ru-RU" dirty="0" smtClean="0"/>
          </a:p>
        </p:txBody>
      </p:sp>
      <p:sp>
        <p:nvSpPr>
          <p:cNvPr id="30723" name="Прямоугольник 11"/>
          <p:cNvSpPr>
            <a:spLocks noChangeArrowheads="1"/>
          </p:cNvSpPr>
          <p:nvPr/>
        </p:nvSpPr>
        <p:spPr bwMode="auto">
          <a:xfrm>
            <a:off x="1115616" y="138118"/>
            <a:ext cx="69741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i="1" dirty="0">
                <a:solidFill>
                  <a:srgbClr val="C00000"/>
                </a:solidFill>
              </a:rPr>
              <a:t>Подвижность хромофоров в олигомере </a:t>
            </a:r>
            <a:r>
              <a:rPr lang="en-US" altLang="ru-RU" sz="2000" i="1" dirty="0" smtClean="0">
                <a:solidFill>
                  <a:srgbClr val="C00000"/>
                </a:solidFill>
              </a:rPr>
              <a:t>OAB-DF1 (EAD)</a:t>
            </a:r>
            <a:endParaRPr lang="ru-RU" altLang="ru-RU" sz="2000" i="1" dirty="0">
              <a:solidFill>
                <a:srgbClr val="C00000"/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 l="3149" t="25543" r="9508" b="57887"/>
          <a:stretch>
            <a:fillRect/>
          </a:stretch>
        </p:blipFill>
        <p:spPr bwMode="auto">
          <a:xfrm>
            <a:off x="4644008" y="620688"/>
            <a:ext cx="36385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248" t="38021" r="52531" b="51558"/>
          <a:stretch/>
        </p:blipFill>
        <p:spPr bwMode="auto">
          <a:xfrm>
            <a:off x="1043608" y="620688"/>
            <a:ext cx="2940050" cy="76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Прямоугольник 1"/>
          <p:cNvSpPr>
            <a:spLocks noChangeArrowheads="1"/>
          </p:cNvSpPr>
          <p:nvPr/>
        </p:nvSpPr>
        <p:spPr bwMode="auto">
          <a:xfrm>
            <a:off x="395536" y="933947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200" b="1" dirty="0" smtClean="0"/>
              <a:t>NPT</a:t>
            </a:r>
            <a:endParaRPr lang="ru-RU" altLang="ru-RU" sz="1200" b="1" dirty="0"/>
          </a:p>
        </p:txBody>
      </p:sp>
      <p:sp>
        <p:nvSpPr>
          <p:cNvPr id="30727" name="Прямоугольник 6"/>
          <p:cNvSpPr>
            <a:spLocks noChangeArrowheads="1"/>
          </p:cNvSpPr>
          <p:nvPr/>
        </p:nvSpPr>
        <p:spPr bwMode="auto">
          <a:xfrm>
            <a:off x="8328029" y="991761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200" b="1" dirty="0" smtClean="0"/>
              <a:t>NVT</a:t>
            </a:r>
            <a:endParaRPr lang="ru-RU" altLang="ru-RU" sz="12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44308" y="1484783"/>
            <a:ext cx="4330310" cy="3254797"/>
            <a:chOff x="144308" y="1484783"/>
            <a:chExt cx="4330310" cy="325479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44308" y="1484783"/>
              <a:ext cx="4330310" cy="32547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28" name="Рисунок 7" descr="E:\EAD4\pictures\npt torsions\3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556792"/>
              <a:ext cx="2376264" cy="1520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9" name="Рисунок 8" descr="E:\EAD4\pictures\npt torsions\3p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1240" r="10744" b="1155"/>
            <a:stretch/>
          </p:blipFill>
          <p:spPr bwMode="auto">
            <a:xfrm>
              <a:off x="2555776" y="1505487"/>
              <a:ext cx="1831975" cy="163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Рисунок 9" descr="E:\EAD4\pictures\npt torsions\7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7501" y="3130109"/>
              <a:ext cx="2380283" cy="1523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Рисунок 10" descr="E:\EAD4\pictures\npt torsions\7p.png"/>
            <p:cNvPicPr>
              <a:picLocks noChangeAspect="1" noChangeArrowheads="1"/>
            </p:cNvPicPr>
            <p:nvPr/>
          </p:nvPicPr>
          <p:blipFill>
            <a:blip r:embed="rId7" cstate="print"/>
            <a:srcRect l="12474" r="11893"/>
            <a:stretch>
              <a:fillRect/>
            </a:stretch>
          </p:blipFill>
          <p:spPr bwMode="auto">
            <a:xfrm>
              <a:off x="2691329" y="3075629"/>
              <a:ext cx="1724025" cy="162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2" name="Прямоугольник 6"/>
            <p:cNvSpPr>
              <a:spLocks noChangeArrowheads="1"/>
            </p:cNvSpPr>
            <p:nvPr/>
          </p:nvSpPr>
          <p:spPr bwMode="auto">
            <a:xfrm>
              <a:off x="1619672" y="4232121"/>
              <a:ext cx="7697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200" dirty="0"/>
                <a:t>T=</a:t>
              </a:r>
              <a:r>
                <a:rPr lang="en-US" altLang="ru-RU" sz="1200" dirty="0">
                  <a:sym typeface="Symbol" pitchFamily="18" charset="2"/>
                </a:rPr>
                <a:t>430 K</a:t>
              </a:r>
              <a:endParaRPr lang="ru-RU" altLang="ru-RU" sz="1200" dirty="0"/>
            </a:p>
          </p:txBody>
        </p:sp>
        <p:sp>
          <p:nvSpPr>
            <p:cNvPr id="30733" name="Прямоугольник 6"/>
            <p:cNvSpPr>
              <a:spLocks noChangeArrowheads="1"/>
            </p:cNvSpPr>
            <p:nvPr/>
          </p:nvSpPr>
          <p:spPr bwMode="auto">
            <a:xfrm>
              <a:off x="1569989" y="1772816"/>
              <a:ext cx="7697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200" dirty="0"/>
                <a:t>T=</a:t>
              </a:r>
              <a:r>
                <a:rPr lang="en-US" altLang="ru-RU" sz="1200" dirty="0">
                  <a:sym typeface="Symbol" pitchFamily="18" charset="2"/>
                </a:rPr>
                <a:t>430 K</a:t>
              </a:r>
              <a:endParaRPr lang="ru-RU" altLang="ru-RU" sz="1200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644008" y="1512277"/>
            <a:ext cx="4176464" cy="3227304"/>
            <a:chOff x="4644008" y="1512277"/>
            <a:chExt cx="4176464" cy="322730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644008" y="1512277"/>
              <a:ext cx="4176464" cy="32273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34" name="Рисунок 13" descr="E:\EAD4\pictures\nvt torsions\3t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3036" y="1556792"/>
              <a:ext cx="2297236" cy="1545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5" name="Рисунок 14" descr="E:\EAD4\pictures\nvt torsions\3p.png"/>
            <p:cNvPicPr>
              <a:picLocks noChangeAspect="1" noChangeArrowheads="1"/>
            </p:cNvPicPr>
            <p:nvPr/>
          </p:nvPicPr>
          <p:blipFill>
            <a:blip r:embed="rId9" cstate="print"/>
            <a:srcRect l="12201" r="10870"/>
            <a:stretch>
              <a:fillRect/>
            </a:stretch>
          </p:blipFill>
          <p:spPr bwMode="auto">
            <a:xfrm>
              <a:off x="6948264" y="1556792"/>
              <a:ext cx="1798637" cy="163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6" name="Рисунок 15" descr="E:\EAD4\pictures\nvt torsions\7t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68180" y="3187154"/>
              <a:ext cx="2324100" cy="1524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Рисунок 16" descr="E:\EAD4\pictures\nvt torsions\7p.png"/>
            <p:cNvPicPr>
              <a:picLocks noChangeAspect="1" noChangeArrowheads="1"/>
            </p:cNvPicPr>
            <p:nvPr/>
          </p:nvPicPr>
          <p:blipFill>
            <a:blip r:embed="rId11" cstate="print"/>
            <a:srcRect l="12100" r="11652"/>
            <a:stretch>
              <a:fillRect/>
            </a:stretch>
          </p:blipFill>
          <p:spPr bwMode="auto">
            <a:xfrm>
              <a:off x="7018709" y="3126531"/>
              <a:ext cx="1728787" cy="159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8" name="Прямоугольник 6"/>
            <p:cNvSpPr>
              <a:spLocks noChangeArrowheads="1"/>
            </p:cNvSpPr>
            <p:nvPr/>
          </p:nvSpPr>
          <p:spPr bwMode="auto">
            <a:xfrm>
              <a:off x="6156176" y="3356992"/>
              <a:ext cx="7697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200" dirty="0"/>
                <a:t>T=</a:t>
              </a:r>
              <a:r>
                <a:rPr lang="en-US" altLang="ru-RU" sz="1200" dirty="0">
                  <a:sym typeface="Symbol" pitchFamily="18" charset="2"/>
                </a:rPr>
                <a:t>400 K</a:t>
              </a:r>
              <a:endParaRPr lang="ru-RU" altLang="ru-RU" sz="1200" dirty="0"/>
            </a:p>
          </p:txBody>
        </p:sp>
        <p:sp>
          <p:nvSpPr>
            <p:cNvPr id="30739" name="Прямоугольник 6"/>
            <p:cNvSpPr>
              <a:spLocks noChangeArrowheads="1"/>
            </p:cNvSpPr>
            <p:nvPr/>
          </p:nvSpPr>
          <p:spPr bwMode="auto">
            <a:xfrm>
              <a:off x="5962477" y="1783849"/>
              <a:ext cx="7697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200" dirty="0"/>
                <a:t>T=37</a:t>
              </a:r>
              <a:r>
                <a:rPr lang="en-US" altLang="ru-RU" sz="1200" dirty="0">
                  <a:sym typeface="Symbol" pitchFamily="18" charset="2"/>
                </a:rPr>
                <a:t>0 K</a:t>
              </a:r>
              <a:endParaRPr lang="ru-RU" altLang="ru-RU" sz="1200" dirty="0"/>
            </a:p>
          </p:txBody>
        </p:sp>
      </p:grpSp>
      <p:pic>
        <p:nvPicPr>
          <p:cNvPr id="20" name="Рисунок 19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67024" y="4994125"/>
            <a:ext cx="24479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61458" y="4987626"/>
            <a:ext cx="2571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11"/>
          <p:cNvSpPr>
            <a:spLocks noChangeArrowheads="1"/>
          </p:cNvSpPr>
          <p:nvPr/>
        </p:nvSpPr>
        <p:spPr bwMode="auto">
          <a:xfrm>
            <a:off x="279348" y="5117473"/>
            <a:ext cx="26364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/>
              <a:t>Подвижность хромофоров в </a:t>
            </a:r>
            <a:r>
              <a:rPr lang="ru-RU" altLang="ru-RU" sz="1400" dirty="0" err="1" smtClean="0"/>
              <a:t>димере</a:t>
            </a:r>
            <a:r>
              <a:rPr lang="ru-RU" altLang="ru-RU" sz="1400" dirty="0" smtClean="0"/>
              <a:t> </a:t>
            </a:r>
            <a:r>
              <a:rPr lang="en-US" altLang="ru-RU" sz="1400" dirty="0" smtClean="0"/>
              <a:t>OAB-DF1 (EAD)</a:t>
            </a:r>
            <a:r>
              <a:rPr lang="ru-RU" altLang="ru-RU" sz="1400" dirty="0" smtClean="0"/>
              <a:t> при двух температурах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512" y="1248073"/>
            <a:ext cx="2736304" cy="3333055"/>
          </a:xfrm>
          <a:prstGeom prst="roundRect">
            <a:avLst>
              <a:gd name="adj" fmla="val 8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8" y="1484784"/>
            <a:ext cx="2494052" cy="28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25612"/>
            <a:ext cx="488503" cy="106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99" y="1660773"/>
            <a:ext cx="34258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98" y="4005064"/>
            <a:ext cx="2549010" cy="243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7038" y="3582162"/>
            <a:ext cx="584114" cy="1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30" y="4005063"/>
            <a:ext cx="2586898" cy="243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076056" y="1167135"/>
            <a:ext cx="3055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+mn-lt"/>
              </a:rPr>
              <a:t>Моделирование изолированной</a:t>
            </a:r>
          </a:p>
          <a:p>
            <a:r>
              <a:rPr lang="ru-RU" sz="1200" b="1" dirty="0" smtClean="0">
                <a:latin typeface="+mn-lt"/>
              </a:rPr>
              <a:t>системы с бинарными хромофорами</a:t>
            </a:r>
            <a:endParaRPr lang="ru-RU" sz="1200" b="1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47275" y="6381328"/>
            <a:ext cx="2121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+mj-lt"/>
              </a:rPr>
              <a:t>Моделирование в ячейке</a:t>
            </a:r>
            <a:endParaRPr lang="ru-RU" sz="1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322584" y="116632"/>
            <a:ext cx="8497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i="1" dirty="0">
                <a:solidFill>
                  <a:srgbClr val="C00000"/>
                </a:solidFill>
              </a:rPr>
              <a:t>Система </a:t>
            </a:r>
            <a:r>
              <a:rPr lang="ru-RU" altLang="ru-RU" sz="2000" i="1" dirty="0" smtClean="0">
                <a:solidFill>
                  <a:srgbClr val="C00000"/>
                </a:solidFill>
              </a:rPr>
              <a:t>с бинарными хромофорами: </a:t>
            </a:r>
            <a:endParaRPr lang="en-US" altLang="ru-RU" sz="2000" i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ru-RU" sz="2000" dirty="0" smtClean="0"/>
              <a:t>OAB-DF1 c </a:t>
            </a:r>
            <a:r>
              <a:rPr lang="ru-RU" altLang="ru-RU" sz="2000" dirty="0" smtClean="0"/>
              <a:t>дополнительными хромофорами-гостями </a:t>
            </a:r>
            <a:r>
              <a:rPr lang="en-US" altLang="ru-RU" sz="2000" dirty="0" smtClean="0"/>
              <a:t>TCE</a:t>
            </a:r>
          </a:p>
          <a:p>
            <a:pPr algn="ctr"/>
            <a:r>
              <a:rPr lang="en-US" altLang="ru-RU" sz="1600" dirty="0" smtClean="0">
                <a:latin typeface="+mj-lt"/>
              </a:rPr>
              <a:t>10</a:t>
            </a:r>
            <a:r>
              <a:rPr lang="ru-RU" altLang="ru-RU" sz="1600" dirty="0" smtClean="0">
                <a:latin typeface="+mj-lt"/>
              </a:rPr>
              <a:t> </a:t>
            </a:r>
            <a:r>
              <a:rPr lang="ru-RU" altLang="ru-RU" sz="1600" dirty="0" err="1" smtClean="0">
                <a:latin typeface="+mj-lt"/>
              </a:rPr>
              <a:t>тетрамеров</a:t>
            </a:r>
            <a:r>
              <a:rPr lang="ru-RU" altLang="ru-RU" sz="1600" dirty="0" smtClean="0">
                <a:latin typeface="+mj-lt"/>
              </a:rPr>
              <a:t> </a:t>
            </a:r>
            <a:r>
              <a:rPr lang="en-US" altLang="ru-RU" sz="1600" dirty="0" smtClean="0">
                <a:latin typeface="+mj-lt"/>
              </a:rPr>
              <a:t>OAB-DF1</a:t>
            </a:r>
            <a:r>
              <a:rPr lang="ru-RU" altLang="ru-RU" sz="1600" dirty="0" smtClean="0">
                <a:latin typeface="+mj-lt"/>
              </a:rPr>
              <a:t>+ </a:t>
            </a:r>
            <a:r>
              <a:rPr lang="en-US" altLang="ru-RU" sz="1600" dirty="0" smtClean="0">
                <a:latin typeface="+mj-lt"/>
              </a:rPr>
              <a:t>TCE</a:t>
            </a:r>
            <a:r>
              <a:rPr lang="ru-RU" altLang="ru-RU" sz="1600" dirty="0" smtClean="0">
                <a:latin typeface="+mj-lt"/>
              </a:rPr>
              <a:t> (</a:t>
            </a:r>
            <a:r>
              <a:rPr lang="en-US" altLang="ru-RU" sz="1600" dirty="0" smtClean="0">
                <a:latin typeface="+mj-lt"/>
              </a:rPr>
              <a:t>EAD-TCE</a:t>
            </a:r>
            <a:r>
              <a:rPr lang="ru-RU" altLang="ru-RU" sz="1600" dirty="0" smtClean="0">
                <a:latin typeface="+mj-lt"/>
              </a:rPr>
              <a:t>)</a:t>
            </a:r>
            <a:r>
              <a:rPr lang="en-US" altLang="ru-RU" sz="1600" dirty="0" smtClean="0">
                <a:latin typeface="+mj-lt"/>
              </a:rPr>
              <a:t> (</a:t>
            </a:r>
            <a:r>
              <a:rPr lang="ru-RU" altLang="ru-RU" sz="1600" dirty="0" smtClean="0">
                <a:latin typeface="+mj-lt"/>
              </a:rPr>
              <a:t>50 молекул</a:t>
            </a:r>
            <a:r>
              <a:rPr lang="en-US" altLang="ru-RU" sz="1600" dirty="0" smtClean="0">
                <a:latin typeface="+mj-lt"/>
              </a:rPr>
              <a:t>)</a:t>
            </a:r>
            <a:endParaRPr lang="en-US" altLang="ru-RU" sz="1600" dirty="0">
              <a:latin typeface="+mj-lt"/>
            </a:endParaRPr>
          </a:p>
          <a:p>
            <a:pPr algn="ctr"/>
            <a:endParaRPr lang="ru-RU" alt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7824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8C0D101-4944-41E1-9826-C830C5070232}" type="slidenum">
              <a:rPr lang="ru-RU" altLang="ru-RU" smtClean="0"/>
              <a:pPr/>
              <a:t>28</a:t>
            </a:fld>
            <a:endParaRPr lang="ru-RU" altLang="ru-RU" smtClean="0"/>
          </a:p>
        </p:txBody>
      </p:sp>
      <p:sp>
        <p:nvSpPr>
          <p:cNvPr id="31747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497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i="1" dirty="0">
                <a:solidFill>
                  <a:srgbClr val="C00000"/>
                </a:solidFill>
              </a:rPr>
              <a:t>Система </a:t>
            </a:r>
            <a:r>
              <a:rPr lang="ru-RU" altLang="ru-RU" sz="2000" i="1" dirty="0" smtClean="0">
                <a:solidFill>
                  <a:srgbClr val="C00000"/>
                </a:solidFill>
              </a:rPr>
              <a:t>с бинарными </a:t>
            </a:r>
            <a:r>
              <a:rPr lang="ru-RU" altLang="ru-RU" sz="2000" i="1" dirty="0" smtClean="0">
                <a:solidFill>
                  <a:srgbClr val="C00000"/>
                </a:solidFill>
              </a:rPr>
              <a:t>хромофорами</a:t>
            </a:r>
            <a:r>
              <a:rPr lang="ru-RU" altLang="ru-RU" sz="1600" i="1" dirty="0" smtClean="0"/>
              <a:t> </a:t>
            </a:r>
            <a:endParaRPr lang="ru-RU" altLang="ru-RU" sz="1600" i="1" dirty="0"/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1193800"/>
            <a:ext cx="43053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12"/>
          <p:cNvPicPr>
            <a:picLocks noChangeAspect="1" noChangeArrowheads="1"/>
          </p:cNvPicPr>
          <p:nvPr/>
        </p:nvPicPr>
        <p:blipFill>
          <a:blip r:embed="rId3" cstate="print"/>
          <a:srcRect l="9435" t="11852" r="11998" b="48486"/>
          <a:stretch>
            <a:fillRect/>
          </a:stretch>
        </p:blipFill>
        <p:spPr bwMode="auto">
          <a:xfrm>
            <a:off x="4860032" y="3439823"/>
            <a:ext cx="41576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Прямоугольник 8"/>
          <p:cNvSpPr>
            <a:spLocks noChangeArrowheads="1"/>
          </p:cNvSpPr>
          <p:nvPr/>
        </p:nvSpPr>
        <p:spPr bwMode="auto">
          <a:xfrm>
            <a:off x="2916238" y="1547813"/>
            <a:ext cx="166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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1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037 г/см</a:t>
            </a:r>
            <a:r>
              <a:rPr lang="ru-RU" altLang="ru-RU" baseline="30000">
                <a:solidFill>
                  <a:schemeClr val="bg1"/>
                </a:solidFill>
                <a:sym typeface="Symbol" pitchFamily="18" charset="2"/>
              </a:rPr>
              <a:t>3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1755" name="Picture 2"/>
          <p:cNvPicPr>
            <a:picLocks noChangeAspect="1" noChangeArrowheads="1"/>
          </p:cNvPicPr>
          <p:nvPr/>
        </p:nvPicPr>
        <p:blipFill>
          <a:blip r:embed="rId4" cstate="print"/>
          <a:srcRect l="15248" t="36612" r="52531" b="50377"/>
          <a:stretch>
            <a:fillRect/>
          </a:stretch>
        </p:blipFill>
        <p:spPr bwMode="auto">
          <a:xfrm>
            <a:off x="4860032" y="1731963"/>
            <a:ext cx="4031050" cy="13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  <p:pic>
        <p:nvPicPr>
          <p:cNvPr id="5" name="EAD-TC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718040"/>
            <a:ext cx="6381328" cy="515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24744"/>
            <a:ext cx="6696075" cy="4601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Oval 29"/>
          <p:cNvSpPr>
            <a:spLocks noChangeArrowheads="1"/>
          </p:cNvSpPr>
          <p:nvPr/>
        </p:nvSpPr>
        <p:spPr bwMode="auto">
          <a:xfrm>
            <a:off x="1306513" y="1757363"/>
            <a:ext cx="5337175" cy="1285875"/>
          </a:xfrm>
          <a:prstGeom prst="ellipse">
            <a:avLst/>
          </a:prstGeom>
          <a:solidFill>
            <a:srgbClr val="FCF2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graphicFrame>
        <p:nvGraphicFramePr>
          <p:cNvPr id="4099" name="Object 30"/>
          <p:cNvGraphicFramePr>
            <a:graphicFrameLocks noChangeAspect="1"/>
          </p:cNvGraphicFramePr>
          <p:nvPr/>
        </p:nvGraphicFramePr>
        <p:xfrm>
          <a:off x="2305050" y="2178050"/>
          <a:ext cx="35496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" name="Формула" r:id="rId4" imgW="2501900" imgH="444500" progId="Equation.3">
                  <p:embed/>
                </p:oleObj>
              </mc:Choice>
              <mc:Fallback>
                <p:oleObj name="Формула" r:id="rId4" imgW="2501900" imgH="444500" progId="Equation.3">
                  <p:embed/>
                  <p:pic>
                    <p:nvPicPr>
                      <p:cNvPr id="0" name="Picture 4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2178050"/>
                        <a:ext cx="3549650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31"/>
          <p:cNvSpPr>
            <a:spLocks noChangeArrowheads="1"/>
          </p:cNvSpPr>
          <p:nvPr/>
        </p:nvSpPr>
        <p:spPr bwMode="auto">
          <a:xfrm>
            <a:off x="533027" y="260648"/>
            <a:ext cx="7999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 i="1" dirty="0">
                <a:solidFill>
                  <a:srgbClr val="C00000"/>
                </a:solidFill>
                <a:cs typeface="Arial" charset="0"/>
              </a:rPr>
              <a:t>Ключевая задача</a:t>
            </a:r>
            <a:r>
              <a:rPr lang="en-US" altLang="ru-RU" sz="2000" i="1" dirty="0">
                <a:solidFill>
                  <a:srgbClr val="C00000"/>
                </a:solidFill>
                <a:cs typeface="Arial" charset="0"/>
              </a:rPr>
              <a:t>: </a:t>
            </a:r>
            <a:r>
              <a:rPr lang="ru-RU" altLang="ru-RU" sz="2000" i="1" dirty="0">
                <a:solidFill>
                  <a:srgbClr val="C00000"/>
                </a:solidFill>
                <a:cs typeface="Arial" charset="0"/>
              </a:rPr>
              <a:t>преобразование молекулярного НЛО отклика </a:t>
            </a:r>
          </a:p>
          <a:p>
            <a:pPr algn="ctr"/>
            <a:r>
              <a:rPr lang="ru-RU" altLang="ru-RU" sz="2000" i="1" dirty="0">
                <a:solidFill>
                  <a:srgbClr val="C00000"/>
                </a:solidFill>
                <a:cs typeface="Arial" charset="0"/>
              </a:rPr>
              <a:t>в макроскопический (НЛО свойства материала)</a:t>
            </a:r>
          </a:p>
        </p:txBody>
      </p:sp>
      <p:sp>
        <p:nvSpPr>
          <p:cNvPr id="4101" name="Rectangle 32"/>
          <p:cNvSpPr>
            <a:spLocks noChangeArrowheads="1"/>
          </p:cNvSpPr>
          <p:nvPr/>
        </p:nvSpPr>
        <p:spPr bwMode="auto">
          <a:xfrm>
            <a:off x="1104900" y="3213100"/>
            <a:ext cx="2281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 i="1">
                <a:latin typeface="Comic Sans MS" pitchFamily="66" charset="0"/>
              </a:rPr>
              <a:t> </a:t>
            </a:r>
            <a:r>
              <a:rPr lang="ru-RU" altLang="ru-RU" sz="1400" i="1">
                <a:latin typeface="Comic Sans MS" pitchFamily="66" charset="0"/>
              </a:rPr>
              <a:t>плотность хромофоров</a:t>
            </a:r>
          </a:p>
        </p:txBody>
      </p:sp>
      <p:sp>
        <p:nvSpPr>
          <p:cNvPr id="4102" name="Rectangle 33"/>
          <p:cNvSpPr>
            <a:spLocks noChangeArrowheads="1"/>
          </p:cNvSpPr>
          <p:nvPr/>
        </p:nvSpPr>
        <p:spPr bwMode="auto">
          <a:xfrm>
            <a:off x="4002088" y="1071563"/>
            <a:ext cx="28019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altLang="ru-RU" sz="1400" i="1" dirty="0">
                <a:solidFill>
                  <a:srgbClr val="C00000"/>
                </a:solidFill>
                <a:latin typeface="Comic Sans MS" pitchFamily="66" charset="0"/>
              </a:rPr>
              <a:t>компонента тензора </a:t>
            </a:r>
          </a:p>
          <a:p>
            <a:r>
              <a:rPr lang="ru-RU" altLang="ru-RU" sz="1400" i="1" dirty="0">
                <a:solidFill>
                  <a:srgbClr val="C00000"/>
                </a:solidFill>
                <a:latin typeface="Comic Sans MS" pitchFamily="66" charset="0"/>
              </a:rPr>
              <a:t>первой </a:t>
            </a:r>
            <a:r>
              <a:rPr lang="ru-RU" altLang="ru-RU" sz="1400" i="1" dirty="0" err="1">
                <a:solidFill>
                  <a:srgbClr val="C00000"/>
                </a:solidFill>
                <a:latin typeface="Comic Sans MS" pitchFamily="66" charset="0"/>
              </a:rPr>
              <a:t>гиперполяризуемости</a:t>
            </a:r>
            <a:endParaRPr lang="ru-RU" altLang="ru-RU" sz="1400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103" name="Rectangle 34"/>
          <p:cNvSpPr>
            <a:spLocks noChangeArrowheads="1"/>
          </p:cNvSpPr>
          <p:nvPr/>
        </p:nvSpPr>
        <p:spPr bwMode="auto">
          <a:xfrm>
            <a:off x="5006975" y="3051175"/>
            <a:ext cx="1736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>
                <a:latin typeface="Comic Sans MS" pitchFamily="66" charset="0"/>
              </a:rPr>
              <a:t>параметр порядка</a:t>
            </a:r>
          </a:p>
        </p:txBody>
      </p:sp>
      <p:sp>
        <p:nvSpPr>
          <p:cNvPr id="4104" name="Rectangle 35"/>
          <p:cNvSpPr>
            <a:spLocks noChangeArrowheads="1"/>
          </p:cNvSpPr>
          <p:nvPr/>
        </p:nvSpPr>
        <p:spPr bwMode="auto">
          <a:xfrm>
            <a:off x="318467" y="1214438"/>
            <a:ext cx="3173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 dirty="0">
                <a:solidFill>
                  <a:srgbClr val="C00000"/>
                </a:solidFill>
                <a:latin typeface="Comic Sans MS" pitchFamily="66" charset="0"/>
              </a:rPr>
              <a:t>Компонента тензора квадратичной</a:t>
            </a:r>
          </a:p>
          <a:p>
            <a:r>
              <a:rPr lang="ru-RU" altLang="ru-RU" sz="1400" i="1" dirty="0">
                <a:solidFill>
                  <a:srgbClr val="C00000"/>
                </a:solidFill>
                <a:latin typeface="Comic Sans MS" pitchFamily="66" charset="0"/>
              </a:rPr>
              <a:t> электрической восприимчивости</a:t>
            </a:r>
          </a:p>
        </p:txBody>
      </p:sp>
      <p:sp>
        <p:nvSpPr>
          <p:cNvPr id="4105" name="Line 36"/>
          <p:cNvSpPr>
            <a:spLocks noChangeShapeType="1"/>
          </p:cNvSpPr>
          <p:nvPr/>
        </p:nvSpPr>
        <p:spPr bwMode="auto">
          <a:xfrm>
            <a:off x="1774825" y="1673225"/>
            <a:ext cx="420688" cy="6477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6" name="Line 37"/>
          <p:cNvSpPr>
            <a:spLocks noChangeShapeType="1"/>
          </p:cNvSpPr>
          <p:nvPr/>
        </p:nvSpPr>
        <p:spPr bwMode="auto">
          <a:xfrm flipH="1">
            <a:off x="4129088" y="1606550"/>
            <a:ext cx="596900" cy="714375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7" name="Rectangle 38"/>
          <p:cNvSpPr>
            <a:spLocks noChangeArrowheads="1"/>
          </p:cNvSpPr>
          <p:nvPr/>
        </p:nvSpPr>
        <p:spPr bwMode="auto">
          <a:xfrm>
            <a:off x="3386138" y="3435350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>
                <a:latin typeface="Comic Sans MS" pitchFamily="66" charset="0"/>
              </a:rPr>
              <a:t>фактор локального поля</a:t>
            </a:r>
          </a:p>
          <a:p>
            <a:r>
              <a:rPr lang="ru-RU" altLang="ru-RU" sz="1400" i="1">
                <a:latin typeface="Comic Sans MS" pitchFamily="66" charset="0"/>
              </a:rPr>
              <a:t> Лоренца-Онзагера </a:t>
            </a:r>
          </a:p>
        </p:txBody>
      </p:sp>
      <p:sp>
        <p:nvSpPr>
          <p:cNvPr id="4108" name="Line 39"/>
          <p:cNvSpPr>
            <a:spLocks noChangeShapeType="1"/>
          </p:cNvSpPr>
          <p:nvPr/>
        </p:nvSpPr>
        <p:spPr bwMode="auto">
          <a:xfrm flipV="1">
            <a:off x="2857500" y="2543175"/>
            <a:ext cx="59690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9" name="Line 40"/>
          <p:cNvSpPr>
            <a:spLocks noChangeShapeType="1"/>
          </p:cNvSpPr>
          <p:nvPr/>
        </p:nvSpPr>
        <p:spPr bwMode="auto">
          <a:xfrm flipH="1" flipV="1">
            <a:off x="5500688" y="2614613"/>
            <a:ext cx="407987" cy="501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10" name="Line 41"/>
          <p:cNvSpPr>
            <a:spLocks noChangeShapeType="1"/>
          </p:cNvSpPr>
          <p:nvPr/>
        </p:nvSpPr>
        <p:spPr bwMode="auto">
          <a:xfrm flipV="1">
            <a:off x="4286250" y="2471738"/>
            <a:ext cx="130175" cy="928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11" name="Rectangle 42"/>
          <p:cNvSpPr>
            <a:spLocks noChangeArrowheads="1"/>
          </p:cNvSpPr>
          <p:nvPr/>
        </p:nvSpPr>
        <p:spPr bwMode="auto">
          <a:xfrm>
            <a:off x="355626" y="4365104"/>
            <a:ext cx="3198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 dirty="0">
                <a:solidFill>
                  <a:srgbClr val="C00000"/>
                </a:solidFill>
                <a:latin typeface="Comic Sans MS" pitchFamily="66" charset="0"/>
              </a:rPr>
              <a:t>Электрооптический коэффициент</a:t>
            </a:r>
          </a:p>
        </p:txBody>
      </p:sp>
      <p:graphicFrame>
        <p:nvGraphicFramePr>
          <p:cNvPr id="4112" name="Object 43"/>
          <p:cNvGraphicFramePr>
            <a:graphicFrameLocks noChangeAspect="1"/>
          </p:cNvGraphicFramePr>
          <p:nvPr/>
        </p:nvGraphicFramePr>
        <p:xfrm>
          <a:off x="4214813" y="4071938"/>
          <a:ext cx="2419350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3" name="Формула" r:id="rId6" imgW="1905000" imgH="685800" progId="Equation.3">
                  <p:embed/>
                </p:oleObj>
              </mc:Choice>
              <mc:Fallback>
                <p:oleObj name="Формула" r:id="rId6" imgW="1905000" imgH="685800" progId="Equation.3">
                  <p:embed/>
                  <p:pic>
                    <p:nvPicPr>
                      <p:cNvPr id="0" name="Picture 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4071938"/>
                        <a:ext cx="2419350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Rectangle 44"/>
          <p:cNvSpPr>
            <a:spLocks noChangeArrowheads="1"/>
          </p:cNvSpPr>
          <p:nvPr/>
        </p:nvSpPr>
        <p:spPr bwMode="auto">
          <a:xfrm>
            <a:off x="3929063" y="5214938"/>
            <a:ext cx="23749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>
                <a:latin typeface="Comic Sans MS" pitchFamily="66" charset="0"/>
              </a:rPr>
              <a:t>показатель преломления</a:t>
            </a:r>
          </a:p>
        </p:txBody>
      </p:sp>
      <p:sp>
        <p:nvSpPr>
          <p:cNvPr id="4114" name="Line 45"/>
          <p:cNvSpPr>
            <a:spLocks noChangeShapeType="1"/>
          </p:cNvSpPr>
          <p:nvPr/>
        </p:nvSpPr>
        <p:spPr bwMode="auto">
          <a:xfrm flipV="1">
            <a:off x="5357813" y="4857750"/>
            <a:ext cx="301625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948264" y="1606550"/>
            <a:ext cx="2016893" cy="2981064"/>
            <a:chOff x="6948264" y="1606550"/>
            <a:chExt cx="2016893" cy="298106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948264" y="1606550"/>
              <a:ext cx="2016893" cy="29810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15" name="Picture 9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72883" y="1714500"/>
              <a:ext cx="1763713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6" name="Picture 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92280" y="2995662"/>
              <a:ext cx="1762125" cy="144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7225605" y="5415309"/>
            <a:ext cx="1666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i="1" dirty="0">
                <a:latin typeface="Comic Sans MS" pitchFamily="66" charset="0"/>
              </a:rPr>
              <a:t>Дипольные НЛО </a:t>
            </a:r>
            <a:r>
              <a:rPr lang="ru-RU" altLang="ru-RU" sz="1200" i="1" dirty="0" smtClean="0">
                <a:latin typeface="Comic Sans MS" pitchFamily="66" charset="0"/>
              </a:rPr>
              <a:t>хромофоры</a:t>
            </a:r>
          </a:p>
        </p:txBody>
      </p:sp>
      <p:graphicFrame>
        <p:nvGraphicFramePr>
          <p:cNvPr id="411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832336"/>
              </p:ext>
            </p:extLst>
          </p:nvPr>
        </p:nvGraphicFramePr>
        <p:xfrm>
          <a:off x="6988621" y="4797152"/>
          <a:ext cx="20478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" name="CS ChemDraw Drawing" r:id="rId10" imgW="5334000" imgH="1163320" progId="">
                  <p:embed/>
                </p:oleObj>
              </mc:Choice>
              <mc:Fallback>
                <p:oleObj name="CS ChemDraw Drawing" r:id="rId10" imgW="5334000" imgH="1163320" progId="">
                  <p:embed/>
                  <p:pic>
                    <p:nvPicPr>
                      <p:cNvPr id="0" name="Picture 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786"/>
                      <a:stretch>
                        <a:fillRect/>
                      </a:stretch>
                    </p:blipFill>
                    <p:spPr bwMode="auto">
                      <a:xfrm>
                        <a:off x="6988621" y="4797152"/>
                        <a:ext cx="2047875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20" name="Picture 2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7039" y="5116785"/>
            <a:ext cx="27908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855725-33CD-4CCE-8A84-6D6A3B21CB88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>
            <a:off x="3527549" y="4519091"/>
            <a:ext cx="591205" cy="68523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897594-EA80-4EA0-B2EF-B3A32B6D1802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2276475"/>
            <a:ext cx="3332163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 l="38602" t="17973" r="9041" b="13493"/>
          <a:stretch>
            <a:fillRect/>
          </a:stretch>
        </p:blipFill>
        <p:spPr bwMode="auto">
          <a:xfrm>
            <a:off x="684213" y="1484313"/>
            <a:ext cx="38385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Прямоугольник 1"/>
          <p:cNvSpPr>
            <a:spLocks noChangeArrowheads="1"/>
          </p:cNvSpPr>
          <p:nvPr/>
        </p:nvSpPr>
        <p:spPr bwMode="auto">
          <a:xfrm>
            <a:off x="683568" y="188640"/>
            <a:ext cx="7704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i="1" dirty="0">
                <a:solidFill>
                  <a:srgbClr val="C00000"/>
                </a:solidFill>
                <a:latin typeface="+mn-lt"/>
              </a:rPr>
              <a:t>Выбранный для анализа подвижности хромофоров в дендритном фрагменте </a:t>
            </a:r>
          </a:p>
          <a:p>
            <a:pPr algn="ctr"/>
            <a:r>
              <a:rPr lang="ru-RU" altLang="ru-RU" sz="2000" i="1" dirty="0" err="1">
                <a:solidFill>
                  <a:srgbClr val="C00000"/>
                </a:solidFill>
                <a:latin typeface="+mn-lt"/>
              </a:rPr>
              <a:t>тетрамер</a:t>
            </a:r>
            <a:r>
              <a:rPr lang="ru-RU" altLang="ru-RU" sz="2000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ru-RU" sz="2000" i="1" dirty="0">
                <a:solidFill>
                  <a:srgbClr val="C00000"/>
                </a:solidFill>
                <a:latin typeface="+mn-lt"/>
              </a:rPr>
              <a:t>OAB-DF</a:t>
            </a:r>
            <a:r>
              <a:rPr lang="ru-RU" altLang="ru-RU" sz="2000" i="1" dirty="0">
                <a:solidFill>
                  <a:srgbClr val="C00000"/>
                </a:solidFill>
                <a:latin typeface="+mn-lt"/>
              </a:rPr>
              <a:t>1</a:t>
            </a:r>
            <a:r>
              <a:rPr lang="en-US" altLang="ru-RU" sz="2000" i="1" dirty="0">
                <a:solidFill>
                  <a:srgbClr val="C00000"/>
                </a:solidFill>
                <a:latin typeface="+mn-lt"/>
              </a:rPr>
              <a:t> (NVT)</a:t>
            </a:r>
            <a:endParaRPr lang="ru-RU" altLang="ru-RU" sz="20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3798" name="Прямоугольник 8"/>
          <p:cNvSpPr>
            <a:spLocks noChangeArrowheads="1"/>
          </p:cNvSpPr>
          <p:nvPr/>
        </p:nvSpPr>
        <p:spPr bwMode="auto">
          <a:xfrm>
            <a:off x="2916238" y="1547813"/>
            <a:ext cx="166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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=0.478</a:t>
            </a:r>
            <a:r>
              <a:rPr lang="ru-RU" altLang="ru-RU">
                <a:solidFill>
                  <a:schemeClr val="bg1"/>
                </a:solidFill>
                <a:sym typeface="Symbol" pitchFamily="18" charset="2"/>
              </a:rPr>
              <a:t> г/см</a:t>
            </a:r>
            <a:r>
              <a:rPr lang="ru-RU" altLang="ru-RU" baseline="30000">
                <a:solidFill>
                  <a:schemeClr val="bg1"/>
                </a:solidFill>
                <a:sym typeface="Symbol" pitchFamily="18" charset="2"/>
              </a:rPr>
              <a:t>3</a:t>
            </a:r>
            <a:r>
              <a:rPr lang="en-US" altLang="ru-RU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98ADB3-55D1-42A9-921F-12B951B71ACA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  <p:sp>
        <p:nvSpPr>
          <p:cNvPr id="34819" name="Прямоугольник 11"/>
          <p:cNvSpPr>
            <a:spLocks noChangeArrowheads="1"/>
          </p:cNvSpPr>
          <p:nvPr/>
        </p:nvSpPr>
        <p:spPr bwMode="auto">
          <a:xfrm>
            <a:off x="90332" y="138118"/>
            <a:ext cx="9162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i="1" dirty="0">
                <a:solidFill>
                  <a:srgbClr val="C00000"/>
                </a:solidFill>
              </a:rPr>
              <a:t>Подвижность хромофоров в системе с бинарными </a:t>
            </a:r>
            <a:r>
              <a:rPr lang="ru-RU" altLang="ru-RU" sz="1600" i="1" dirty="0" smtClean="0">
                <a:solidFill>
                  <a:srgbClr val="C00000"/>
                </a:solidFill>
              </a:rPr>
              <a:t>хромофорами </a:t>
            </a:r>
            <a:r>
              <a:rPr lang="en-US" altLang="ru-RU" sz="1600" i="1" dirty="0" smtClean="0">
                <a:solidFill>
                  <a:srgbClr val="C00000"/>
                </a:solidFill>
              </a:rPr>
              <a:t>OAB-DF1+TCE </a:t>
            </a:r>
            <a:r>
              <a:rPr lang="en-US" altLang="ru-RU" sz="1600" i="1" dirty="0">
                <a:solidFill>
                  <a:srgbClr val="C00000"/>
                </a:solidFill>
              </a:rPr>
              <a:t>(EAD-TCE)</a:t>
            </a:r>
            <a:endParaRPr lang="ru-RU" altLang="ru-RU" sz="1600" i="1" dirty="0">
              <a:solidFill>
                <a:srgbClr val="C00000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l="3149" t="25543" r="9508" b="57887"/>
          <a:stretch>
            <a:fillRect/>
          </a:stretch>
        </p:blipFill>
        <p:spPr bwMode="auto">
          <a:xfrm>
            <a:off x="4211960" y="5776044"/>
            <a:ext cx="36385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/>
          <a:srcRect l="15248" t="36612" r="52531" b="50377"/>
          <a:stretch>
            <a:fillRect/>
          </a:stretch>
        </p:blipFill>
        <p:spPr bwMode="auto">
          <a:xfrm>
            <a:off x="1991990" y="607467"/>
            <a:ext cx="294005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Прямоугольник 1"/>
          <p:cNvSpPr>
            <a:spLocks noChangeArrowheads="1"/>
          </p:cNvSpPr>
          <p:nvPr/>
        </p:nvSpPr>
        <p:spPr bwMode="auto">
          <a:xfrm>
            <a:off x="728192" y="1013808"/>
            <a:ext cx="11795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200" dirty="0"/>
              <a:t>NPT-</a:t>
            </a:r>
            <a:r>
              <a:rPr lang="ru-RU" altLang="ru-RU" sz="1200" dirty="0"/>
              <a:t>протокол</a:t>
            </a:r>
          </a:p>
        </p:txBody>
      </p:sp>
      <p:sp>
        <p:nvSpPr>
          <p:cNvPr id="34823" name="Прямоугольник 6"/>
          <p:cNvSpPr>
            <a:spLocks noChangeArrowheads="1"/>
          </p:cNvSpPr>
          <p:nvPr/>
        </p:nvSpPr>
        <p:spPr bwMode="auto">
          <a:xfrm>
            <a:off x="7888061" y="5890221"/>
            <a:ext cx="1177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200" dirty="0"/>
              <a:t>NVT-</a:t>
            </a:r>
            <a:r>
              <a:rPr lang="ru-RU" altLang="ru-RU" sz="1200" dirty="0"/>
              <a:t>протокол</a:t>
            </a:r>
          </a:p>
        </p:txBody>
      </p:sp>
      <p:sp>
        <p:nvSpPr>
          <p:cNvPr id="34824" name="Прямоугольник 6"/>
          <p:cNvSpPr>
            <a:spLocks noChangeArrowheads="1"/>
          </p:cNvSpPr>
          <p:nvPr/>
        </p:nvSpPr>
        <p:spPr bwMode="auto">
          <a:xfrm>
            <a:off x="1000125" y="1454745"/>
            <a:ext cx="965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/>
              <a:t>T=</a:t>
            </a:r>
            <a:r>
              <a:rPr lang="en-US" altLang="ru-RU" sz="1600">
                <a:sym typeface="Symbol" pitchFamily="18" charset="2"/>
              </a:rPr>
              <a:t>450 K</a:t>
            </a:r>
            <a:endParaRPr lang="ru-RU" altLang="ru-RU" sz="1600"/>
          </a:p>
        </p:txBody>
      </p:sp>
      <p:sp>
        <p:nvSpPr>
          <p:cNvPr id="34825" name="Прямоугольник 6"/>
          <p:cNvSpPr>
            <a:spLocks noChangeArrowheads="1"/>
          </p:cNvSpPr>
          <p:nvPr/>
        </p:nvSpPr>
        <p:spPr bwMode="auto">
          <a:xfrm>
            <a:off x="1044575" y="5455245"/>
            <a:ext cx="965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/>
              <a:t>T=</a:t>
            </a:r>
            <a:r>
              <a:rPr lang="en-US" altLang="ru-RU" sz="1600">
                <a:sym typeface="Symbol" pitchFamily="18" charset="2"/>
              </a:rPr>
              <a:t>400 K</a:t>
            </a:r>
            <a:endParaRPr lang="ru-RU" altLang="ru-RU" sz="1600"/>
          </a:p>
        </p:txBody>
      </p:sp>
      <p:sp>
        <p:nvSpPr>
          <p:cNvPr id="34826" name="Прямоугольник 6"/>
          <p:cNvSpPr>
            <a:spLocks noChangeArrowheads="1"/>
          </p:cNvSpPr>
          <p:nvPr/>
        </p:nvSpPr>
        <p:spPr bwMode="auto">
          <a:xfrm>
            <a:off x="5292080" y="5445224"/>
            <a:ext cx="13763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 dirty="0"/>
              <a:t>T=</a:t>
            </a:r>
            <a:r>
              <a:rPr lang="en-US" altLang="ru-RU" sz="1600" dirty="0">
                <a:sym typeface="Symbol" pitchFamily="18" charset="2"/>
              </a:rPr>
              <a:t>430-450 K</a:t>
            </a:r>
            <a:endParaRPr lang="ru-RU" altLang="ru-RU" sz="1600" dirty="0"/>
          </a:p>
        </p:txBody>
      </p:sp>
      <p:sp>
        <p:nvSpPr>
          <p:cNvPr id="34827" name="Прямоугольник 6"/>
          <p:cNvSpPr>
            <a:spLocks noChangeArrowheads="1"/>
          </p:cNvSpPr>
          <p:nvPr/>
        </p:nvSpPr>
        <p:spPr bwMode="auto">
          <a:xfrm>
            <a:off x="5508104" y="1424583"/>
            <a:ext cx="965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 dirty="0"/>
              <a:t>T=430</a:t>
            </a:r>
            <a:r>
              <a:rPr lang="en-US" altLang="ru-RU" sz="1600" dirty="0">
                <a:sym typeface="Symbol" pitchFamily="18" charset="2"/>
              </a:rPr>
              <a:t> K</a:t>
            </a:r>
            <a:endParaRPr lang="ru-RU" altLang="ru-RU" sz="1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572000" y="1772816"/>
            <a:ext cx="4320480" cy="3692525"/>
            <a:chOff x="4572000" y="1772816"/>
            <a:chExt cx="4320480" cy="369252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572000" y="1772816"/>
              <a:ext cx="4320480" cy="36925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832" name="Рисунок 23" descr="E:\EAD TCE\nvt torsions\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24511" y="1864941"/>
              <a:ext cx="2683793" cy="1664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Рисунок 24" descr="E:\EAD TCE\nvt torsions\2p.png"/>
            <p:cNvPicPr>
              <a:picLocks noChangeAspect="1" noChangeArrowheads="1"/>
            </p:cNvPicPr>
            <p:nvPr/>
          </p:nvPicPr>
          <p:blipFill>
            <a:blip r:embed="rId5" cstate="print"/>
            <a:srcRect l="14629" r="11102"/>
            <a:stretch>
              <a:fillRect/>
            </a:stretch>
          </p:blipFill>
          <p:spPr bwMode="auto">
            <a:xfrm>
              <a:off x="7243763" y="1894954"/>
              <a:ext cx="1584325" cy="155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Рисунок 25" descr="E:\EAD TCE\nvt torsions\7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24412" y="3501008"/>
              <a:ext cx="2683892" cy="185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Рисунок 26" descr="E:\EAD TCE\nvt torsions\7p.png"/>
            <p:cNvPicPr>
              <a:picLocks noChangeAspect="1" noChangeArrowheads="1"/>
            </p:cNvPicPr>
            <p:nvPr/>
          </p:nvPicPr>
          <p:blipFill>
            <a:blip r:embed="rId7" cstate="print"/>
            <a:srcRect l="13515" r="10651"/>
            <a:stretch>
              <a:fillRect/>
            </a:stretch>
          </p:blipFill>
          <p:spPr bwMode="auto">
            <a:xfrm>
              <a:off x="7148412" y="3737149"/>
              <a:ext cx="1672060" cy="156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144308" y="1762720"/>
            <a:ext cx="4330310" cy="3692525"/>
            <a:chOff x="144308" y="1762720"/>
            <a:chExt cx="4330310" cy="369252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44308" y="1762720"/>
              <a:ext cx="4330310" cy="36925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828" name="Рисунок 19" descr="E:\EAD TCE\npt torsions\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9388" y="1792883"/>
              <a:ext cx="2679700" cy="1860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Рисунок 20" descr="E:\EAD TCE\npt torsions\2p.pn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7458" r="9868"/>
            <a:stretch/>
          </p:blipFill>
          <p:spPr bwMode="auto">
            <a:xfrm>
              <a:off x="2627784" y="1989631"/>
              <a:ext cx="1774825" cy="1569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Рисунок 21" descr="E:\EAD TCE\npt torsions\7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38" y="3537545"/>
              <a:ext cx="2673350" cy="188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19" descr="E:\EAD TCE\npt torsions\7p.pn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3" r="9203"/>
            <a:stretch/>
          </p:blipFill>
          <p:spPr bwMode="auto">
            <a:xfrm>
              <a:off x="2627784" y="3717032"/>
              <a:ext cx="1774825" cy="16440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0289" y="764704"/>
            <a:ext cx="8370183" cy="4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8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1A1BF7-55F2-4025-96F6-B82EF9B835DA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563837" y="1931348"/>
            <a:ext cx="810101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ru-RU" sz="1200" i="1" dirty="0" smtClean="0">
              <a:solidFill>
                <a:srgbClr val="C00000"/>
              </a:solidFill>
              <a:cs typeface="Arial" charset="0"/>
            </a:endParaRPr>
          </a:p>
          <a:p>
            <a:r>
              <a:rPr lang="ru-RU" sz="1400" dirty="0" smtClean="0"/>
              <a:t>Поиск </a:t>
            </a:r>
            <a:r>
              <a:rPr lang="ru-RU" sz="1400" dirty="0" err="1" smtClean="0"/>
              <a:t>конформеров</a:t>
            </a:r>
            <a:r>
              <a:rPr lang="ru-RU" sz="1400" dirty="0" smtClean="0"/>
              <a:t> с выгодным для оптимизации НЛО отклика расположением хромофоров</a:t>
            </a:r>
          </a:p>
          <a:p>
            <a:r>
              <a:rPr lang="ru-RU" sz="1400" dirty="0" smtClean="0"/>
              <a:t>Направленный поиск и отбор перспективных систем и рекомендации для синтеза (компьютерный эксперимент, предваряющий синтез). Экономия времени и дорогостоящих реактивов.</a:t>
            </a:r>
          </a:p>
          <a:p>
            <a:r>
              <a:rPr lang="ru-RU" sz="1400" dirty="0" smtClean="0"/>
              <a:t>Визуализация результатов, «компьютерный микроскоп».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575443" y="3628762"/>
            <a:ext cx="8101013" cy="1384995"/>
          </a:xfrm>
          <a:prstGeom prst="rect">
            <a:avLst/>
          </a:prstGeom>
          <a:solidFill>
            <a:srgbClr val="C7E6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 </a:t>
            </a:r>
          </a:p>
          <a:p>
            <a:r>
              <a:rPr lang="ru-RU" sz="1400" dirty="0"/>
              <a:t>Информация о локальной подвижности в полимерах. Использование ее для разработки эффективного протокола </a:t>
            </a:r>
            <a:r>
              <a:rPr lang="ru-RU" sz="1400" dirty="0" smtClean="0"/>
              <a:t>ориентирования полимерных пленок.</a:t>
            </a:r>
            <a:endParaRPr lang="ru-RU" sz="1400" dirty="0"/>
          </a:p>
          <a:p>
            <a:r>
              <a:rPr lang="ru-RU" sz="1400" dirty="0"/>
              <a:t>Моделирование в ячейке с реальной плотностью, с учетом стерических затруднений, создаваемых окружением, позволяет получать информацию о температурах активизации подвижности за один прогон температуры</a:t>
            </a:r>
            <a:r>
              <a:rPr lang="ru-RU" sz="1400" dirty="0" smtClean="0"/>
              <a:t>.</a:t>
            </a:r>
            <a:endParaRPr lang="ru-RU" altLang="ru-RU" sz="1400" i="1" dirty="0">
              <a:solidFill>
                <a:srgbClr val="990000"/>
              </a:solidFill>
              <a:cs typeface="Arial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500034" y="1000108"/>
            <a:ext cx="8226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i="1" dirty="0" smtClean="0">
                <a:solidFill>
                  <a:srgbClr val="C00000"/>
                </a:solidFill>
                <a:cs typeface="Arial" charset="0"/>
              </a:rPr>
              <a:t>ЗАКЛЮЧЕНИЕ</a:t>
            </a:r>
          </a:p>
          <a:p>
            <a:endParaRPr lang="ru-RU" altLang="ru-RU" sz="1200" b="1" i="1" dirty="0">
              <a:solidFill>
                <a:srgbClr val="C00000"/>
              </a:solidFill>
              <a:cs typeface="Arial" charset="0"/>
            </a:endParaRPr>
          </a:p>
          <a:p>
            <a:pPr algn="ctr"/>
            <a:r>
              <a:rPr lang="ru-RU" altLang="ru-RU" sz="1200" b="1" i="1" dirty="0" smtClean="0">
                <a:solidFill>
                  <a:srgbClr val="C00000"/>
                </a:solidFill>
                <a:cs typeface="Arial" charset="0"/>
              </a:rPr>
              <a:t>Дизайн полимерных материалов, поддержанный компьютерным экспериментом</a:t>
            </a:r>
            <a:endParaRPr lang="en-US" altLang="ru-RU" sz="1200" b="1" i="1" dirty="0" smtClean="0">
              <a:solidFill>
                <a:srgbClr val="C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7F5DE-58BC-4A72-9099-9E6D89F091DB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3140968"/>
            <a:ext cx="321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i="1" dirty="0" smtClean="0">
                <a:solidFill>
                  <a:srgbClr val="C00000"/>
                </a:solidFill>
                <a:cs typeface="Arial" charset="0"/>
              </a:rPr>
              <a:t>СПАСИБО ЗА ВНИМАНИЕ!</a:t>
            </a:r>
            <a:endParaRPr lang="en-US" altLang="ru-RU" b="1" i="1" dirty="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6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042988" y="404664"/>
            <a:ext cx="7018337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813"/>
              </a:spcBef>
              <a:buClr>
                <a:srgbClr val="DDDDDD"/>
              </a:buClr>
              <a:buSzPct val="80000"/>
              <a:defRPr/>
            </a:pPr>
            <a:r>
              <a:rPr lang="ru-RU" altLang="ru-RU" sz="20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Способы введения хромофоров в полимерную матрицу</a:t>
            </a:r>
            <a:endParaRPr lang="en-US" altLang="ru-RU" sz="2000" i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3" name="Picture 2" descr="Картинки по запросу polymers with chromophores guest-host syste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4411663"/>
            <a:ext cx="23717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4076700"/>
            <a:ext cx="39433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182688"/>
            <a:ext cx="345916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 cstate="print"/>
          <a:srcRect l="50000" t="66554"/>
          <a:stretch>
            <a:fillRect/>
          </a:stretch>
        </p:blipFill>
        <p:spPr bwMode="auto">
          <a:xfrm>
            <a:off x="5940425" y="1268413"/>
            <a:ext cx="22510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28650" y="3249613"/>
            <a:ext cx="3486150" cy="600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(а) – композиционный материал  «гость-хозяин»</a:t>
            </a:r>
          </a:p>
          <a:p>
            <a:pPr>
              <a:defRPr/>
            </a:pPr>
            <a:r>
              <a:rPr lang="ru-RU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ru-RU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(c)</a:t>
            </a:r>
            <a:r>
              <a:rPr lang="ru-RU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хромофор в основной цепи</a:t>
            </a:r>
          </a:p>
          <a:p>
            <a:pPr>
              <a:defRPr/>
            </a:pPr>
            <a:r>
              <a: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(d)</a:t>
            </a:r>
            <a:r>
              <a:rPr lang="ru-RU" sz="11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сшитый полимер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49838" y="2827338"/>
            <a:ext cx="40322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(e)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– хромофоры в ветвях дендритных фрагментов, </a:t>
            </a:r>
          </a:p>
          <a:p>
            <a:pPr>
              <a:defRPr/>
            </a:pPr>
            <a:r>
              <a:rPr lang="ru-RU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ковалентно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присоединенных к несущей полимерной цепи </a:t>
            </a:r>
            <a:endParaRPr lang="ru-RU" sz="1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05725" y="2420938"/>
            <a:ext cx="3556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8313" y="6032500"/>
            <a:ext cx="5186362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(f)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– хромофоры в ветвях </a:t>
            </a:r>
            <a:r>
              <a:rPr lang="ru-RU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дендримера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и 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(g) </a:t>
            </a:r>
            <a:r>
              <a:rPr lang="ru-RU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гиперразветвленного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полимера</a:t>
            </a:r>
            <a:endParaRPr lang="ru-RU" sz="1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3813" y="5610225"/>
            <a:ext cx="33813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3600" y="5408613"/>
            <a:ext cx="3635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6688" y="5408613"/>
            <a:ext cx="36353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40425" y="5886450"/>
            <a:ext cx="291147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(h)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–полимер с бинарными хромофорами</a:t>
            </a:r>
            <a:endParaRPr lang="ru-RU" sz="1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135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9D7C0E-F9AB-4EAD-A4E9-211A6368F88E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6" descr="red-spiral-arrow-3d-286187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3024187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15913" y="260648"/>
            <a:ext cx="8713787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i="1" dirty="0">
                <a:solidFill>
                  <a:srgbClr val="C00000"/>
                </a:solidFill>
              </a:rPr>
              <a:t>Способы введения хромофоров в полимерную матрицу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1328738" y="5589588"/>
            <a:ext cx="3243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i="1">
                <a:solidFill>
                  <a:srgbClr val="993300"/>
                </a:solidFill>
              </a:rPr>
              <a:t>Композиционные материалы</a:t>
            </a:r>
          </a:p>
          <a:p>
            <a:pPr algn="ctr" eaLnBrk="1" hangingPunct="1"/>
            <a:r>
              <a:rPr lang="ru-RU" altLang="ru-RU" sz="1600" b="1" i="1">
                <a:solidFill>
                  <a:srgbClr val="993300"/>
                </a:solidFill>
              </a:rPr>
              <a:t>«гость-хозяин»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0" y="3500438"/>
            <a:ext cx="3514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i="1">
                <a:solidFill>
                  <a:srgbClr val="993300"/>
                </a:solidFill>
              </a:rPr>
              <a:t>Ковалентное присоединение </a:t>
            </a:r>
          </a:p>
          <a:p>
            <a:pPr algn="ctr" eaLnBrk="1" hangingPunct="1"/>
            <a:r>
              <a:rPr lang="ru-RU" altLang="ru-RU" sz="1600" b="1" i="1">
                <a:solidFill>
                  <a:srgbClr val="993300"/>
                </a:solidFill>
              </a:rPr>
              <a:t>хромофоров к полимерной цепи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179388" y="4297363"/>
            <a:ext cx="15509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 i="1">
                <a:solidFill>
                  <a:srgbClr val="993300"/>
                </a:solidFill>
              </a:rPr>
              <a:t>введение в </a:t>
            </a:r>
          </a:p>
          <a:p>
            <a:pPr eaLnBrk="1" hangingPunct="1"/>
            <a:r>
              <a:rPr lang="ru-RU" altLang="ru-RU" sz="1400" b="1" i="1">
                <a:solidFill>
                  <a:srgbClr val="993300"/>
                </a:solidFill>
              </a:rPr>
              <a:t>основную цепь</a:t>
            </a: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2195513" y="4279900"/>
            <a:ext cx="14366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 i="1">
                <a:solidFill>
                  <a:srgbClr val="993300"/>
                </a:solidFill>
              </a:rPr>
              <a:t>введение в </a:t>
            </a:r>
          </a:p>
          <a:p>
            <a:pPr eaLnBrk="1" hangingPunct="1"/>
            <a:r>
              <a:rPr lang="ru-RU" altLang="ru-RU" sz="1400" b="1" i="1">
                <a:solidFill>
                  <a:srgbClr val="993300"/>
                </a:solidFill>
              </a:rPr>
              <a:t>боковую цепь</a:t>
            </a: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6300788" y="3500438"/>
            <a:ext cx="25003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i="1">
                <a:solidFill>
                  <a:srgbClr val="993300"/>
                </a:solidFill>
              </a:rPr>
              <a:t>введение хромофоров в </a:t>
            </a:r>
          </a:p>
          <a:p>
            <a:pPr algn="ctr" eaLnBrk="1" hangingPunct="1"/>
            <a:r>
              <a:rPr lang="ru-RU" altLang="ru-RU" sz="1400" b="1" i="1">
                <a:solidFill>
                  <a:srgbClr val="993300"/>
                </a:solidFill>
              </a:rPr>
              <a:t>дендритные фрагменты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5003800" y="2847975"/>
            <a:ext cx="4025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i="1">
                <a:solidFill>
                  <a:srgbClr val="993300"/>
                </a:solidFill>
              </a:rPr>
              <a:t>Использование в качестве матрицы</a:t>
            </a:r>
          </a:p>
          <a:p>
            <a:pPr algn="ctr" eaLnBrk="1" hangingPunct="1"/>
            <a:r>
              <a:rPr lang="ru-RU" altLang="ru-RU" sz="1600" b="1" i="1">
                <a:solidFill>
                  <a:srgbClr val="993300"/>
                </a:solidFill>
              </a:rPr>
              <a:t>разветвленных полимеров</a:t>
            </a:r>
          </a:p>
        </p:txBody>
      </p:sp>
      <p:sp>
        <p:nvSpPr>
          <p:cNvPr id="17418" name="Rectangle 22"/>
          <p:cNvSpPr>
            <a:spLocks noChangeArrowheads="1"/>
          </p:cNvSpPr>
          <p:nvPr/>
        </p:nvSpPr>
        <p:spPr bwMode="auto">
          <a:xfrm>
            <a:off x="3995738" y="1052513"/>
            <a:ext cx="2868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i="1">
                <a:solidFill>
                  <a:schemeClr val="accent2"/>
                </a:solidFill>
              </a:rPr>
              <a:t>Полимерные системы с</a:t>
            </a:r>
          </a:p>
          <a:p>
            <a:pPr algn="ctr" eaLnBrk="1" hangingPunct="1"/>
            <a:r>
              <a:rPr lang="ru-RU" altLang="ru-RU" sz="1600" b="1" i="1">
                <a:solidFill>
                  <a:schemeClr val="accent2"/>
                </a:solidFill>
              </a:rPr>
              <a:t>бинарными хромофорами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9"/>
          <a:stretch/>
        </p:blipFill>
        <p:spPr bwMode="auto">
          <a:xfrm>
            <a:off x="6300787" y="4592638"/>
            <a:ext cx="254318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7F5DE-58BC-4A72-9099-9E6D89F091DB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59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684196" y="5013176"/>
            <a:ext cx="6560212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48366" y="3933056"/>
            <a:ext cx="7235430" cy="891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1556792"/>
            <a:ext cx="7850640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42514" y="332656"/>
            <a:ext cx="768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i="1" kern="0" dirty="0" smtClean="0">
                <a:solidFill>
                  <a:srgbClr val="C00000"/>
                </a:solidFill>
                <a:latin typeface="+mj-lt"/>
              </a:rPr>
              <a:t>Связь молекулярного моделирования с задачами дизайна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i="1" kern="0" dirty="0" smtClean="0">
                <a:solidFill>
                  <a:srgbClr val="C00000"/>
                </a:solidFill>
                <a:latin typeface="+mj-lt"/>
              </a:rPr>
              <a:t>полимерных материалов с</a:t>
            </a: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квадратичной</a:t>
            </a:r>
            <a:r>
              <a:rPr kumimoji="0" lang="ru-RU" sz="2000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НЛО активностью</a:t>
            </a:r>
            <a:endParaRPr kumimoji="0" lang="ru-RU" sz="20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785926"/>
            <a:ext cx="2792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Конформационный поиск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b="1" i="1" kern="0" dirty="0" smtClean="0">
                <a:solidFill>
                  <a:srgbClr val="333399"/>
                </a:solidFill>
                <a:latin typeface="+mj-lt"/>
              </a:rPr>
              <a:t>(метод Монте-Карло)</a:t>
            </a: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2214554"/>
            <a:ext cx="493757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Установление</a:t>
            </a:r>
            <a:r>
              <a:rPr kumimoji="0" lang="ru-RU" altLang="ru-RU" sz="14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 набора уникальных </a:t>
            </a:r>
            <a:r>
              <a:rPr kumimoji="0" lang="ru-RU" altLang="ru-RU" sz="1400" b="1" i="1" u="none" strike="noStrike" kern="0" cap="none" spc="0" normalizeH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конформаций</a:t>
            </a:r>
            <a:endParaRPr kumimoji="0" lang="ru-RU" altLang="ru-RU" sz="1400" b="1" i="1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</a:endParaRPr>
          </a:p>
          <a:p>
            <a:pPr marR="0" lvl="0" defTabSz="266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i="1" kern="0" baseline="0" dirty="0" smtClean="0">
                <a:solidFill>
                  <a:srgbClr val="333399"/>
                </a:solidFill>
                <a:latin typeface="+mj-lt"/>
              </a:rPr>
              <a:t>	(конформационное многообразие)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Анализ: наличие </a:t>
            </a:r>
            <a:r>
              <a:rPr kumimoji="0" lang="ru-RU" sz="1400" b="1" i="1" u="none" strike="noStrike" kern="0" cap="none" spc="0" normalizeH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конформеров</a:t>
            </a: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, перспективных</a:t>
            </a:r>
          </a:p>
          <a:p>
            <a:pPr marR="0" lvl="0" defTabSz="266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i="1" kern="0" baseline="0" dirty="0" smtClean="0">
                <a:solidFill>
                  <a:srgbClr val="333399"/>
                </a:solidFill>
                <a:latin typeface="+mj-lt"/>
              </a:rPr>
              <a:t>	с</a:t>
            </a:r>
            <a:r>
              <a:rPr lang="ru-RU" sz="1400" b="1" i="1" kern="0" dirty="0" smtClean="0">
                <a:solidFill>
                  <a:srgbClr val="333399"/>
                </a:solidFill>
                <a:latin typeface="+mj-lt"/>
              </a:rPr>
              <a:t> точки зрения НЛО активности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Исследование возможности самоорганизации</a:t>
            </a:r>
          </a:p>
          <a:p>
            <a:pPr marR="0" lvl="0" defTabSz="266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i="1" kern="0" dirty="0" smtClean="0">
                <a:solidFill>
                  <a:srgbClr val="333399"/>
                </a:solidFill>
                <a:latin typeface="+mj-lt"/>
              </a:rPr>
              <a:t>	фрагментов олигомера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4049917"/>
            <a:ext cx="2746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Молекулярная динамика: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1785926"/>
            <a:ext cx="2598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Информация о структуре</a:t>
            </a:r>
            <a:endParaRPr lang="ru-RU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5743" y="4057908"/>
            <a:ext cx="4128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Локальная подвижность; зависимость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от температуры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56204" y="5085184"/>
            <a:ext cx="64161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Компьютерный эксперимент,</a:t>
            </a:r>
            <a:r>
              <a:rPr kumimoji="0" lang="ru-RU" altLang="ru-RU" sz="14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 предваряющий синтез, позволяет </a:t>
            </a:r>
            <a:endParaRPr kumimoji="0" lang="en-US" altLang="ru-RU" sz="1400" b="1" i="1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1" i="1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</a:rPr>
              <a:t>наметить оптимальные пути синтеза</a:t>
            </a:r>
            <a:r>
              <a:rPr lang="en-US" altLang="ru-RU" sz="1400" b="1" i="1" kern="0" noProof="0" dirty="0" smtClean="0">
                <a:solidFill>
                  <a:srgbClr val="333399"/>
                </a:solidFill>
                <a:latin typeface="+mj-lt"/>
              </a:rPr>
              <a:t>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400" b="1" i="1" kern="0" dirty="0" smtClean="0">
                <a:solidFill>
                  <a:srgbClr val="333399"/>
                </a:solidFill>
                <a:latin typeface="+mj-lt"/>
              </a:rPr>
              <a:t>Отобрать перспективные системы для получения материалов с наилучшими характеристики.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400" b="1" i="1" kern="0" noProof="0" dirty="0" smtClean="0">
                <a:solidFill>
                  <a:srgbClr val="333399"/>
                </a:solidFill>
                <a:latin typeface="+mj-lt"/>
              </a:rPr>
              <a:t>Подобрать условия для получения материалов.</a:t>
            </a:r>
            <a:endParaRPr lang="en-US" altLang="ru-RU" sz="1400" b="1" i="1" kern="0" noProof="0" dirty="0" smtClean="0">
              <a:solidFill>
                <a:srgbClr val="33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61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700808"/>
            <a:ext cx="8748713" cy="2952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210165" y="1988840"/>
            <a:ext cx="8748713" cy="234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856" tIns="64430" rIns="128856" bIns="64430">
            <a:spAutoFit/>
          </a:bodyPr>
          <a:lstStyle/>
          <a:p>
            <a:pPr marL="285750" indent="-285750" algn="just" defTabSz="4176713">
              <a:buFont typeface="Arial" panose="020B0604020202020204" pitchFamily="34" charset="0"/>
              <a:buChar char="•"/>
            </a:pPr>
            <a:r>
              <a:rPr lang="ru-RU" altLang="ru-RU" sz="1600" i="1" dirty="0">
                <a:solidFill>
                  <a:srgbClr val="A50021"/>
                </a:solidFill>
                <a:latin typeface="+mj-lt"/>
              </a:rPr>
              <a:t>Исследование конформационного разнообразия изучаемых полимерных систем</a:t>
            </a:r>
          </a:p>
          <a:p>
            <a:pPr algn="just" defTabSz="4176713"/>
            <a:endParaRPr lang="ru-RU" altLang="ru-RU" sz="1600" i="1" dirty="0">
              <a:solidFill>
                <a:srgbClr val="A50021"/>
              </a:solidFill>
              <a:latin typeface="+mj-lt"/>
            </a:endParaRPr>
          </a:p>
          <a:p>
            <a:pPr marL="285750" indent="-285750" algn="just" defTabSz="4176713">
              <a:buFont typeface="Arial" panose="020B0604020202020204" pitchFamily="34" charset="0"/>
              <a:buChar char="•"/>
            </a:pPr>
            <a:r>
              <a:rPr lang="ru-RU" altLang="ru-RU" sz="1600" i="1" dirty="0" smtClean="0">
                <a:solidFill>
                  <a:srgbClr val="A50021"/>
                </a:solidFill>
                <a:latin typeface="+mj-lt"/>
              </a:rPr>
              <a:t>Установление </a:t>
            </a:r>
            <a:r>
              <a:rPr lang="ru-RU" altLang="ru-RU" sz="1600" i="1" dirty="0">
                <a:solidFill>
                  <a:srgbClr val="A50021"/>
                </a:solidFill>
                <a:latin typeface="+mj-lt"/>
              </a:rPr>
              <a:t>взаимосвязи между молекулярной структурой олигомеров и их </a:t>
            </a:r>
            <a:r>
              <a:rPr lang="ru-RU" altLang="ru-RU" sz="1600" i="1" dirty="0" smtClean="0">
                <a:solidFill>
                  <a:srgbClr val="A50021"/>
                </a:solidFill>
                <a:latin typeface="+mj-lt"/>
              </a:rPr>
              <a:t>молекулярными квадратичными НЛО характеристиками</a:t>
            </a:r>
          </a:p>
          <a:p>
            <a:pPr algn="just" defTabSz="4176713"/>
            <a:endParaRPr lang="ru-RU" altLang="ru-RU" sz="1600" i="1" dirty="0">
              <a:solidFill>
                <a:srgbClr val="A50021"/>
              </a:solidFill>
              <a:latin typeface="+mj-lt"/>
            </a:endParaRPr>
          </a:p>
          <a:p>
            <a:pPr marL="285750" indent="-285750" algn="just" defTabSz="4176713">
              <a:buFont typeface="Arial" panose="020B0604020202020204" pitchFamily="34" charset="0"/>
              <a:buChar char="•"/>
            </a:pPr>
            <a:r>
              <a:rPr lang="ru-RU" altLang="ru-RU" sz="1600" i="1" dirty="0" smtClean="0">
                <a:solidFill>
                  <a:srgbClr val="A50021"/>
                </a:solidFill>
                <a:latin typeface="+mj-lt"/>
              </a:rPr>
              <a:t>Исследование </a:t>
            </a:r>
            <a:r>
              <a:rPr lang="ru-RU" altLang="ru-RU" sz="1600" i="1" dirty="0">
                <a:solidFill>
                  <a:srgbClr val="A50021"/>
                </a:solidFill>
                <a:latin typeface="+mj-lt"/>
              </a:rPr>
              <a:t>локальных </a:t>
            </a:r>
            <a:r>
              <a:rPr lang="ru-RU" altLang="ru-RU" sz="1600" i="1" dirty="0" smtClean="0">
                <a:solidFill>
                  <a:srgbClr val="A50021"/>
                </a:solidFill>
                <a:latin typeface="+mj-lt"/>
              </a:rPr>
              <a:t>форм </a:t>
            </a:r>
            <a:r>
              <a:rPr lang="ru-RU" altLang="ru-RU" sz="1600" i="1" dirty="0">
                <a:solidFill>
                  <a:srgbClr val="A50021"/>
                </a:solidFill>
                <a:latin typeface="+mj-lt"/>
              </a:rPr>
              <a:t>молекулярной подвижности в различных хромофор-содержащих полимерах</a:t>
            </a:r>
            <a:r>
              <a:rPr lang="en-US" altLang="ru-RU" sz="1600" i="1" dirty="0">
                <a:solidFill>
                  <a:srgbClr val="A50021"/>
                </a:solidFill>
                <a:latin typeface="+mj-lt"/>
              </a:rPr>
              <a:t> </a:t>
            </a:r>
            <a:r>
              <a:rPr lang="ru-RU" altLang="ru-RU" sz="1600" i="1" dirty="0">
                <a:solidFill>
                  <a:srgbClr val="A50021"/>
                </a:solidFill>
                <a:latin typeface="+mj-lt"/>
              </a:rPr>
              <a:t>методом </a:t>
            </a:r>
            <a:r>
              <a:rPr lang="ru-RU" altLang="ru-RU" sz="1600" i="1" dirty="0" smtClean="0">
                <a:solidFill>
                  <a:srgbClr val="A50021"/>
                </a:solidFill>
                <a:latin typeface="+mj-lt"/>
              </a:rPr>
              <a:t>молекулярной динамики </a:t>
            </a:r>
            <a:r>
              <a:rPr lang="ru-RU" altLang="ru-RU" sz="1600" i="1" dirty="0">
                <a:solidFill>
                  <a:srgbClr val="A50021"/>
                </a:solidFill>
                <a:latin typeface="+mj-lt"/>
              </a:rPr>
              <a:t>при различных </a:t>
            </a:r>
            <a:r>
              <a:rPr lang="ru-RU" altLang="ru-RU" sz="1600" i="1" dirty="0" smtClean="0">
                <a:solidFill>
                  <a:srgbClr val="A50021"/>
                </a:solidFill>
                <a:latin typeface="+mj-lt"/>
              </a:rPr>
              <a:t>температурах, а также в широком диапазоне температур с учетом стерических затруднений, создаваемых окружением.</a:t>
            </a:r>
            <a:endParaRPr lang="ru-RU" altLang="ru-RU" sz="1600" i="1" dirty="0">
              <a:solidFill>
                <a:srgbClr val="A50021"/>
              </a:solidFill>
              <a:latin typeface="+mj-lt"/>
            </a:endParaRPr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3614359" y="836712"/>
            <a:ext cx="198515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813"/>
              </a:spcBef>
              <a:buClr>
                <a:srgbClr val="DDDDDD"/>
              </a:buClr>
              <a:buSzPct val="80000"/>
              <a:defRPr/>
            </a:pPr>
            <a:r>
              <a:rPr lang="ru-RU" altLang="ru-RU" sz="2000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Цели </a:t>
            </a:r>
            <a:r>
              <a:rPr lang="ru-RU" altLang="ru-RU" sz="2000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работы:</a:t>
            </a:r>
            <a:endParaRPr lang="en-US" altLang="ru-RU" sz="2000" i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614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ABAAAB-362F-4052-B2C8-7FC2735A5EEA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8714" y="1628800"/>
            <a:ext cx="8217742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78794" y="620688"/>
            <a:ext cx="6561558" cy="936104"/>
          </a:xfrm>
          <a:prstGeom prst="rect">
            <a:avLst/>
          </a:prstGeom>
          <a:solidFill>
            <a:srgbClr val="C7E6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79512" y="2991798"/>
            <a:ext cx="4032448" cy="3173506"/>
          </a:xfrm>
          <a:prstGeom prst="ellipse">
            <a:avLst/>
          </a:prstGeom>
          <a:solidFill>
            <a:srgbClr val="C7E6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932040" y="2954298"/>
            <a:ext cx="4032448" cy="31735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2518517" y="136526"/>
            <a:ext cx="3853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 i="1" dirty="0">
                <a:solidFill>
                  <a:srgbClr val="A50021"/>
                </a:solidFill>
                <a:latin typeface="+mj-lt"/>
              </a:rPr>
              <a:t>Молекулярное моделирование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362689" y="620688"/>
            <a:ext cx="831376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A50021"/>
                </a:solidFill>
                <a:latin typeface="+mj-lt"/>
              </a:rPr>
              <a:t> Структура модельных </a:t>
            </a:r>
            <a:r>
              <a:rPr lang="ru-RU" altLang="ru-RU" sz="1600" dirty="0" err="1">
                <a:solidFill>
                  <a:srgbClr val="A50021"/>
                </a:solidFill>
                <a:latin typeface="+mj-lt"/>
              </a:rPr>
              <a:t>хромофор-содержащих</a:t>
            </a:r>
            <a:r>
              <a:rPr lang="ru-RU" altLang="ru-RU" sz="1600" dirty="0">
                <a:solidFill>
                  <a:srgbClr val="A50021"/>
                </a:solidFill>
                <a:latin typeface="+mj-lt"/>
              </a:rPr>
              <a:t> полимеров</a:t>
            </a:r>
            <a:endParaRPr lang="en-US" altLang="ru-RU" sz="1600" i="1" dirty="0">
              <a:solidFill>
                <a:srgbClr val="A50021"/>
              </a:solidFill>
              <a:latin typeface="+mj-lt"/>
            </a:endParaRPr>
          </a:p>
          <a:p>
            <a:pPr algn="ctr"/>
            <a:endParaRPr lang="ru-RU" altLang="ru-RU" sz="1000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А) </a:t>
            </a:r>
            <a:r>
              <a:rPr lang="ru-RU" altLang="ru-RU" sz="1400" dirty="0" err="1">
                <a:solidFill>
                  <a:schemeClr val="tx2"/>
                </a:solidFill>
                <a:latin typeface="+mj-lt"/>
              </a:rPr>
              <a:t>конформационный</a:t>
            </a:r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 поиск</a:t>
            </a:r>
            <a:r>
              <a:rPr lang="en-US" alt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методом </a:t>
            </a:r>
            <a:r>
              <a:rPr lang="ru-RU" altLang="ru-RU" sz="1400" dirty="0" smtClean="0">
                <a:solidFill>
                  <a:schemeClr val="tx2"/>
                </a:solidFill>
                <a:latin typeface="+mj-lt"/>
              </a:rPr>
              <a:t>Монте-Карло (КП)</a:t>
            </a:r>
            <a:endParaRPr lang="en-US" altLang="ru-RU" sz="1400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altLang="ru-RU" sz="1400" dirty="0" smtClean="0">
                <a:solidFill>
                  <a:schemeClr val="tx2"/>
                </a:solidFill>
                <a:latin typeface="+mj-lt"/>
              </a:rPr>
              <a:t>Б) упаковка </a:t>
            </a:r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в ячейку (</a:t>
            </a:r>
            <a:r>
              <a:rPr lang="en-US" altLang="ru-RU" sz="1400" dirty="0">
                <a:solidFill>
                  <a:schemeClr val="tx2"/>
                </a:solidFill>
                <a:latin typeface="+mj-lt"/>
              </a:rPr>
              <a:t>amorphous cell) </a:t>
            </a:r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с плотностью, близкой к реальной</a:t>
            </a:r>
          </a:p>
          <a:p>
            <a:pPr algn="ctr"/>
            <a:endParaRPr lang="ru-RU" altLang="ru-RU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898" y="1700808"/>
            <a:ext cx="88946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>
                <a:solidFill>
                  <a:srgbClr val="A50021"/>
                </a:solidFill>
                <a:latin typeface="+mj-lt"/>
              </a:rPr>
              <a:t>Локальная подвижность хромофоров и участков несущих цепей</a:t>
            </a:r>
          </a:p>
          <a:p>
            <a:pPr algn="ctr"/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А) молекулярная динамика для отдельно </a:t>
            </a:r>
            <a:r>
              <a:rPr lang="ru-RU" altLang="ru-RU" sz="1400" dirty="0" smtClean="0">
                <a:solidFill>
                  <a:schemeClr val="tx2"/>
                </a:solidFill>
                <a:latin typeface="+mj-lt"/>
              </a:rPr>
              <a:t>взятого олигомера </a:t>
            </a:r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при заданной </a:t>
            </a:r>
            <a:r>
              <a:rPr lang="ru-RU" altLang="ru-RU" sz="1400" dirty="0" smtClean="0">
                <a:solidFill>
                  <a:schemeClr val="tx2"/>
                </a:solidFill>
                <a:latin typeface="+mj-lt"/>
              </a:rPr>
              <a:t>температуре (МД)</a:t>
            </a:r>
          </a:p>
          <a:p>
            <a:pPr algn="ctr"/>
            <a:r>
              <a:rPr lang="ru-RU" altLang="ru-RU" sz="1400" dirty="0" smtClean="0">
                <a:solidFill>
                  <a:schemeClr val="tx2"/>
                </a:solidFill>
                <a:latin typeface="+mj-lt"/>
              </a:rPr>
              <a:t>Б)</a:t>
            </a:r>
            <a:r>
              <a:rPr lang="ru-RU" altLang="ru-RU" sz="1400" dirty="0">
                <a:solidFill>
                  <a:schemeClr val="tx2"/>
                </a:solidFill>
                <a:latin typeface="+mj-lt"/>
              </a:rPr>
              <a:t> молекулярная динамика для набора олигомеров в ячейке в широком диапазоне </a:t>
            </a:r>
            <a:r>
              <a:rPr lang="ru-RU" altLang="ru-RU" sz="1400" dirty="0" smtClean="0">
                <a:solidFill>
                  <a:schemeClr val="tx2"/>
                </a:solidFill>
                <a:latin typeface="+mj-lt"/>
              </a:rPr>
              <a:t>температур</a:t>
            </a:r>
            <a:endParaRPr lang="en-US" altLang="ru-RU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3407832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>
                <a:solidFill>
                  <a:srgbClr val="A50021"/>
                </a:solidFill>
                <a:latin typeface="Comic Sans MS" pitchFamily="66" charset="0"/>
              </a:rPr>
              <a:t>Локальная </a:t>
            </a:r>
            <a:r>
              <a:rPr lang="ru-RU" altLang="ru-RU" sz="1600" dirty="0" smtClean="0">
                <a:solidFill>
                  <a:srgbClr val="A50021"/>
                </a:solidFill>
                <a:latin typeface="Comic Sans MS" pitchFamily="66" charset="0"/>
              </a:rPr>
              <a:t>подвижность</a:t>
            </a:r>
            <a:endParaRPr lang="en-US" altLang="ru-RU" sz="1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8714" y="3325809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 smtClean="0">
                <a:solidFill>
                  <a:srgbClr val="A50021"/>
                </a:solidFill>
                <a:latin typeface="Comic Sans MS" pitchFamily="66" charset="0"/>
              </a:rPr>
              <a:t>Структура</a:t>
            </a:r>
            <a:endParaRPr lang="en-US" altLang="ru-RU" sz="1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14698" y="3923356"/>
            <a:ext cx="8505774" cy="1047166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rgbClr val="F0FEF9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4698" y="4322450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 smtClean="0">
                <a:solidFill>
                  <a:srgbClr val="C00000"/>
                </a:solidFill>
                <a:latin typeface="Comic Sans MS" pitchFamily="66" charset="0"/>
              </a:rPr>
              <a:t>Конформационный поиск</a:t>
            </a:r>
          </a:p>
        </p:txBody>
      </p:sp>
      <p:sp>
        <p:nvSpPr>
          <p:cNvPr id="19" name="Овал 18"/>
          <p:cNvSpPr/>
          <p:nvPr/>
        </p:nvSpPr>
        <p:spPr>
          <a:xfrm>
            <a:off x="611561" y="5007821"/>
            <a:ext cx="7923056" cy="82679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4209212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 smtClean="0">
                <a:solidFill>
                  <a:srgbClr val="C00000"/>
                </a:solidFill>
                <a:latin typeface="Comic Sans MS" pitchFamily="66" charset="0"/>
              </a:rPr>
              <a:t>Молекулярная динамика при 1 температуре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8969" y="5280040"/>
            <a:ext cx="20794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>
                <a:solidFill>
                  <a:srgbClr val="C00000"/>
                </a:solidFill>
                <a:latin typeface="Comic Sans MS" pitchFamily="66" charset="0"/>
              </a:rPr>
              <a:t>Динамика в ячейке</a:t>
            </a:r>
            <a:endParaRPr lang="en-US" altLang="ru-RU" sz="1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78794" y="5258554"/>
            <a:ext cx="1978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dirty="0">
                <a:solidFill>
                  <a:srgbClr val="C00000"/>
                </a:solidFill>
                <a:latin typeface="Comic Sans MS" pitchFamily="66" charset="0"/>
              </a:rPr>
              <a:t>Упаковка в ячейку</a:t>
            </a:r>
            <a:endParaRPr lang="en-US" altLang="ru-RU" sz="1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51920" y="5281294"/>
            <a:ext cx="1258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ru-RU" sz="1600" dirty="0" smtClean="0">
                <a:solidFill>
                  <a:srgbClr val="C00000"/>
                </a:solidFill>
                <a:latin typeface="Comic Sans MS" pitchFamily="66" charset="0"/>
              </a:rPr>
              <a:t>DESMOND</a:t>
            </a:r>
            <a:endParaRPr lang="en-US" altLang="ru-RU" sz="1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35896" y="4178434"/>
            <a:ext cx="1665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ru-RU" sz="1600" dirty="0" smtClean="0">
                <a:solidFill>
                  <a:srgbClr val="C00000"/>
                </a:solidFill>
                <a:latin typeface="Comic Sans MS" pitchFamily="66" charset="0"/>
              </a:rPr>
              <a:t>MACROMODEL</a:t>
            </a:r>
            <a:endParaRPr lang="en-US" altLang="ru-RU" sz="1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1600" y="6237312"/>
            <a:ext cx="720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Использованные программы:</a:t>
            </a:r>
            <a:r>
              <a:rPr lang="ru-RU" altLang="ru-RU" sz="1400" dirty="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en-US" altLang="ru-RU" sz="1400" i="1" dirty="0" err="1" smtClean="0">
                <a:latin typeface="Comic Sans MS" pitchFamily="66" charset="0"/>
              </a:rPr>
              <a:t>MacroModel</a:t>
            </a:r>
            <a:r>
              <a:rPr lang="en-US" altLang="ru-RU" sz="1400" i="1" dirty="0">
                <a:latin typeface="Comic Sans MS" pitchFamily="66" charset="0"/>
              </a:rPr>
              <a:t>, Desmond </a:t>
            </a:r>
          </a:p>
          <a:p>
            <a:pPr algn="ctr">
              <a:defRPr/>
            </a:pPr>
            <a:r>
              <a:rPr lang="en-US" altLang="ru-RU" sz="1400" i="1" dirty="0">
                <a:latin typeface="Comic Sans MS" pitchFamily="66" charset="0"/>
              </a:rPr>
              <a:t>(Material Science</a:t>
            </a:r>
            <a:r>
              <a:rPr lang="ru-RU" altLang="ru-RU" sz="1400" i="1" dirty="0">
                <a:latin typeface="Comic Sans MS" pitchFamily="66" charset="0"/>
              </a:rPr>
              <a:t> </a:t>
            </a:r>
            <a:r>
              <a:rPr lang="en-US" altLang="ru-RU" sz="1400" i="1" dirty="0">
                <a:latin typeface="Comic Sans MS" pitchFamily="66" charset="0"/>
              </a:rPr>
              <a:t>Suite</a:t>
            </a:r>
            <a:r>
              <a:rPr lang="ru-RU" altLang="ru-RU" sz="1400" i="1" dirty="0">
                <a:latin typeface="Comic Sans MS" pitchFamily="66" charset="0"/>
              </a:rPr>
              <a:t>, </a:t>
            </a:r>
            <a:r>
              <a:rPr lang="en-US" altLang="ru-RU" sz="1400" i="1" dirty="0">
                <a:latin typeface="Comic Sans MS" pitchFamily="66" charset="0"/>
              </a:rPr>
              <a:t>Schrodinger)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3561356" y="2636912"/>
            <a:ext cx="2162772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CC0066"/>
                </a:solidFill>
                <a:latin typeface="Comic Sans MS" pitchFamily="66" charset="0"/>
              </a:rPr>
              <a:t>Параметры моделирования:</a:t>
            </a:r>
          </a:p>
          <a:p>
            <a:endParaRPr lang="ru-RU" sz="1100" baseline="-25000" dirty="0">
              <a:solidFill>
                <a:srgbClr val="CC0066"/>
              </a:solidFill>
              <a:latin typeface="Comic Sans MS" pitchFamily="66" charset="0"/>
            </a:endParaRPr>
          </a:p>
          <a:p>
            <a:r>
              <a:rPr lang="ru-RU" sz="1100" dirty="0">
                <a:solidFill>
                  <a:srgbClr val="CC0066"/>
                </a:solidFill>
                <a:latin typeface="Comic Sans MS" pitchFamily="66" charset="0"/>
              </a:rPr>
              <a:t>Шаг моделирования </a:t>
            </a:r>
            <a:r>
              <a:rPr lang="ru-RU" sz="1100" dirty="0" smtClean="0">
                <a:solidFill>
                  <a:srgbClr val="CC0066"/>
                </a:solidFill>
                <a:latin typeface="Comic Sans MS" pitchFamily="66" charset="0"/>
              </a:rPr>
              <a:t>1-2 </a:t>
            </a:r>
            <a:r>
              <a:rPr lang="ru-RU" sz="1100" dirty="0" err="1">
                <a:solidFill>
                  <a:srgbClr val="CC0066"/>
                </a:solidFill>
                <a:latin typeface="Comic Sans MS" pitchFamily="66" charset="0"/>
              </a:rPr>
              <a:t>фс</a:t>
            </a:r>
            <a:endParaRPr lang="ru-RU" sz="1100" dirty="0">
              <a:solidFill>
                <a:srgbClr val="CC0066"/>
              </a:solidFill>
              <a:latin typeface="Comic Sans MS" pitchFamily="66" charset="0"/>
            </a:endParaRPr>
          </a:p>
          <a:p>
            <a:r>
              <a:rPr lang="ru-RU" sz="1100" dirty="0">
                <a:solidFill>
                  <a:srgbClr val="CC0066"/>
                </a:solidFill>
                <a:latin typeface="Comic Sans MS" pitchFamily="66" charset="0"/>
              </a:rPr>
              <a:t>Время уравновешивания 1 </a:t>
            </a:r>
            <a:r>
              <a:rPr lang="ru-RU" sz="1100" dirty="0" err="1">
                <a:solidFill>
                  <a:srgbClr val="CC0066"/>
                </a:solidFill>
                <a:latin typeface="Comic Sans MS" pitchFamily="66" charset="0"/>
              </a:rPr>
              <a:t>пс</a:t>
            </a:r>
            <a:endParaRPr lang="ru-RU" sz="1100" dirty="0">
              <a:solidFill>
                <a:srgbClr val="CC0066"/>
              </a:solidFill>
              <a:latin typeface="Comic Sans MS" pitchFamily="66" charset="0"/>
            </a:endParaRPr>
          </a:p>
          <a:p>
            <a:r>
              <a:rPr lang="ru-RU" sz="1100" dirty="0">
                <a:solidFill>
                  <a:srgbClr val="CC0066"/>
                </a:solidFill>
                <a:latin typeface="Comic Sans MS" pitchFamily="66" charset="0"/>
              </a:rPr>
              <a:t>Время моделирования 1 нс</a:t>
            </a:r>
          </a:p>
        </p:txBody>
      </p:sp>
    </p:spTree>
    <p:extLst>
      <p:ext uri="{BB962C8B-B14F-4D97-AF65-F5344CB8AC3E}">
        <p14:creationId xmlns:p14="http://schemas.microsoft.com/office/powerpoint/2010/main" val="108382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75656" y="0"/>
            <a:ext cx="6840760" cy="50958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dirty="0" smtClean="0">
                <a:solidFill>
                  <a:srgbClr val="C00000"/>
                </a:solidFill>
              </a:rPr>
              <a:t>Силовые поля в молекулярном моделировании</a:t>
            </a:r>
          </a:p>
        </p:txBody>
      </p:sp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250825" y="476250"/>
            <a:ext cx="8054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altLang="ru-RU" sz="1400" b="1" dirty="0" smtClean="0">
                <a:latin typeface="+mj-lt"/>
              </a:rPr>
              <a:t>Силовое поле – потенциал, </a:t>
            </a:r>
            <a:r>
              <a:rPr lang="ru-RU" altLang="ru-RU" sz="1400" dirty="0" smtClean="0">
                <a:latin typeface="+mj-lt"/>
              </a:rPr>
              <a:t>описывающий </a:t>
            </a:r>
            <a:r>
              <a:rPr lang="ru-RU" altLang="ru-RU" sz="1400" dirty="0">
                <a:latin typeface="+mj-lt"/>
              </a:rPr>
              <a:t>взаимодействия атомов </a:t>
            </a:r>
            <a:r>
              <a:rPr lang="ru-RU" altLang="ru-RU" sz="1400" dirty="0" smtClean="0">
                <a:latin typeface="+mj-lt"/>
              </a:rPr>
              <a:t>в молекулярной системе (ковалентные </a:t>
            </a:r>
            <a:r>
              <a:rPr lang="ru-RU" altLang="ru-RU" sz="1400" dirty="0">
                <a:latin typeface="+mj-lt"/>
              </a:rPr>
              <a:t>и </a:t>
            </a:r>
            <a:r>
              <a:rPr lang="ru-RU" altLang="ru-RU" sz="1400" dirty="0" err="1" smtClean="0">
                <a:latin typeface="+mj-lt"/>
              </a:rPr>
              <a:t>невалентные</a:t>
            </a:r>
            <a:r>
              <a:rPr lang="ru-RU" altLang="ru-RU" sz="1400" dirty="0" smtClean="0">
                <a:latin typeface="+mj-lt"/>
              </a:rPr>
              <a:t>). </a:t>
            </a:r>
            <a:endParaRPr lang="ru-RU" altLang="ru-RU" sz="1400" dirty="0">
              <a:latin typeface="+mj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32736" y="1124744"/>
            <a:ext cx="5734050" cy="1511300"/>
            <a:chOff x="1732736" y="1124744"/>
            <a:chExt cx="5734050" cy="1511300"/>
          </a:xfrm>
        </p:grpSpPr>
        <p:sp>
          <p:nvSpPr>
            <p:cNvPr id="3" name="Скругленный прямоугольник 2"/>
            <p:cNvSpPr>
              <a:spLocks noChangeArrowheads="1"/>
            </p:cNvSpPr>
            <p:nvPr/>
          </p:nvSpPr>
          <p:spPr bwMode="auto">
            <a:xfrm>
              <a:off x="1732736" y="1124744"/>
              <a:ext cx="5734050" cy="1511300"/>
            </a:xfrm>
            <a:prstGeom prst="roundRect">
              <a:avLst>
                <a:gd name="adj" fmla="val 10273"/>
              </a:avLst>
            </a:prstGeom>
            <a:solidFill>
              <a:srgbClr val="8AB9B9"/>
            </a:solidFill>
            <a:ln w="25400" algn="ctr">
              <a:solidFill>
                <a:schemeClr val="hlink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pic>
          <p:nvPicPr>
            <p:cNvPr id="1946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391" t="74707" r="38191" b="9544"/>
            <a:stretch>
              <a:fillRect/>
            </a:stretch>
          </p:blipFill>
          <p:spPr bwMode="auto">
            <a:xfrm>
              <a:off x="1785918" y="1196752"/>
              <a:ext cx="5627687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899592" y="6258798"/>
            <a:ext cx="6840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latin typeface="+mj-lt"/>
              </a:rPr>
              <a:t>Используемые нами силовые поля -  </a:t>
            </a:r>
            <a:r>
              <a:rPr lang="en-US" altLang="ru-RU" sz="1600" dirty="0">
                <a:solidFill>
                  <a:srgbClr val="C00000"/>
                </a:solidFill>
                <a:latin typeface="+mj-lt"/>
              </a:rPr>
              <a:t>MMFF</a:t>
            </a:r>
            <a:r>
              <a:rPr lang="ru-RU" altLang="ru-RU" sz="1600" dirty="0">
                <a:solidFill>
                  <a:srgbClr val="C00000"/>
                </a:solidFill>
                <a:latin typeface="+mj-lt"/>
              </a:rPr>
              <a:t>94</a:t>
            </a:r>
            <a:r>
              <a:rPr lang="en-US" altLang="ru-RU" sz="1600" dirty="0">
                <a:solidFill>
                  <a:srgbClr val="C00000"/>
                </a:solidFill>
                <a:latin typeface="+mj-lt"/>
              </a:rPr>
              <a:t>s</a:t>
            </a:r>
            <a:r>
              <a:rPr lang="en-US" altLang="ru-RU" sz="1600" dirty="0">
                <a:latin typeface="+mj-lt"/>
              </a:rPr>
              <a:t>, </a:t>
            </a:r>
            <a:r>
              <a:rPr lang="en-US" altLang="ru-RU" sz="1600" dirty="0" smtClean="0">
                <a:solidFill>
                  <a:srgbClr val="C00000"/>
                </a:solidFill>
                <a:latin typeface="+mj-lt"/>
              </a:rPr>
              <a:t>OPLS2005</a:t>
            </a:r>
            <a:r>
              <a:rPr lang="ru-RU" altLang="ru-RU" sz="1600" dirty="0" smtClean="0">
                <a:latin typeface="+mj-lt"/>
              </a:rPr>
              <a:t> </a:t>
            </a:r>
            <a:endParaRPr lang="en-US" altLang="ru-RU" sz="1600" dirty="0"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7871" y="2780928"/>
            <a:ext cx="8591101" cy="1185882"/>
            <a:chOff x="323527" y="2748244"/>
            <a:chExt cx="8591101" cy="1185882"/>
          </a:xfrm>
        </p:grpSpPr>
        <p:pic>
          <p:nvPicPr>
            <p:cNvPr id="1948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3788" t="57095" r="43301" b="27402"/>
            <a:stretch/>
          </p:blipFill>
          <p:spPr bwMode="auto">
            <a:xfrm>
              <a:off x="5796136" y="2748244"/>
              <a:ext cx="3118492" cy="118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3368" t="44035" r="43721" b="41796"/>
            <a:stretch/>
          </p:blipFill>
          <p:spPr bwMode="auto">
            <a:xfrm>
              <a:off x="2893668" y="2807356"/>
              <a:ext cx="3118492" cy="1083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5482" t="31250" r="44432" b="54372"/>
            <a:stretch/>
          </p:blipFill>
          <p:spPr bwMode="auto">
            <a:xfrm>
              <a:off x="323527" y="2780928"/>
              <a:ext cx="2733997" cy="109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3048695" y="3963119"/>
            <a:ext cx="2264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+mn-lt"/>
              </a:rPr>
              <a:t>Примеры силовых полей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5289" y="4266962"/>
            <a:ext cx="878368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MMFF94s – </a:t>
            </a:r>
            <a:r>
              <a:rPr lang="en-US" sz="1200" dirty="0" err="1">
                <a:latin typeface="+mj-lt"/>
              </a:rPr>
              <a:t>Merk</a:t>
            </a:r>
            <a:r>
              <a:rPr lang="en-US" sz="1200" dirty="0">
                <a:latin typeface="+mj-lt"/>
              </a:rPr>
              <a:t> Molecular Force Field</a:t>
            </a:r>
            <a:r>
              <a:rPr lang="ru-RU" sz="1200" dirty="0">
                <a:latin typeface="+mj-lt"/>
              </a:rPr>
              <a:t> ( </a:t>
            </a:r>
            <a:r>
              <a:rPr lang="ru-RU" sz="1200" dirty="0" err="1">
                <a:latin typeface="+mj-lt"/>
              </a:rPr>
              <a:t>параметризовано</a:t>
            </a:r>
            <a:r>
              <a:rPr lang="ru-RU" sz="1200" dirty="0">
                <a:latin typeface="+mj-lt"/>
              </a:rPr>
              <a:t> на основе квантово-химических расчетов, результаты которых тщательно сопоставлялись с имеющимися экспериментальными данными)</a:t>
            </a:r>
            <a:endParaRPr lang="en-US" sz="1200" dirty="0">
              <a:latin typeface="+mj-lt"/>
            </a:endParaRPr>
          </a:p>
          <a:p>
            <a:endParaRPr lang="ru-RU" sz="1200" dirty="0">
              <a:latin typeface="+mj-lt"/>
            </a:endParaRPr>
          </a:p>
          <a:p>
            <a:r>
              <a:rPr lang="en-US" sz="1200" dirty="0" err="1">
                <a:latin typeface="+mj-lt"/>
              </a:rPr>
              <a:t>OPLSaa</a:t>
            </a:r>
            <a:r>
              <a:rPr lang="en-US" sz="1200" dirty="0">
                <a:latin typeface="+mj-lt"/>
              </a:rPr>
              <a:t> – Optimized Potentials for Liquid Simulations</a:t>
            </a:r>
          </a:p>
          <a:p>
            <a:endParaRPr lang="ru-RU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COMPASS -  </a:t>
            </a:r>
            <a:r>
              <a:rPr lang="ru-RU" sz="1200" b="1" dirty="0" err="1">
                <a:latin typeface="+mj-lt"/>
              </a:rPr>
              <a:t>C</a:t>
            </a:r>
            <a:r>
              <a:rPr lang="ru-RU" sz="1200" dirty="0" err="1">
                <a:latin typeface="+mj-lt"/>
              </a:rPr>
              <a:t>ondensed-phase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O</a:t>
            </a:r>
            <a:r>
              <a:rPr lang="ru-RU" sz="1200" dirty="0" err="1">
                <a:latin typeface="+mj-lt"/>
              </a:rPr>
              <a:t>ptimized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M</a:t>
            </a:r>
            <a:r>
              <a:rPr lang="ru-RU" sz="1200" dirty="0" err="1">
                <a:latin typeface="+mj-lt"/>
              </a:rPr>
              <a:t>olecular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P</a:t>
            </a:r>
            <a:r>
              <a:rPr lang="ru-RU" sz="1200" dirty="0" err="1">
                <a:latin typeface="+mj-lt"/>
              </a:rPr>
              <a:t>otentials</a:t>
            </a:r>
            <a:r>
              <a:rPr lang="ru-RU" sz="1200" dirty="0">
                <a:latin typeface="+mj-lt"/>
              </a:rPr>
              <a:t> </a:t>
            </a:r>
            <a:r>
              <a:rPr lang="ru-RU" sz="1200" dirty="0" err="1">
                <a:latin typeface="+mj-lt"/>
              </a:rPr>
              <a:t>for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A</a:t>
            </a:r>
            <a:r>
              <a:rPr lang="ru-RU" sz="1200" dirty="0" err="1">
                <a:latin typeface="+mj-lt"/>
              </a:rPr>
              <a:t>tomistic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S</a:t>
            </a:r>
            <a:r>
              <a:rPr lang="ru-RU" sz="1200" dirty="0" err="1">
                <a:latin typeface="+mj-lt"/>
              </a:rPr>
              <a:t>imulation</a:t>
            </a:r>
            <a:r>
              <a:rPr lang="ru-RU" sz="1200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S</a:t>
            </a:r>
            <a:r>
              <a:rPr lang="ru-RU" sz="1200" dirty="0" err="1">
                <a:latin typeface="+mj-lt"/>
              </a:rPr>
              <a:t>tudies</a:t>
            </a:r>
            <a:r>
              <a:rPr lang="en-US" sz="1200" dirty="0">
                <a:latin typeface="+mj-lt"/>
              </a:rPr>
              <a:t> (</a:t>
            </a:r>
            <a:r>
              <a:rPr lang="ru-RU" sz="1200" dirty="0" err="1">
                <a:latin typeface="+mj-lt"/>
              </a:rPr>
              <a:t>параметризовано</a:t>
            </a:r>
            <a:r>
              <a:rPr lang="ru-RU" sz="1200" dirty="0">
                <a:latin typeface="+mj-lt"/>
              </a:rPr>
              <a:t> на основе квантово-химических расчетов. Объединяет параметры для органических и неорганических материалов, ранее полученные при разработке других силовых полей</a:t>
            </a:r>
            <a:r>
              <a:rPr lang="ru-RU" sz="1200" dirty="0" smtClean="0">
                <a:latin typeface="+mj-lt"/>
              </a:rPr>
              <a:t>.)</a:t>
            </a:r>
            <a:endParaRPr lang="en-US" sz="1200" dirty="0">
              <a:latin typeface="+mj-lt"/>
            </a:endParaRPr>
          </a:p>
          <a:p>
            <a:endParaRPr lang="ru-RU" sz="1200" dirty="0" smtClean="0">
              <a:latin typeface="+mj-lt"/>
            </a:endParaRPr>
          </a:p>
          <a:p>
            <a:r>
              <a:rPr lang="en-US" sz="1200" dirty="0" err="1" smtClean="0">
                <a:latin typeface="+mj-lt"/>
              </a:rPr>
              <a:t>pcff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– polymer consistent force </a:t>
            </a:r>
            <a:r>
              <a:rPr lang="en-US" sz="1200" dirty="0" smtClean="0">
                <a:latin typeface="+mj-lt"/>
              </a:rPr>
              <a:t>field</a:t>
            </a:r>
            <a:endParaRPr lang="ru-RU" sz="1200" dirty="0">
              <a:latin typeface="+mj-lt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8581-1C12-4C26-9471-0873858901A6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5651</TotalTime>
  <Words>1578</Words>
  <Application>Microsoft Office PowerPoint</Application>
  <PresentationFormat>Экран (4:3)</PresentationFormat>
  <Paragraphs>341</Paragraphs>
  <Slides>33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Оформление по умолчанию</vt:lpstr>
      <vt:lpstr>CS ChemDraw Drawing</vt:lpstr>
      <vt:lpstr>Формула</vt:lpstr>
      <vt:lpstr>Graph</vt:lpstr>
      <vt:lpstr>SPW 11.0 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Силовые поля в молекулярном моделировании</vt:lpstr>
      <vt:lpstr>Презентация PowerPoint</vt:lpstr>
      <vt:lpstr>Презентация PowerPoint</vt:lpstr>
      <vt:lpstr>Структура дендритного фрагмента ДФ1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исследования в ячейке: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ИОФХ им. А.Е. Арбузова КазНЦ РАН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Балакина Марина Юрьевна</dc:creator>
  <cp:lastModifiedBy>Алина</cp:lastModifiedBy>
  <cp:revision>384</cp:revision>
  <cp:lastPrinted>2016-11-22T08:31:11Z</cp:lastPrinted>
  <dcterms:created xsi:type="dcterms:W3CDTF">2012-07-06T11:58:51Z</dcterms:created>
  <dcterms:modified xsi:type="dcterms:W3CDTF">2016-11-28T08:58:24Z</dcterms:modified>
</cp:coreProperties>
</file>