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82" r:id="rId3"/>
    <p:sldId id="280" r:id="rId4"/>
    <p:sldId id="296" r:id="rId5"/>
    <p:sldId id="275" r:id="rId6"/>
    <p:sldId id="277" r:id="rId7"/>
    <p:sldId id="278" r:id="rId8"/>
    <p:sldId id="274" r:id="rId9"/>
    <p:sldId id="293" r:id="rId10"/>
    <p:sldId id="297" r:id="rId11"/>
    <p:sldId id="298" r:id="rId12"/>
    <p:sldId id="291" r:id="rId13"/>
    <p:sldId id="299" r:id="rId14"/>
    <p:sldId id="303" r:id="rId15"/>
    <p:sldId id="315" r:id="rId16"/>
    <p:sldId id="316" r:id="rId17"/>
    <p:sldId id="290" r:id="rId18"/>
    <p:sldId id="311" r:id="rId19"/>
    <p:sldId id="305" r:id="rId20"/>
    <p:sldId id="319" r:id="rId21"/>
    <p:sldId id="313" r:id="rId22"/>
    <p:sldId id="310" r:id="rId23"/>
    <p:sldId id="308" r:id="rId24"/>
    <p:sldId id="314" r:id="rId25"/>
    <p:sldId id="309" r:id="rId26"/>
    <p:sldId id="266" r:id="rId27"/>
    <p:sldId id="284" r:id="rId28"/>
    <p:sldId id="307" r:id="rId29"/>
    <p:sldId id="306" r:id="rId30"/>
    <p:sldId id="286" r:id="rId31"/>
    <p:sldId id="289" r:id="rId32"/>
    <p:sldId id="318" r:id="rId33"/>
    <p:sldId id="279" r:id="rId34"/>
    <p:sldId id="281" r:id="rId35"/>
    <p:sldId id="283" r:id="rId36"/>
    <p:sldId id="300" r:id="rId37"/>
    <p:sldId id="295" r:id="rId38"/>
    <p:sldId id="301" r:id="rId39"/>
    <p:sldId id="273" r:id="rId40"/>
    <p:sldId id="269" r:id="rId41"/>
    <p:sldId id="287" r:id="rId42"/>
    <p:sldId id="288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29" autoAdjust="0"/>
  </p:normalViewPr>
  <p:slideViewPr>
    <p:cSldViewPr>
      <p:cViewPr varScale="1">
        <p:scale>
          <a:sx n="107" d="100"/>
          <a:sy n="107" d="100"/>
        </p:scale>
        <p:origin x="-183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Science\Manuscripts\Pt\Pt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54818138570831"/>
          <c:y val="3.6359058997641205E-2"/>
          <c:w val="0.73810361707562977"/>
          <c:h val="0.9183648433206572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23169351421433768"/>
                  <c:y val="-0.44609728877860216"/>
                </c:manualLayout>
              </c:layout>
              <c:numFmt formatCode="General" sourceLinked="0"/>
            </c:trendlineLbl>
          </c:trendline>
          <c:xVal>
            <c:numRef>
              <c:f>'Reax Pt optimization'!$O$310:$O$320</c:f>
              <c:numCache>
                <c:formatCode>General</c:formatCode>
                <c:ptCount val="11"/>
                <c:pt idx="0">
                  <c:v>0.79370052598409968</c:v>
                </c:pt>
                <c:pt idx="1">
                  <c:v>0.69336127435063544</c:v>
                </c:pt>
                <c:pt idx="2">
                  <c:v>0.62996052494743648</c:v>
                </c:pt>
                <c:pt idx="3">
                  <c:v>0.55032120814910535</c:v>
                </c:pt>
                <c:pt idx="4">
                  <c:v>0.42529037028299038</c:v>
                </c:pt>
                <c:pt idx="5">
                  <c:v>0.42529037028299038</c:v>
                </c:pt>
                <c:pt idx="6">
                  <c:v>0.34668063717531811</c:v>
                </c:pt>
                <c:pt idx="7">
                  <c:v>0.29744417462950196</c:v>
                </c:pt>
                <c:pt idx="8">
                  <c:v>0.26456684199470054</c:v>
                </c:pt>
                <c:pt idx="9">
                  <c:v>0.26295358943292951</c:v>
                </c:pt>
                <c:pt idx="10">
                  <c:v>0.26295358943292951</c:v>
                </c:pt>
              </c:numCache>
            </c:numRef>
          </c:xVal>
          <c:yVal>
            <c:numRef>
              <c:f>'Reax Pt optimization'!$T$310:$T$320</c:f>
              <c:numCache>
                <c:formatCode>0.0</c:formatCode>
                <c:ptCount val="11"/>
                <c:pt idx="0">
                  <c:v>37.680040000000005</c:v>
                </c:pt>
                <c:pt idx="1">
                  <c:v>51.124020000000002</c:v>
                </c:pt>
                <c:pt idx="2">
                  <c:v>58.895240000000008</c:v>
                </c:pt>
                <c:pt idx="4">
                  <c:v>78.93437999999999</c:v>
                </c:pt>
                <c:pt idx="7">
                  <c:v>93.277699999999996</c:v>
                </c:pt>
                <c:pt idx="10">
                  <c:v>101.37175999999998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42767744995730994"/>
                  <c:y val="-0.39899614419950713"/>
                </c:manualLayout>
              </c:layout>
              <c:numFmt formatCode="General" sourceLinked="0"/>
            </c:trendlineLbl>
          </c:trendline>
          <c:xVal>
            <c:numRef>
              <c:f>'Reax Pt optimization'!$O$310:$O$320</c:f>
              <c:numCache>
                <c:formatCode>General</c:formatCode>
                <c:ptCount val="11"/>
                <c:pt idx="0">
                  <c:v>0.79370052598409968</c:v>
                </c:pt>
                <c:pt idx="1">
                  <c:v>0.69336127435063544</c:v>
                </c:pt>
                <c:pt idx="2">
                  <c:v>0.62996052494743648</c:v>
                </c:pt>
                <c:pt idx="3">
                  <c:v>0.55032120814910535</c:v>
                </c:pt>
                <c:pt idx="4">
                  <c:v>0.42529037028299038</c:v>
                </c:pt>
                <c:pt idx="5">
                  <c:v>0.42529037028299038</c:v>
                </c:pt>
                <c:pt idx="6">
                  <c:v>0.34668063717531811</c:v>
                </c:pt>
                <c:pt idx="7">
                  <c:v>0.29744417462950196</c:v>
                </c:pt>
                <c:pt idx="8">
                  <c:v>0.26456684199470054</c:v>
                </c:pt>
                <c:pt idx="9">
                  <c:v>0.26295358943292951</c:v>
                </c:pt>
                <c:pt idx="10">
                  <c:v>0.26295358943292951</c:v>
                </c:pt>
              </c:numCache>
            </c:numRef>
          </c:xVal>
          <c:yVal>
            <c:numRef>
              <c:f>'Reax Pt optimization'!$U$310:$U$320</c:f>
              <c:numCache>
                <c:formatCode>0.0</c:formatCode>
                <c:ptCount val="11"/>
                <c:pt idx="0">
                  <c:v>39.66320000000001</c:v>
                </c:pt>
                <c:pt idx="1">
                  <c:v>53.729800000000012</c:v>
                </c:pt>
                <c:pt idx="2">
                  <c:v>61.800799999999995</c:v>
                </c:pt>
                <c:pt idx="3">
                  <c:v>70.794200000000131</c:v>
                </c:pt>
                <c:pt idx="4">
                  <c:v>83.015999999999991</c:v>
                </c:pt>
                <c:pt idx="5">
                  <c:v>82.5548</c:v>
                </c:pt>
                <c:pt idx="9">
                  <c:v>102.38640000000001</c:v>
                </c:pt>
                <c:pt idx="10">
                  <c:v>102.8476000000001</c:v>
                </c:pt>
              </c:numCache>
            </c:numRef>
          </c:yVal>
          <c:smooth val="0"/>
        </c:ser>
        <c:ser>
          <c:idx val="2"/>
          <c:order val="2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2.8628860174524422E-2"/>
                  <c:y val="-0.14444735037504614"/>
                </c:manualLayout>
              </c:layout>
              <c:numFmt formatCode="General" sourceLinked="0"/>
            </c:trendlineLbl>
          </c:trendline>
          <c:xVal>
            <c:numRef>
              <c:f>'Reax Pt optimization'!$O$310:$O$320</c:f>
              <c:numCache>
                <c:formatCode>General</c:formatCode>
                <c:ptCount val="11"/>
                <c:pt idx="0">
                  <c:v>0.79370052598409968</c:v>
                </c:pt>
                <c:pt idx="1">
                  <c:v>0.69336127435063544</c:v>
                </c:pt>
                <c:pt idx="2">
                  <c:v>0.62996052494743648</c:v>
                </c:pt>
                <c:pt idx="3">
                  <c:v>0.55032120814910535</c:v>
                </c:pt>
                <c:pt idx="4">
                  <c:v>0.42529037028299038</c:v>
                </c:pt>
                <c:pt idx="5">
                  <c:v>0.42529037028299038</c:v>
                </c:pt>
                <c:pt idx="6">
                  <c:v>0.34668063717531811</c:v>
                </c:pt>
                <c:pt idx="7">
                  <c:v>0.29744417462950196</c:v>
                </c:pt>
                <c:pt idx="8">
                  <c:v>0.26456684199470054</c:v>
                </c:pt>
                <c:pt idx="9">
                  <c:v>0.26295358943292951</c:v>
                </c:pt>
                <c:pt idx="10">
                  <c:v>0.26295358943292951</c:v>
                </c:pt>
              </c:numCache>
            </c:numRef>
          </c:xVal>
          <c:yVal>
            <c:numRef>
              <c:f>'Reax Pt optimization'!$V$310:$V$320</c:f>
              <c:numCache>
                <c:formatCode>0.0</c:formatCode>
                <c:ptCount val="11"/>
                <c:pt idx="0">
                  <c:v>38.971400000000003</c:v>
                </c:pt>
                <c:pt idx="1">
                  <c:v>66.873999999999981</c:v>
                </c:pt>
                <c:pt idx="2">
                  <c:v>73.100200000000001</c:v>
                </c:pt>
                <c:pt idx="4">
                  <c:v>79.787600000000026</c:v>
                </c:pt>
                <c:pt idx="5">
                  <c:v>80.709999999999994</c:v>
                </c:pt>
              </c:numCache>
            </c:numRef>
          </c:yVal>
          <c:smooth val="0"/>
        </c:ser>
        <c:ser>
          <c:idx val="3"/>
          <c:order val="3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5.4179564617002234E-2"/>
                  <c:y val="5.3161935975612494E-2"/>
                </c:manualLayout>
              </c:layout>
              <c:numFmt formatCode="General" sourceLinked="0"/>
            </c:trendlineLbl>
          </c:trendline>
          <c:xVal>
            <c:numRef>
              <c:f>'Reax Pt optimization'!$O$310:$O$320</c:f>
              <c:numCache>
                <c:formatCode>General</c:formatCode>
                <c:ptCount val="11"/>
                <c:pt idx="0">
                  <c:v>0.79370052598409968</c:v>
                </c:pt>
                <c:pt idx="1">
                  <c:v>0.69336127435063544</c:v>
                </c:pt>
                <c:pt idx="2">
                  <c:v>0.62996052494743648</c:v>
                </c:pt>
                <c:pt idx="3">
                  <c:v>0.55032120814910535</c:v>
                </c:pt>
                <c:pt idx="4">
                  <c:v>0.42529037028299038</c:v>
                </c:pt>
                <c:pt idx="5">
                  <c:v>0.42529037028299038</c:v>
                </c:pt>
                <c:pt idx="6">
                  <c:v>0.34668063717531811</c:v>
                </c:pt>
                <c:pt idx="7">
                  <c:v>0.29744417462950196</c:v>
                </c:pt>
                <c:pt idx="8">
                  <c:v>0.26456684199470054</c:v>
                </c:pt>
                <c:pt idx="9">
                  <c:v>0.26295358943292951</c:v>
                </c:pt>
                <c:pt idx="10">
                  <c:v>0.26295358943292951</c:v>
                </c:pt>
              </c:numCache>
            </c:numRef>
          </c:xVal>
          <c:yVal>
            <c:numRef>
              <c:f>'Reax Pt optimization'!$W$310:$W$320</c:f>
              <c:numCache>
                <c:formatCode>0.0</c:formatCode>
                <c:ptCount val="11"/>
                <c:pt idx="0">
                  <c:v>31.131000000000029</c:v>
                </c:pt>
                <c:pt idx="1">
                  <c:v>42.891600000000004</c:v>
                </c:pt>
                <c:pt idx="2">
                  <c:v>50.040200000000006</c:v>
                </c:pt>
              </c:numCache>
            </c:numRef>
          </c:yVal>
          <c:smooth val="0"/>
        </c:ser>
        <c:ser>
          <c:idx val="4"/>
          <c:order val="4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21229644228501113"/>
                  <c:y val="6.3445301070974749E-2"/>
                </c:manualLayout>
              </c:layout>
              <c:numFmt formatCode="General" sourceLinked="0"/>
            </c:trendlineLbl>
          </c:trendline>
          <c:xVal>
            <c:numRef>
              <c:f>'Reax Pt optimization'!$O$310:$O$320</c:f>
              <c:numCache>
                <c:formatCode>General</c:formatCode>
                <c:ptCount val="11"/>
                <c:pt idx="0">
                  <c:v>0.79370052598409968</c:v>
                </c:pt>
                <c:pt idx="1">
                  <c:v>0.69336127435063544</c:v>
                </c:pt>
                <c:pt idx="2">
                  <c:v>0.62996052494743648</c:v>
                </c:pt>
                <c:pt idx="3">
                  <c:v>0.55032120814910535</c:v>
                </c:pt>
                <c:pt idx="4">
                  <c:v>0.42529037028299038</c:v>
                </c:pt>
                <c:pt idx="5">
                  <c:v>0.42529037028299038</c:v>
                </c:pt>
                <c:pt idx="6">
                  <c:v>0.34668063717531811</c:v>
                </c:pt>
                <c:pt idx="7">
                  <c:v>0.29744417462950196</c:v>
                </c:pt>
                <c:pt idx="8">
                  <c:v>0.26456684199470054</c:v>
                </c:pt>
                <c:pt idx="9">
                  <c:v>0.26295358943292951</c:v>
                </c:pt>
                <c:pt idx="10">
                  <c:v>0.26295358943292951</c:v>
                </c:pt>
              </c:numCache>
            </c:numRef>
          </c:xVal>
          <c:yVal>
            <c:numRef>
              <c:f>'Reax Pt optimization'!$X$310:$X$320</c:f>
              <c:numCache>
                <c:formatCode>0.0</c:formatCode>
                <c:ptCount val="11"/>
                <c:pt idx="0">
                  <c:v>39.063640000000007</c:v>
                </c:pt>
                <c:pt idx="1">
                  <c:v>50.962600000000009</c:v>
                </c:pt>
              </c:numCache>
            </c:numRef>
          </c:yVal>
          <c:smooth val="0"/>
        </c:ser>
        <c:ser>
          <c:idx val="5"/>
          <c:order val="5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39306942171664094"/>
                  <c:y val="-0.20661557720641768"/>
                </c:manualLayout>
              </c:layout>
              <c:numFmt formatCode="General" sourceLinked="0"/>
            </c:trendlineLbl>
          </c:trendline>
          <c:xVal>
            <c:numRef>
              <c:f>'Reax Pt optimization'!$O$310:$O$320</c:f>
              <c:numCache>
                <c:formatCode>General</c:formatCode>
                <c:ptCount val="11"/>
                <c:pt idx="0">
                  <c:v>0.79370052598409968</c:v>
                </c:pt>
                <c:pt idx="1">
                  <c:v>0.69336127435063544</c:v>
                </c:pt>
                <c:pt idx="2">
                  <c:v>0.62996052494743648</c:v>
                </c:pt>
                <c:pt idx="3">
                  <c:v>0.55032120814910535</c:v>
                </c:pt>
                <c:pt idx="4">
                  <c:v>0.42529037028299038</c:v>
                </c:pt>
                <c:pt idx="5">
                  <c:v>0.42529037028299038</c:v>
                </c:pt>
                <c:pt idx="6">
                  <c:v>0.34668063717531811</c:v>
                </c:pt>
                <c:pt idx="7">
                  <c:v>0.29744417462950196</c:v>
                </c:pt>
                <c:pt idx="8">
                  <c:v>0.26456684199470054</c:v>
                </c:pt>
                <c:pt idx="9">
                  <c:v>0.26295358943292951</c:v>
                </c:pt>
                <c:pt idx="10">
                  <c:v>0.26295358943292951</c:v>
                </c:pt>
              </c:numCache>
            </c:numRef>
          </c:xVal>
          <c:yVal>
            <c:numRef>
              <c:f>'Reax Pt optimization'!$Y$310:$Y$320</c:f>
              <c:numCache>
                <c:formatCode>0.0</c:formatCode>
                <c:ptCount val="11"/>
                <c:pt idx="0">
                  <c:v>36.246998364030112</c:v>
                </c:pt>
                <c:pt idx="1">
                  <c:v>44.066761474240408</c:v>
                </c:pt>
                <c:pt idx="2">
                  <c:v>50.814358324408822</c:v>
                </c:pt>
                <c:pt idx="3">
                  <c:v>56.349666058248012</c:v>
                </c:pt>
                <c:pt idx="4">
                  <c:v>61.982205557474295</c:v>
                </c:pt>
                <c:pt idx="5">
                  <c:v>62.061323764698905</c:v>
                </c:pt>
                <c:pt idx="6">
                  <c:v>68.264874944230272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365696"/>
        <c:axId val="68387968"/>
      </c:scatterChart>
      <c:valAx>
        <c:axId val="68365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8387968"/>
        <c:crosses val="autoZero"/>
        <c:crossBetween val="midCat"/>
      </c:valAx>
      <c:valAx>
        <c:axId val="6838796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683656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872714739713505"/>
          <c:y val="0.16243859690607901"/>
          <c:w val="0.161272852602865"/>
          <c:h val="0.4899688204116521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ADED1-AC55-4BA9-9B0D-5ABD83ECAE7C}" type="datetimeFigureOut">
              <a:rPr lang="ru-RU" smtClean="0"/>
              <a:pPr/>
              <a:t>26.11.2016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C8773-E8D9-48B7-B0E8-DA262AF5A2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534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C8773-E8D9-48B7-B0E8-DA262AF5A29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23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42D48-091D-42A1-B001-FBE2EDD99412}" type="datetime1">
              <a:rPr lang="ru-RU" smtClean="0"/>
              <a:pPr/>
              <a:t>26.11.2016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3D1E8-BD64-4FF1-8EC3-87DA489B2067}" type="datetime1">
              <a:rPr lang="ru-RU" smtClean="0"/>
              <a:pPr/>
              <a:t>26.11.2016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0D78-4D2C-4B2A-92A5-967D0E401FF8}" type="datetime1">
              <a:rPr lang="ru-RU" smtClean="0"/>
              <a:pPr/>
              <a:t>26.11.2016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61F3D-C4D0-4A6A-9949-B7C0AF9C6190}" type="datetime1">
              <a:rPr lang="ru-RU" smtClean="0"/>
              <a:pPr/>
              <a:t>26.11.2016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A7A4-7243-40C1-A547-E346738DEC01}" type="datetime1">
              <a:rPr lang="ru-RU" smtClean="0"/>
              <a:pPr/>
              <a:t>26.11.2016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FD90F-6DC3-4E25-879D-C611685DB321}" type="datetime1">
              <a:rPr lang="ru-RU" smtClean="0"/>
              <a:pPr/>
              <a:t>26.11.2016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BBBD-7D0B-40EF-A088-3EE1EB16E8CC}" type="datetime1">
              <a:rPr lang="ru-RU" smtClean="0"/>
              <a:pPr/>
              <a:t>26.11.2016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5F552-57AF-412E-8F76-B71B3B195982}" type="datetime1">
              <a:rPr lang="ru-RU" smtClean="0"/>
              <a:pPr/>
              <a:t>26.11.2016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1237-BEDF-48E4-BC4A-F50743D36799}" type="datetime1">
              <a:rPr lang="ru-RU" smtClean="0"/>
              <a:pPr/>
              <a:t>26.11.2016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D4FDB-03CB-47C6-91FC-82885CFC6A8A}" type="datetime1">
              <a:rPr lang="ru-RU" smtClean="0"/>
              <a:pPr/>
              <a:t>26.11.2016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4E7B-E9B6-4828-81EC-53A04334B1B3}" type="datetime1">
              <a:rPr lang="ru-RU" smtClean="0"/>
              <a:pPr/>
              <a:t>26.11.2016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30F2C58-7136-4085-A766-D71F7EA491BA}" type="datetime1">
              <a:rPr lang="ru-RU" smtClean="0"/>
              <a:pPr/>
              <a:t>26.11.2016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B3E2673-69AB-4400-BA99-B837FE5B51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hyperlink" Target="http://www3.bnl.gov/frenkel/coords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qchem.unn.ru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tiff"/><Relationship Id="rId7" Type="http://schemas.openxmlformats.org/officeDocument/2006/relationships/image" Target="../media/image24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8062664" cy="136815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/>
              </a:rPr>
              <a:t>Диссоциация и поверхностная диффузия </a:t>
            </a:r>
            <a:r>
              <a:rPr lang="ru-RU" sz="2800" b="1" dirty="0" smtClean="0">
                <a:effectLst/>
              </a:rPr>
              <a:t>водорода </a:t>
            </a:r>
            <a:r>
              <a:rPr lang="ru-RU" sz="2800" b="1" dirty="0">
                <a:effectLst/>
              </a:rPr>
              <a:t>на </a:t>
            </a:r>
            <a:r>
              <a:rPr lang="ru-RU" sz="2800" b="1" dirty="0" smtClean="0">
                <a:effectLst/>
              </a:rPr>
              <a:t>свободных и химически </a:t>
            </a:r>
            <a:r>
              <a:rPr lang="ru-RU" sz="2800" b="1" dirty="0">
                <a:effectLst/>
              </a:rPr>
              <a:t>модифицированных </a:t>
            </a:r>
            <a:r>
              <a:rPr lang="ru-RU" sz="2800" b="1" dirty="0" err="1" smtClean="0">
                <a:effectLst/>
              </a:rPr>
              <a:t>наночастицах</a:t>
            </a:r>
            <a:r>
              <a:rPr lang="ru-RU" sz="2800" b="1" dirty="0" smtClean="0">
                <a:effectLst/>
              </a:rPr>
              <a:t> платины. </a:t>
            </a:r>
            <a:r>
              <a:rPr lang="ru-RU" sz="2800" b="1" dirty="0" err="1">
                <a:effectLst/>
              </a:rPr>
              <a:t>Квантовохимическое</a:t>
            </a:r>
            <a:r>
              <a:rPr lang="ru-RU" sz="2800" b="1" dirty="0">
                <a:effectLst/>
              </a:rPr>
              <a:t> и молекулярно-динамическое </a:t>
            </a:r>
            <a:r>
              <a:rPr lang="ru-RU" sz="2800" b="1" dirty="0" smtClean="0">
                <a:effectLst/>
              </a:rPr>
              <a:t>исследование</a:t>
            </a:r>
            <a:endParaRPr lang="ru-RU" sz="2800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221088"/>
            <a:ext cx="8280920" cy="18002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С.К. Игнатов, О.Б. Гаджиев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А.И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Охапкин,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А.Г.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Разуваев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Нижегородский государственный университет им. Н.И. Лобачевского</a:t>
            </a:r>
            <a:endParaRPr lang="en-US" sz="1600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6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783021" cy="79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2"/>
          <p:cNvSpPr txBox="1"/>
          <p:nvPr/>
        </p:nvSpPr>
        <p:spPr>
          <a:xfrm>
            <a:off x="323528" y="340123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4092523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46261" algn="l" defTabSz="4092523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92523" algn="l" defTabSz="4092523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38784" algn="l" defTabSz="4092523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85050" algn="l" defTabSz="4092523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31316" algn="l" defTabSz="4092523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77577" algn="l" defTabSz="4092523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23838" algn="l" defTabSz="4092523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70100" algn="l" defTabSz="4092523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Atomistic simulations of functional materials (ASFM-2016</a:t>
            </a:r>
            <a:r>
              <a:rPr lang="ru-RU" sz="18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Fall)</a:t>
            </a:r>
            <a:endParaRPr lang="ru-RU" sz="1800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 фотохимии РАН, </a:t>
            </a:r>
            <a:r>
              <a:rPr lang="ru-RU" sz="18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 </a:t>
            </a:r>
            <a:r>
              <a:rPr lang="ru-RU" sz="18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Москва, 2</a:t>
            </a:r>
            <a:r>
              <a:rPr lang="en-US" sz="18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</a:t>
            </a:r>
            <a:r>
              <a:rPr lang="ru-RU" sz="18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18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</a:t>
            </a:r>
            <a:r>
              <a:rPr lang="ru-RU" sz="18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.11.201</a:t>
            </a:r>
            <a:r>
              <a:rPr lang="en-US" sz="18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91494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86" y="1388930"/>
            <a:ext cx="8581323" cy="426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09547" y="332656"/>
            <a:ext cx="7520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ТД параметры адсорбции </a:t>
            </a:r>
            <a:r>
              <a:rPr lang="en-US" sz="2400" b="1" dirty="0" smtClean="0">
                <a:solidFill>
                  <a:srgbClr val="002060"/>
                </a:solidFill>
              </a:rPr>
              <a:t>H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и Н на поверхности </a:t>
            </a:r>
            <a:r>
              <a:rPr lang="en-US" sz="2400" b="1" dirty="0" smtClean="0">
                <a:solidFill>
                  <a:srgbClr val="002060"/>
                </a:solidFill>
              </a:rPr>
              <a:t>Pt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24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812360" y="2204864"/>
            <a:ext cx="504056" cy="13147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2204864"/>
            <a:ext cx="504056" cy="13147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566122" y="3645023"/>
            <a:ext cx="504056" cy="20052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811938" y="3673078"/>
            <a:ext cx="504056" cy="20052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02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7177" y="548680"/>
            <a:ext cx="7520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Диффузия внутрь кластера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8190" y="1597442"/>
            <a:ext cx="3557696" cy="3816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2204864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</a:t>
            </a:r>
            <a:r>
              <a:rPr lang="en-US" baseline="-25000" dirty="0" smtClean="0"/>
              <a:t>24</a:t>
            </a:r>
            <a:r>
              <a:rPr lang="en-US" dirty="0" smtClean="0"/>
              <a:t> + ½ H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947240" y="2507529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+6.02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2612" y="3356992"/>
            <a:ext cx="1654916" cy="16425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44044" y="4630163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+13.86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048016" y="4446404"/>
            <a:ext cx="731896" cy="0"/>
          </a:xfrm>
          <a:prstGeom prst="straightConnector1">
            <a:avLst/>
          </a:prstGeom>
          <a:ln w="2222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5364088" y="1597442"/>
            <a:ext cx="720080" cy="75143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211627" y="1782108"/>
            <a:ext cx="685371" cy="56677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6292990" y="2934274"/>
            <a:ext cx="1225777" cy="50298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606428" y="4024360"/>
            <a:ext cx="1080120" cy="44134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987824" y="2389530"/>
            <a:ext cx="731896" cy="0"/>
          </a:xfrm>
          <a:prstGeom prst="straightConnector1">
            <a:avLst/>
          </a:prstGeom>
          <a:ln w="2222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111832" y="2507529"/>
            <a:ext cx="958292" cy="93503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3993487" y="4176722"/>
            <a:ext cx="650662" cy="822773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83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7" y="212447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Морфология и размер кластеров влияет на их каталитическую активность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Какие кластеры и какого размера мы должны рассматривать? Как учитывать реакции на них?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616" y="2348880"/>
            <a:ext cx="6691951" cy="33123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87624" y="4797152"/>
            <a:ext cx="6624736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043608" y="5085184"/>
            <a:ext cx="6627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Кластеры </a:t>
            </a:r>
            <a:r>
              <a:rPr lang="en-US" sz="1600" dirty="0" smtClean="0">
                <a:solidFill>
                  <a:schemeClr val="bg1"/>
                </a:solidFill>
              </a:rPr>
              <a:t>Au60-Au100 </a:t>
            </a:r>
            <a:r>
              <a:rPr lang="ru-RU" sz="1600" dirty="0" smtClean="0">
                <a:solidFill>
                  <a:schemeClr val="bg1"/>
                </a:solidFill>
              </a:rPr>
              <a:t>в основном имеют форму декаэдров Маркса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794" y="5013176"/>
            <a:ext cx="3798421" cy="145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52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312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Энергия адсорбции выходит на предел при</a:t>
            </a:r>
            <a:r>
              <a:rPr lang="en-US" sz="2400" b="1" dirty="0" smtClean="0">
                <a:solidFill>
                  <a:srgbClr val="002060"/>
                </a:solidFill>
              </a:rPr>
              <a:t> n~150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95" y="836711"/>
            <a:ext cx="5904656" cy="225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22" y="3203259"/>
            <a:ext cx="4054901" cy="3178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3429000"/>
            <a:ext cx="3591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Li L., et al. Investigation of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</a:t>
            </a:r>
            <a:r>
              <a:rPr lang="en-US" dirty="0" err="1" smtClean="0">
                <a:solidFill>
                  <a:srgbClr val="002060"/>
                </a:solidFill>
              </a:rPr>
              <a:t>atalytic</a:t>
            </a:r>
            <a:r>
              <a:rPr lang="en-US" dirty="0" smtClean="0">
                <a:solidFill>
                  <a:srgbClr val="002060"/>
                </a:solidFill>
              </a:rPr>
              <a:t>-size effects of Platinum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metal clusters. </a:t>
            </a:r>
            <a:r>
              <a:rPr lang="en-US" dirty="0" err="1" smtClean="0">
                <a:solidFill>
                  <a:srgbClr val="002060"/>
                </a:solidFill>
              </a:rPr>
              <a:t>Phys.Chem.Lett</a:t>
            </a:r>
            <a:r>
              <a:rPr lang="en-US" dirty="0" smtClean="0">
                <a:solidFill>
                  <a:srgbClr val="002060"/>
                </a:solidFill>
              </a:rPr>
              <a:t>.,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2013, 4, 222-226.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4725144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адекватного описания </a:t>
            </a:r>
            <a:r>
              <a:rPr lang="ru-RU" dirty="0" err="1" smtClean="0"/>
              <a:t>нанокатализаторов</a:t>
            </a:r>
            <a:r>
              <a:rPr lang="ru-RU" dirty="0" smtClean="0"/>
              <a:t> требуется проводить «рутинные» КВХ/МД расчеты кластеров </a:t>
            </a:r>
            <a:r>
              <a:rPr lang="ru-RU" dirty="0" smtClean="0">
                <a:solidFill>
                  <a:srgbClr val="FF0000"/>
                </a:solidFill>
              </a:rPr>
              <a:t>от 10 до 150 атомов с возможностью описания реакций с их окружением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5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1" y="188640"/>
            <a:ext cx="8312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Силовое поле </a:t>
            </a:r>
            <a:r>
              <a:rPr lang="en-US" sz="2400" b="1" dirty="0" err="1" smtClean="0">
                <a:solidFill>
                  <a:srgbClr val="002060"/>
                </a:solidFill>
              </a:rPr>
              <a:t>Reax</a:t>
            </a:r>
            <a:r>
              <a:rPr lang="ru-RU" sz="2400" b="1" dirty="0" smtClean="0">
                <a:solidFill>
                  <a:srgbClr val="002060"/>
                </a:solidFill>
              </a:rPr>
              <a:t>. 1. Порядки связей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29" y="785664"/>
            <a:ext cx="8676456" cy="114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32" y="2132856"/>
            <a:ext cx="6162650" cy="166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35153"/>
            <a:ext cx="3396234" cy="92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969077"/>
            <a:ext cx="8282707" cy="271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7704" y="548680"/>
            <a:ext cx="5643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Van </a:t>
            </a:r>
            <a:r>
              <a:rPr lang="en-US" dirty="0" err="1" smtClean="0">
                <a:solidFill>
                  <a:srgbClr val="FF0000"/>
                </a:solidFill>
              </a:rPr>
              <a:t>Duin</a:t>
            </a:r>
            <a:r>
              <a:rPr lang="en-US" dirty="0" smtClean="0">
                <a:solidFill>
                  <a:srgbClr val="FF0000"/>
                </a:solidFill>
              </a:rPr>
              <a:t> A.C.T. et al. </a:t>
            </a:r>
            <a:r>
              <a:rPr lang="en-US" i="1" dirty="0" err="1" smtClean="0">
                <a:solidFill>
                  <a:srgbClr val="FF0000"/>
                </a:solidFill>
              </a:rPr>
              <a:t>J.Phys.Chem</a:t>
            </a:r>
            <a:r>
              <a:rPr lang="en-US" i="1" dirty="0" smtClean="0">
                <a:solidFill>
                  <a:srgbClr val="FF0000"/>
                </a:solidFill>
              </a:rPr>
              <a:t>. A , </a:t>
            </a:r>
            <a:r>
              <a:rPr lang="en-US" dirty="0" smtClean="0">
                <a:solidFill>
                  <a:srgbClr val="FF0000"/>
                </a:solidFill>
              </a:rPr>
              <a:t>2001, 105, 9396.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1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1" y="188640"/>
            <a:ext cx="8312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Силовое поле </a:t>
            </a:r>
            <a:r>
              <a:rPr lang="en-US" sz="2400" b="1" dirty="0" err="1" smtClean="0">
                <a:solidFill>
                  <a:srgbClr val="002060"/>
                </a:solidFill>
              </a:rPr>
              <a:t>Reax</a:t>
            </a:r>
            <a:r>
              <a:rPr lang="ru-RU" sz="2400" b="1" dirty="0" smtClean="0">
                <a:solidFill>
                  <a:srgbClr val="002060"/>
                </a:solidFill>
              </a:rPr>
              <a:t>. 2. Компоненты энергии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82" y="878382"/>
            <a:ext cx="8028384" cy="10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25" y="2063472"/>
            <a:ext cx="8284418" cy="96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82" y="3140968"/>
            <a:ext cx="8718122" cy="96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0" y="4124486"/>
            <a:ext cx="7366746" cy="8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011136"/>
            <a:ext cx="3760743" cy="112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7196" y="5301207"/>
            <a:ext cx="5133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Заряды атомов рассчитываются «на лету» </a:t>
            </a:r>
            <a:endParaRPr lang="en-US" sz="1600" dirty="0" smtClean="0"/>
          </a:p>
          <a:p>
            <a:r>
              <a:rPr lang="ru-RU" sz="1600" dirty="0" smtClean="0"/>
              <a:t>по схеме </a:t>
            </a:r>
            <a:r>
              <a:rPr lang="en-US" sz="1600" dirty="0" smtClean="0"/>
              <a:t>EEM</a:t>
            </a:r>
            <a:r>
              <a:rPr lang="ru-RU" sz="1600" dirty="0" smtClean="0"/>
              <a:t> – в зависимости от </a:t>
            </a:r>
          </a:p>
          <a:p>
            <a:r>
              <a:rPr lang="ru-RU" sz="1600" dirty="0" err="1" smtClean="0"/>
              <a:t>поляризуемости</a:t>
            </a:r>
            <a:r>
              <a:rPr lang="ru-RU" sz="1600" dirty="0" smtClean="0"/>
              <a:t> атомов и расстояний между ними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9418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1" y="188640"/>
            <a:ext cx="8312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Силовое поле </a:t>
            </a:r>
            <a:r>
              <a:rPr lang="en-US" sz="2400" b="1" dirty="0" err="1" smtClean="0">
                <a:solidFill>
                  <a:srgbClr val="002060"/>
                </a:solidFill>
              </a:rPr>
              <a:t>Reax</a:t>
            </a:r>
            <a:r>
              <a:rPr lang="ru-RU" sz="2400" b="1" dirty="0" smtClean="0">
                <a:solidFill>
                  <a:srgbClr val="002060"/>
                </a:solidFill>
              </a:rPr>
              <a:t>. 2. Достоинства и недостатки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124744"/>
            <a:ext cx="79928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Достоинства</a:t>
            </a:r>
          </a:p>
          <a:p>
            <a:r>
              <a:rPr lang="ru-RU" sz="1600" dirty="0" smtClean="0"/>
              <a:t>Позволяет описывать химические превращения </a:t>
            </a:r>
          </a:p>
          <a:p>
            <a:r>
              <a:rPr lang="ru-RU" sz="1600" dirty="0" smtClean="0"/>
              <a:t>Скорость расчета в сотни раз выше, чем </a:t>
            </a:r>
            <a:r>
              <a:rPr lang="en-US" sz="1600" dirty="0" smtClean="0"/>
              <a:t>DFT</a:t>
            </a:r>
            <a:r>
              <a:rPr lang="ru-RU" sz="1600" dirty="0" smtClean="0"/>
              <a:t>; в разы выше, чем полуэмпирические методы</a:t>
            </a:r>
          </a:p>
          <a:p>
            <a:r>
              <a:rPr lang="ru-RU" sz="1600" dirty="0"/>
              <a:t>Не требует </a:t>
            </a:r>
            <a:r>
              <a:rPr lang="ru-RU" sz="1600" dirty="0" err="1"/>
              <a:t>самосогласования</a:t>
            </a:r>
            <a:endParaRPr lang="ru-RU" sz="1600" dirty="0"/>
          </a:p>
          <a:p>
            <a:endParaRPr lang="ru-RU" sz="1600" dirty="0"/>
          </a:p>
          <a:p>
            <a:r>
              <a:rPr lang="ru-RU" sz="2000" dirty="0" smtClean="0">
                <a:solidFill>
                  <a:srgbClr val="FF0000"/>
                </a:solidFill>
              </a:rPr>
              <a:t>Недостатки</a:t>
            </a:r>
          </a:p>
          <a:p>
            <a:r>
              <a:rPr lang="ru-RU" sz="1600" dirty="0" smtClean="0"/>
              <a:t>Большое число параметров (до 100 на каждый атом)</a:t>
            </a:r>
          </a:p>
          <a:p>
            <a:r>
              <a:rPr lang="ru-RU" sz="1600" dirty="0" smtClean="0"/>
              <a:t>Сложная процедура параметризации</a:t>
            </a:r>
          </a:p>
          <a:p>
            <a:r>
              <a:rPr lang="ru-RU" sz="1600" dirty="0" smtClean="0"/>
              <a:t>Сложность реализации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398" y="4293096"/>
            <a:ext cx="8849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Реализации:  </a:t>
            </a:r>
            <a:r>
              <a:rPr lang="en-US" dirty="0" err="1" smtClean="0">
                <a:solidFill>
                  <a:srgbClr val="FF0000"/>
                </a:solidFill>
              </a:rPr>
              <a:t>Reax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(</a:t>
            </a:r>
            <a:r>
              <a:rPr lang="en-US" dirty="0" err="1" smtClean="0"/>
              <a:t>MD,GO,Opt</a:t>
            </a:r>
            <a:r>
              <a:rPr lang="en-US" dirty="0" smtClean="0"/>
              <a:t>, </a:t>
            </a:r>
            <a:r>
              <a:rPr lang="en-US" dirty="0" err="1" smtClean="0"/>
              <a:t>ParOpt</a:t>
            </a:r>
            <a:r>
              <a:rPr lang="en-US" dirty="0" smtClean="0">
                <a:solidFill>
                  <a:srgbClr val="FF0000"/>
                </a:solidFill>
              </a:rPr>
              <a:t>), </a:t>
            </a:r>
            <a:r>
              <a:rPr lang="en-US" dirty="0" err="1" smtClean="0">
                <a:solidFill>
                  <a:srgbClr val="FF0000"/>
                </a:solidFill>
              </a:rPr>
              <a:t>PureMD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Opt,MD</a:t>
            </a:r>
            <a:r>
              <a:rPr lang="en-US" dirty="0" smtClean="0"/>
              <a:t>), </a:t>
            </a:r>
            <a:r>
              <a:rPr lang="en-US" dirty="0" smtClean="0">
                <a:solidFill>
                  <a:srgbClr val="FF0000"/>
                </a:solidFill>
              </a:rPr>
              <a:t>LAMMPS </a:t>
            </a:r>
            <a:r>
              <a:rPr lang="en-US" dirty="0" smtClean="0"/>
              <a:t>(MD, Opt)</a:t>
            </a:r>
            <a:endParaRPr lang="ru-RU" dirty="0" smtClean="0"/>
          </a:p>
          <a:p>
            <a:r>
              <a:rPr lang="ru-RU" b="1" dirty="0" smtClean="0">
                <a:solidFill>
                  <a:srgbClr val="002060"/>
                </a:solidFill>
              </a:rPr>
              <a:t>Наша реализация: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(Opt, GO, </a:t>
            </a:r>
            <a:r>
              <a:rPr lang="en-US" dirty="0" err="1" smtClean="0"/>
              <a:t>ParOpt</a:t>
            </a:r>
            <a:r>
              <a:rPr lang="en-US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946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5" y="26064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Локальная оптимизация </a:t>
            </a:r>
            <a:r>
              <a:rPr lang="en-US" sz="2400" b="1" dirty="0" err="1" smtClean="0"/>
              <a:t>Pt</a:t>
            </a:r>
            <a:r>
              <a:rPr lang="en-US" sz="2400" b="1" dirty="0" smtClean="0"/>
              <a:t> </a:t>
            </a:r>
            <a:r>
              <a:rPr lang="ru-RU" sz="2400" b="1" dirty="0" smtClean="0"/>
              <a:t>кластеров </a:t>
            </a:r>
            <a:r>
              <a:rPr lang="en-US" sz="2400" b="1" dirty="0" smtClean="0"/>
              <a:t>(</a:t>
            </a:r>
            <a:r>
              <a:rPr lang="en-US" sz="2400" b="1" dirty="0" err="1" smtClean="0"/>
              <a:t>Reax</a:t>
            </a:r>
            <a:r>
              <a:rPr lang="en-US" sz="2400" b="1" dirty="0" smtClean="0"/>
              <a:t>)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(устойчивые структуры)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905028"/>
              </p:ext>
            </p:extLst>
          </p:nvPr>
        </p:nvGraphicFramePr>
        <p:xfrm>
          <a:off x="118221" y="1066150"/>
          <a:ext cx="8928994" cy="5112565"/>
        </p:xfrm>
        <a:graphic>
          <a:graphicData uri="http://schemas.openxmlformats.org/drawingml/2006/table">
            <a:tbl>
              <a:tblPr firstRow="1" firstCol="1" bandRow="1"/>
              <a:tblGrid>
                <a:gridCol w="490706"/>
                <a:gridCol w="1443863"/>
                <a:gridCol w="1577638"/>
                <a:gridCol w="1400615"/>
                <a:gridCol w="1400615"/>
                <a:gridCol w="1289903"/>
                <a:gridCol w="1325654"/>
              </a:tblGrid>
              <a:tr h="6509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Order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Icosahedron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Icosahedron without  central atom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Octahedron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Cuboctahedron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Truncated octahedron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(equal-sided)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Non-equal-sided truncated octahedron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(order is not exact)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3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743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3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743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3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743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6" marR="574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66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59" y="2091938"/>
            <a:ext cx="909162" cy="100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Рисунок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07" y="1992580"/>
            <a:ext cx="963613" cy="107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Рисунок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926" y="2091938"/>
            <a:ext cx="884057" cy="91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Рисунок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854" y="1993811"/>
            <a:ext cx="1058162" cy="98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Рисунок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391" y="1962537"/>
            <a:ext cx="1195173" cy="113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Рисунок 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37" y="1922210"/>
            <a:ext cx="1194052" cy="119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Рисунок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87" y="3481807"/>
            <a:ext cx="1121506" cy="12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Рисунок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35835"/>
            <a:ext cx="1139141" cy="129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Рисунок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92" y="3435835"/>
            <a:ext cx="1216326" cy="121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Рисунок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33" y="3512023"/>
            <a:ext cx="1349640" cy="10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Рисунок 1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57" y="3500033"/>
            <a:ext cx="122837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Рисунок 2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37" y="3537309"/>
            <a:ext cx="1276778" cy="114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Рисунок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87" y="4938045"/>
            <a:ext cx="1121506" cy="128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Рисунок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910" y="4903265"/>
            <a:ext cx="1104807" cy="124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616" y="4905688"/>
            <a:ext cx="1292516" cy="129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797" y="4973573"/>
            <a:ext cx="1374276" cy="111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2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083" y="4905688"/>
            <a:ext cx="1286377" cy="124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2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911" y="4949293"/>
            <a:ext cx="1202883" cy="120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9179" y="6408572"/>
            <a:ext cx="7970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Clusters generation - thanks to Anatoly </a:t>
            </a:r>
            <a:r>
              <a:rPr lang="en-US" sz="1200" dirty="0" err="1" smtClean="0">
                <a:solidFill>
                  <a:srgbClr val="0070C0"/>
                </a:solidFill>
              </a:rPr>
              <a:t>Frenkel’s</a:t>
            </a:r>
            <a:r>
              <a:rPr lang="en-US" sz="1200" dirty="0" smtClean="0">
                <a:solidFill>
                  <a:srgbClr val="0070C0"/>
                </a:solidFill>
              </a:rPr>
              <a:t> site:  </a:t>
            </a:r>
            <a:r>
              <a:rPr lang="en-US" sz="1200" dirty="0" smtClean="0">
                <a:solidFill>
                  <a:srgbClr val="0070C0"/>
                </a:solidFill>
                <a:hlinkClick r:id="rId20"/>
              </a:rPr>
              <a:t>http</a:t>
            </a:r>
            <a:r>
              <a:rPr lang="en-US" sz="1200" dirty="0">
                <a:solidFill>
                  <a:srgbClr val="0070C0"/>
                </a:solidFill>
                <a:hlinkClick r:id="rId20"/>
              </a:rPr>
              <a:t>://</a:t>
            </a:r>
            <a:r>
              <a:rPr lang="en-US" sz="1200" dirty="0" smtClean="0">
                <a:solidFill>
                  <a:srgbClr val="0070C0"/>
                </a:solidFill>
                <a:hlinkClick r:id="rId20"/>
              </a:rPr>
              <a:t>www3.bnl.gov/frenkel/coords.html</a:t>
            </a:r>
            <a:r>
              <a:rPr lang="en-US" sz="1200" dirty="0" smtClean="0">
                <a:solidFill>
                  <a:srgbClr val="0070C0"/>
                </a:solidFill>
              </a:rPr>
              <a:t> and refs therein.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1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5933" y="221739"/>
            <a:ext cx="7972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Взаимодействие кластеров </a:t>
            </a:r>
            <a:r>
              <a:rPr lang="en-US" sz="2400" b="1" dirty="0" err="1" smtClean="0">
                <a:solidFill>
                  <a:srgbClr val="002060"/>
                </a:solidFill>
              </a:rPr>
              <a:t>Pt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с водородом и подложкой </a:t>
            </a:r>
            <a:r>
              <a:rPr lang="en-US" sz="2400" b="1" dirty="0" smtClean="0">
                <a:solidFill>
                  <a:srgbClr val="002060"/>
                </a:solidFill>
              </a:rPr>
              <a:t>– </a:t>
            </a:r>
            <a:r>
              <a:rPr lang="en-US" sz="2400" b="1" dirty="0" err="1" smtClean="0">
                <a:solidFill>
                  <a:srgbClr val="002060"/>
                </a:solidFill>
              </a:rPr>
              <a:t>Reax</a:t>
            </a:r>
            <a:r>
              <a:rPr lang="en-US" sz="2400" b="1" dirty="0" smtClean="0">
                <a:solidFill>
                  <a:srgbClr val="002060"/>
                </a:solidFill>
              </a:rPr>
              <a:t> MD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21268"/>
            <a:ext cx="5036790" cy="491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39788" y="1321268"/>
            <a:ext cx="5056634" cy="49117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660232" y="1321268"/>
            <a:ext cx="23042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r>
              <a:rPr lang="en-US" dirty="0" smtClean="0"/>
              <a:t>D</a:t>
            </a:r>
            <a:r>
              <a:rPr lang="ru-RU" dirty="0" smtClean="0"/>
              <a:t>-</a:t>
            </a:r>
            <a:r>
              <a:rPr lang="en-US" dirty="0" err="1" smtClean="0"/>
              <a:t>perodic</a:t>
            </a:r>
            <a:r>
              <a:rPr lang="en-US" dirty="0" smtClean="0"/>
              <a:t> box:</a:t>
            </a:r>
          </a:p>
          <a:p>
            <a:r>
              <a:rPr lang="en-US" dirty="0" smtClean="0"/>
              <a:t>100x100x100 A</a:t>
            </a:r>
            <a:r>
              <a:rPr lang="ru-RU" baseline="30000" dirty="0" smtClean="0"/>
              <a:t>3</a:t>
            </a:r>
            <a:endParaRPr lang="en-US" baseline="30000" dirty="0" smtClean="0"/>
          </a:p>
          <a:p>
            <a:endParaRPr lang="en-US" dirty="0"/>
          </a:p>
          <a:p>
            <a:r>
              <a:rPr lang="en-US" dirty="0"/>
              <a:t>108 </a:t>
            </a:r>
            <a:r>
              <a:rPr lang="ru-RU" dirty="0"/>
              <a:t>молекул </a:t>
            </a:r>
            <a:r>
              <a:rPr lang="en-US" dirty="0"/>
              <a:t>H</a:t>
            </a:r>
            <a:r>
              <a:rPr lang="en-US" baseline="-25000" dirty="0"/>
              <a:t>2</a:t>
            </a:r>
            <a:endParaRPr lang="en-US" dirty="0"/>
          </a:p>
          <a:p>
            <a:r>
              <a:rPr lang="ru-RU" dirty="0"/>
              <a:t>(</a:t>
            </a:r>
            <a:r>
              <a:rPr lang="en-US" dirty="0"/>
              <a:t>3.8 </a:t>
            </a:r>
            <a:r>
              <a:rPr lang="ru-RU" dirty="0" err="1"/>
              <a:t>атм</a:t>
            </a:r>
            <a:r>
              <a:rPr lang="ru-RU" dirty="0" smtClean="0"/>
              <a:t>)</a:t>
            </a:r>
            <a:r>
              <a:rPr lang="en-US" dirty="0" smtClean="0"/>
              <a:t> + 1 </a:t>
            </a:r>
            <a:r>
              <a:rPr lang="ru-RU" dirty="0" smtClean="0"/>
              <a:t>НЧ</a:t>
            </a:r>
          </a:p>
          <a:p>
            <a:endParaRPr lang="ru-RU" dirty="0"/>
          </a:p>
          <a:p>
            <a:r>
              <a:rPr lang="en-US" dirty="0" smtClean="0"/>
              <a:t>NVT (Nose-Hoover)</a:t>
            </a:r>
          </a:p>
          <a:p>
            <a:r>
              <a:rPr lang="en-US" dirty="0" smtClean="0"/>
              <a:t>T=400 K</a:t>
            </a:r>
          </a:p>
          <a:p>
            <a:endParaRPr lang="ru-RU" dirty="0"/>
          </a:p>
          <a:p>
            <a:r>
              <a:rPr lang="en-US" dirty="0" smtClean="0"/>
              <a:t>MD ~40 000 000 </a:t>
            </a:r>
            <a:r>
              <a:rPr lang="ru-RU" dirty="0" smtClean="0"/>
              <a:t>шагов </a:t>
            </a:r>
            <a:r>
              <a:rPr lang="en-US" dirty="0" smtClean="0"/>
              <a:t>x</a:t>
            </a:r>
            <a:r>
              <a:rPr lang="ru-RU" dirty="0" smtClean="0"/>
              <a:t> 0.25 </a:t>
            </a:r>
            <a:r>
              <a:rPr lang="ru-RU" dirty="0" err="1" smtClean="0"/>
              <a:t>фс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ru-RU" dirty="0" err="1" smtClean="0"/>
              <a:t>траек</a:t>
            </a:r>
            <a:r>
              <a:rPr lang="en-US" dirty="0" smtClean="0"/>
              <a:t>n</a:t>
            </a:r>
            <a:r>
              <a:rPr lang="ru-RU" dirty="0" err="1" smtClean="0"/>
              <a:t>ория</a:t>
            </a:r>
            <a:r>
              <a:rPr lang="ru-RU" dirty="0" smtClean="0"/>
              <a:t> </a:t>
            </a:r>
            <a:r>
              <a:rPr lang="en-US" dirty="0" smtClean="0"/>
              <a:t>~10 </a:t>
            </a:r>
            <a:r>
              <a:rPr lang="ru-RU" dirty="0" err="1" smtClean="0"/>
              <a:t>нс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r>
              <a:rPr lang="en-US" dirty="0" smtClean="0"/>
              <a:t>LAMMPS/</a:t>
            </a:r>
            <a:r>
              <a:rPr lang="en-US" dirty="0" err="1" smtClean="0"/>
              <a:t>Reax</a:t>
            </a:r>
            <a:endParaRPr lang="ru-RU" dirty="0"/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067944" y="3748390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</a:t>
            </a:r>
            <a:r>
              <a:rPr lang="en-US" baseline="-25000" dirty="0" smtClean="0"/>
              <a:t>116</a:t>
            </a:r>
            <a:endParaRPr lang="ru-RU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211960" y="234888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ru-RU" baseline="-25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1052736"/>
            <a:ext cx="4400525" cy="43033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1259632" y="5356072"/>
            <a:ext cx="864096" cy="8769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6296422" y="5356072"/>
            <a:ext cx="227831" cy="8769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296421" y="1052736"/>
            <a:ext cx="227831" cy="28597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1259632" y="1052736"/>
            <a:ext cx="864096" cy="26853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74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7" y="663571"/>
            <a:ext cx="3394459" cy="20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211" y="188640"/>
            <a:ext cx="4208946" cy="36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58" y="715323"/>
            <a:ext cx="3046430" cy="214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6409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Кинетика присоединения водорода к </a:t>
            </a:r>
            <a:r>
              <a:rPr lang="en-US" sz="2400" b="1" dirty="0" err="1" smtClean="0">
                <a:solidFill>
                  <a:srgbClr val="002060"/>
                </a:solidFill>
              </a:rPr>
              <a:t>Pt</a:t>
            </a:r>
            <a:r>
              <a:rPr lang="en-US" sz="2400" b="1" baseline="-25000" dirty="0" err="1" smtClean="0">
                <a:solidFill>
                  <a:srgbClr val="002060"/>
                </a:solidFill>
              </a:rPr>
              <a:t>n</a:t>
            </a:r>
            <a:r>
              <a:rPr lang="en-US" sz="2400" b="1" dirty="0" smtClean="0">
                <a:solidFill>
                  <a:srgbClr val="002060"/>
                </a:solidFill>
              </a:rPr>
              <a:t> (n=24, 38, 116)</a:t>
            </a:r>
            <a:endParaRPr lang="en-US" sz="2400" b="1" baseline="-25000" dirty="0" smtClean="0">
              <a:solidFill>
                <a:srgbClr val="00206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7" y="2825324"/>
            <a:ext cx="6001022" cy="163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388780"/>
              </p:ext>
            </p:extLst>
          </p:nvPr>
        </p:nvGraphicFramePr>
        <p:xfrm>
          <a:off x="215676" y="4581128"/>
          <a:ext cx="8748811" cy="1962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4961"/>
                <a:gridCol w="1904395"/>
                <a:gridCol w="1904395"/>
                <a:gridCol w="116506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Pt</a:t>
                      </a:r>
                      <a:r>
                        <a:rPr lang="en-US" sz="1400" baseline="-25000">
                          <a:effectLst/>
                        </a:rPr>
                        <a:t>24</a:t>
                      </a:r>
                      <a:r>
                        <a:rPr lang="en-US" sz="1400">
                          <a:effectLst/>
                        </a:rPr>
                        <a:t> (FCC)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Pt</a:t>
                      </a:r>
                      <a:r>
                        <a:rPr lang="en-US" sz="1400" baseline="-25000" dirty="0">
                          <a:effectLst/>
                        </a:rPr>
                        <a:t>38</a:t>
                      </a:r>
                      <a:r>
                        <a:rPr lang="en-US" sz="1400" dirty="0">
                          <a:effectLst/>
                        </a:rPr>
                        <a:t> (ESTOH)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Pt</a:t>
                      </a:r>
                      <a:r>
                        <a:rPr lang="en-US" sz="1400" baseline="-25000">
                          <a:effectLst/>
                        </a:rPr>
                        <a:t>116</a:t>
                      </a:r>
                      <a:r>
                        <a:rPr lang="en-US" sz="1400">
                          <a:effectLst/>
                        </a:rPr>
                        <a:t> (TOH)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Время расчета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ru-RU" sz="1400" dirty="0" err="1">
                          <a:effectLst/>
                        </a:rPr>
                        <a:t>нс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11.6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11.9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Столкновения </a:t>
                      </a:r>
                      <a:r>
                        <a:rPr lang="en-US" sz="1400" dirty="0">
                          <a:effectLst/>
                        </a:rPr>
                        <a:t>(r &lt; 3A)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20896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32486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7913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Долгоживущие комплексы </a:t>
                      </a:r>
                      <a:r>
                        <a:rPr lang="en-US" sz="1400" dirty="0">
                          <a:effectLst/>
                        </a:rPr>
                        <a:t>(τ &gt; 10 </a:t>
                      </a:r>
                      <a:r>
                        <a:rPr lang="ru-RU" sz="1400" dirty="0" err="1">
                          <a:effectLst/>
                        </a:rPr>
                        <a:t>пс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Вероятность реакции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3.8∙10</a:t>
                      </a:r>
                      <a:r>
                        <a:rPr lang="en-US" sz="1400" baseline="30000" dirty="0">
                          <a:effectLst/>
                        </a:rPr>
                        <a:t>-4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3.1∙10</a:t>
                      </a:r>
                      <a:r>
                        <a:rPr lang="en-US" sz="1400" baseline="30000">
                          <a:effectLst/>
                        </a:rPr>
                        <a:t>-4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.</a:t>
                      </a:r>
                      <a:r>
                        <a:rPr lang="ru-RU" sz="1400">
                          <a:effectLst/>
                        </a:rPr>
                        <a:t>5</a:t>
                      </a:r>
                      <a:r>
                        <a:rPr lang="en-US" sz="1400">
                          <a:effectLst/>
                        </a:rPr>
                        <a:t>∙10</a:t>
                      </a:r>
                      <a:r>
                        <a:rPr lang="en-US" sz="1400" baseline="30000">
                          <a:effectLst/>
                        </a:rPr>
                        <a:t>-4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Число поверхностных атомов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«Приведенная» вероятность </a:t>
                      </a:r>
                      <a:r>
                        <a:rPr lang="ru-RU" sz="1400" dirty="0" smtClean="0">
                          <a:effectLst/>
                        </a:rPr>
                        <a:t>реакции</a:t>
                      </a:r>
                      <a:endParaRPr lang="en-US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(активность кластера)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1.7</a:t>
                      </a:r>
                      <a:r>
                        <a:rPr lang="en-US" sz="1400" dirty="0">
                          <a:effectLst/>
                        </a:rPr>
                        <a:t>∙10</a:t>
                      </a:r>
                      <a:r>
                        <a:rPr lang="en-US" sz="1400" baseline="30000" dirty="0">
                          <a:effectLst/>
                        </a:rPr>
                        <a:t>-</a:t>
                      </a:r>
                      <a:r>
                        <a:rPr lang="ru-RU" sz="1400" baseline="300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0.97</a:t>
                      </a:r>
                      <a:r>
                        <a:rPr lang="en-US" sz="1400" dirty="0">
                          <a:effectLst/>
                        </a:rPr>
                        <a:t>∙10</a:t>
                      </a:r>
                      <a:r>
                        <a:rPr lang="en-US" sz="1400" baseline="30000" dirty="0">
                          <a:effectLst/>
                        </a:rPr>
                        <a:t>-</a:t>
                      </a:r>
                      <a:r>
                        <a:rPr lang="ru-RU" sz="1400" baseline="300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0.32</a:t>
                      </a:r>
                      <a:r>
                        <a:rPr lang="en-US" sz="1400" dirty="0">
                          <a:effectLst/>
                        </a:rPr>
                        <a:t>∙10</a:t>
                      </a:r>
                      <a:r>
                        <a:rPr lang="en-US" sz="1400" baseline="30000" dirty="0">
                          <a:effectLst/>
                        </a:rPr>
                        <a:t>-</a:t>
                      </a:r>
                      <a:r>
                        <a:rPr lang="ru-RU" sz="1400" baseline="300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7504" y="4149080"/>
            <a:ext cx="144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07504" y="3717032"/>
            <a:ext cx="144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4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07504" y="3284984"/>
            <a:ext cx="144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85293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12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49289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baseline="-25000" dirty="0" smtClean="0"/>
              <a:t>H</a:t>
            </a:r>
            <a:endParaRPr lang="ru-RU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6156176" y="4149080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</a:t>
            </a:r>
            <a:endParaRPr lang="ru-RU" baseline="-25000" dirty="0"/>
          </a:p>
        </p:txBody>
      </p:sp>
    </p:spTree>
    <p:extLst>
      <p:ext uri="{BB962C8B-B14F-4D97-AF65-F5344CB8AC3E}">
        <p14:creationId xmlns:p14="http://schemas.microsoft.com/office/powerpoint/2010/main" val="123592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5933" y="2155823"/>
            <a:ext cx="7674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Композитный катализатор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604861" y="6381328"/>
            <a:ext cx="561975" cy="365125"/>
          </a:xfrm>
        </p:spPr>
        <p:txBody>
          <a:bodyPr/>
          <a:lstStyle/>
          <a:p>
            <a:fld id="{2B3E2673-69AB-4400-BA99-B837FE5B5150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8299" y="229428"/>
            <a:ext cx="7520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Катализ на композитных </a:t>
            </a:r>
            <a:r>
              <a:rPr lang="ru-RU" sz="2400" b="1" dirty="0" err="1" smtClean="0">
                <a:solidFill>
                  <a:srgbClr val="002060"/>
                </a:solidFill>
              </a:rPr>
              <a:t>наночастицах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858778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dirty="0"/>
              <a:t>Высокая селективность</a:t>
            </a: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/>
              <a:t>Высокая активность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/>
              <a:t>Возможность </a:t>
            </a:r>
            <a:r>
              <a:rPr lang="ru-RU" dirty="0" err="1" smtClean="0"/>
              <a:t>стереоселективного</a:t>
            </a:r>
            <a:r>
              <a:rPr lang="ru-RU" dirty="0" smtClean="0"/>
              <a:t> катализа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056992"/>
              </p:ext>
            </p:extLst>
          </p:nvPr>
        </p:nvGraphicFramePr>
        <p:xfrm>
          <a:off x="945685" y="3143952"/>
          <a:ext cx="5085630" cy="320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CorelDRAW" r:id="rId3" imgW="5794200" imgH="3636720" progId="">
                  <p:embed/>
                </p:oleObj>
              </mc:Choice>
              <mc:Fallback>
                <p:oleObj name="CorelDRAW" r:id="rId3" imgW="5794200" imgH="3636720" progId="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685" y="3143952"/>
                        <a:ext cx="5085630" cy="320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74277" y="3592217"/>
            <a:ext cx="253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</a:t>
            </a:r>
            <a:r>
              <a:rPr lang="ru-RU" dirty="0" smtClean="0"/>
              <a:t> </a:t>
            </a:r>
            <a:r>
              <a:rPr lang="en-US" dirty="0" smtClean="0"/>
              <a:t>NP</a:t>
            </a:r>
            <a:r>
              <a:rPr lang="ru-RU" dirty="0" smtClean="0"/>
              <a:t> </a:t>
            </a:r>
            <a:r>
              <a:rPr lang="en-US" dirty="0" smtClean="0"/>
              <a:t> - </a:t>
            </a:r>
            <a:r>
              <a:rPr lang="en-US" i="1" dirty="0" smtClean="0"/>
              <a:t>d = 1.5-5.0 nm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600128" y="2956919"/>
            <a:ext cx="310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Ориентирующий </a:t>
            </a:r>
            <a:r>
              <a:rPr lang="ru-RU" dirty="0" err="1" smtClean="0"/>
              <a:t>лиганд</a:t>
            </a:r>
            <a:r>
              <a:rPr lang="ru-RU" dirty="0" smtClean="0"/>
              <a:t> </a:t>
            </a:r>
            <a:r>
              <a:rPr lang="en-US" dirty="0" smtClean="0"/>
              <a:t>L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047508" y="3315634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Реагент</a:t>
            </a: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4726105" y="3326251"/>
            <a:ext cx="0" cy="486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4042029" y="3183403"/>
            <a:ext cx="551435" cy="142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1589" y="4179380"/>
            <a:ext cx="1790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Водород на</a:t>
            </a:r>
          </a:p>
          <a:p>
            <a:r>
              <a:rPr lang="ru-RU" dirty="0" smtClean="0"/>
              <a:t>поверхности</a:t>
            </a:r>
          </a:p>
          <a:p>
            <a:r>
              <a:rPr lang="ru-RU" dirty="0" err="1" smtClean="0"/>
              <a:t>наноччастицы</a:t>
            </a:r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1405609" y="4528321"/>
            <a:ext cx="1628308" cy="326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274277" y="4179380"/>
            <a:ext cx="2714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 = C</a:t>
            </a:r>
            <a:r>
              <a:rPr lang="en-US" baseline="-25000" dirty="0" smtClean="0"/>
              <a:t>n</a:t>
            </a:r>
            <a:r>
              <a:rPr lang="en-US" dirty="0" smtClean="0"/>
              <a:t>H</a:t>
            </a:r>
            <a:r>
              <a:rPr lang="en-US" baseline="-25000" dirty="0" smtClean="0"/>
              <a:t>2n+2</a:t>
            </a:r>
            <a:r>
              <a:rPr lang="en-US" dirty="0" smtClean="0"/>
              <a:t>SH, </a:t>
            </a:r>
          </a:p>
          <a:p>
            <a:r>
              <a:rPr lang="en-US" dirty="0" smtClean="0"/>
              <a:t>      C</a:t>
            </a:r>
            <a:r>
              <a:rPr lang="en-US" baseline="-25000" dirty="0" smtClean="0"/>
              <a:t>n</a:t>
            </a:r>
            <a:r>
              <a:rPr lang="en-US" dirty="0" smtClean="0"/>
              <a:t>H</a:t>
            </a:r>
            <a:r>
              <a:rPr lang="en-US" baseline="-25000" dirty="0" smtClean="0"/>
              <a:t>2n+2</a:t>
            </a:r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n</a:t>
            </a:r>
            <a:r>
              <a:rPr lang="en-US" dirty="0" smtClean="0"/>
              <a:t>=11-20</a:t>
            </a:r>
          </a:p>
          <a:p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6152796" y="5102710"/>
            <a:ext cx="244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Селективность 5-70%</a:t>
            </a:r>
          </a:p>
        </p:txBody>
      </p:sp>
    </p:spTree>
    <p:extLst>
      <p:ext uri="{BB962C8B-B14F-4D97-AF65-F5344CB8AC3E}">
        <p14:creationId xmlns:p14="http://schemas.microsoft.com/office/powerpoint/2010/main" val="39757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6589" y="476672"/>
            <a:ext cx="7520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Статистика координации </a:t>
            </a:r>
            <a:r>
              <a:rPr lang="en-US" sz="2400" b="1" dirty="0" smtClean="0">
                <a:solidFill>
                  <a:srgbClr val="002060"/>
                </a:solidFill>
              </a:rPr>
              <a:t>H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2 </a:t>
            </a:r>
            <a:r>
              <a:rPr lang="ru-RU" sz="2400" b="1" dirty="0" smtClean="0">
                <a:solidFill>
                  <a:srgbClr val="002060"/>
                </a:solidFill>
              </a:rPr>
              <a:t>на</a:t>
            </a:r>
            <a:r>
              <a:rPr lang="en-US" sz="2400" b="1" dirty="0" smtClean="0">
                <a:solidFill>
                  <a:srgbClr val="002060"/>
                </a:solidFill>
              </a:rPr>
              <a:t> Pt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24</a:t>
            </a:r>
            <a:endParaRPr lang="en-US" sz="2400" b="1" baseline="-25000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 descr="g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8316416" cy="5589240"/>
          </a:xfrm>
          <a:prstGeom prst="rect">
            <a:avLst/>
          </a:prstGeom>
        </p:spPr>
      </p:pic>
      <p:pic>
        <p:nvPicPr>
          <p:cNvPr id="11" name="Рисунок 10" descr="g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772816"/>
            <a:ext cx="2915816" cy="2037991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5940152" y="3068960"/>
            <a:ext cx="576064" cy="10801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187624" y="5229200"/>
          <a:ext cx="360039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2"/>
                <a:gridCol w="792088"/>
                <a:gridCol w="792088"/>
                <a:gridCol w="72008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r>
                        <a:rPr lang="en-US" baseline="-25000" dirty="0" smtClean="0"/>
                        <a:t>0</a:t>
                      </a:r>
                      <a:r>
                        <a:rPr lang="en-US" dirty="0" smtClean="0"/>
                        <a:t>,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пс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σ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пс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Большой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0.06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0.05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285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Малый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0.29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0.26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92080" y="5373216"/>
            <a:ext cx="2938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K</a:t>
            </a:r>
            <a:r>
              <a:rPr lang="en-US" i="1" baseline="-25000" dirty="0" err="1" smtClean="0"/>
              <a:t>c</a:t>
            </a:r>
            <a:r>
              <a:rPr lang="en-US" dirty="0" smtClean="0"/>
              <a:t>=7∙10</a:t>
            </a:r>
            <a:r>
              <a:rPr lang="en-US" baseline="30000" dirty="0" smtClean="0"/>
              <a:t>-5</a:t>
            </a:r>
            <a:r>
              <a:rPr lang="en-US" baseline="-25000" dirty="0" smtClean="0"/>
              <a:t>,</a:t>
            </a:r>
            <a:r>
              <a:rPr lang="en-US" baseline="30000" dirty="0" smtClean="0"/>
              <a:t> </a:t>
            </a:r>
          </a:p>
          <a:p>
            <a:r>
              <a:rPr lang="en-US" i="1" dirty="0" smtClean="0"/>
              <a:t>K</a:t>
            </a:r>
            <a:r>
              <a:rPr lang="en-US" i="1" baseline="30000" dirty="0" smtClean="0"/>
              <a:t>0</a:t>
            </a:r>
            <a:r>
              <a:rPr lang="en-US" dirty="0" smtClean="0"/>
              <a:t>=2∙10</a:t>
            </a:r>
            <a:r>
              <a:rPr lang="en-US" baseline="30000" dirty="0" smtClean="0"/>
              <a:t>-3</a:t>
            </a:r>
          </a:p>
          <a:p>
            <a:r>
              <a:rPr lang="el-GR" dirty="0" smtClean="0"/>
              <a:t>Δ</a:t>
            </a:r>
            <a:r>
              <a:rPr lang="en-US" i="1" dirty="0" smtClean="0"/>
              <a:t>G</a:t>
            </a:r>
            <a:r>
              <a:rPr lang="ru-RU" i="1" baseline="30000" dirty="0" smtClean="0"/>
              <a:t>0</a:t>
            </a:r>
            <a:r>
              <a:rPr lang="ru-RU" dirty="0" smtClean="0"/>
              <a:t>(400</a:t>
            </a:r>
            <a:r>
              <a:rPr lang="en-US" dirty="0" smtClean="0"/>
              <a:t>K</a:t>
            </a:r>
            <a:r>
              <a:rPr lang="ru-RU" dirty="0" smtClean="0"/>
              <a:t>) </a:t>
            </a:r>
            <a:r>
              <a:rPr lang="en-US" dirty="0" smtClean="0"/>
              <a:t>=</a:t>
            </a:r>
            <a:r>
              <a:rPr lang="ru-RU" dirty="0" smtClean="0"/>
              <a:t> </a:t>
            </a:r>
            <a:r>
              <a:rPr lang="en-US" dirty="0" smtClean="0"/>
              <a:t>4.9 </a:t>
            </a:r>
            <a:r>
              <a:rPr lang="ru-RU" dirty="0" smtClean="0"/>
              <a:t>ккал/моль</a:t>
            </a:r>
            <a:endParaRPr lang="ru-RU" baseline="30000" dirty="0"/>
          </a:p>
        </p:txBody>
      </p:sp>
    </p:spTree>
    <p:extLst>
      <p:ext uri="{BB962C8B-B14F-4D97-AF65-F5344CB8AC3E}">
        <p14:creationId xmlns:p14="http://schemas.microsoft.com/office/powerpoint/2010/main" val="398555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682" y="1089637"/>
            <a:ext cx="2942955" cy="341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4783"/>
            <a:ext cx="3240360" cy="309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3" y="1230111"/>
            <a:ext cx="2915816" cy="335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6589" y="476672"/>
            <a:ext cx="7520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Наиболее выгодные направление присоединения</a:t>
            </a:r>
            <a:endParaRPr lang="en-US" sz="2400" b="1" baseline="-25000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72" y="4585616"/>
            <a:ext cx="2923034" cy="189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44" y="4653136"/>
            <a:ext cx="3312367" cy="198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55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8299" y="260648"/>
            <a:ext cx="7520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Кластеры </a:t>
            </a:r>
            <a:r>
              <a:rPr lang="en-US" sz="2400" b="1" dirty="0" smtClean="0">
                <a:solidFill>
                  <a:srgbClr val="002060"/>
                </a:solidFill>
              </a:rPr>
              <a:t>Pt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24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и </a:t>
            </a:r>
            <a:r>
              <a:rPr lang="en-US" sz="2400" b="1" dirty="0" smtClean="0">
                <a:solidFill>
                  <a:srgbClr val="002060"/>
                </a:solidFill>
              </a:rPr>
              <a:t>Pt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116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на подложке </a:t>
            </a:r>
            <a:r>
              <a:rPr lang="ru-RU" sz="2400" b="1" dirty="0" err="1" smtClean="0">
                <a:solidFill>
                  <a:srgbClr val="002060"/>
                </a:solidFill>
              </a:rPr>
              <a:t>графена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4581128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Адгезия к подложке очень мала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При </a:t>
            </a:r>
            <a:r>
              <a:rPr lang="en-US" sz="1600" i="1" dirty="0" smtClean="0"/>
              <a:t>T</a:t>
            </a:r>
            <a:r>
              <a:rPr lang="ru-RU" sz="1600" i="1" dirty="0" smtClean="0"/>
              <a:t> </a:t>
            </a:r>
            <a:r>
              <a:rPr lang="en-US" sz="1600" dirty="0" smtClean="0"/>
              <a:t>= </a:t>
            </a:r>
            <a:r>
              <a:rPr lang="ru-RU" sz="1600" dirty="0" smtClean="0"/>
              <a:t>400 К кластер, попадающий на подложку из газовой фазы, отскакивает от нее и испытывает долгопериодические скачки между листами </a:t>
            </a:r>
            <a:r>
              <a:rPr lang="ru-RU" sz="1600" dirty="0" err="1" smtClean="0"/>
              <a:t>графена</a:t>
            </a:r>
            <a:endParaRPr lang="ru-RU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Присоединение возможно на боковых кристаллических плоскостях графита  - на торцах листов графитовых слоев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Столкновение с подложкой при </a:t>
            </a:r>
            <a:r>
              <a:rPr lang="en-US" sz="1600" i="1" dirty="0"/>
              <a:t>T</a:t>
            </a:r>
            <a:r>
              <a:rPr lang="ru-RU" sz="1600" i="1" dirty="0"/>
              <a:t> </a:t>
            </a:r>
            <a:r>
              <a:rPr lang="en-US" sz="1600" dirty="0" smtClean="0"/>
              <a:t>&gt; 3</a:t>
            </a:r>
            <a:r>
              <a:rPr lang="ru-RU" sz="1600" dirty="0" smtClean="0"/>
              <a:t>00 </a:t>
            </a:r>
            <a:r>
              <a:rPr lang="ru-RU" sz="1600" dirty="0"/>
              <a:t>К </a:t>
            </a:r>
            <a:r>
              <a:rPr lang="ru-RU" sz="1600" dirty="0" smtClean="0"/>
              <a:t>приводит к </a:t>
            </a:r>
            <a:r>
              <a:rPr lang="ru-RU" sz="1600" dirty="0" err="1" smtClean="0"/>
              <a:t>аморфизации</a:t>
            </a:r>
            <a:r>
              <a:rPr lang="ru-RU" sz="1600" dirty="0" smtClean="0"/>
              <a:t> кластера</a:t>
            </a:r>
            <a:endParaRPr lang="ru-RU" sz="16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65" y="1099592"/>
            <a:ext cx="4486255" cy="28803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490" y="1099592"/>
            <a:ext cx="4928981" cy="30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Дуга 5"/>
          <p:cNvSpPr/>
          <p:nvPr/>
        </p:nvSpPr>
        <p:spPr>
          <a:xfrm>
            <a:off x="2508892" y="1099592"/>
            <a:ext cx="838972" cy="1681336"/>
          </a:xfrm>
          <a:prstGeom prst="arc">
            <a:avLst>
              <a:gd name="adj1" fmla="val 10697717"/>
              <a:gd name="adj2" fmla="val 2296995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Дуга 8"/>
          <p:cNvSpPr/>
          <p:nvPr/>
        </p:nvSpPr>
        <p:spPr>
          <a:xfrm>
            <a:off x="3463961" y="1589791"/>
            <a:ext cx="838972" cy="1681336"/>
          </a:xfrm>
          <a:prstGeom prst="arc">
            <a:avLst>
              <a:gd name="adj1" fmla="val 10697717"/>
              <a:gd name="adj2" fmla="val 2296995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уга 9"/>
          <p:cNvSpPr/>
          <p:nvPr/>
        </p:nvSpPr>
        <p:spPr>
          <a:xfrm>
            <a:off x="6444208" y="1196752"/>
            <a:ext cx="1152128" cy="1681336"/>
          </a:xfrm>
          <a:prstGeom prst="arc">
            <a:avLst>
              <a:gd name="adj1" fmla="val 10697717"/>
              <a:gd name="adj2" fmla="val 2296995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77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083" y="260648"/>
            <a:ext cx="7520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Эффект присоединения </a:t>
            </a:r>
            <a:r>
              <a:rPr lang="en-US" sz="2400" b="1" dirty="0" smtClean="0">
                <a:solidFill>
                  <a:srgbClr val="002060"/>
                </a:solidFill>
              </a:rPr>
              <a:t>H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и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соударения </a:t>
            </a:r>
            <a:r>
              <a:rPr lang="en-US" sz="2400" b="1" dirty="0" smtClean="0">
                <a:solidFill>
                  <a:srgbClr val="002060"/>
                </a:solidFill>
              </a:rPr>
              <a:t>Pt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24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с </a:t>
            </a:r>
            <a:r>
              <a:rPr lang="ru-RU" sz="2400" b="1" dirty="0" err="1" smtClean="0">
                <a:solidFill>
                  <a:srgbClr val="002060"/>
                </a:solidFill>
              </a:rPr>
              <a:t>графеновой</a:t>
            </a:r>
            <a:r>
              <a:rPr lang="ru-RU" sz="2400" b="1" dirty="0" smtClean="0">
                <a:solidFill>
                  <a:srgbClr val="002060"/>
                </a:solidFill>
              </a:rPr>
              <a:t> подложкой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38727" y="1335832"/>
            <a:ext cx="1074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U</a:t>
            </a:r>
            <a:r>
              <a:rPr lang="ru-RU" sz="1400" dirty="0" smtClean="0"/>
              <a:t>, </a:t>
            </a:r>
            <a:endParaRPr lang="en-US" sz="1400" dirty="0" smtClean="0"/>
          </a:p>
          <a:p>
            <a:r>
              <a:rPr lang="ru-RU" sz="1400" dirty="0" smtClean="0"/>
              <a:t>ккал/моль</a:t>
            </a: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24" y="1916832"/>
            <a:ext cx="7656702" cy="339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4988742" y="1771762"/>
            <a:ext cx="0" cy="15028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84686" y="1162679"/>
            <a:ext cx="12394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FF0000"/>
                </a:solidFill>
              </a:rPr>
              <a:t>Присоединение</a:t>
            </a:r>
            <a:endParaRPr lang="en-US" sz="1100" dirty="0" smtClean="0">
              <a:solidFill>
                <a:srgbClr val="FF0000"/>
              </a:solidFill>
            </a:endParaRPr>
          </a:p>
          <a:p>
            <a:r>
              <a:rPr lang="ru-RU" sz="1100" dirty="0" smtClean="0">
                <a:solidFill>
                  <a:srgbClr val="FF0000"/>
                </a:solidFill>
              </a:rPr>
              <a:t>первой </a:t>
            </a:r>
            <a:endParaRPr lang="en-US" sz="1100" dirty="0" smtClean="0">
              <a:solidFill>
                <a:srgbClr val="FF0000"/>
              </a:solidFill>
            </a:endParaRPr>
          </a:p>
          <a:p>
            <a:r>
              <a:rPr lang="ru-RU" sz="1100" dirty="0" smtClean="0">
                <a:solidFill>
                  <a:srgbClr val="FF0000"/>
                </a:solidFill>
              </a:rPr>
              <a:t>молекулы </a:t>
            </a:r>
            <a:r>
              <a:rPr lang="en-US" sz="1100" dirty="0" smtClean="0">
                <a:solidFill>
                  <a:srgbClr val="FF0000"/>
                </a:solidFill>
              </a:rPr>
              <a:t>H</a:t>
            </a:r>
            <a:r>
              <a:rPr lang="en-US" sz="1100" baseline="-25000" dirty="0" smtClean="0">
                <a:solidFill>
                  <a:srgbClr val="FF0000"/>
                </a:solidFill>
              </a:rPr>
              <a:t>2</a:t>
            </a:r>
            <a:endParaRPr lang="ru-RU" baseline="-25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5846" y="1162679"/>
            <a:ext cx="12394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FF0000"/>
                </a:solidFill>
              </a:rPr>
              <a:t>Присоединение</a:t>
            </a:r>
            <a:endParaRPr lang="en-US" sz="1100" dirty="0" smtClean="0">
              <a:solidFill>
                <a:srgbClr val="FF0000"/>
              </a:solidFill>
            </a:endParaRPr>
          </a:p>
          <a:p>
            <a:r>
              <a:rPr lang="ru-RU" sz="1100" dirty="0" smtClean="0">
                <a:solidFill>
                  <a:srgbClr val="FF0000"/>
                </a:solidFill>
              </a:rPr>
              <a:t>второй </a:t>
            </a:r>
            <a:endParaRPr lang="en-US" sz="1100" dirty="0" smtClean="0">
              <a:solidFill>
                <a:srgbClr val="FF0000"/>
              </a:solidFill>
            </a:endParaRPr>
          </a:p>
          <a:p>
            <a:r>
              <a:rPr lang="ru-RU" sz="1100" dirty="0" smtClean="0">
                <a:solidFill>
                  <a:srgbClr val="FF0000"/>
                </a:solidFill>
              </a:rPr>
              <a:t>молекулы </a:t>
            </a:r>
            <a:r>
              <a:rPr lang="en-US" sz="1100" dirty="0" smtClean="0">
                <a:solidFill>
                  <a:srgbClr val="FF0000"/>
                </a:solidFill>
              </a:rPr>
              <a:t>H</a:t>
            </a:r>
            <a:r>
              <a:rPr lang="en-US" sz="1100" baseline="-25000" dirty="0" smtClean="0">
                <a:solidFill>
                  <a:srgbClr val="FF0000"/>
                </a:solidFill>
              </a:rPr>
              <a:t>2</a:t>
            </a:r>
            <a:endParaRPr lang="ru-RU" baseline="-25000" dirty="0">
              <a:solidFill>
                <a:srgbClr val="FF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7505926" y="1762843"/>
            <a:ext cx="0" cy="216794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390539" y="2729893"/>
            <a:ext cx="0" cy="99882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69944" y="2225837"/>
            <a:ext cx="9829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FF0000"/>
                </a:solidFill>
              </a:rPr>
              <a:t>Контакт с</a:t>
            </a:r>
          </a:p>
          <a:p>
            <a:r>
              <a:rPr lang="ru-RU" sz="1100" dirty="0" smtClean="0">
                <a:solidFill>
                  <a:srgbClr val="FF0000"/>
                </a:solidFill>
              </a:rPr>
              <a:t>подложкой</a:t>
            </a:r>
            <a:endParaRPr lang="ru-RU" baseline="-25000" dirty="0">
              <a:solidFill>
                <a:srgbClr val="FF0000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323658" y="3389981"/>
            <a:ext cx="7704856" cy="256145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4792618" y="3766314"/>
            <a:ext cx="3226376" cy="128071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50986" y="3066893"/>
            <a:ext cx="1217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</a:rPr>
              <a:t>Дрейф энергии</a:t>
            </a:r>
            <a:endParaRPr lang="ru-RU" baseline="-25000" dirty="0">
              <a:solidFill>
                <a:schemeClr val="tx2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7279954" y="4470102"/>
            <a:ext cx="1138144" cy="64034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7281738" y="4182069"/>
            <a:ext cx="1138144" cy="64034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8028514" y="3415566"/>
            <a:ext cx="0" cy="350748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8025288" y="4188492"/>
            <a:ext cx="0" cy="350748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8025288" y="3827952"/>
            <a:ext cx="0" cy="350748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110604" y="3316076"/>
            <a:ext cx="11320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FF0000"/>
                </a:solidFill>
              </a:rPr>
              <a:t>Энергия</a:t>
            </a:r>
          </a:p>
          <a:p>
            <a:r>
              <a:rPr lang="ru-RU" sz="1100" dirty="0" smtClean="0">
                <a:solidFill>
                  <a:srgbClr val="FF0000"/>
                </a:solidFill>
              </a:rPr>
              <a:t>гидрирования</a:t>
            </a:r>
            <a:endParaRPr lang="ru-RU" baseline="-250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10604" y="4148422"/>
            <a:ext cx="11320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FF0000"/>
                </a:solidFill>
              </a:rPr>
              <a:t>Энергия</a:t>
            </a:r>
          </a:p>
          <a:p>
            <a:r>
              <a:rPr lang="ru-RU" sz="1100" dirty="0" smtClean="0">
                <a:solidFill>
                  <a:srgbClr val="FF0000"/>
                </a:solidFill>
              </a:rPr>
              <a:t>гидрирования</a:t>
            </a:r>
            <a:endParaRPr lang="ru-RU" baseline="-250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110603" y="3715341"/>
            <a:ext cx="9637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FF0000"/>
                </a:solidFill>
              </a:rPr>
              <a:t>Энергия</a:t>
            </a:r>
          </a:p>
          <a:p>
            <a:r>
              <a:rPr lang="ru-RU" sz="1100" dirty="0" smtClean="0">
                <a:solidFill>
                  <a:srgbClr val="FF0000"/>
                </a:solidFill>
              </a:rPr>
              <a:t>релаксации</a:t>
            </a:r>
            <a:endParaRPr lang="ru-RU" baseline="-250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999916" y="1762843"/>
            <a:ext cx="1074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Номер шага по времени</a:t>
            </a:r>
            <a:endParaRPr lang="ru-RU" sz="1400" dirty="0" smtClean="0"/>
          </a:p>
        </p:txBody>
      </p:sp>
      <p:cxnSp>
        <p:nvCxnSpPr>
          <p:cNvPr id="2059" name="Прямая со стрелкой 2058"/>
          <p:cNvCxnSpPr/>
          <p:nvPr/>
        </p:nvCxnSpPr>
        <p:spPr>
          <a:xfrm>
            <a:off x="683568" y="5229200"/>
            <a:ext cx="7734530" cy="0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Прямая соединительная линия 2061"/>
          <p:cNvCxnSpPr/>
          <p:nvPr/>
        </p:nvCxnSpPr>
        <p:spPr>
          <a:xfrm>
            <a:off x="1547664" y="1916832"/>
            <a:ext cx="0" cy="339261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2411760" y="1949820"/>
            <a:ext cx="0" cy="339261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275856" y="1949820"/>
            <a:ext cx="0" cy="339261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4211960" y="1949819"/>
            <a:ext cx="0" cy="339261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5104407" y="1957412"/>
            <a:ext cx="0" cy="339261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6012160" y="1916832"/>
            <a:ext cx="0" cy="339261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876256" y="1916832"/>
            <a:ext cx="0" cy="339261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7812360" y="1949817"/>
            <a:ext cx="0" cy="339261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TextBox 2063"/>
          <p:cNvSpPr txBox="1"/>
          <p:nvPr/>
        </p:nvSpPr>
        <p:spPr>
          <a:xfrm>
            <a:off x="2175157" y="5365268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0.2</a:t>
            </a:r>
            <a:endParaRPr lang="ru-RU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4023447" y="5342431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0.4</a:t>
            </a:r>
            <a:endParaRPr lang="ru-RU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5823647" y="5365268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0.6</a:t>
            </a:r>
            <a:endParaRPr lang="ru-RU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7617923" y="5342431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0.8</a:t>
            </a:r>
            <a:endParaRPr lang="ru-RU" sz="1200" dirty="0"/>
          </a:p>
        </p:txBody>
      </p:sp>
      <p:sp>
        <p:nvSpPr>
          <p:cNvPr id="2065" name="TextBox 2064"/>
          <p:cNvSpPr txBox="1"/>
          <p:nvPr/>
        </p:nvSpPr>
        <p:spPr>
          <a:xfrm>
            <a:off x="490150" y="5659727"/>
            <a:ext cx="22135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=0.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5фс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=4000000, NVT(Nose-Hoover), 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=400K</a:t>
            </a:r>
            <a:endParaRPr lang="ru-RU" dirty="0"/>
          </a:p>
        </p:txBody>
      </p:sp>
      <p:sp>
        <p:nvSpPr>
          <p:cNvPr id="2066" name="TextBox 2065"/>
          <p:cNvSpPr txBox="1"/>
          <p:nvPr/>
        </p:nvSpPr>
        <p:spPr>
          <a:xfrm>
            <a:off x="8311208" y="5372472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нс</a:t>
            </a:r>
            <a:endParaRPr lang="ru-RU" dirty="0"/>
          </a:p>
        </p:txBody>
      </p:sp>
      <p:pic>
        <p:nvPicPr>
          <p:cNvPr id="20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1" y="3725456"/>
            <a:ext cx="2123897" cy="129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34" y="3827952"/>
            <a:ext cx="2208858" cy="141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38" y="5313540"/>
            <a:ext cx="2168202" cy="139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73" name="Прямая со стрелкой 2072"/>
          <p:cNvCxnSpPr/>
          <p:nvPr/>
        </p:nvCxnSpPr>
        <p:spPr>
          <a:xfrm flipH="1" flipV="1">
            <a:off x="775933" y="3728713"/>
            <a:ext cx="267675" cy="4175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639" y="4757736"/>
            <a:ext cx="1955928" cy="141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6" name="Прямая со стрелкой 75"/>
          <p:cNvCxnSpPr/>
          <p:nvPr/>
        </p:nvCxnSpPr>
        <p:spPr>
          <a:xfrm flipV="1">
            <a:off x="7092280" y="4757736"/>
            <a:ext cx="648072" cy="4073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V="1">
            <a:off x="4753537" y="4363865"/>
            <a:ext cx="2032309" cy="11390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 flipV="1">
            <a:off x="4211960" y="4054020"/>
            <a:ext cx="754444" cy="4020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56772" y="6237312"/>
            <a:ext cx="3687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Будет ли деформироваться </a:t>
            </a:r>
            <a:r>
              <a:rPr lang="en-US" dirty="0" smtClean="0"/>
              <a:t>Pt13</a:t>
            </a:r>
            <a:r>
              <a:rPr lang="ru-RU" dirty="0" smtClean="0"/>
              <a:t>,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95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708" y="85084"/>
            <a:ext cx="7520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Какова адсорбционная емкость и стойкость кластеров по отношению к </a:t>
            </a:r>
            <a:r>
              <a:rPr lang="en-US" sz="2400" b="1" dirty="0" smtClean="0">
                <a:solidFill>
                  <a:srgbClr val="002060"/>
                </a:solidFill>
              </a:rPr>
              <a:t>H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</a:rPr>
              <a:t>?</a:t>
            </a:r>
            <a:endParaRPr lang="en-US" sz="2400" b="1" baseline="-25000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39461" y="1067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31" y="962621"/>
            <a:ext cx="1686770" cy="168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93" y="985799"/>
            <a:ext cx="1685685" cy="159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877678"/>
            <a:ext cx="1732851" cy="169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136" y="998624"/>
            <a:ext cx="1942385" cy="161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5762" y="2286405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</a:t>
            </a:r>
            <a:r>
              <a:rPr lang="en-US" baseline="-25000" dirty="0" smtClean="0"/>
              <a:t>24</a:t>
            </a:r>
            <a:r>
              <a:rPr lang="en-US" dirty="0" smtClean="0"/>
              <a:t>H</a:t>
            </a:r>
            <a:r>
              <a:rPr lang="en-US" baseline="-25000" dirty="0" smtClean="0"/>
              <a:t>22</a:t>
            </a:r>
            <a:endParaRPr lang="ru-RU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1938560" y="2282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</a:t>
            </a:r>
            <a:r>
              <a:rPr lang="en-US" baseline="-25000" dirty="0" smtClean="0"/>
              <a:t>24</a:t>
            </a:r>
            <a:r>
              <a:rPr lang="en-US" dirty="0" smtClean="0"/>
              <a:t>H</a:t>
            </a:r>
            <a:r>
              <a:rPr lang="en-US" baseline="-25000" dirty="0" smtClean="0"/>
              <a:t>12</a:t>
            </a:r>
            <a:endParaRPr lang="ru-RU" baseline="-250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007613" y="2137241"/>
            <a:ext cx="7615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400101" y="2137241"/>
            <a:ext cx="7615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63845" y="171679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ru-RU" dirty="0" err="1" smtClean="0"/>
              <a:t>нс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486137" y="168461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ru-RU" dirty="0" err="1" smtClean="0"/>
              <a:t>нс</a:t>
            </a:r>
            <a:endParaRPr lang="ru-RU" dirty="0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2" y="2960948"/>
            <a:ext cx="1725191" cy="165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880" y="2825614"/>
            <a:ext cx="1758494" cy="179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892709" y="4159969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Pt</a:t>
            </a:r>
            <a:r>
              <a:rPr lang="ru-RU" baseline="-25000" dirty="0" smtClean="0"/>
              <a:t>38</a:t>
            </a:r>
            <a:r>
              <a:rPr lang="en-US" dirty="0" smtClean="0"/>
              <a:t>H</a:t>
            </a:r>
            <a:r>
              <a:rPr lang="ru-RU" baseline="-25000" dirty="0" smtClean="0"/>
              <a:t>3</a:t>
            </a:r>
            <a:r>
              <a:rPr lang="en-US" baseline="-25000" dirty="0" smtClean="0"/>
              <a:t>2</a:t>
            </a:r>
            <a:endParaRPr lang="ru-RU" baseline="-25000" dirty="0"/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53" y="2960948"/>
            <a:ext cx="2056656" cy="190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904" y="2902378"/>
            <a:ext cx="2144604" cy="202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424319" y="436510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</a:t>
            </a:r>
            <a:r>
              <a:rPr lang="en-US" baseline="-25000" dirty="0" smtClean="0"/>
              <a:t>55</a:t>
            </a:r>
            <a:r>
              <a:rPr lang="en-US" dirty="0" smtClean="0"/>
              <a:t>H</a:t>
            </a:r>
            <a:r>
              <a:rPr lang="en-US" baseline="-25000" dirty="0" smtClean="0"/>
              <a:t>42</a:t>
            </a:r>
            <a:endParaRPr lang="ru-RU" baseline="-25000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6444126" y="3733747"/>
            <a:ext cx="7615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02" y="4594538"/>
            <a:ext cx="1914922" cy="206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41117" y="5696901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</a:t>
            </a:r>
            <a:r>
              <a:rPr lang="en-US" baseline="-25000" dirty="0" smtClean="0"/>
              <a:t>116</a:t>
            </a:r>
            <a:r>
              <a:rPr lang="en-US" dirty="0" smtClean="0"/>
              <a:t>H</a:t>
            </a:r>
            <a:r>
              <a:rPr lang="en-US" baseline="-25000" dirty="0" smtClean="0"/>
              <a:t>78</a:t>
            </a:r>
            <a:endParaRPr lang="ru-RU" baseline="-25000" dirty="0"/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2007613" y="3686833"/>
            <a:ext cx="7615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35" y="4610528"/>
            <a:ext cx="1962061" cy="200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Прямая со стрелкой 20"/>
          <p:cNvCxnSpPr/>
          <p:nvPr/>
        </p:nvCxnSpPr>
        <p:spPr>
          <a:xfrm>
            <a:off x="3107022" y="6165304"/>
            <a:ext cx="7615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46177" y="5035181"/>
            <a:ext cx="33913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«Коррозии» </a:t>
            </a:r>
            <a:r>
              <a:rPr lang="ru-RU" sz="1400" dirty="0" err="1" smtClean="0"/>
              <a:t>монослоем</a:t>
            </a:r>
            <a:r>
              <a:rPr lang="ru-RU" sz="1400" dirty="0" smtClean="0"/>
              <a:t> </a:t>
            </a:r>
            <a:r>
              <a:rPr lang="en-US" sz="1400" dirty="0" smtClean="0"/>
              <a:t>H</a:t>
            </a:r>
            <a:r>
              <a:rPr lang="ru-RU" sz="1400" dirty="0" smtClean="0"/>
              <a:t> не выдерживает ни один кластер</a:t>
            </a:r>
            <a:endParaRPr lang="en-US" sz="1400" dirty="0" smtClean="0"/>
          </a:p>
          <a:p>
            <a:r>
              <a:rPr lang="ru-RU" sz="1400" dirty="0" smtClean="0"/>
              <a:t>Чем больше размер, тем больше стойкость</a:t>
            </a:r>
          </a:p>
          <a:p>
            <a:r>
              <a:rPr lang="ru-RU" sz="1400" dirty="0" smtClean="0"/>
              <a:t>Икосаэдры менее стойкие</a:t>
            </a:r>
          </a:p>
          <a:p>
            <a:r>
              <a:rPr lang="ru-RU" sz="1400" dirty="0" smtClean="0"/>
              <a:t>Без потери формы можно адсорбировать менее 1/2 </a:t>
            </a:r>
            <a:r>
              <a:rPr lang="ru-RU" sz="1400" dirty="0" err="1" smtClean="0"/>
              <a:t>монослоя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6649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6589" y="476672"/>
            <a:ext cx="7993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Столкновение и слияние </a:t>
            </a:r>
            <a:r>
              <a:rPr lang="ru-RU" sz="2400" b="1" dirty="0" err="1" smtClean="0">
                <a:solidFill>
                  <a:srgbClr val="002060"/>
                </a:solidFill>
              </a:rPr>
              <a:t>наночастиц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Pt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24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и </a:t>
            </a:r>
            <a:r>
              <a:rPr lang="en-US" sz="2400" b="1" dirty="0" smtClean="0">
                <a:solidFill>
                  <a:srgbClr val="002060"/>
                </a:solidFill>
              </a:rPr>
              <a:t>Pt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100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4" y="1307669"/>
            <a:ext cx="3747864" cy="193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878" y="1257471"/>
            <a:ext cx="2885345" cy="217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392" y="1262884"/>
            <a:ext cx="2817225" cy="213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76" y="3616194"/>
            <a:ext cx="3154836" cy="214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512" y="3437453"/>
            <a:ext cx="2710293" cy="241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41" y="3619510"/>
            <a:ext cx="2810676" cy="236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4" y="1307669"/>
            <a:ext cx="3595375" cy="2049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408572" y="3526005"/>
            <a:ext cx="2673200" cy="2549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822221" y="295079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</a:t>
            </a:r>
            <a:r>
              <a:rPr lang="ru-RU" dirty="0" err="1" smtClean="0"/>
              <a:t>пс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056816" y="298766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64</a:t>
            </a:r>
            <a:r>
              <a:rPr lang="en-US" dirty="0" smtClean="0"/>
              <a:t> </a:t>
            </a:r>
            <a:r>
              <a:rPr lang="ru-RU" dirty="0" err="1" smtClean="0"/>
              <a:t>пс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435760" y="298766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67</a:t>
            </a:r>
            <a:r>
              <a:rPr lang="en-US" dirty="0" smtClean="0"/>
              <a:t> </a:t>
            </a:r>
            <a:r>
              <a:rPr lang="ru-RU" dirty="0" err="1" smtClean="0"/>
              <a:t>нс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518576" y="566566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r>
              <a:rPr lang="en-US" dirty="0" smtClean="0"/>
              <a:t>0 </a:t>
            </a:r>
            <a:r>
              <a:rPr lang="ru-RU" dirty="0" err="1" smtClean="0"/>
              <a:t>пс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451140" y="569367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72</a:t>
            </a:r>
            <a:r>
              <a:rPr lang="en-US" dirty="0" smtClean="0"/>
              <a:t> </a:t>
            </a:r>
            <a:r>
              <a:rPr lang="ru-RU" dirty="0" err="1" smtClean="0"/>
              <a:t>пс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435761" y="569367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82</a:t>
            </a:r>
            <a:r>
              <a:rPr lang="en-US" dirty="0" smtClean="0"/>
              <a:t> </a:t>
            </a:r>
            <a:r>
              <a:rPr lang="ru-RU" dirty="0" err="1" smtClean="0"/>
              <a:t>пс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056816" y="1609187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2.91</a:t>
            </a:r>
            <a:r>
              <a:rPr lang="en-US" sz="1000" dirty="0" smtClean="0"/>
              <a:t> </a:t>
            </a:r>
            <a:r>
              <a:rPr lang="ru-RU" sz="1000" dirty="0" smtClean="0"/>
              <a:t>А</a:t>
            </a:r>
            <a:endParaRPr lang="ru-RU" sz="100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627784" y="3172326"/>
            <a:ext cx="2120874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868144" y="3184202"/>
            <a:ext cx="1355146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241851" y="5878340"/>
            <a:ext cx="2114125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264329" y="5878340"/>
            <a:ext cx="2114125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5174417" y="4066963"/>
            <a:ext cx="605674" cy="7515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22221" y="3528946"/>
            <a:ext cx="183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FF0000"/>
                </a:solidFill>
              </a:rPr>
              <a:t>Подповерхностный</a:t>
            </a:r>
          </a:p>
          <a:p>
            <a:pPr algn="r"/>
            <a:r>
              <a:rPr lang="ru-RU" sz="1400" dirty="0" smtClean="0">
                <a:solidFill>
                  <a:srgbClr val="FF0000"/>
                </a:solidFill>
              </a:rPr>
              <a:t> атом </a:t>
            </a:r>
            <a:r>
              <a:rPr lang="en-US" sz="1400" dirty="0" smtClean="0">
                <a:solidFill>
                  <a:srgbClr val="FF0000"/>
                </a:solidFill>
              </a:rPr>
              <a:t>H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6278392" y="3933056"/>
            <a:ext cx="1749992" cy="8854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1905192" y="3861048"/>
            <a:ext cx="628868" cy="8271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406101" y="3533445"/>
            <a:ext cx="200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FF0000"/>
                </a:solidFill>
              </a:rPr>
              <a:t>Атом диффундирует </a:t>
            </a:r>
          </a:p>
          <a:p>
            <a:pPr algn="r"/>
            <a:r>
              <a:rPr lang="ru-RU" sz="1400" dirty="0" smtClean="0">
                <a:solidFill>
                  <a:srgbClr val="FF0000"/>
                </a:solidFill>
              </a:rPr>
              <a:t>к поверхности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7176" name="TextBox 7175"/>
          <p:cNvSpPr txBox="1"/>
          <p:nvPr/>
        </p:nvSpPr>
        <p:spPr>
          <a:xfrm>
            <a:off x="3653171" y="3184202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Медленно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86108" y="3203103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Быстро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66743" y="5884020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Быстро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08535" y="5884019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Медленно</a:t>
            </a:r>
            <a:endParaRPr lang="ru-RU" sz="1400" b="1" dirty="0">
              <a:solidFill>
                <a:srgbClr val="002060"/>
              </a:solidFill>
            </a:endParaRPr>
          </a:p>
        </p:txBody>
      </p:sp>
      <p:cxnSp>
        <p:nvCxnSpPr>
          <p:cNvPr id="7178" name="Прямая со стрелкой 7177"/>
          <p:cNvCxnSpPr/>
          <p:nvPr/>
        </p:nvCxnSpPr>
        <p:spPr>
          <a:xfrm>
            <a:off x="1475656" y="2096852"/>
            <a:ext cx="533144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 flipV="1">
            <a:off x="2270612" y="2237501"/>
            <a:ext cx="557301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111927" y="1320263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</a:t>
            </a:r>
            <a:r>
              <a:rPr lang="en-US" baseline="-25000" dirty="0" smtClean="0"/>
              <a:t>100</a:t>
            </a:r>
            <a:endParaRPr lang="ru-RU" baseline="-25000" dirty="0"/>
          </a:p>
        </p:txBody>
      </p:sp>
      <p:sp>
        <p:nvSpPr>
          <p:cNvPr id="54" name="TextBox 53"/>
          <p:cNvSpPr txBox="1"/>
          <p:nvPr/>
        </p:nvSpPr>
        <p:spPr>
          <a:xfrm>
            <a:off x="2804912" y="167074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</a:t>
            </a:r>
            <a:r>
              <a:rPr lang="en-US" baseline="-25000" dirty="0" smtClean="0"/>
              <a:t>24</a:t>
            </a:r>
            <a:endParaRPr lang="ru-RU" baseline="-25000" dirty="0"/>
          </a:p>
        </p:txBody>
      </p:sp>
      <p:cxnSp>
        <p:nvCxnSpPr>
          <p:cNvPr id="7184" name="Прямая со стрелкой 7183"/>
          <p:cNvCxnSpPr/>
          <p:nvPr/>
        </p:nvCxnSpPr>
        <p:spPr>
          <a:xfrm>
            <a:off x="1518576" y="2492896"/>
            <a:ext cx="1109208" cy="0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810680" y="2490175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A</a:t>
            </a:r>
            <a:endParaRPr lang="ru-RU" dirty="0"/>
          </a:p>
        </p:txBody>
      </p:sp>
      <p:sp>
        <p:nvSpPr>
          <p:cNvPr id="7187" name="TextBox 7186"/>
          <p:cNvSpPr txBox="1"/>
          <p:nvPr/>
        </p:nvSpPr>
        <p:spPr>
          <a:xfrm>
            <a:off x="971600" y="6191797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</a:rPr>
              <a:t>Данная схема – единственный механизм, по которому образовывались подповерхностные атомы. Прямая диффузия с поверхности имеет очень низкую скорость, что согласуется с высокими барьерами, установленными </a:t>
            </a:r>
            <a:r>
              <a:rPr lang="ru-RU" sz="1200" dirty="0" err="1" smtClean="0">
                <a:solidFill>
                  <a:srgbClr val="002060"/>
                </a:solidFill>
              </a:rPr>
              <a:t>квантовохимическим</a:t>
            </a:r>
            <a:r>
              <a:rPr lang="ru-RU" sz="1200" dirty="0" smtClean="0">
                <a:solidFill>
                  <a:srgbClr val="002060"/>
                </a:solidFill>
              </a:rPr>
              <a:t> методом.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2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853251" y="476672"/>
            <a:ext cx="613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Адсорбция и сшивка с поверхностью </a:t>
            </a:r>
            <a:r>
              <a:rPr lang="ru-RU" b="1" dirty="0" err="1" smtClean="0">
                <a:solidFill>
                  <a:srgbClr val="002060"/>
                </a:solidFill>
              </a:rPr>
              <a:t>лигандов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BuS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4278" y="1316663"/>
            <a:ext cx="2714390" cy="37209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123789"/>
            <a:ext cx="2720084" cy="39138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9672" y="17008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-40.4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17008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-42.4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56" y="1700808"/>
            <a:ext cx="821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M=5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19672" y="227782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-4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ru-RU" dirty="0" smtClean="0">
                <a:solidFill>
                  <a:srgbClr val="FF0000"/>
                </a:solidFill>
              </a:rPr>
              <a:t>.4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227782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-4</a:t>
            </a:r>
            <a:r>
              <a:rPr lang="en-US" dirty="0" smtClean="0">
                <a:solidFill>
                  <a:srgbClr val="FF0000"/>
                </a:solidFill>
              </a:rPr>
              <a:t>4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56" y="2277827"/>
            <a:ext cx="821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M=3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039878" y="3717032"/>
            <a:ext cx="914400" cy="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13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853251" y="476672"/>
            <a:ext cx="566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Адсорбция альдегида (акролеин) на </a:t>
            </a:r>
            <a:r>
              <a:rPr lang="en-US" b="1" dirty="0" smtClean="0">
                <a:solidFill>
                  <a:srgbClr val="002060"/>
                </a:solidFill>
              </a:rPr>
              <a:t>Pt</a:t>
            </a:r>
            <a:r>
              <a:rPr lang="en-US" b="1" baseline="-25000" dirty="0" smtClean="0">
                <a:solidFill>
                  <a:srgbClr val="002060"/>
                </a:solidFill>
              </a:rPr>
              <a:t>24</a:t>
            </a:r>
            <a:r>
              <a:rPr lang="en-US" b="1" dirty="0" smtClean="0">
                <a:solidFill>
                  <a:srgbClr val="002060"/>
                </a:solidFill>
              </a:rPr>
              <a:t>H (M=4)</a:t>
            </a:r>
            <a:endParaRPr lang="ru-RU" b="1" baseline="-250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17008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-42.4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227782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-4</a:t>
            </a:r>
            <a:r>
              <a:rPr lang="en-US" dirty="0" smtClean="0">
                <a:solidFill>
                  <a:srgbClr val="FF0000"/>
                </a:solidFill>
              </a:rPr>
              <a:t>4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484784"/>
            <a:ext cx="3571876" cy="37243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4240" y="1582039"/>
            <a:ext cx="3645806" cy="35298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55444" y="154047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37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8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6731" y="476672"/>
            <a:ext cx="8003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НЧ композитного катализатора</a:t>
            </a:r>
            <a:r>
              <a:rPr lang="en-US" sz="2400" b="1" dirty="0" smtClean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Pt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116</a:t>
            </a:r>
            <a:r>
              <a:rPr lang="en-US" sz="2400" b="1" dirty="0" smtClean="0">
                <a:solidFill>
                  <a:srgbClr val="002060"/>
                </a:solidFill>
              </a:rPr>
              <a:t>(</a:t>
            </a:r>
            <a:r>
              <a:rPr lang="en-US" sz="2400" b="1" dirty="0" err="1" smtClean="0">
                <a:solidFill>
                  <a:srgbClr val="002060"/>
                </a:solidFill>
              </a:rPr>
              <a:t>estoh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+ 39 </a:t>
            </a:r>
            <a:r>
              <a:rPr lang="ru-RU" sz="2400" b="1" dirty="0" err="1" smtClean="0">
                <a:solidFill>
                  <a:srgbClr val="002060"/>
                </a:solidFill>
              </a:rPr>
              <a:t>лигандов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BuSH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888780" cy="4633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1628800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BuSH</a:t>
            </a:r>
            <a:r>
              <a:rPr lang="en-US" dirty="0" smtClean="0">
                <a:solidFill>
                  <a:srgbClr val="FF0000"/>
                </a:solidFill>
              </a:rPr>
              <a:t> = C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baseline="-25000" dirty="0" smtClean="0">
                <a:solidFill>
                  <a:srgbClr val="FF0000"/>
                </a:solidFill>
              </a:rPr>
              <a:t>9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9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60648"/>
            <a:ext cx="7520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Real-world </a:t>
            </a:r>
            <a:r>
              <a:rPr lang="ru-RU" sz="2400" b="1" dirty="0" smtClean="0">
                <a:solidFill>
                  <a:srgbClr val="002060"/>
                </a:solidFill>
              </a:rPr>
              <a:t>катализатор: НЧ 1.5-3.0 </a:t>
            </a:r>
            <a:r>
              <a:rPr lang="ru-RU" sz="2400" b="1" dirty="0" err="1" smtClean="0">
                <a:solidFill>
                  <a:srgbClr val="002060"/>
                </a:solidFill>
              </a:rPr>
              <a:t>нм</a:t>
            </a:r>
            <a:r>
              <a:rPr lang="ru-RU" sz="2400" b="1" dirty="0" smtClean="0">
                <a:solidFill>
                  <a:srgbClr val="002060"/>
                </a:solidFill>
              </a:rPr>
              <a:t> + </a:t>
            </a:r>
            <a:r>
              <a:rPr lang="en-US" sz="2400" b="1" dirty="0" smtClean="0">
                <a:solidFill>
                  <a:srgbClr val="002060"/>
                </a:solidFill>
              </a:rPr>
              <a:t>DDT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7112290" cy="493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5805264"/>
            <a:ext cx="8121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МД расчет дает количество </a:t>
            </a:r>
            <a:r>
              <a:rPr lang="ru-RU" dirty="0" err="1" smtClean="0"/>
              <a:t>лигандов</a:t>
            </a:r>
            <a:r>
              <a:rPr lang="ru-RU" dirty="0" smtClean="0"/>
              <a:t>, которое может удержать кластер – </a:t>
            </a:r>
          </a:p>
          <a:p>
            <a:r>
              <a:rPr lang="ru-RU" dirty="0" smtClean="0"/>
              <a:t>оно равно примерно 0.7 от теоретического предела (числа пар атомов </a:t>
            </a:r>
          </a:p>
          <a:p>
            <a:r>
              <a:rPr lang="ru-RU" dirty="0" smtClean="0"/>
              <a:t>на поверхности). Структура </a:t>
            </a:r>
            <a:r>
              <a:rPr lang="ru-RU" dirty="0" err="1" smtClean="0"/>
              <a:t>лигандов</a:t>
            </a:r>
            <a:r>
              <a:rPr lang="ru-RU" dirty="0" smtClean="0"/>
              <a:t> сильно искажена.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908720"/>
            <a:ext cx="338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DDT </a:t>
            </a:r>
            <a:r>
              <a:rPr lang="ru-RU" dirty="0" smtClean="0">
                <a:solidFill>
                  <a:srgbClr val="FF0000"/>
                </a:solidFill>
              </a:rPr>
              <a:t>= </a:t>
            </a:r>
            <a:r>
              <a:rPr lang="ru-RU" dirty="0" err="1" smtClean="0">
                <a:solidFill>
                  <a:srgbClr val="FF0000"/>
                </a:solidFill>
              </a:rPr>
              <a:t>додецилтиол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baseline="-25000" dirty="0" smtClean="0">
                <a:solidFill>
                  <a:srgbClr val="FF0000"/>
                </a:solidFill>
              </a:rPr>
              <a:t>12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baseline="-25000" dirty="0" smtClean="0">
                <a:solidFill>
                  <a:srgbClr val="FF0000"/>
                </a:solidFill>
              </a:rPr>
              <a:t>25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1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8299" y="229428"/>
            <a:ext cx="7520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Вопросы и цели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906601"/>
            <a:ext cx="8208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Почему селективность не 100%?</a:t>
            </a:r>
          </a:p>
          <a:p>
            <a:endParaRPr lang="ru-RU" dirty="0"/>
          </a:p>
          <a:p>
            <a:r>
              <a:rPr lang="ru-RU" dirty="0" smtClean="0"/>
              <a:t>Можно ли создать </a:t>
            </a:r>
            <a:r>
              <a:rPr lang="ru-RU" dirty="0" err="1" smtClean="0"/>
              <a:t>лигандное</a:t>
            </a:r>
            <a:r>
              <a:rPr lang="ru-RU" dirty="0" smtClean="0"/>
              <a:t> покрытие, обеспечивающее </a:t>
            </a:r>
            <a:r>
              <a:rPr lang="en-US" dirty="0"/>
              <a:t>~</a:t>
            </a:r>
            <a:r>
              <a:rPr lang="ru-RU" dirty="0" smtClean="0"/>
              <a:t>100%-</a:t>
            </a:r>
            <a:r>
              <a:rPr lang="ru-RU" dirty="0" err="1" smtClean="0"/>
              <a:t>ную</a:t>
            </a:r>
            <a:r>
              <a:rPr lang="ru-RU" dirty="0" smtClean="0"/>
              <a:t> </a:t>
            </a:r>
            <a:r>
              <a:rPr lang="ru-RU" dirty="0" err="1" smtClean="0"/>
              <a:t>региоселективность</a:t>
            </a:r>
            <a:r>
              <a:rPr lang="ru-RU" dirty="0" smtClean="0"/>
              <a:t>?</a:t>
            </a:r>
          </a:p>
          <a:p>
            <a:endParaRPr lang="ru-RU" dirty="0"/>
          </a:p>
          <a:p>
            <a:r>
              <a:rPr lang="ru-RU" dirty="0" smtClean="0"/>
              <a:t>Можно ли создать покрытие, обеспечивающее </a:t>
            </a:r>
            <a:r>
              <a:rPr lang="ru-RU" dirty="0" err="1" smtClean="0"/>
              <a:t>стереоселективность</a:t>
            </a:r>
            <a:r>
              <a:rPr lang="ru-RU" dirty="0" smtClean="0"/>
              <a:t>? 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Механизм катализа в терминах структуры ПС, энергий активации элементарных стадий и побочных реакций?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Механизм селективности</a:t>
            </a:r>
            <a:r>
              <a:rPr lang="en-US" dirty="0" smtClean="0"/>
              <a:t> </a:t>
            </a:r>
            <a:r>
              <a:rPr lang="ru-RU" dirty="0" smtClean="0"/>
              <a:t>и влияние структуры </a:t>
            </a:r>
            <a:r>
              <a:rPr lang="ru-RU" dirty="0" err="1" smtClean="0"/>
              <a:t>лиганда</a:t>
            </a:r>
            <a:r>
              <a:rPr lang="ru-RU" dirty="0" smtClean="0"/>
              <a:t> на этот механизм?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Влияние побочных эффектов: диффузии, поверхностной диффузии, </a:t>
            </a:r>
            <a:r>
              <a:rPr lang="ru-RU" dirty="0" err="1" smtClean="0"/>
              <a:t>спилловера</a:t>
            </a:r>
            <a:r>
              <a:rPr lang="ru-RU" dirty="0" smtClean="0"/>
              <a:t>, природы подложки?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810853" y="5169966"/>
            <a:ext cx="7865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Возможен ли компьютерный дизайн </a:t>
            </a:r>
            <a:r>
              <a:rPr lang="ru-RU" dirty="0" err="1" smtClean="0">
                <a:solidFill>
                  <a:srgbClr val="0070C0"/>
                </a:solidFill>
              </a:rPr>
              <a:t>регио</a:t>
            </a:r>
            <a:r>
              <a:rPr lang="ru-RU" dirty="0" smtClean="0">
                <a:solidFill>
                  <a:srgbClr val="0070C0"/>
                </a:solidFill>
              </a:rPr>
              <a:t>- и </a:t>
            </a:r>
            <a:r>
              <a:rPr lang="ru-RU" dirty="0" err="1" smtClean="0">
                <a:solidFill>
                  <a:srgbClr val="0070C0"/>
                </a:solidFill>
              </a:rPr>
              <a:t>стереоселективных</a:t>
            </a:r>
            <a:r>
              <a:rPr lang="ru-RU" dirty="0" smtClean="0">
                <a:solidFill>
                  <a:srgbClr val="0070C0"/>
                </a:solidFill>
              </a:rPr>
              <a:t> катализаторов, способных конкурировать с ферментами, но построенных по иному принципу?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6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5" y="548680"/>
            <a:ext cx="7929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Авторский коллектив</a:t>
            </a:r>
            <a:endParaRPr lang="en-US" sz="2400" b="1" baseline="-25000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0073" y="5013176"/>
            <a:ext cx="7929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Спасибо за внимание!</a:t>
            </a:r>
            <a:endParaRPr lang="en-US" sz="2400" b="1" baseline="-25000" dirty="0" smtClean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5933" y="1196752"/>
            <a:ext cx="77338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/>
              <a:t>Игнатов Станислав Константинович, д.х.н., профессор ХФ ННГУ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Разуваев Алексей Григорьевич, к.ф.-м.н., доцент ММФ ННГУ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Гаджиев Олег </a:t>
            </a:r>
            <a:r>
              <a:rPr lang="ru-RU" dirty="0" err="1" smtClean="0"/>
              <a:t>Боярович</a:t>
            </a:r>
            <a:r>
              <a:rPr lang="ru-RU" dirty="0" smtClean="0"/>
              <a:t>, к.х.н., ст. преп. ХФ ННГУ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Охапкин Андрей Игоревич, аспирант ННГУ</a:t>
            </a:r>
            <a:r>
              <a:rPr lang="en-US" dirty="0" smtClean="0"/>
              <a:t> (</a:t>
            </a:r>
            <a:r>
              <a:rPr lang="ru-RU" dirty="0" err="1" smtClean="0"/>
              <a:t>к.х.н</a:t>
            </a:r>
            <a:r>
              <a:rPr lang="ru-RU" dirty="0" smtClean="0"/>
              <a:t> с июня 2016)</a:t>
            </a:r>
            <a:endParaRPr lang="en-US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hlinkClick r:id="rId2"/>
              </a:rPr>
              <a:t>http://www.qchem.unn.ru</a:t>
            </a:r>
            <a:endParaRPr lang="en-US" dirty="0" smtClean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2869"/>
            <a:ext cx="783021" cy="79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76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0015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Глобальная оптимизация кластеров </a:t>
            </a:r>
            <a:r>
              <a:rPr lang="en-US" sz="2400" b="1" dirty="0" err="1" smtClean="0">
                <a:solidFill>
                  <a:srgbClr val="002060"/>
                </a:solidFill>
              </a:rPr>
              <a:t>Pt</a:t>
            </a:r>
            <a:r>
              <a:rPr lang="en-US" sz="2400" b="1" baseline="-25000" dirty="0" err="1" smtClean="0">
                <a:solidFill>
                  <a:srgbClr val="002060"/>
                </a:solidFill>
              </a:rPr>
              <a:t>n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(</a:t>
            </a:r>
            <a:r>
              <a:rPr lang="en-US" sz="2400" b="1" dirty="0" err="1" smtClean="0">
                <a:solidFill>
                  <a:srgbClr val="002060"/>
                </a:solidFill>
              </a:rPr>
              <a:t>Reax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vs</a:t>
            </a:r>
            <a:r>
              <a:rPr lang="en-US" sz="2400" b="1" dirty="0" smtClean="0">
                <a:solidFill>
                  <a:srgbClr val="002060"/>
                </a:solidFill>
              </a:rPr>
              <a:t> Gupta)</a:t>
            </a:r>
            <a:endParaRPr lang="en-US" sz="2400" b="1" baseline="-25000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640126"/>
              </p:ext>
            </p:extLst>
          </p:nvPr>
        </p:nvGraphicFramePr>
        <p:xfrm>
          <a:off x="457200" y="908720"/>
          <a:ext cx="8229600" cy="4392488"/>
        </p:xfrm>
        <a:graphic>
          <a:graphicData uri="http://schemas.openxmlformats.org/drawingml/2006/table">
            <a:tbl>
              <a:tblPr firstRow="1" firstCol="1" bandRow="1"/>
              <a:tblGrid>
                <a:gridCol w="453235"/>
                <a:gridCol w="830843"/>
                <a:gridCol w="981033"/>
                <a:gridCol w="1132289"/>
                <a:gridCol w="1132289"/>
                <a:gridCol w="1169287"/>
                <a:gridCol w="1272111"/>
                <a:gridCol w="1258513"/>
              </a:tblGrid>
              <a:tr h="1512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Gupta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icos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incomplete </a:t>
                      </a:r>
                      <a:r>
                        <a:rPr lang="en-US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twin capped icosahedron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Pt13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Pt19 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Pt24-GM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Pt38 GM</a:t>
                      </a: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  <a:sym typeface="Wingdings"/>
                        </a:rPr>
                        <a:t></a:t>
                      </a: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COH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Pt116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Pt200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236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Reax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icos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interpenetrating </a:t>
                      </a:r>
                      <a:r>
                        <a:rPr lang="en-US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icosahedrons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-1998.49917478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twin </a:t>
                      </a:r>
                      <a:r>
                        <a:rPr lang="en-US" sz="9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icos</a:t>
                      </a:r>
                      <a:r>
                        <a:rPr lang="en-US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with formation of anti-Mackay layer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-2560.17064257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incomplete anti-McKay layer around double interpenetrating </a:t>
                      </a:r>
                      <a:r>
                        <a:rPr lang="en-US" sz="9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icos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-4156.70759842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-13370.11984270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Pt13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Pt19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Pt24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Pt38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Pt116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87" name="Рисунок 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5" y="3317875"/>
            <a:ext cx="75247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Рисунок 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173" y="3141662"/>
            <a:ext cx="8763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Рисунок 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745" y="959682"/>
            <a:ext cx="983159" cy="8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Рисунок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320" y="1007933"/>
            <a:ext cx="1081917" cy="75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Рисунок 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571" y="1007933"/>
            <a:ext cx="10096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Рисунок 4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19765"/>
            <a:ext cx="1094867" cy="119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Рисунок 5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007932"/>
            <a:ext cx="118110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Рисунок 3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06" y="987841"/>
            <a:ext cx="718269" cy="6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Рисунок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64" y="992474"/>
            <a:ext cx="699780" cy="77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Рисунок 3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472" y="2751138"/>
            <a:ext cx="9334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Рисунок 4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902" y="2895005"/>
            <a:ext cx="1096336" cy="101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Рисунок 3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68" y="2726805"/>
            <a:ext cx="10096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825" y="3726930"/>
            <a:ext cx="10572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3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057" y="2702670"/>
            <a:ext cx="11239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3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776" y="3723755"/>
            <a:ext cx="105727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706" y="5661248"/>
            <a:ext cx="7809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Программа </a:t>
            </a:r>
            <a:r>
              <a:rPr lang="en-US" sz="1400" dirty="0" err="1" smtClean="0">
                <a:solidFill>
                  <a:srgbClr val="FF0000"/>
                </a:solidFill>
              </a:rPr>
              <a:t>ABCluster</a:t>
            </a:r>
            <a:r>
              <a:rPr lang="en-US" sz="1400" dirty="0" smtClean="0"/>
              <a:t>: </a:t>
            </a:r>
            <a:r>
              <a:rPr lang="en-US" sz="1400" dirty="0"/>
              <a:t>Zhang, J.; </a:t>
            </a:r>
            <a:r>
              <a:rPr lang="en-US" sz="1400" dirty="0" err="1"/>
              <a:t>Dolg</a:t>
            </a:r>
            <a:r>
              <a:rPr lang="en-US" sz="1400" dirty="0"/>
              <a:t>, M. </a:t>
            </a:r>
            <a:r>
              <a:rPr lang="en-US" sz="1400" dirty="0" err="1"/>
              <a:t>ABCluster</a:t>
            </a:r>
            <a:r>
              <a:rPr lang="en-US" sz="1400" dirty="0"/>
              <a:t>: The </a:t>
            </a:r>
            <a:r>
              <a:rPr lang="en-US" sz="1400" dirty="0" err="1"/>
              <a:t>Articial</a:t>
            </a:r>
            <a:r>
              <a:rPr lang="en-US" sz="1400" dirty="0"/>
              <a:t> Bee </a:t>
            </a:r>
            <a:r>
              <a:rPr lang="en-US" sz="1400" dirty="0" smtClean="0"/>
              <a:t>Colony </a:t>
            </a:r>
            <a:r>
              <a:rPr lang="en-US" sz="1400" dirty="0"/>
              <a:t>Algorithm for </a:t>
            </a:r>
            <a:r>
              <a:rPr lang="en-US" sz="1400" dirty="0" smtClean="0"/>
              <a:t>Cluster Global </a:t>
            </a:r>
            <a:r>
              <a:rPr lang="en-US" sz="1400" dirty="0"/>
              <a:t>Optimization. Phys. Chem. Chem. Phys. </a:t>
            </a:r>
            <a:r>
              <a:rPr lang="en-US" sz="1400" dirty="0" smtClean="0"/>
              <a:t>2015</a:t>
            </a:r>
            <a:r>
              <a:rPr lang="en-US" sz="1400" dirty="0"/>
              <a:t>, 17, </a:t>
            </a:r>
            <a:r>
              <a:rPr lang="en-US" sz="1400" dirty="0" smtClean="0"/>
              <a:t>24173{24181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Программа </a:t>
            </a:r>
            <a:r>
              <a:rPr lang="en-US" sz="1400" dirty="0" smtClean="0">
                <a:solidFill>
                  <a:srgbClr val="FF0000"/>
                </a:solidFill>
              </a:rPr>
              <a:t>SOPT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глобальная оптимизация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Metropolis MC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Simulated Annealing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6731" y="420015"/>
            <a:ext cx="7520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Оптимизация параметров и глобальная оптимизация кластеров </a:t>
            </a:r>
            <a:r>
              <a:rPr lang="en-US" sz="2400" b="1" dirty="0" err="1" smtClean="0">
                <a:solidFill>
                  <a:srgbClr val="002060"/>
                </a:solidFill>
              </a:rPr>
              <a:t>Pt</a:t>
            </a:r>
            <a:r>
              <a:rPr lang="en-US" sz="2400" b="1" baseline="-25000" dirty="0" err="1" smtClean="0">
                <a:solidFill>
                  <a:srgbClr val="002060"/>
                </a:solidFill>
              </a:rPr>
              <a:t>n</a:t>
            </a:r>
            <a:endParaRPr lang="en-US" sz="2400" b="1" baseline="-25000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396971"/>
              </p:ext>
            </p:extLst>
          </p:nvPr>
        </p:nvGraphicFramePr>
        <p:xfrm>
          <a:off x="467544" y="1700808"/>
          <a:ext cx="8229600" cy="4392488"/>
        </p:xfrm>
        <a:graphic>
          <a:graphicData uri="http://schemas.openxmlformats.org/drawingml/2006/table">
            <a:tbl>
              <a:tblPr firstRow="1" firstCol="1" bandRow="1"/>
              <a:tblGrid>
                <a:gridCol w="453235"/>
                <a:gridCol w="853253"/>
                <a:gridCol w="958623"/>
                <a:gridCol w="1132289"/>
                <a:gridCol w="1132289"/>
                <a:gridCol w="1169287"/>
                <a:gridCol w="1272111"/>
                <a:gridCol w="1258513"/>
              </a:tblGrid>
              <a:tr h="1512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DFT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Pt2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Pt3 C2v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Pt4 Td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Small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Pt13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Pt19 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Pt24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Pt38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Pt116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Pt200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6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Reax</a:t>
                      </a:r>
                      <a:r>
                        <a:rPr lang="en-US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/New </a:t>
                      </a:r>
                      <a:r>
                        <a:rPr lang="en-US" sz="9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Param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Pt13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Pt19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Pt24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Pt38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Pt116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5576" y="6237312"/>
            <a:ext cx="7809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Программа </a:t>
            </a:r>
            <a:r>
              <a:rPr lang="en-US" sz="1400" dirty="0" smtClean="0">
                <a:solidFill>
                  <a:srgbClr val="FF0000"/>
                </a:solidFill>
              </a:rPr>
              <a:t>SOPT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глобальная оптимизация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Metropolis MC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Simulated Annealing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1800" y="3861048"/>
            <a:ext cx="1033657" cy="613794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1800" y="4797152"/>
            <a:ext cx="1033657" cy="679111"/>
          </a:xfrm>
          <a:prstGeom prst="rect">
            <a:avLst/>
          </a:prstGeom>
        </p:spPr>
      </p:pic>
      <p:pic>
        <p:nvPicPr>
          <p:cNvPr id="24" name="Рисунок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23928" y="3717032"/>
            <a:ext cx="972497" cy="848990"/>
          </a:xfrm>
          <a:prstGeom prst="rect">
            <a:avLst/>
          </a:prstGeom>
        </p:spPr>
      </p:pic>
      <p:pic>
        <p:nvPicPr>
          <p:cNvPr id="25" name="Рисунок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23928" y="4869160"/>
            <a:ext cx="1022780" cy="622639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76056" y="3573016"/>
            <a:ext cx="1033923" cy="1142231"/>
          </a:xfrm>
          <a:prstGeom prst="rect">
            <a:avLst/>
          </a:prstGeom>
        </p:spPr>
      </p:pic>
      <p:pic>
        <p:nvPicPr>
          <p:cNvPr id="27" name="Рисунок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76056" y="4797152"/>
            <a:ext cx="1063308" cy="760766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00192" y="3501008"/>
            <a:ext cx="1087120" cy="1054100"/>
          </a:xfrm>
          <a:prstGeom prst="rect">
            <a:avLst/>
          </a:prstGeom>
        </p:spPr>
      </p:pic>
      <p:pic>
        <p:nvPicPr>
          <p:cNvPr id="29" name="Рисунок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300192" y="4581128"/>
            <a:ext cx="1123315" cy="1111250"/>
          </a:xfrm>
          <a:prstGeom prst="rect">
            <a:avLst/>
          </a:prstGeom>
        </p:spPr>
      </p:pic>
      <p:pic>
        <p:nvPicPr>
          <p:cNvPr id="30" name="Рисунок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923928" y="1916832"/>
            <a:ext cx="972498" cy="954398"/>
          </a:xfrm>
          <a:prstGeom prst="rect">
            <a:avLst/>
          </a:prstGeom>
        </p:spPr>
      </p:pic>
      <p:pic>
        <p:nvPicPr>
          <p:cNvPr id="31" name="Рисунок 3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71600" y="3789040"/>
            <a:ext cx="720080" cy="761704"/>
          </a:xfrm>
          <a:prstGeom prst="rect">
            <a:avLst/>
          </a:prstGeom>
        </p:spPr>
      </p:pic>
      <p:pic>
        <p:nvPicPr>
          <p:cNvPr id="32" name="Рисунок 3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89040"/>
            <a:ext cx="764920" cy="8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3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764920" cy="8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0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2696"/>
            <a:ext cx="4550964" cy="505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88640"/>
            <a:ext cx="7520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Сравнение рассчитанного </a:t>
            </a:r>
            <a:r>
              <a:rPr lang="ru-RU" sz="2400" b="1" dirty="0" err="1" smtClean="0">
                <a:solidFill>
                  <a:srgbClr val="002060"/>
                </a:solidFill>
              </a:rPr>
              <a:t>КР-спектра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Pt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24</a:t>
            </a:r>
            <a:r>
              <a:rPr lang="en-US" sz="2400" b="1" dirty="0" smtClean="0">
                <a:solidFill>
                  <a:srgbClr val="002060"/>
                </a:solidFill>
              </a:rPr>
              <a:t>∙H</a:t>
            </a:r>
            <a:r>
              <a:rPr lang="ru-RU" sz="2400" b="1" dirty="0" smtClean="0">
                <a:solidFill>
                  <a:srgbClr val="002060"/>
                </a:solidFill>
              </a:rPr>
              <a:t> и экспериментальных </a:t>
            </a:r>
            <a:r>
              <a:rPr lang="ru-RU" sz="2400" b="1" dirty="0" err="1" smtClean="0">
                <a:solidFill>
                  <a:srgbClr val="002060"/>
                </a:solidFill>
              </a:rPr>
              <a:t>даных</a:t>
            </a:r>
            <a:r>
              <a:rPr lang="ru-RU" sz="2400" b="1" dirty="0" smtClean="0">
                <a:solidFill>
                  <a:srgbClr val="002060"/>
                </a:solidFill>
              </a:rPr>
              <a:t> по </a:t>
            </a:r>
            <a:r>
              <a:rPr lang="en-US" sz="2400" b="1" dirty="0" smtClean="0">
                <a:solidFill>
                  <a:srgbClr val="002060"/>
                </a:solidFill>
              </a:rPr>
              <a:t>RAIRS</a:t>
            </a:r>
            <a:r>
              <a:rPr lang="ru-RU" sz="2400" b="1" dirty="0" smtClean="0">
                <a:solidFill>
                  <a:srgbClr val="002060"/>
                </a:solidFill>
              </a:rPr>
              <a:t> и </a:t>
            </a:r>
            <a:r>
              <a:rPr lang="en-US" sz="2400" b="1" dirty="0" smtClean="0">
                <a:solidFill>
                  <a:srgbClr val="002060"/>
                </a:solidFill>
              </a:rPr>
              <a:t>IINS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733256"/>
            <a:ext cx="77586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Experimental data from:  </a:t>
            </a:r>
            <a:r>
              <a:rPr lang="en-US" sz="1400" dirty="0" smtClean="0">
                <a:solidFill>
                  <a:srgbClr val="002060"/>
                </a:solidFill>
              </a:rPr>
              <a:t>Mate, C. M.; Bent, B. E.; </a:t>
            </a:r>
            <a:r>
              <a:rPr lang="en-US" sz="1400" dirty="0" err="1" smtClean="0">
                <a:solidFill>
                  <a:srgbClr val="002060"/>
                </a:solidFill>
              </a:rPr>
              <a:t>Somorjai</a:t>
            </a:r>
            <a:r>
              <a:rPr lang="en-US" sz="1400" dirty="0" smtClean="0">
                <a:solidFill>
                  <a:srgbClr val="002060"/>
                </a:solidFill>
              </a:rPr>
              <a:t>, G. A. In Hydrogen Effects in Catalysis: Fundamentals and Practical Applications; </a:t>
            </a:r>
            <a:r>
              <a:rPr lang="en-US" sz="1400" dirty="0" err="1" smtClean="0">
                <a:solidFill>
                  <a:srgbClr val="002060"/>
                </a:solidFill>
              </a:rPr>
              <a:t>Paan</a:t>
            </a:r>
            <a:r>
              <a:rPr lang="en-US" sz="1400" dirty="0" smtClean="0">
                <a:solidFill>
                  <a:srgbClr val="002060"/>
                </a:solidFill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</a:rPr>
              <a:t>Z.,Menon</a:t>
            </a:r>
            <a:r>
              <a:rPr lang="en-US" sz="1400" dirty="0" smtClean="0">
                <a:solidFill>
                  <a:srgbClr val="002060"/>
                </a:solidFill>
              </a:rPr>
              <a:t>, P. G., Eds.; Marcel Dekker, Inc.: New York, Basel, 1988; Chapter 2, pp 57−85.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9647" y="3707021"/>
            <a:ext cx="5777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Основной побочный процесс (быстрая реакция)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8299" y="229428"/>
            <a:ext cx="7520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Гидрирование непредельных альдегидов (медленная реакция)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2154664"/>
            <a:ext cx="3816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Непредельный спирт – главный дорогостоящий компонент современной парфюмерии и косметологии. </a:t>
            </a:r>
            <a:r>
              <a:rPr lang="ru-RU" dirty="0"/>
              <a:t>Радикал </a:t>
            </a:r>
            <a:r>
              <a:rPr lang="en-US" dirty="0"/>
              <a:t>R </a:t>
            </a:r>
            <a:r>
              <a:rPr lang="ru-RU" dirty="0"/>
              <a:t>определяет аромат.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18639" y="4759167"/>
            <a:ext cx="5894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R-CH=CH-CHO + H</a:t>
            </a:r>
            <a:r>
              <a:rPr lang="ru-RU" sz="2400" baseline="-25000" dirty="0" smtClean="0"/>
              <a:t>2 </a:t>
            </a:r>
            <a:r>
              <a:rPr lang="en-US" sz="2400" dirty="0" smtClean="0">
                <a:sym typeface="Wingdings" panose="05000000000000000000" pitchFamily="2" charset="2"/>
              </a:rPr>
              <a:t> R-CH</a:t>
            </a:r>
            <a:r>
              <a:rPr lang="en-US" sz="2400" baseline="-25000" dirty="0" smtClean="0">
                <a:sym typeface="Wingdings" panose="05000000000000000000" pitchFamily="2" charset="2"/>
              </a:rPr>
              <a:t>2</a:t>
            </a:r>
            <a:r>
              <a:rPr lang="en-US" sz="2400" dirty="0" smtClean="0">
                <a:sym typeface="Wingdings" panose="05000000000000000000" pitchFamily="2" charset="2"/>
              </a:rPr>
              <a:t>-CH</a:t>
            </a:r>
            <a:r>
              <a:rPr lang="en-US" sz="2400" baseline="-25000" dirty="0" smtClean="0">
                <a:sym typeface="Wingdings" panose="05000000000000000000" pitchFamily="2" charset="2"/>
              </a:rPr>
              <a:t>2</a:t>
            </a:r>
            <a:r>
              <a:rPr lang="en-US" sz="2400" dirty="0" smtClean="0">
                <a:sym typeface="Wingdings" panose="05000000000000000000" pitchFamily="2" charset="2"/>
              </a:rPr>
              <a:t>-CHO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287056" y="1395011"/>
            <a:ext cx="7157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</a:t>
            </a:r>
            <a:r>
              <a:rPr lang="ru-RU" sz="2400" dirty="0" smtClean="0"/>
              <a:t>-С</a:t>
            </a:r>
            <a:r>
              <a:rPr lang="en-US" sz="2400" dirty="0" smtClean="0"/>
              <a:t>H=CH-CHO +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ru-RU" sz="2400" dirty="0" smtClean="0"/>
              <a:t>                </a:t>
            </a:r>
            <a:r>
              <a:rPr lang="en-US" sz="2400" dirty="0" smtClean="0">
                <a:sym typeface="Wingdings" panose="05000000000000000000" pitchFamily="2" charset="2"/>
              </a:rPr>
              <a:t> R-CH=CH-CH</a:t>
            </a:r>
            <a:r>
              <a:rPr lang="en-US" sz="2400" baseline="-25000" dirty="0" smtClean="0">
                <a:sym typeface="Wingdings" panose="05000000000000000000" pitchFamily="2" charset="2"/>
              </a:rPr>
              <a:t>2</a:t>
            </a:r>
            <a:r>
              <a:rPr lang="en-US" sz="2400" dirty="0" smtClean="0">
                <a:sym typeface="Wingdings" panose="05000000000000000000" pitchFamily="2" charset="2"/>
              </a:rPr>
              <a:t>-OH</a:t>
            </a:r>
            <a:endParaRPr lang="ru-RU" sz="24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27984" y="1625843"/>
            <a:ext cx="93610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56451" y="1126973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Pt</a:t>
            </a:r>
            <a:endParaRPr lang="ru-RU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701745" y="2169929"/>
            <a:ext cx="3816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Непредельный альдегид  – природный либо дешевый </a:t>
            </a:r>
            <a:r>
              <a:rPr lang="ru-RU" dirty="0" err="1" smtClean="0"/>
              <a:t>синтетияеский</a:t>
            </a:r>
            <a:r>
              <a:rPr lang="ru-RU" dirty="0" smtClean="0"/>
              <a:t> продукт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87056" y="5441981"/>
            <a:ext cx="7256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Обычный катализатор приводит к выходу основного продукта на уровне </a:t>
            </a:r>
            <a:r>
              <a:rPr lang="en-US" sz="2400" b="1" dirty="0" smtClean="0">
                <a:solidFill>
                  <a:srgbClr val="002060"/>
                </a:solidFill>
              </a:rPr>
              <a:t>~</a:t>
            </a:r>
            <a:r>
              <a:rPr lang="ru-RU" sz="2400" b="1" dirty="0" smtClean="0">
                <a:solidFill>
                  <a:srgbClr val="002060"/>
                </a:solidFill>
              </a:rPr>
              <a:t>1 %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0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6731" y="859940"/>
            <a:ext cx="7520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Метод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75933" y="1590397"/>
            <a:ext cx="77864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err="1" smtClean="0"/>
              <a:t>Квантовохимическое</a:t>
            </a:r>
            <a:r>
              <a:rPr lang="ru-RU" sz="1600" dirty="0" smtClean="0"/>
              <a:t> моделирование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/>
              <a:t>BLYP/CRENBS(</a:t>
            </a:r>
            <a:r>
              <a:rPr lang="en-US" sz="1600" dirty="0" err="1"/>
              <a:t>Pt,S</a:t>
            </a:r>
            <a:r>
              <a:rPr lang="en-US" sz="1600" dirty="0"/>
              <a:t>)/6-31G(</a:t>
            </a:r>
            <a:r>
              <a:rPr lang="en-US" sz="1600" dirty="0" err="1"/>
              <a:t>d,p</a:t>
            </a:r>
            <a:r>
              <a:rPr lang="en-US" sz="1600" dirty="0" smtClean="0"/>
              <a:t>) – </a:t>
            </a:r>
            <a:r>
              <a:rPr lang="ru-RU" sz="1600" dirty="0" smtClean="0"/>
              <a:t>модели </a:t>
            </a:r>
            <a:r>
              <a:rPr lang="ru-RU" sz="1600" dirty="0" err="1" smtClean="0"/>
              <a:t>наночастиц</a:t>
            </a:r>
            <a:r>
              <a:rPr lang="ru-RU" sz="1600" dirty="0" smtClean="0"/>
              <a:t> и адсорбционных комплексов на них с оптимизацией и  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/>
              <a:t>PBE</a:t>
            </a:r>
            <a:r>
              <a:rPr lang="ru-RU" sz="1600" dirty="0" smtClean="0"/>
              <a:t> /</a:t>
            </a:r>
            <a:r>
              <a:rPr lang="en-US" sz="1600" dirty="0" smtClean="0"/>
              <a:t> </a:t>
            </a:r>
            <a:r>
              <a:rPr lang="en-US" sz="1600" dirty="0"/>
              <a:t>LANL2DZ, </a:t>
            </a:r>
            <a:r>
              <a:rPr lang="en-US" sz="1600" dirty="0" smtClean="0"/>
              <a:t>LANL08,</a:t>
            </a:r>
            <a:r>
              <a:rPr lang="ru-RU" sz="1600" dirty="0" smtClean="0"/>
              <a:t> + </a:t>
            </a:r>
            <a:r>
              <a:rPr lang="en-US" sz="1600" dirty="0" smtClean="0"/>
              <a:t>BSSE – </a:t>
            </a:r>
            <a:r>
              <a:rPr lang="ru-RU" sz="1600" dirty="0" smtClean="0"/>
              <a:t>уточнение ключевых энергий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/>
              <a:t>PM6 </a:t>
            </a:r>
            <a:r>
              <a:rPr lang="ru-RU" sz="1600" dirty="0" smtClean="0"/>
              <a:t>- моделирование</a:t>
            </a:r>
            <a:r>
              <a:rPr lang="en-US" sz="1600" dirty="0" smtClean="0"/>
              <a:t> </a:t>
            </a:r>
            <a:r>
              <a:rPr lang="ru-RU" sz="1600" dirty="0" smtClean="0"/>
              <a:t>НЧ на подложке, процессов </a:t>
            </a:r>
            <a:r>
              <a:rPr lang="ru-RU" sz="1600" dirty="0" err="1" smtClean="0"/>
              <a:t>спиловера</a:t>
            </a:r>
            <a:r>
              <a:rPr lang="ru-RU" sz="1600" dirty="0" smtClean="0"/>
              <a:t>  </a:t>
            </a:r>
            <a:endParaRPr lang="ru-RU" sz="1600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/>
              <a:t>МД моделирование поверхностной диффузии, координирующего действия </a:t>
            </a:r>
            <a:r>
              <a:rPr lang="ru-RU" sz="1600" dirty="0" err="1" smtClean="0"/>
              <a:t>лигандов</a:t>
            </a:r>
            <a:endParaRPr lang="ru-RU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042982" y="4005064"/>
            <a:ext cx="7067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данном докладе: стадии физической адсорбции и хемосорбции Н</a:t>
            </a:r>
            <a:r>
              <a:rPr lang="ru-RU" baseline="-25000" dirty="0" smtClean="0"/>
              <a:t>2</a:t>
            </a:r>
            <a:r>
              <a:rPr lang="ru-RU" dirty="0" smtClean="0"/>
              <a:t> на </a:t>
            </a:r>
            <a:r>
              <a:rPr lang="ru-RU" dirty="0" err="1" smtClean="0"/>
              <a:t>наночастицах</a:t>
            </a:r>
            <a:r>
              <a:rPr lang="ru-RU" dirty="0" smtClean="0"/>
              <a:t>, </a:t>
            </a:r>
            <a:r>
              <a:rPr lang="ru-RU" dirty="0" err="1" smtClean="0"/>
              <a:t>дисоциации</a:t>
            </a:r>
            <a:r>
              <a:rPr lang="ru-RU" dirty="0" smtClean="0"/>
              <a:t> на поверхности, поверхностной и </a:t>
            </a:r>
            <a:r>
              <a:rPr lang="ru-RU" dirty="0" err="1" smtClean="0"/>
              <a:t>внутрикластерной</a:t>
            </a:r>
            <a:r>
              <a:rPr lang="ru-RU" dirty="0" smtClean="0"/>
              <a:t> диффузии атомов </a:t>
            </a:r>
            <a:r>
              <a:rPr lang="en-US" dirty="0" smtClean="0"/>
              <a:t>H</a:t>
            </a:r>
            <a:r>
              <a:rPr lang="ru-RU" dirty="0" smtClean="0"/>
              <a:t>, адсорбции </a:t>
            </a:r>
            <a:r>
              <a:rPr lang="ru-RU" dirty="0" err="1" smtClean="0"/>
              <a:t>лигандов</a:t>
            </a:r>
            <a:r>
              <a:rPr lang="ru-RU" dirty="0" smtClean="0"/>
              <a:t> и реагента.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799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2843" y="116632"/>
            <a:ext cx="8312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Квантовохимические</a:t>
            </a:r>
            <a:r>
              <a:rPr lang="ru-RU" sz="2400" b="1" dirty="0" smtClean="0">
                <a:solidFill>
                  <a:srgbClr val="002060"/>
                </a:solidFill>
              </a:rPr>
              <a:t> исследования структуры и энергетики кластеров (систематические):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8470" y="1009026"/>
            <a:ext cx="864096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Apra E, </a:t>
            </a:r>
            <a:r>
              <a:rPr lang="en-US" sz="1400" dirty="0" err="1" smtClean="0">
                <a:sym typeface="Wingdings" pitchFamily="2" charset="2"/>
              </a:rPr>
              <a:t>Fortunelli</a:t>
            </a:r>
            <a:r>
              <a:rPr lang="en-US" sz="1400" dirty="0" smtClean="0">
                <a:sym typeface="Wingdings" pitchFamily="2" charset="2"/>
              </a:rPr>
              <a:t> A. </a:t>
            </a:r>
            <a:r>
              <a:rPr lang="en-US" sz="1400" dirty="0" err="1" smtClean="0">
                <a:sym typeface="Wingdings" pitchFamily="2" charset="2"/>
              </a:rPr>
              <a:t>J.Phys.Chem</a:t>
            </a:r>
            <a:r>
              <a:rPr lang="en-US" sz="1400" dirty="0" smtClean="0">
                <a:sym typeface="Wingdings" pitchFamily="2" charset="2"/>
              </a:rPr>
              <a:t>. A, 2003, 107,2934-2942.</a:t>
            </a:r>
            <a:r>
              <a:rPr lang="en-US" sz="1400" i="1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i="1" dirty="0" smtClean="0">
                <a:solidFill>
                  <a:srgbClr val="FF0000"/>
                </a:solidFill>
              </a:rPr>
              <a:t>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= </a:t>
            </a:r>
            <a:r>
              <a:rPr lang="en-US" sz="1400" dirty="0" smtClean="0">
                <a:solidFill>
                  <a:srgbClr val="FF0000"/>
                </a:solidFill>
              </a:rPr>
              <a:t>13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  <a:r>
              <a:rPr lang="en-US" sz="1400" dirty="0" smtClean="0">
                <a:solidFill>
                  <a:srgbClr val="FF0000"/>
                </a:solidFill>
              </a:rPr>
              <a:t>38, </a:t>
            </a:r>
            <a:r>
              <a:rPr lang="en-US" sz="1400" dirty="0">
                <a:solidFill>
                  <a:srgbClr val="FF0000"/>
                </a:solidFill>
              </a:rPr>
              <a:t>55 </a:t>
            </a:r>
            <a:r>
              <a:rPr lang="en-US" sz="1400" dirty="0" smtClean="0">
                <a:solidFill>
                  <a:srgbClr val="FF0000"/>
                </a:solidFill>
              </a:rPr>
              <a:t> (Oh and </a:t>
            </a:r>
            <a:r>
              <a:rPr lang="en-US" sz="1400" dirty="0" err="1" smtClean="0">
                <a:solidFill>
                  <a:srgbClr val="FF0000"/>
                </a:solidFill>
              </a:rPr>
              <a:t>Ih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struct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 smtClean="0">
              <a:sym typeface="Wingdings" pitchFamily="2" charset="2"/>
            </a:endParaRPr>
          </a:p>
          <a:p>
            <a:r>
              <a:rPr lang="en-US" sz="1400" dirty="0" smtClean="0">
                <a:sym typeface="Wingdings" pitchFamily="2" charset="2"/>
              </a:rPr>
              <a:t>BPW91/</a:t>
            </a:r>
            <a:r>
              <a:rPr lang="en-US" sz="1400" dirty="0" smtClean="0"/>
              <a:t>(</a:t>
            </a:r>
            <a:r>
              <a:rPr lang="en-US" sz="1400" dirty="0"/>
              <a:t>7s6p5d)/[6s3p2d</a:t>
            </a:r>
            <a:r>
              <a:rPr lang="en-US" sz="1400" dirty="0" smtClean="0"/>
              <a:t>]-derived </a:t>
            </a:r>
            <a:r>
              <a:rPr lang="en-US" sz="1400" dirty="0" smtClean="0">
                <a:sym typeface="Wingdings" pitchFamily="2" charset="2"/>
              </a:rPr>
              <a:t>basis + ECP (</a:t>
            </a:r>
            <a:r>
              <a:rPr lang="en-US" sz="1400" dirty="0" err="1" smtClean="0">
                <a:sym typeface="Wingdings" pitchFamily="2" charset="2"/>
              </a:rPr>
              <a:t>Nwchem</a:t>
            </a:r>
            <a:r>
              <a:rPr lang="en-US" sz="1400" dirty="0" smtClean="0">
                <a:sym typeface="Wingdings" pitchFamily="2" charset="2"/>
              </a:rPr>
              <a:t>)</a:t>
            </a:r>
            <a:endParaRPr lang="en-US" sz="1400" dirty="0">
              <a:sym typeface="Wingdings" pitchFamily="2" charset="2"/>
            </a:endParaRPr>
          </a:p>
          <a:p>
            <a:endParaRPr lang="en-US" sz="1400" dirty="0" smtClean="0"/>
          </a:p>
          <a:p>
            <a:r>
              <a:rPr lang="en-US" sz="1400" dirty="0" smtClean="0"/>
              <a:t>Xiao L., Wang L., </a:t>
            </a:r>
            <a:r>
              <a:rPr lang="en-US" sz="1400" dirty="0" err="1" smtClean="0"/>
              <a:t>J.Phys.Chem.A</a:t>
            </a:r>
            <a:r>
              <a:rPr lang="en-US" sz="1400" dirty="0" smtClean="0"/>
              <a:t>, 2004, 108, 8605-8614. </a:t>
            </a:r>
          </a:p>
          <a:p>
            <a:r>
              <a:rPr lang="en-US" sz="1400" dirty="0" smtClean="0"/>
              <a:t>PW91/PW(300eV) (VASP)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i="1" dirty="0" smtClean="0">
                <a:solidFill>
                  <a:srgbClr val="FF0000"/>
                </a:solidFill>
              </a:rPr>
              <a:t>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= 2-13, 19, 55 (selected conformations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err="1" smtClean="0"/>
              <a:t>Sebetci</a:t>
            </a:r>
            <a:r>
              <a:rPr lang="en-US" sz="1400" dirty="0" smtClean="0"/>
              <a:t> A. </a:t>
            </a:r>
            <a:r>
              <a:rPr lang="en-US" sz="1400" dirty="0" err="1" smtClean="0"/>
              <a:t>Chem.Phys</a:t>
            </a:r>
            <a:r>
              <a:rPr lang="en-US" sz="1400" dirty="0" smtClean="0"/>
              <a:t>., 2006, 331, 9-18. </a:t>
            </a:r>
            <a:r>
              <a:rPr lang="en-US" sz="1400" dirty="0" smtClean="0">
                <a:sym typeface="Wingdings" pitchFamily="2" charset="2"/>
              </a:rPr>
              <a:t> </a:t>
            </a:r>
            <a:r>
              <a:rPr lang="en-US" sz="1400" i="1" dirty="0">
                <a:solidFill>
                  <a:srgbClr val="FF0000"/>
                </a:solidFill>
              </a:rPr>
              <a:t>n</a:t>
            </a:r>
            <a:r>
              <a:rPr lang="en-US" sz="1400" dirty="0">
                <a:solidFill>
                  <a:srgbClr val="FF0000"/>
                </a:solidFill>
              </a:rPr>
              <a:t> = </a:t>
            </a: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2-5 </a:t>
            </a:r>
          </a:p>
          <a:p>
            <a:r>
              <a:rPr lang="en-US" sz="1400" dirty="0" smtClean="0">
                <a:sym typeface="Wingdings" pitchFamily="2" charset="2"/>
              </a:rPr>
              <a:t>PW91PW91, BPW91, SVWN5, B3LYP, B98PW91 with LANL2DZ (</a:t>
            </a:r>
            <a:r>
              <a:rPr lang="en-US" sz="1400" dirty="0" err="1" smtClean="0">
                <a:sym typeface="Wingdings" pitchFamily="2" charset="2"/>
              </a:rPr>
              <a:t>NWchem</a:t>
            </a:r>
            <a:r>
              <a:rPr lang="en-US" sz="1400" dirty="0" smtClean="0">
                <a:sym typeface="Wingdings" pitchFamily="2" charset="2"/>
              </a:rPr>
              <a:t>)</a:t>
            </a:r>
          </a:p>
          <a:p>
            <a:endParaRPr lang="en-US" sz="1400" dirty="0" smtClean="0"/>
          </a:p>
          <a:p>
            <a:r>
              <a:rPr lang="en-US" sz="1400" dirty="0" smtClean="0"/>
              <a:t>Huda M.N. et al. </a:t>
            </a:r>
            <a:r>
              <a:rPr lang="en-US" sz="1400" dirty="0" err="1" smtClean="0"/>
              <a:t>Phys.Rev.A</a:t>
            </a:r>
            <a:r>
              <a:rPr lang="en-US" sz="1400" dirty="0" smtClean="0"/>
              <a:t>, 2006 73, 053201. </a:t>
            </a:r>
            <a:r>
              <a:rPr lang="en-US" sz="1400" i="1" dirty="0">
                <a:solidFill>
                  <a:srgbClr val="FF0000"/>
                </a:solidFill>
              </a:rPr>
              <a:t>n</a:t>
            </a:r>
            <a:r>
              <a:rPr lang="en-US" sz="1400" dirty="0">
                <a:solidFill>
                  <a:srgbClr val="FF0000"/>
                </a:solidFill>
              </a:rPr>
              <a:t> = </a:t>
            </a:r>
            <a:r>
              <a:rPr lang="en-US" sz="1400" dirty="0" smtClean="0">
                <a:solidFill>
                  <a:srgbClr val="FF0000"/>
                </a:solidFill>
              </a:rPr>
              <a:t>2-5 </a:t>
            </a:r>
          </a:p>
          <a:p>
            <a:r>
              <a:rPr lang="en-US" sz="1400" dirty="0" smtClean="0"/>
              <a:t>PW91/PAW(300eV) with relativistic and SO effects.</a:t>
            </a:r>
            <a:r>
              <a:rPr lang="en-US" sz="1400" dirty="0"/>
              <a:t> (VASP) </a:t>
            </a:r>
            <a:endParaRPr lang="en-US" sz="1400" dirty="0" smtClean="0"/>
          </a:p>
          <a:p>
            <a:endParaRPr lang="ru-RU" sz="1400" dirty="0"/>
          </a:p>
          <a:p>
            <a:r>
              <a:rPr lang="en-US" sz="1400" dirty="0" err="1" smtClean="0"/>
              <a:t>Nie</a:t>
            </a:r>
            <a:r>
              <a:rPr lang="en-US" sz="1400" dirty="0" smtClean="0"/>
              <a:t> </a:t>
            </a:r>
            <a:r>
              <a:rPr lang="en-US" sz="1400" dirty="0"/>
              <a:t>A. et al. IJQC, 2007, 107, 219-224.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i="1" dirty="0">
                <a:solidFill>
                  <a:srgbClr val="FF0000"/>
                </a:solidFill>
              </a:rPr>
              <a:t>n</a:t>
            </a:r>
            <a:r>
              <a:rPr lang="en-US" sz="1400" dirty="0">
                <a:solidFill>
                  <a:srgbClr val="FF0000"/>
                </a:solidFill>
              </a:rPr>
              <a:t> = </a:t>
            </a: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2-15, 19, 23, 25, 32, 38, 55 </a:t>
            </a:r>
            <a:r>
              <a:rPr lang="en-US" sz="1400" dirty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US" sz="1400" dirty="0" err="1">
                <a:solidFill>
                  <a:srgbClr val="FF0000"/>
                </a:solidFill>
                <a:sym typeface="Wingdings" pitchFamily="2" charset="2"/>
              </a:rPr>
              <a:t>icos</a:t>
            </a:r>
            <a:r>
              <a:rPr lang="en-US" sz="1400" dirty="0">
                <a:solidFill>
                  <a:srgbClr val="FF0000"/>
                </a:solidFill>
                <a:sym typeface="Wingdings" pitchFamily="2" charset="2"/>
              </a:rPr>
              <a:t> &amp; </a:t>
            </a:r>
            <a:r>
              <a:rPr lang="en-US" sz="1400" dirty="0" err="1">
                <a:solidFill>
                  <a:srgbClr val="FF0000"/>
                </a:solidFill>
                <a:sym typeface="Wingdings" pitchFamily="2" charset="2"/>
              </a:rPr>
              <a:t>fcc</a:t>
            </a:r>
            <a:r>
              <a:rPr lang="en-US" sz="1400" dirty="0">
                <a:solidFill>
                  <a:srgbClr val="FF0000"/>
                </a:solidFill>
                <a:sym typeface="Wingdings" pitchFamily="2" charset="2"/>
              </a:rPr>
              <a:t>)</a:t>
            </a:r>
          </a:p>
          <a:p>
            <a:r>
              <a:rPr lang="en-US" sz="1400" dirty="0" smtClean="0">
                <a:sym typeface="Wingdings" pitchFamily="2" charset="2"/>
              </a:rPr>
              <a:t>GGA/PW91, numerical DZ+PF/ECP </a:t>
            </a:r>
            <a:r>
              <a:rPr lang="en-US" sz="1400" dirty="0">
                <a:sym typeface="Wingdings" pitchFamily="2" charset="2"/>
              </a:rPr>
              <a:t>(</a:t>
            </a:r>
            <a:r>
              <a:rPr lang="en-US" sz="1400" dirty="0" err="1">
                <a:sym typeface="Wingdings" pitchFamily="2" charset="2"/>
              </a:rPr>
              <a:t>Dmol</a:t>
            </a:r>
            <a:r>
              <a:rPr lang="en-US" sz="1400" dirty="0" smtClean="0">
                <a:sym typeface="Wingdings" pitchFamily="2" charset="2"/>
              </a:rPr>
              <a:t>)</a:t>
            </a:r>
          </a:p>
          <a:p>
            <a:endParaRPr lang="en-US" sz="1400" dirty="0" smtClean="0">
              <a:sym typeface="Wingdings" pitchFamily="2" charset="2"/>
            </a:endParaRPr>
          </a:p>
          <a:p>
            <a:r>
              <a:rPr lang="en-US" sz="1400" dirty="0" smtClean="0"/>
              <a:t>Heredia C.I. et al. </a:t>
            </a:r>
            <a:r>
              <a:rPr lang="en-US" sz="1400" dirty="0" err="1" smtClean="0"/>
              <a:t>Comp.Mat.Sci</a:t>
            </a:r>
            <a:r>
              <a:rPr lang="en-US" sz="1400" dirty="0" smtClean="0"/>
              <a:t>. 2012, 53,18-24. </a:t>
            </a:r>
            <a:r>
              <a:rPr lang="en-US" sz="1400" dirty="0" smtClean="0">
                <a:sym typeface="Wingdings" pitchFamily="2" charset="2"/>
              </a:rPr>
              <a:t> </a:t>
            </a:r>
            <a:r>
              <a:rPr lang="en-US" sz="1400" i="1" dirty="0">
                <a:solidFill>
                  <a:srgbClr val="FF0000"/>
                </a:solidFill>
              </a:rPr>
              <a:t>n</a:t>
            </a:r>
            <a:r>
              <a:rPr lang="en-US" sz="1400" dirty="0">
                <a:solidFill>
                  <a:srgbClr val="FF0000"/>
                </a:solidFill>
              </a:rPr>
              <a:t> = </a:t>
            </a: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2-12  </a:t>
            </a:r>
          </a:p>
          <a:p>
            <a:r>
              <a:rPr lang="en-US" sz="1400" dirty="0" smtClean="0">
                <a:sym typeface="Wingdings" pitchFamily="2" charset="2"/>
              </a:rPr>
              <a:t>B3PW91/LANL2DZ (G03)</a:t>
            </a:r>
          </a:p>
          <a:p>
            <a:endParaRPr lang="en-US" sz="1400" dirty="0" smtClean="0">
              <a:sym typeface="Wingdings" pitchFamily="2" charset="2"/>
            </a:endParaRPr>
          </a:p>
          <a:p>
            <a:r>
              <a:rPr lang="en-US" sz="1400" dirty="0" err="1" smtClean="0">
                <a:sym typeface="Wingdings" pitchFamily="2" charset="2"/>
              </a:rPr>
              <a:t>Sebetci</a:t>
            </a:r>
            <a:r>
              <a:rPr lang="en-US" sz="1400" dirty="0" smtClean="0">
                <a:sym typeface="Wingdings" pitchFamily="2" charset="2"/>
              </a:rPr>
              <a:t> A. </a:t>
            </a:r>
            <a:r>
              <a:rPr lang="en-US" sz="1400" dirty="0" err="1" smtClean="0">
                <a:sym typeface="Wingdings" pitchFamily="2" charset="2"/>
              </a:rPr>
              <a:t>Comp.Mat.Sci</a:t>
            </a:r>
            <a:r>
              <a:rPr lang="en-US" sz="1400" dirty="0" smtClean="0">
                <a:sym typeface="Wingdings" pitchFamily="2" charset="2"/>
              </a:rPr>
              <a:t>. 2013, 78, 9-11.  </a:t>
            </a:r>
            <a:r>
              <a:rPr lang="en-US" sz="1400" i="1" dirty="0">
                <a:solidFill>
                  <a:srgbClr val="FF0000"/>
                </a:solidFill>
              </a:rPr>
              <a:t>n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= 8</a:t>
            </a:r>
            <a:endParaRPr lang="en-US" sz="1400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sz="1400" dirty="0" smtClean="0">
                <a:sym typeface="Wingdings" pitchFamily="2" charset="2"/>
              </a:rPr>
              <a:t>BPW91/ CRENBL&amp; LANL2DZ (</a:t>
            </a:r>
            <a:r>
              <a:rPr lang="en-US" sz="1400" dirty="0" err="1" smtClean="0">
                <a:sym typeface="Wingdings" pitchFamily="2" charset="2"/>
              </a:rPr>
              <a:t>NWchem</a:t>
            </a:r>
            <a:r>
              <a:rPr lang="en-US" sz="1400" dirty="0" smtClean="0">
                <a:sym typeface="Wingdings" pitchFamily="2" charset="2"/>
              </a:rPr>
              <a:t>)</a:t>
            </a:r>
          </a:p>
          <a:p>
            <a:endParaRPr lang="en-US" sz="1400" dirty="0" smtClean="0">
              <a:sym typeface="Wingdings" pitchFamily="2" charset="2"/>
            </a:endParaRPr>
          </a:p>
          <a:p>
            <a:r>
              <a:rPr lang="en-US" sz="1400" dirty="0" smtClean="0">
                <a:sym typeface="Wingdings" pitchFamily="2" charset="2"/>
              </a:rPr>
              <a:t>Yuan H.K., et al. </a:t>
            </a:r>
            <a:r>
              <a:rPr lang="en-US" sz="1400" dirty="0" err="1" smtClean="0">
                <a:sym typeface="Wingdings" pitchFamily="2" charset="2"/>
              </a:rPr>
              <a:t>J.Magn.Magn.Mat</a:t>
            </a:r>
            <a:r>
              <a:rPr lang="en-US" sz="1400" dirty="0" smtClean="0">
                <a:sym typeface="Wingdings" pitchFamily="2" charset="2"/>
              </a:rPr>
              <a:t>. 2013, 331, 7-16.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i="1" dirty="0">
                <a:solidFill>
                  <a:srgbClr val="FF0000"/>
                </a:solidFill>
              </a:rPr>
              <a:t>n</a:t>
            </a:r>
            <a:r>
              <a:rPr lang="en-US" sz="1400" dirty="0">
                <a:solidFill>
                  <a:srgbClr val="FF0000"/>
                </a:solidFill>
              </a:rPr>
              <a:t> = </a:t>
            </a: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2-8</a:t>
            </a:r>
          </a:p>
          <a:p>
            <a:r>
              <a:rPr lang="en-US" sz="1400" dirty="0"/>
              <a:t>PW91/PAW(300eV) </a:t>
            </a:r>
            <a:r>
              <a:rPr lang="en-US" sz="1400" dirty="0" smtClean="0"/>
              <a:t>SOC-DFT for magnetic properties </a:t>
            </a:r>
            <a:r>
              <a:rPr lang="en-US" sz="1400" dirty="0"/>
              <a:t>(VASP) </a:t>
            </a:r>
          </a:p>
          <a:p>
            <a:endParaRPr lang="en-US" sz="1600" dirty="0">
              <a:sym typeface="Wingdings" pitchFamily="2" charset="2"/>
            </a:endParaRPr>
          </a:p>
          <a:p>
            <a:r>
              <a:rPr lang="ru-RU" sz="1600" dirty="0" smtClean="0">
                <a:solidFill>
                  <a:schemeClr val="tx2"/>
                </a:solidFill>
                <a:sym typeface="Wingdings" pitchFamily="2" charset="2"/>
              </a:rPr>
              <a:t>Немногочисленность расчетов вызвана </a:t>
            </a:r>
            <a:r>
              <a:rPr lang="ru-RU" sz="1600" b="1" dirty="0" smtClean="0">
                <a:solidFill>
                  <a:schemeClr val="tx2"/>
                </a:solidFill>
                <a:sym typeface="Wingdings" pitchFamily="2" charset="2"/>
              </a:rPr>
              <a:t>проблемами сходимости </a:t>
            </a:r>
            <a:r>
              <a:rPr lang="ru-RU" sz="1600" dirty="0" smtClean="0">
                <a:solidFill>
                  <a:schemeClr val="tx2"/>
                </a:solidFill>
                <a:sym typeface="Wingdings" pitchFamily="2" charset="2"/>
              </a:rPr>
              <a:t>и адекватности описания спиновых состояний и релятивистских эффектов.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28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88640"/>
            <a:ext cx="7520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Квантовохимические</a:t>
            </a:r>
            <a:r>
              <a:rPr lang="ru-RU" sz="2400" b="1" dirty="0" smtClean="0">
                <a:solidFill>
                  <a:srgbClr val="002060"/>
                </a:solidFill>
              </a:rPr>
              <a:t> расчеты кластеров </a:t>
            </a:r>
            <a:r>
              <a:rPr lang="en-US" sz="2400" b="1" dirty="0" err="1" smtClean="0">
                <a:solidFill>
                  <a:srgbClr val="002060"/>
                </a:solidFill>
              </a:rPr>
              <a:t>Pt</a:t>
            </a:r>
            <a:r>
              <a:rPr lang="en-US" sz="2400" b="1" baseline="-25000" dirty="0" err="1" smtClean="0">
                <a:solidFill>
                  <a:srgbClr val="002060"/>
                </a:solidFill>
              </a:rPr>
              <a:t>n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baseline="-25000" dirty="0">
                <a:solidFill>
                  <a:srgbClr val="002060"/>
                </a:solidFill>
              </a:rPr>
              <a:t>(литературные данные)</a:t>
            </a:r>
            <a:endParaRPr lang="en-US" sz="2400" b="1" baseline="-25000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851920" y="5784439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/>
              <a:t>n</a:t>
            </a:r>
            <a:r>
              <a:rPr lang="en-US" sz="3200" baseline="30000" dirty="0" smtClean="0"/>
              <a:t>-1/3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8511122"/>
              </p:ext>
            </p:extLst>
          </p:nvPr>
        </p:nvGraphicFramePr>
        <p:xfrm>
          <a:off x="1115616" y="883950"/>
          <a:ext cx="7164430" cy="4900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94911" y="896526"/>
            <a:ext cx="14401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 smtClean="0"/>
              <a:t>E</a:t>
            </a:r>
            <a:r>
              <a:rPr lang="en-US" sz="3200" i="1" baseline="-25000" dirty="0" err="1" smtClean="0"/>
              <a:t>b</a:t>
            </a:r>
            <a:r>
              <a:rPr lang="en-US" sz="3200" i="1" dirty="0" smtClean="0"/>
              <a:t>/n,</a:t>
            </a:r>
          </a:p>
          <a:p>
            <a:pPr algn="ctr"/>
            <a:r>
              <a:rPr lang="ru-RU" sz="2000" i="1" dirty="0" smtClean="0"/>
              <a:t>ккал/моль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545277" y="1909421"/>
            <a:ext cx="15129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Xiao2004           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546041" y="2247975"/>
            <a:ext cx="15121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Nie2007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546041" y="2527636"/>
            <a:ext cx="15121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Heredia2012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545277" y="1570867"/>
            <a:ext cx="15121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Apra2003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546041" y="2839683"/>
            <a:ext cx="15121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Yuan2013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539174" y="3159806"/>
            <a:ext cx="151216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Our work</a:t>
            </a:r>
            <a:endParaRPr lang="en-US" sz="1600" dirty="0"/>
          </a:p>
          <a:p>
            <a:r>
              <a:rPr lang="en-US" sz="1400" dirty="0" smtClean="0"/>
              <a:t>BLYP/CRENBS</a:t>
            </a:r>
          </a:p>
          <a:p>
            <a:endParaRPr lang="en-US" sz="1400" dirty="0" smtClean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642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312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Размер и структура кластеров </a:t>
            </a:r>
            <a:r>
              <a:rPr lang="en-US" sz="2400" b="1" dirty="0" err="1" smtClean="0">
                <a:solidFill>
                  <a:srgbClr val="002060"/>
                </a:solidFill>
              </a:rPr>
              <a:t>Pt</a:t>
            </a:r>
            <a:r>
              <a:rPr lang="en-US" sz="2400" b="1" baseline="-25000" dirty="0" err="1" smtClean="0">
                <a:solidFill>
                  <a:srgbClr val="002060"/>
                </a:solidFill>
              </a:rPr>
              <a:t>n</a:t>
            </a:r>
            <a:r>
              <a:rPr lang="ru-RU" sz="2400" b="1" baseline="-25000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– методы ММ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99" y="650305"/>
            <a:ext cx="3354452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22751" y="858778"/>
            <a:ext cx="48558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Doye</a:t>
            </a:r>
            <a:r>
              <a:rPr lang="en-US" dirty="0"/>
              <a:t> </a:t>
            </a:r>
            <a:r>
              <a:rPr lang="en-US" dirty="0" smtClean="0"/>
              <a:t>J.P.K., </a:t>
            </a:r>
            <a:r>
              <a:rPr lang="en-US" dirty="0"/>
              <a:t>Wales </a:t>
            </a:r>
            <a:r>
              <a:rPr lang="en-US" dirty="0" smtClean="0"/>
              <a:t>D.J. </a:t>
            </a:r>
            <a:r>
              <a:rPr lang="en-US" dirty="0"/>
              <a:t>New J </a:t>
            </a:r>
            <a:r>
              <a:rPr lang="en-US" dirty="0" err="1"/>
              <a:t>Chem</a:t>
            </a:r>
            <a:r>
              <a:rPr lang="en-US" dirty="0"/>
              <a:t>, 1998, 733</a:t>
            </a:r>
            <a:endParaRPr lang="ru-RU" dirty="0"/>
          </a:p>
          <a:p>
            <a:r>
              <a:rPr lang="en-US" dirty="0" smtClean="0"/>
              <a:t>Sutton-Chen potential, Basin-hopping MC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n </a:t>
            </a:r>
            <a:r>
              <a:rPr lang="en-US" dirty="0" smtClean="0">
                <a:solidFill>
                  <a:srgbClr val="FF0000"/>
                </a:solidFill>
              </a:rPr>
              <a:t>= 1-80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3140968"/>
            <a:ext cx="35507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05298" y="3422029"/>
            <a:ext cx="4748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 pitchFamily="2" charset="2"/>
              </a:rPr>
              <a:t>Sebetci</a:t>
            </a:r>
            <a:r>
              <a:rPr lang="en-US" dirty="0">
                <a:sym typeface="Wingdings" pitchFamily="2" charset="2"/>
              </a:rPr>
              <a:t> A., </a:t>
            </a:r>
            <a:r>
              <a:rPr lang="en-US" dirty="0" err="1">
                <a:sym typeface="Wingdings" pitchFamily="2" charset="2"/>
              </a:rPr>
              <a:t>Guvenc</a:t>
            </a:r>
            <a:r>
              <a:rPr lang="en-US" dirty="0">
                <a:sym typeface="Wingdings" pitchFamily="2" charset="2"/>
              </a:rPr>
              <a:t> Z. </a:t>
            </a:r>
            <a:r>
              <a:rPr lang="en-US" dirty="0" err="1">
                <a:sym typeface="Wingdings" pitchFamily="2" charset="2"/>
              </a:rPr>
              <a:t>Mod.Sim.Mat.Sci.Eng</a:t>
            </a:r>
            <a:r>
              <a:rPr lang="en-US" dirty="0">
                <a:sym typeface="Wingdings" pitchFamily="2" charset="2"/>
              </a:rPr>
              <a:t>. </a:t>
            </a:r>
          </a:p>
          <a:p>
            <a:r>
              <a:rPr lang="en-US" dirty="0">
                <a:sym typeface="Wingdings" pitchFamily="2" charset="2"/>
              </a:rPr>
              <a:t>2005,13,683.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i="1" dirty="0">
                <a:solidFill>
                  <a:srgbClr val="FF0000"/>
                </a:solidFill>
                <a:sym typeface="Wingdings" pitchFamily="2" charset="2"/>
              </a:rPr>
              <a:t> n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=1-80</a:t>
            </a:r>
            <a:r>
              <a:rPr lang="en-US" dirty="0">
                <a:sym typeface="Wingdings" pitchFamily="2" charset="2"/>
              </a:rPr>
              <a:t>, </a:t>
            </a:r>
            <a:endParaRPr lang="ru-RU" dirty="0"/>
          </a:p>
          <a:p>
            <a:r>
              <a:rPr lang="en-US" dirty="0" smtClean="0">
                <a:sym typeface="Wingdings" pitchFamily="2" charset="2"/>
              </a:rPr>
              <a:t>VC-EAM potential, Genetic Algorithm, MD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94250" y="2796213"/>
            <a:ext cx="4702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ym typeface="Wingdings" pitchFamily="2" charset="2"/>
              </a:rPr>
              <a:t>Sebetci</a:t>
            </a:r>
            <a:r>
              <a:rPr lang="en-US" dirty="0">
                <a:sym typeface="Wingdings" pitchFamily="2" charset="2"/>
              </a:rPr>
              <a:t> A., </a:t>
            </a:r>
            <a:r>
              <a:rPr lang="en-US" dirty="0" err="1">
                <a:sym typeface="Wingdings" pitchFamily="2" charset="2"/>
              </a:rPr>
              <a:t>Guvenc</a:t>
            </a:r>
            <a:r>
              <a:rPr lang="en-US" dirty="0">
                <a:sym typeface="Wingdings" pitchFamily="2" charset="2"/>
              </a:rPr>
              <a:t> Z., </a:t>
            </a:r>
            <a:r>
              <a:rPr lang="en-US" dirty="0" err="1">
                <a:sym typeface="Wingdings" pitchFamily="2" charset="2"/>
              </a:rPr>
              <a:t>Eur.Phys.J</a:t>
            </a:r>
            <a:r>
              <a:rPr lang="en-US" dirty="0">
                <a:sym typeface="Wingdings" pitchFamily="2" charset="2"/>
              </a:rPr>
              <a:t>., 2004, 30, 71-79.  </a:t>
            </a:r>
            <a:r>
              <a:rPr lang="en-US" i="1" dirty="0" smtClean="0">
                <a:solidFill>
                  <a:srgbClr val="FF0000"/>
                </a:solidFill>
                <a:sym typeface="Wingdings" pitchFamily="2" charset="2"/>
              </a:rPr>
              <a:t>n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= 22-56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. </a:t>
            </a:r>
            <a:r>
              <a:rPr lang="en-US" dirty="0">
                <a:sym typeface="Wingdings" pitchFamily="2" charset="2"/>
              </a:rPr>
              <a:t>VC-EAM. </a:t>
            </a:r>
          </a:p>
          <a:p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540615" y="764704"/>
            <a:ext cx="0" cy="460851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779912" y="764704"/>
            <a:ext cx="0" cy="460851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078882" y="763285"/>
            <a:ext cx="0" cy="460851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691680" y="764704"/>
            <a:ext cx="0" cy="460851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627784" y="2204864"/>
            <a:ext cx="1995866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47568" y="1942636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srgbClr val="FF0000"/>
                </a:solidFill>
              </a:rPr>
              <a:t>Кубоктаэдр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3851920" y="2420888"/>
            <a:ext cx="185185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695758" y="2250413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Декаэдр Маркса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 flipH="1">
            <a:off x="3181490" y="4509120"/>
            <a:ext cx="1995866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196902" y="4345359"/>
            <a:ext cx="1603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Полый икосаэдр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99992" y="4941168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Икосаэдр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36" name="Прямая со стрелкой 35"/>
          <p:cNvCxnSpPr>
            <a:stCxn id="35" idx="1"/>
          </p:cNvCxnSpPr>
          <p:nvPr/>
        </p:nvCxnSpPr>
        <p:spPr>
          <a:xfrm flipH="1">
            <a:off x="1791015" y="5095057"/>
            <a:ext cx="2708977" cy="621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062753"/>
            <a:ext cx="663944" cy="68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2" y="1625181"/>
            <a:ext cx="618863" cy="63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975" y="4653136"/>
            <a:ext cx="627999" cy="65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43608" y="5805264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Эксперимент: Кластеры </a:t>
            </a:r>
            <a:r>
              <a:rPr lang="en-US" sz="1400" dirty="0" err="1" smtClean="0"/>
              <a:t>Au</a:t>
            </a:r>
            <a:r>
              <a:rPr lang="en-US" sz="1400" baseline="-25000" dirty="0" err="1" smtClean="0"/>
              <a:t>n</a:t>
            </a:r>
            <a:r>
              <a:rPr lang="en-US" sz="1400" baseline="-25000" dirty="0" smtClean="0"/>
              <a:t> </a:t>
            </a:r>
            <a:r>
              <a:rPr lang="ru-RU" sz="1400" dirty="0" smtClean="0"/>
              <a:t>при </a:t>
            </a:r>
            <a:r>
              <a:rPr lang="en-US" sz="1400" dirty="0" smtClean="0"/>
              <a:t>n&gt;60 </a:t>
            </a:r>
            <a:r>
              <a:rPr lang="ru-RU" sz="1400" dirty="0"/>
              <a:t>содержат большую</a:t>
            </a:r>
            <a:r>
              <a:rPr lang="en-US" sz="1400" dirty="0" smtClean="0"/>
              <a:t> </a:t>
            </a:r>
            <a:r>
              <a:rPr lang="ru-RU" sz="1400" dirty="0" smtClean="0"/>
              <a:t>фракцию</a:t>
            </a:r>
            <a:r>
              <a:rPr lang="en-US" sz="1400" dirty="0" smtClean="0"/>
              <a:t> </a:t>
            </a:r>
            <a:r>
              <a:rPr lang="ru-RU" sz="1400" dirty="0" smtClean="0"/>
              <a:t>декаэдров Маркса, при </a:t>
            </a:r>
            <a:r>
              <a:rPr lang="en-US" sz="1400" dirty="0" smtClean="0"/>
              <a:t>n=10-60 </a:t>
            </a:r>
            <a:r>
              <a:rPr lang="ru-RU" sz="1400" dirty="0" smtClean="0"/>
              <a:t>смешанные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220718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16025" y="476672"/>
            <a:ext cx="79208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Спиновые плотности и заряды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3" y="1412776"/>
            <a:ext cx="7452320" cy="19732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25" y="3905852"/>
            <a:ext cx="7442458" cy="2166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6211669"/>
            <a:ext cx="7101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Спиновая плотность </a:t>
            </a:r>
            <a:r>
              <a:rPr lang="en-US" dirty="0" smtClean="0">
                <a:solidFill>
                  <a:srgbClr val="FF0000"/>
                </a:solidFill>
              </a:rPr>
              <a:t>Pt</a:t>
            </a:r>
            <a:r>
              <a:rPr lang="en-US" baseline="-25000" dirty="0" smtClean="0">
                <a:solidFill>
                  <a:srgbClr val="FF0000"/>
                </a:solidFill>
              </a:rPr>
              <a:t>24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не подчиняется правилам </a:t>
            </a:r>
            <a:r>
              <a:rPr lang="ru-RU" dirty="0" err="1" smtClean="0">
                <a:solidFill>
                  <a:srgbClr val="FF0000"/>
                </a:solidFill>
              </a:rPr>
              <a:t>Джакоба</a:t>
            </a:r>
            <a:r>
              <a:rPr lang="ru-RU" dirty="0" smtClean="0">
                <a:solidFill>
                  <a:srgbClr val="FF0000"/>
                </a:solidFill>
              </a:rPr>
              <a:t> -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Jacob T., Muller R.P., Goddard W.A. </a:t>
            </a:r>
            <a:r>
              <a:rPr lang="en-US" dirty="0" err="1" smtClean="0">
                <a:solidFill>
                  <a:srgbClr val="FF0000"/>
                </a:solidFill>
              </a:rPr>
              <a:t>J.Phys.Chem</a:t>
            </a:r>
            <a:r>
              <a:rPr lang="en-US" dirty="0" smtClean="0">
                <a:solidFill>
                  <a:srgbClr val="FF0000"/>
                </a:solidFill>
              </a:rPr>
              <a:t>. B 2003, 107,9465.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3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90" y="908720"/>
            <a:ext cx="3813167" cy="3280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22" y="1052736"/>
            <a:ext cx="4092789" cy="322187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0230" y="246985"/>
            <a:ext cx="8682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Модель </a:t>
            </a:r>
            <a:r>
              <a:rPr lang="ru-RU" sz="2800" b="1" dirty="0" err="1" smtClean="0">
                <a:solidFill>
                  <a:srgbClr val="002060"/>
                </a:solidFill>
              </a:rPr>
              <a:t>наночастицы</a:t>
            </a:r>
            <a:r>
              <a:rPr lang="ru-RU" sz="2800" b="1" dirty="0" smtClean="0">
                <a:solidFill>
                  <a:srgbClr val="002060"/>
                </a:solidFill>
              </a:rPr>
              <a:t>: кластер </a:t>
            </a:r>
            <a:r>
              <a:rPr lang="en-US" sz="2800" b="1" dirty="0" smtClean="0">
                <a:solidFill>
                  <a:srgbClr val="002060"/>
                </a:solidFill>
              </a:rPr>
              <a:t>Pt</a:t>
            </a:r>
            <a:r>
              <a:rPr lang="en-US" sz="2800" b="1" baseline="-25000" dirty="0" smtClean="0">
                <a:solidFill>
                  <a:srgbClr val="002060"/>
                </a:solidFill>
              </a:rPr>
              <a:t>24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59832" y="908720"/>
            <a:ext cx="1880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Симметрия –  </a:t>
            </a:r>
          </a:p>
          <a:p>
            <a:r>
              <a:rPr lang="ru-RU" dirty="0" smtClean="0"/>
              <a:t>искаженная </a:t>
            </a:r>
            <a:r>
              <a:rPr lang="en-US" dirty="0" smtClean="0"/>
              <a:t>D</a:t>
            </a:r>
            <a:r>
              <a:rPr lang="en-US" baseline="-25000" dirty="0" smtClean="0"/>
              <a:t>2h</a:t>
            </a:r>
            <a:endParaRPr lang="ru-RU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293219" y="4943892"/>
            <a:ext cx="8781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Относительные</a:t>
            </a:r>
            <a:r>
              <a:rPr lang="ru-RU" sz="2000" b="1" dirty="0" smtClean="0">
                <a:solidFill>
                  <a:srgbClr val="002060"/>
                </a:solidFill>
              </a:rPr>
              <a:t> энергии различных спиновых состояний</a:t>
            </a:r>
            <a:endParaRPr lang="ru-RU" sz="20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246224"/>
              </p:ext>
            </p:extLst>
          </p:nvPr>
        </p:nvGraphicFramePr>
        <p:xfrm>
          <a:off x="509243" y="5517232"/>
          <a:ext cx="835292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819091"/>
                <a:gridCol w="819091"/>
                <a:gridCol w="819091"/>
                <a:gridCol w="819091"/>
                <a:gridCol w="819091"/>
                <a:gridCol w="819091"/>
                <a:gridCol w="819091"/>
                <a:gridCol w="81909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E</a:t>
                      </a:r>
                      <a:r>
                        <a:rPr lang="en-US" dirty="0" smtClean="0"/>
                        <a:t>, </a:t>
                      </a:r>
                      <a:r>
                        <a:rPr lang="ru-RU" dirty="0" smtClean="0"/>
                        <a:t>ккал/</a:t>
                      </a:r>
                      <a:r>
                        <a:rPr lang="ru-RU" baseline="0" dirty="0" smtClean="0"/>
                        <a:t> моль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0.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u="sng" dirty="0" smtClean="0">
                          <a:solidFill>
                            <a:srgbClr val="FF0000"/>
                          </a:solidFill>
                        </a:rPr>
                        <a:t>0.0</a:t>
                      </a:r>
                      <a:endParaRPr lang="ru-RU" b="1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0.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0.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r>
                        <a:rPr lang="ru-RU" dirty="0" smtClean="0"/>
                        <a:t>.</a:t>
                      </a:r>
                      <a:r>
                        <a:rPr lang="en-US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24.4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44.5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76256" y="3773666"/>
            <a:ext cx="2376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22</a:t>
            </a:r>
            <a:r>
              <a:rPr lang="en-US" sz="1400" dirty="0" smtClean="0"/>
              <a:t> </a:t>
            </a:r>
            <a:r>
              <a:rPr lang="ru-RU" sz="1400" dirty="0" smtClean="0"/>
              <a:t>поверхностных </a:t>
            </a:r>
          </a:p>
          <a:p>
            <a:r>
              <a:rPr lang="ru-RU" sz="1400" dirty="0" smtClean="0"/>
              <a:t>атома </a:t>
            </a:r>
            <a:r>
              <a:rPr lang="ru-RU" sz="1400" dirty="0" smtClean="0">
                <a:solidFill>
                  <a:srgbClr val="FF0000"/>
                </a:solidFill>
              </a:rPr>
              <a:t>5</a:t>
            </a:r>
            <a:r>
              <a:rPr lang="ru-RU" sz="1400" dirty="0" smtClean="0"/>
              <a:t> различных типов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10</a:t>
            </a:r>
            <a:r>
              <a:rPr lang="ru-RU" sz="1400" dirty="0" smtClean="0"/>
              <a:t> типов связей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7</a:t>
            </a:r>
            <a:r>
              <a:rPr lang="ru-RU" sz="1400" dirty="0" smtClean="0"/>
              <a:t> типов треугольных областей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544" y="4365104"/>
            <a:ext cx="5622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Ignatov</a:t>
            </a:r>
            <a:r>
              <a:rPr lang="en-US" sz="1600" dirty="0" smtClean="0">
                <a:solidFill>
                  <a:srgbClr val="FF0000"/>
                </a:solidFill>
              </a:rPr>
              <a:t> S.K., </a:t>
            </a:r>
            <a:r>
              <a:rPr lang="en-US" sz="1600" dirty="0" err="1" smtClean="0">
                <a:solidFill>
                  <a:srgbClr val="FF0000"/>
                </a:solidFill>
              </a:rPr>
              <a:t>Gadzhiev</a:t>
            </a:r>
            <a:r>
              <a:rPr lang="en-US" sz="1600" dirty="0" smtClean="0">
                <a:solidFill>
                  <a:srgbClr val="FF0000"/>
                </a:solidFill>
              </a:rPr>
              <a:t> O.B., </a:t>
            </a:r>
            <a:r>
              <a:rPr lang="en-US" sz="1600" dirty="0" err="1" smtClean="0">
                <a:solidFill>
                  <a:srgbClr val="FF0000"/>
                </a:solidFill>
              </a:rPr>
              <a:t>Okhapkin</a:t>
            </a:r>
            <a:r>
              <a:rPr lang="en-US" sz="1600" dirty="0" smtClean="0">
                <a:solidFill>
                  <a:srgbClr val="FF0000"/>
                </a:solidFill>
              </a:rPr>
              <a:t> A.I., </a:t>
            </a:r>
            <a:r>
              <a:rPr lang="en-US" sz="1600" dirty="0" err="1" smtClean="0">
                <a:solidFill>
                  <a:srgbClr val="FF0000"/>
                </a:solidFill>
              </a:rPr>
              <a:t>Razuvaev</a:t>
            </a:r>
            <a:r>
              <a:rPr lang="en-US" sz="1600" dirty="0" smtClean="0">
                <a:solidFill>
                  <a:srgbClr val="FF0000"/>
                </a:solidFill>
              </a:rPr>
              <a:t> A.G.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Kunz S., </a:t>
            </a:r>
            <a:r>
              <a:rPr lang="en-US" sz="1600" dirty="0" err="1" smtClean="0">
                <a:solidFill>
                  <a:srgbClr val="FF0000"/>
                </a:solidFill>
              </a:rPr>
              <a:t>Baumer</a:t>
            </a:r>
            <a:r>
              <a:rPr lang="en-US" sz="1600" dirty="0" smtClean="0">
                <a:solidFill>
                  <a:srgbClr val="FF0000"/>
                </a:solidFill>
              </a:rPr>
              <a:t> M. </a:t>
            </a:r>
            <a:r>
              <a:rPr lang="en-US" sz="1600" i="1" dirty="0" smtClean="0">
                <a:solidFill>
                  <a:srgbClr val="FF0000"/>
                </a:solidFill>
              </a:rPr>
              <a:t>J. Phys. Chem. C</a:t>
            </a:r>
            <a:r>
              <a:rPr lang="en-US" sz="1600" dirty="0" smtClean="0">
                <a:solidFill>
                  <a:srgbClr val="FF0000"/>
                </a:solidFill>
              </a:rPr>
              <a:t>., 2016, </a:t>
            </a:r>
            <a:r>
              <a:rPr lang="en-US" sz="1600" b="1" dirty="0" smtClean="0">
                <a:solidFill>
                  <a:srgbClr val="FF0000"/>
                </a:solidFill>
              </a:rPr>
              <a:t>120</a:t>
            </a:r>
            <a:r>
              <a:rPr lang="en-US" sz="1600" dirty="0" smtClean="0">
                <a:solidFill>
                  <a:srgbClr val="FF0000"/>
                </a:solidFill>
              </a:rPr>
              <a:t>(33), 18570.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6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5" y="548680"/>
            <a:ext cx="7929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Влияние размера кластера – </a:t>
            </a:r>
            <a:r>
              <a:rPr lang="en-US" sz="2400" b="1" dirty="0" err="1" smtClean="0">
                <a:solidFill>
                  <a:srgbClr val="002060"/>
                </a:solidFill>
              </a:rPr>
              <a:t>BuS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smtClean="0">
                <a:solidFill>
                  <a:srgbClr val="002060"/>
                </a:solidFill>
              </a:rPr>
              <a:t>на </a:t>
            </a:r>
            <a:r>
              <a:rPr lang="en-US" sz="2400" b="1" smtClean="0">
                <a:solidFill>
                  <a:srgbClr val="002060"/>
                </a:solidFill>
              </a:rPr>
              <a:t>Pt</a:t>
            </a:r>
            <a:r>
              <a:rPr lang="en-US" sz="2400" b="1" baseline="-25000" smtClean="0">
                <a:solidFill>
                  <a:srgbClr val="002060"/>
                </a:solidFill>
              </a:rPr>
              <a:t>40</a:t>
            </a:r>
            <a:endParaRPr lang="en-US" sz="2400" b="1" baseline="-25000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7653" y="1415974"/>
            <a:ext cx="3874178" cy="40269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5" y="1429366"/>
            <a:ext cx="3950928" cy="40001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84168" y="573325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-4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ru-RU" smtClean="0">
                <a:solidFill>
                  <a:srgbClr val="FF0000"/>
                </a:solidFill>
              </a:rPr>
              <a:t>.</a:t>
            </a:r>
            <a:r>
              <a:rPr lang="en-US" smtClean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5733256"/>
            <a:ext cx="369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Pt40 + </a:t>
            </a:r>
            <a:r>
              <a:rPr lang="en-US" dirty="0" err="1" smtClean="0"/>
              <a:t>BuSH</a:t>
            </a:r>
            <a:r>
              <a:rPr lang="en-US" smtClean="0"/>
              <a:t> </a:t>
            </a:r>
            <a:r>
              <a:rPr lang="en-US" smtClean="0">
                <a:sym typeface="Wingdings" panose="05000000000000000000" pitchFamily="2" charset="2"/>
              </a:rPr>
              <a:t> Pt40-S-Bu + ½ H</a:t>
            </a:r>
            <a:r>
              <a:rPr lang="en-US" baseline="-25000" smtClean="0">
                <a:sym typeface="Wingdings" panose="05000000000000000000" pitchFamily="2" charset="2"/>
              </a:rPr>
              <a:t>2</a:t>
            </a:r>
            <a:r>
              <a:rPr lang="en-US" smtClean="0">
                <a:sym typeface="Wingdings" panose="05000000000000000000" pitchFamily="2" charset="2"/>
              </a:rPr>
              <a:t>  </a:t>
            </a: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057067" y="6185679"/>
            <a:ext cx="365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Pt</a:t>
            </a:r>
            <a:r>
              <a:rPr lang="ru-RU" smtClean="0"/>
              <a:t>24</a:t>
            </a:r>
            <a:r>
              <a:rPr lang="en-US" smtClean="0"/>
              <a:t> </a:t>
            </a:r>
            <a:r>
              <a:rPr lang="en-US" dirty="0" smtClean="0"/>
              <a:t>+ </a:t>
            </a:r>
            <a:r>
              <a:rPr lang="en-US" dirty="0" err="1" smtClean="0"/>
              <a:t>BuSH</a:t>
            </a:r>
            <a:r>
              <a:rPr lang="en-US" smtClean="0"/>
              <a:t> </a:t>
            </a:r>
            <a:r>
              <a:rPr lang="en-US" smtClean="0">
                <a:sym typeface="Wingdings" panose="05000000000000000000" pitchFamily="2" charset="2"/>
              </a:rPr>
              <a:t> Pt</a:t>
            </a:r>
            <a:r>
              <a:rPr lang="ru-RU" smtClean="0">
                <a:sym typeface="Wingdings" panose="05000000000000000000" pitchFamily="2" charset="2"/>
              </a:rPr>
              <a:t>24</a:t>
            </a:r>
            <a:r>
              <a:rPr lang="en-US" smtClean="0">
                <a:sym typeface="Wingdings" panose="05000000000000000000" pitchFamily="2" charset="2"/>
              </a:rPr>
              <a:t>-S-Bu + ½ H</a:t>
            </a:r>
            <a:r>
              <a:rPr lang="en-US" baseline="-25000" smtClean="0">
                <a:sym typeface="Wingdings" panose="05000000000000000000" pitchFamily="2" charset="2"/>
              </a:rPr>
              <a:t>2</a:t>
            </a:r>
            <a:r>
              <a:rPr lang="en-US" smtClean="0">
                <a:sym typeface="Wingdings" panose="05000000000000000000" pitchFamily="2" charset="2"/>
              </a:rPr>
              <a:t>  </a:t>
            </a: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088927" y="616319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(</a:t>
            </a:r>
            <a:r>
              <a:rPr lang="ru-RU" dirty="0" smtClean="0">
                <a:solidFill>
                  <a:srgbClr val="FF0000"/>
                </a:solidFill>
              </a:rPr>
              <a:t>-35.6)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1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5" y="548680"/>
            <a:ext cx="8424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Влияние латерального взаимодействия – </a:t>
            </a:r>
            <a:r>
              <a:rPr lang="en-US" sz="2400" b="1" err="1" smtClean="0">
                <a:solidFill>
                  <a:srgbClr val="002060"/>
                </a:solidFill>
              </a:rPr>
              <a:t>BuS</a:t>
            </a:r>
            <a:r>
              <a:rPr lang="en-US" sz="2400" b="1" smtClean="0">
                <a:solidFill>
                  <a:srgbClr val="002060"/>
                </a:solidFill>
              </a:rPr>
              <a:t> </a:t>
            </a:r>
            <a:r>
              <a:rPr lang="ru-RU" sz="2400" b="1" smtClean="0">
                <a:solidFill>
                  <a:srgbClr val="002060"/>
                </a:solidFill>
              </a:rPr>
              <a:t>на </a:t>
            </a:r>
            <a:r>
              <a:rPr lang="en-US" sz="2400" b="1" dirty="0" smtClean="0">
                <a:solidFill>
                  <a:srgbClr val="002060"/>
                </a:solidFill>
              </a:rPr>
              <a:t>Pt</a:t>
            </a:r>
            <a:r>
              <a:rPr lang="ru-RU" sz="2400" b="1" baseline="-25000" dirty="0" smtClean="0">
                <a:solidFill>
                  <a:srgbClr val="002060"/>
                </a:solidFill>
              </a:rPr>
              <a:t>25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en-US" sz="2400" b="1" baseline="-25000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60" y="1384097"/>
            <a:ext cx="3960440" cy="3847782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319691"/>
              </p:ext>
            </p:extLst>
          </p:nvPr>
        </p:nvGraphicFramePr>
        <p:xfrm>
          <a:off x="4932041" y="2060848"/>
          <a:ext cx="396043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146"/>
                <a:gridCol w="1320146"/>
                <a:gridCol w="13201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Coord</a:t>
                      </a:r>
                      <a:r>
                        <a:rPr lang="en-US" dirty="0" smtClean="0"/>
                        <a:t> Molecules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N spin states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Eads</a:t>
                      </a:r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-39.8</a:t>
                      </a:r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4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-36.1</a:t>
                      </a:r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3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3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-30.4</a:t>
                      </a:r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4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-28.2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Aver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12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-33.6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88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5" y="548680"/>
            <a:ext cx="7929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Влияние латерального взаимодействия – </a:t>
            </a:r>
            <a:r>
              <a:rPr lang="en-US" sz="2400" b="1" dirty="0" err="1" smtClean="0">
                <a:solidFill>
                  <a:srgbClr val="002060"/>
                </a:solidFill>
              </a:rPr>
              <a:t>BuS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и </a:t>
            </a:r>
            <a:r>
              <a:rPr lang="en-US" sz="2400" b="1" dirty="0" smtClean="0">
                <a:solidFill>
                  <a:srgbClr val="002060"/>
                </a:solidFill>
              </a:rPr>
              <a:t>Me-CH=CH-CHO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smtClean="0">
                <a:solidFill>
                  <a:srgbClr val="002060"/>
                </a:solidFill>
              </a:rPr>
              <a:t>(CA) </a:t>
            </a:r>
            <a:r>
              <a:rPr lang="ru-RU" sz="2400" b="1" smtClean="0">
                <a:solidFill>
                  <a:srgbClr val="002060"/>
                </a:solidFill>
              </a:rPr>
              <a:t>на </a:t>
            </a:r>
            <a:r>
              <a:rPr lang="en-US" sz="2400" b="1" dirty="0" smtClean="0">
                <a:solidFill>
                  <a:srgbClr val="002060"/>
                </a:solidFill>
              </a:rPr>
              <a:t>Pt</a:t>
            </a:r>
            <a:r>
              <a:rPr lang="ru-RU" sz="2400" b="1" baseline="-25000" dirty="0" smtClean="0">
                <a:solidFill>
                  <a:srgbClr val="002060"/>
                </a:solidFill>
              </a:rPr>
              <a:t>25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en-US" sz="2400" b="1" baseline="-25000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27310"/>
            <a:ext cx="3456384" cy="367794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365714" y="2369138"/>
            <a:ext cx="301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Pt25-S-Bu + CA </a:t>
            </a:r>
            <a:r>
              <a:rPr lang="en-US" smtClean="0">
                <a:sym typeface="Wingdings" panose="05000000000000000000" pitchFamily="2" charset="2"/>
              </a:rPr>
              <a:t> Complex</a:t>
            </a:r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679354"/>
              </p:ext>
            </p:extLst>
          </p:nvPr>
        </p:nvGraphicFramePr>
        <p:xfrm>
          <a:off x="4871864" y="2980217"/>
          <a:ext cx="402061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0308"/>
                <a:gridCol w="20103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Adsorption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Eads, kcal/</a:t>
                      </a:r>
                      <a:r>
                        <a:rPr lang="en-US" dirty="0" err="1" smtClean="0"/>
                        <a:t>mol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Pt25 + CA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</a:t>
                      </a:r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Pt25-S-Bu + CA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</a:t>
                      </a:r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mtClean="0"/>
                        <a:t>Pt25-S-Bu + 2 CA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8.1 (per 1 CA)</a:t>
                      </a:r>
                      <a:endParaRPr lang="ru-RU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mtClean="0"/>
                        <a:t>Pt25-S-Bu + 3 CA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6.</a:t>
                      </a:r>
                      <a:r>
                        <a:rPr lang="ru-RU" smtClean="0"/>
                        <a:t>6</a:t>
                      </a:r>
                      <a:r>
                        <a:rPr lang="en-US" smtClean="0"/>
                        <a:t> </a:t>
                      </a:r>
                      <a:r>
                        <a:rPr lang="en-US" dirty="0" smtClean="0"/>
                        <a:t>(per 1 CA)</a:t>
                      </a:r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Pt25 + </a:t>
                      </a:r>
                      <a:r>
                        <a:rPr lang="en-US" dirty="0" err="1" smtClean="0"/>
                        <a:t>BuSH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27.3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473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3153" y="303977"/>
            <a:ext cx="75201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Физическая адсорбция </a:t>
            </a:r>
            <a:r>
              <a:rPr lang="en-US" sz="2400" b="1" dirty="0" smtClean="0">
                <a:solidFill>
                  <a:srgbClr val="002060"/>
                </a:solidFill>
              </a:rPr>
              <a:t>H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2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(энергии адсорбции в ккал/моль)</a:t>
            </a:r>
            <a:endParaRPr lang="en-US" b="1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7" y="1177166"/>
            <a:ext cx="2486215" cy="25185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4040708"/>
            <a:ext cx="2803984" cy="23809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6593" y="3662036"/>
            <a:ext cx="2375546" cy="28768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59672" y="1304517"/>
            <a:ext cx="2201320" cy="26279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35896" y="1752810"/>
            <a:ext cx="1995850" cy="2050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9886" y="1313507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1.4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1889" y="1313507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r>
              <a:rPr lang="en-US" dirty="0" smtClean="0">
                <a:solidFill>
                  <a:srgbClr val="FF0000"/>
                </a:solidFill>
              </a:rPr>
              <a:t>4.5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9905" y="1316124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-4.8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3036" y="4221088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-5.9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24260" y="4293096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-6.7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4536" y="6581001"/>
            <a:ext cx="4397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(Все структуры являются локальными минимумами ППЭ)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743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8299" y="296180"/>
            <a:ext cx="7520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Диссоциация </a:t>
            </a:r>
            <a:r>
              <a:rPr lang="en-US" sz="2400" b="1" dirty="0" smtClean="0">
                <a:solidFill>
                  <a:srgbClr val="002060"/>
                </a:solidFill>
              </a:rPr>
              <a:t>H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2</a:t>
            </a:r>
            <a:r>
              <a:rPr lang="ru-RU" sz="2400" b="1" i="1" baseline="-25000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и поверхностная миграция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361" y="1412776"/>
            <a:ext cx="2520280" cy="21400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5758" y="1475123"/>
            <a:ext cx="2482597" cy="20153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84" y="1671582"/>
            <a:ext cx="2577749" cy="1881236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>
            <a:off x="2992649" y="2204864"/>
            <a:ext cx="72008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728315" y="2204864"/>
            <a:ext cx="72008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224" y="4183606"/>
            <a:ext cx="258295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83" y="4107406"/>
            <a:ext cx="238629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Прямая со стрелкой 18"/>
          <p:cNvCxnSpPr/>
          <p:nvPr/>
        </p:nvCxnSpPr>
        <p:spPr>
          <a:xfrm flipH="1">
            <a:off x="6948264" y="3789040"/>
            <a:ext cx="287394" cy="394566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4644008" y="4581128"/>
            <a:ext cx="583842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06046" y="869239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</a:t>
            </a:r>
            <a:r>
              <a:rPr lang="en-US" baseline="-25000" dirty="0" smtClean="0"/>
              <a:t>24</a:t>
            </a:r>
            <a:r>
              <a:rPr lang="en-US" dirty="0" smtClean="0"/>
              <a:t>…H</a:t>
            </a:r>
            <a:r>
              <a:rPr lang="en-US" baseline="-25000" dirty="0" smtClean="0"/>
              <a:t>2</a:t>
            </a:r>
            <a:endParaRPr lang="ru-RU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4453416" y="732248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smtClean="0"/>
              <a:t>TS]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706715" y="869239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H…Pt</a:t>
            </a:r>
            <a:r>
              <a:rPr lang="en-US" baseline="-25000" dirty="0" smtClean="0"/>
              <a:t>24</a:t>
            </a:r>
            <a:r>
              <a:rPr lang="en-US" dirty="0" smtClean="0"/>
              <a:t>…H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27850" y="1423246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+2.</a:t>
            </a:r>
            <a:r>
              <a:rPr lang="ru-RU" dirty="0" smtClean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0391" y="141277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0.0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19467" y="1349965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13.2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51173" y="399894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11.</a:t>
            </a:r>
            <a:r>
              <a:rPr lang="ru-RU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37948" y="3973831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-9.4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6669" y="1016004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ν</a:t>
            </a:r>
            <a:r>
              <a:rPr lang="en-US" sz="1600" baseline="-25000" dirty="0" err="1" smtClean="0"/>
              <a:t>im</a:t>
            </a:r>
            <a:r>
              <a:rPr lang="ru-RU" sz="1600" dirty="0" smtClean="0"/>
              <a:t> </a:t>
            </a:r>
            <a:r>
              <a:rPr lang="en-US" sz="1600" dirty="0" smtClean="0"/>
              <a:t>=</a:t>
            </a:r>
            <a:r>
              <a:rPr lang="ru-RU" sz="1600" dirty="0" smtClean="0"/>
              <a:t> </a:t>
            </a:r>
            <a:r>
              <a:rPr lang="en-US" sz="1600" dirty="0" smtClean="0"/>
              <a:t>249</a:t>
            </a:r>
            <a:r>
              <a:rPr lang="en-US" sz="1600" i="1" dirty="0" smtClean="0"/>
              <a:t>i</a:t>
            </a:r>
            <a:r>
              <a:rPr lang="en-US" sz="1600" dirty="0" smtClean="0"/>
              <a:t> </a:t>
            </a:r>
            <a:r>
              <a:rPr lang="ru-RU" sz="1600" dirty="0" smtClean="0"/>
              <a:t>см</a:t>
            </a:r>
            <a:r>
              <a:rPr lang="en-US" sz="1600" baseline="30000" dirty="0" smtClean="0"/>
              <a:t>-1</a:t>
            </a:r>
            <a:endParaRPr lang="ru-RU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89928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3332" y="548680"/>
            <a:ext cx="7520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Диссоциативная</a:t>
            </a:r>
            <a:r>
              <a:rPr lang="ru-RU" sz="2400" b="1" dirty="0" smtClean="0">
                <a:solidFill>
                  <a:srgbClr val="002060"/>
                </a:solidFill>
              </a:rPr>
              <a:t> адсорбция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3707904" y="2348880"/>
            <a:ext cx="936104" cy="43204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707904" y="4005064"/>
            <a:ext cx="936104" cy="720080"/>
          </a:xfrm>
          <a:prstGeom prst="straightConnector1">
            <a:avLst/>
          </a:prstGeom>
          <a:ln w="4445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0566" y="1238007"/>
            <a:ext cx="2650775" cy="259292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3394" y="3750997"/>
            <a:ext cx="2775625" cy="268640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11" y="2132856"/>
            <a:ext cx="268756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11760" y="175629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0.0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44707" y="112561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-17.8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9015" y="3750997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-16.1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7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88" y="2048828"/>
            <a:ext cx="4192580" cy="341871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256097" y="332656"/>
            <a:ext cx="449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Карта энергий адсорбции</a:t>
            </a:r>
            <a:r>
              <a:rPr lang="en-US" b="1" dirty="0" smtClean="0">
                <a:solidFill>
                  <a:srgbClr val="002060"/>
                </a:solidFill>
              </a:rPr>
              <a:t> H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Pt</a:t>
            </a:r>
            <a:r>
              <a:rPr lang="en-US" sz="2000" b="1" baseline="-25000" dirty="0" smtClean="0">
                <a:solidFill>
                  <a:srgbClr val="002060"/>
                </a:solidFill>
              </a:rPr>
              <a:t>24</a:t>
            </a:r>
            <a:r>
              <a:rPr lang="en-US" sz="2000" b="1" dirty="0" smtClean="0">
                <a:solidFill>
                  <a:srgbClr val="002060"/>
                </a:solidFill>
              </a:rPr>
              <a:t> +1/2 H</a:t>
            </a:r>
            <a:r>
              <a:rPr lang="en-US" sz="2000" b="1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Complex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2105"/>
            <a:ext cx="1512168" cy="1971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5" y="247512"/>
            <a:ext cx="1988352" cy="2036973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3779912" y="1994259"/>
            <a:ext cx="288032" cy="6426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15285" y="3984501"/>
            <a:ext cx="2274088" cy="2263130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5868144" y="4374825"/>
            <a:ext cx="1152128" cy="2517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4487293"/>
            <a:ext cx="2160240" cy="2188458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V="1">
            <a:off x="2843808" y="4500690"/>
            <a:ext cx="1412289" cy="6153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270" y="2263031"/>
            <a:ext cx="2080435" cy="2024434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>
            <a:off x="2449336" y="3212976"/>
            <a:ext cx="812585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080" y="1498623"/>
            <a:ext cx="2024081" cy="22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Прямая со стрелкой 24"/>
          <p:cNvCxnSpPr/>
          <p:nvPr/>
        </p:nvCxnSpPr>
        <p:spPr>
          <a:xfrm flipH="1">
            <a:off x="5868144" y="1868393"/>
            <a:ext cx="1296144" cy="324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047450"/>
            <a:ext cx="1800200" cy="178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" name="Прямая со стрелкой 29"/>
          <p:cNvCxnSpPr/>
          <p:nvPr/>
        </p:nvCxnSpPr>
        <p:spPr>
          <a:xfrm flipV="1">
            <a:off x="4860032" y="5467172"/>
            <a:ext cx="720080" cy="3380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32040" y="6169580"/>
            <a:ext cx="20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</a:t>
            </a:r>
            <a:r>
              <a:rPr lang="en-US" i="1" baseline="-25000" dirty="0" err="1" smtClean="0"/>
              <a:t>a</a:t>
            </a:r>
            <a:r>
              <a:rPr lang="en-US" dirty="0" smtClean="0"/>
              <a:t>= 0.7 </a:t>
            </a:r>
            <a:r>
              <a:rPr lang="ru-RU" dirty="0" smtClean="0"/>
              <a:t>ккал</a:t>
            </a:r>
            <a:r>
              <a:rPr lang="en-US" dirty="0" smtClean="0"/>
              <a:t>/</a:t>
            </a:r>
            <a:r>
              <a:rPr lang="ru-RU" dirty="0" smtClean="0"/>
              <a:t>моль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899746" y="5802756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TS</a:t>
            </a:r>
            <a:r>
              <a:rPr lang="en-US" dirty="0" smtClean="0"/>
              <a:t>(diffusion)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585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2673-69AB-4400-BA99-B837FE5B515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83792"/>
            <a:ext cx="7891491" cy="48535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09547" y="332656"/>
            <a:ext cx="7520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ППЭ адсорбции и поверхностной диффузии атома Н на поверхности </a:t>
            </a:r>
            <a:r>
              <a:rPr lang="en-US" sz="2400" b="1" dirty="0" smtClean="0">
                <a:solidFill>
                  <a:srgbClr val="002060"/>
                </a:solidFill>
              </a:rPr>
              <a:t>Pt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34715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6363</TotalTime>
  <Words>2190</Words>
  <Application>Microsoft Office PowerPoint</Application>
  <PresentationFormat>Экран (4:3)</PresentationFormat>
  <Paragraphs>555</Paragraphs>
  <Slides>42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Исполнительная</vt:lpstr>
      <vt:lpstr>CorelDRAW</vt:lpstr>
      <vt:lpstr>Диссоциация и поверхностная диффузия водорода на свободных и химически модифицированных наночастицах платины. Квантовохимическое и молекулярно-динамическое исследование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Адсорбция глиоксаля и продуктов его УФ фотолиза на атмосферных наночастицах водного льда</dc:title>
  <dc:creator>user</dc:creator>
  <cp:lastModifiedBy>user</cp:lastModifiedBy>
  <cp:revision>193</cp:revision>
  <cp:lastPrinted>2015-09-22T07:59:35Z</cp:lastPrinted>
  <dcterms:created xsi:type="dcterms:W3CDTF">2013-09-18T22:10:37Z</dcterms:created>
  <dcterms:modified xsi:type="dcterms:W3CDTF">2016-11-28T13:23:23Z</dcterms:modified>
</cp:coreProperties>
</file>