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1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8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1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2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2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3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5BEB-DF13-4311-81E4-2CDAC875B4D8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BD0B-B965-4903-9FB5-6AEF7166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069"/>
            <a:ext cx="905863" cy="908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69"/>
            <a:ext cx="918248" cy="908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9768" y="76770"/>
            <a:ext cx="6858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atomic, charge and electronic structure of small </a:t>
            </a:r>
            <a:r>
              <a:rPr lang="en-US" sz="2800" b="1" dirty="0" err="1">
                <a:solidFill>
                  <a:schemeClr val="bg1"/>
                </a:solidFill>
              </a:rPr>
              <a:t>Ar</a:t>
            </a:r>
            <a:r>
              <a:rPr lang="en-US" sz="2800" b="1" dirty="0">
                <a:solidFill>
                  <a:schemeClr val="bg1"/>
                </a:solidFill>
              </a:rPr>
              <a:t> cluster ions – an </a:t>
            </a:r>
            <a:r>
              <a:rPr lang="en-US" sz="2800" b="1" i="1" dirty="0">
                <a:solidFill>
                  <a:schemeClr val="bg1"/>
                </a:solidFill>
              </a:rPr>
              <a:t>ab initio </a:t>
            </a:r>
            <a:r>
              <a:rPr lang="en-US" sz="2800" b="1" dirty="0">
                <a:solidFill>
                  <a:schemeClr val="bg1"/>
                </a:solidFill>
              </a:rPr>
              <a:t>study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2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5-th School-Conference on Atomistic Simulation of Functional Materials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384" y="1412776"/>
            <a:ext cx="417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/>
              <a:t>J.G. </a:t>
            </a:r>
            <a:r>
              <a:rPr lang="en-US" i="1" u="sng" dirty="0" err="1" smtClean="0"/>
              <a:t>Korobova</a:t>
            </a:r>
            <a:r>
              <a:rPr lang="hu-HU" i="1" dirty="0" smtClean="0"/>
              <a:t>, </a:t>
            </a:r>
            <a:r>
              <a:rPr lang="hu-HU" i="1" dirty="0"/>
              <a:t>A.E </a:t>
            </a:r>
            <a:r>
              <a:rPr lang="hu-HU" i="1" dirty="0" smtClean="0"/>
              <a:t>Ieshkin, </a:t>
            </a:r>
            <a:r>
              <a:rPr lang="hu-HU" i="1" dirty="0"/>
              <a:t>V.</a:t>
            </a:r>
            <a:r>
              <a:rPr lang="en-US" i="1" dirty="0"/>
              <a:t>S. </a:t>
            </a:r>
            <a:r>
              <a:rPr lang="en-US" i="1" dirty="0" err="1" smtClean="0"/>
              <a:t>Chernysh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7248" y="1916832"/>
            <a:ext cx="46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Moscow </a:t>
            </a:r>
            <a:r>
              <a:rPr lang="en-US" dirty="0"/>
              <a:t>State University, Physical Department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84811" y="1916832"/>
            <a:ext cx="3053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e-mail: korobovajg@yandex.ru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2636912"/>
            <a:ext cx="4861795" cy="36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780" y="6479292"/>
            <a:ext cx="883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5-th School-Conference on Atomistic Simulation of Functional Materials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69"/>
            <a:ext cx="918248" cy="908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069"/>
            <a:ext cx="905863" cy="90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2699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Motivation. Why cluster ions?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2771775" y="2060575"/>
            <a:ext cx="504825" cy="73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55650" y="3789363"/>
            <a:ext cx="424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1331913" y="2205038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1763713" y="2205038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763713" y="22050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2411413" y="2205038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71550" y="3789363"/>
            <a:ext cx="3444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1</a:t>
            </a:r>
            <a:endParaRPr lang="ru-RU" sz="120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547813" y="3789363"/>
            <a:ext cx="5238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10</a:t>
            </a:r>
            <a:endParaRPr lang="ru-RU" sz="120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124075" y="3789363"/>
            <a:ext cx="6477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10</a:t>
            </a:r>
            <a:r>
              <a:rPr lang="en-US" sz="1400" baseline="30000"/>
              <a:t>2</a:t>
            </a:r>
            <a:endParaRPr lang="ru-RU" sz="1400" baseline="300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059113" y="2205038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4140200" y="2205038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843213" y="3789363"/>
            <a:ext cx="6048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10</a:t>
            </a:r>
            <a:r>
              <a:rPr lang="en-US" sz="1400" baseline="30000"/>
              <a:t>3</a:t>
            </a:r>
            <a:endParaRPr lang="ru-RU" sz="1400" baseline="3000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492500" y="3808413"/>
            <a:ext cx="6048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10</a:t>
            </a:r>
            <a:r>
              <a:rPr lang="en-US" sz="1400" baseline="30000"/>
              <a:t>4</a:t>
            </a:r>
            <a:endParaRPr lang="ru-RU" sz="1400" baseline="300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116013" y="364490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763713" y="364490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411413" y="364490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059113" y="364490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708400" y="364490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356100" y="364490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1403350" y="2349500"/>
            <a:ext cx="360363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1331913" y="2349500"/>
            <a:ext cx="43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1763713" y="2349500"/>
            <a:ext cx="6477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763713" y="2349500"/>
            <a:ext cx="6477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411413" y="2349500"/>
            <a:ext cx="6477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2411413" y="2349500"/>
            <a:ext cx="6477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2411413" y="2349500"/>
            <a:ext cx="6477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059113" y="2349500"/>
            <a:ext cx="10810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3059113" y="2349500"/>
            <a:ext cx="10810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140200" y="3789363"/>
            <a:ext cx="6048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10</a:t>
            </a:r>
            <a:r>
              <a:rPr lang="en-US" sz="1400" baseline="30000"/>
              <a:t>5</a:t>
            </a:r>
            <a:endParaRPr lang="ru-RU" sz="1400" baseline="30000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624388" y="3789363"/>
            <a:ext cx="7302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Atoms</a:t>
            </a:r>
            <a:endParaRPr lang="ru-RU" sz="120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1331913" y="177323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4140200" y="177323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468313" y="1916113"/>
            <a:ext cx="863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403350" y="1916113"/>
            <a:ext cx="27368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H="1">
            <a:off x="1331913" y="1916113"/>
            <a:ext cx="28082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4140200" y="1916113"/>
            <a:ext cx="1079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19113" y="1628775"/>
            <a:ext cx="6508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Micro</a:t>
            </a:r>
            <a:endParaRPr lang="ru-RU" sz="1200">
              <a:solidFill>
                <a:srgbClr val="00CC00"/>
              </a:solidFill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335463" y="1628775"/>
            <a:ext cx="7000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Macro</a:t>
            </a:r>
            <a:endParaRPr lang="ru-RU" sz="1200">
              <a:solidFill>
                <a:srgbClr val="00CC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2411413" y="1628775"/>
            <a:ext cx="647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CC0000"/>
                </a:solidFill>
              </a:rPr>
              <a:t>Meso</a:t>
            </a:r>
            <a:endParaRPr lang="ru-RU" sz="1200">
              <a:solidFill>
                <a:srgbClr val="CC0000"/>
              </a:solidFill>
            </a:endParaRPr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>
            <a:off x="611188" y="2924175"/>
            <a:ext cx="144462" cy="144463"/>
          </a:xfrm>
          <a:custGeom>
            <a:avLst/>
            <a:gdLst>
              <a:gd name="G0" fmla="+- 10800 0 0"/>
              <a:gd name="G1" fmla="+- 21600 0 10800"/>
              <a:gd name="G2" fmla="+- 21600 0 10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395288" y="2681288"/>
            <a:ext cx="647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/>
              <a:t>Atom</a:t>
            </a:r>
            <a:endParaRPr lang="ru-RU" sz="1000" b="0"/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 flipV="1">
            <a:off x="923925" y="2492375"/>
            <a:ext cx="336550" cy="890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en-US" sz="1000">
                <a:solidFill>
                  <a:srgbClr val="6666FF"/>
                </a:solidFill>
              </a:rPr>
              <a:t>monomer</a:t>
            </a:r>
            <a:endParaRPr lang="ru-RU" sz="1000">
              <a:solidFill>
                <a:srgbClr val="6666FF"/>
              </a:solidFill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 flipV="1">
            <a:off x="1042988" y="2636838"/>
            <a:ext cx="336550" cy="74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en-US" sz="1000">
                <a:solidFill>
                  <a:srgbClr val="6666FF"/>
                </a:solidFill>
              </a:rPr>
              <a:t>dimer</a:t>
            </a:r>
            <a:endParaRPr lang="ru-RU" sz="1000">
              <a:solidFill>
                <a:srgbClr val="6666FF"/>
              </a:solidFill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 flipV="1">
            <a:off x="1258888" y="2709863"/>
            <a:ext cx="336550" cy="67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en-US" sz="1000">
                <a:solidFill>
                  <a:srgbClr val="6666FF"/>
                </a:solidFill>
              </a:rPr>
              <a:t>trimer</a:t>
            </a:r>
            <a:endParaRPr lang="ru-RU" sz="1000">
              <a:solidFill>
                <a:srgbClr val="6666FF"/>
              </a:solidFill>
            </a:endParaRP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1116013" y="3357563"/>
            <a:ext cx="0" cy="2873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H="1">
            <a:off x="1258888" y="3357563"/>
            <a:ext cx="0" cy="2873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H="1">
            <a:off x="1403350" y="3357563"/>
            <a:ext cx="71438" cy="3587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5" name="AutoShape 53"/>
          <p:cNvSpPr>
            <a:spLocks noChangeArrowheads="1"/>
          </p:cNvSpPr>
          <p:nvPr/>
        </p:nvSpPr>
        <p:spPr bwMode="auto">
          <a:xfrm>
            <a:off x="1763713" y="2852738"/>
            <a:ext cx="71437" cy="71437"/>
          </a:xfrm>
          <a:custGeom>
            <a:avLst/>
            <a:gdLst>
              <a:gd name="G0" fmla="+- 10800 0 0"/>
              <a:gd name="G1" fmla="+- 21600 0 10800"/>
              <a:gd name="G2" fmla="+- 21600 0 10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4264025" y="2636838"/>
            <a:ext cx="9096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/>
              <a:t>Bulk region</a:t>
            </a:r>
            <a:endParaRPr lang="ru-RU" sz="1000" b="0"/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1258888" y="1974850"/>
            <a:ext cx="68421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0"/>
              <a:t>Micro</a:t>
            </a:r>
          </a:p>
          <a:p>
            <a:r>
              <a:rPr lang="en-US" sz="900" b="0"/>
              <a:t>clusters</a:t>
            </a:r>
            <a:endParaRPr lang="ru-RU" sz="900" b="0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1743075" y="2406650"/>
            <a:ext cx="63182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0"/>
              <a:t>Small</a:t>
            </a:r>
          </a:p>
          <a:p>
            <a:r>
              <a:rPr lang="en-US" sz="900" b="0"/>
              <a:t>clusters</a:t>
            </a:r>
            <a:endParaRPr lang="ru-RU" sz="900" b="0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2411413" y="1974850"/>
            <a:ext cx="72072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0" dirty="0"/>
              <a:t>Large</a:t>
            </a:r>
          </a:p>
          <a:p>
            <a:r>
              <a:rPr lang="en-US" sz="900" b="0" dirty="0"/>
              <a:t>clusters</a:t>
            </a:r>
            <a:endParaRPr lang="ru-RU" sz="900" b="0" dirty="0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3111500" y="2478088"/>
            <a:ext cx="9286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0"/>
              <a:t>Nanoclusters</a:t>
            </a:r>
            <a:endParaRPr lang="ru-RU" sz="900" b="0"/>
          </a:p>
        </p:txBody>
      </p:sp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276" y="4797152"/>
            <a:ext cx="31099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______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355" y="1409951"/>
            <a:ext cx="2715101" cy="2892975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698337" y="4509120"/>
            <a:ext cx="43404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err="1">
                <a:solidFill>
                  <a:srgbClr val="990033"/>
                </a:solidFill>
              </a:rPr>
              <a:t>cluster</a:t>
            </a:r>
            <a:r>
              <a:rPr lang="ru-RU" sz="2400" b="1" i="1" dirty="0">
                <a:solidFill>
                  <a:srgbClr val="990033"/>
                </a:solidFill>
              </a:rPr>
              <a:t> </a:t>
            </a:r>
            <a:r>
              <a:rPr lang="ru-RU" sz="2400" b="1" i="1" dirty="0" err="1">
                <a:solidFill>
                  <a:srgbClr val="990033"/>
                </a:solidFill>
              </a:rPr>
              <a:t>ion</a:t>
            </a:r>
            <a:r>
              <a:rPr lang="ru-RU" sz="2400" b="1" i="1" dirty="0">
                <a:solidFill>
                  <a:srgbClr val="990033"/>
                </a:solidFill>
              </a:rPr>
              <a:t> </a:t>
            </a:r>
            <a:r>
              <a:rPr lang="ru-RU" sz="2400" b="1" i="1" dirty="0" err="1">
                <a:solidFill>
                  <a:srgbClr val="990033"/>
                </a:solidFill>
              </a:rPr>
              <a:t>assisted</a:t>
            </a:r>
            <a:r>
              <a:rPr lang="ru-RU" sz="2400" b="1" i="1" dirty="0">
                <a:solidFill>
                  <a:srgbClr val="990033"/>
                </a:solidFill>
              </a:rPr>
              <a:t> </a:t>
            </a:r>
            <a:r>
              <a:rPr lang="ru-RU" sz="2400" b="1" i="1" dirty="0" err="1">
                <a:solidFill>
                  <a:srgbClr val="990033"/>
                </a:solidFill>
              </a:rPr>
              <a:t>deposition</a:t>
            </a:r>
            <a:r>
              <a:rPr lang="ru-RU" sz="2400" b="1" i="1" dirty="0">
                <a:solidFill>
                  <a:srgbClr val="990033"/>
                </a:solidFill>
              </a:rPr>
              <a:t> </a:t>
            </a:r>
            <a:r>
              <a:rPr lang="en-US" sz="2400" b="1" i="1" dirty="0" smtClean="0">
                <a:solidFill>
                  <a:srgbClr val="990033"/>
                </a:solidFill>
              </a:rPr>
              <a:t> of films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solidFill>
                  <a:srgbClr val="990033"/>
                </a:solidFill>
              </a:rPr>
              <a:t>Ion implantation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i="1" dirty="0">
              <a:solidFill>
                <a:srgbClr val="99003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78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780" y="6479292"/>
            <a:ext cx="883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5-th School-Conference on Atomistic Simulation of Functional Materials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69"/>
            <a:ext cx="918248" cy="908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069"/>
            <a:ext cx="905863" cy="90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08429"/>
            <a:ext cx="2210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Objective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1562" y="1196752"/>
            <a:ext cx="928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1"/>
                </a:solidFill>
              </a:rPr>
              <a:t>Cluster ion atomic and charge structure affects the interaction between cluster ion and irradiated surface  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953" y="2420888"/>
            <a:ext cx="342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i="1" dirty="0" smtClean="0">
                <a:solidFill>
                  <a:srgbClr val="00B050"/>
                </a:solidFill>
              </a:rPr>
              <a:t>FCC structure</a:t>
            </a:r>
          </a:p>
          <a:p>
            <a:pPr marL="342900" indent="-342900">
              <a:buAutoNum type="alphaUcParenR"/>
            </a:pPr>
            <a:r>
              <a:rPr lang="en-US" sz="2400" b="1" i="1" dirty="0" err="1" smtClean="0">
                <a:solidFill>
                  <a:srgbClr val="00B050"/>
                </a:solidFill>
              </a:rPr>
              <a:t>Isosahedrical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smtClean="0">
                <a:solidFill>
                  <a:srgbClr val="00B050"/>
                </a:solidFill>
              </a:rPr>
              <a:t>structure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26" y="3164831"/>
            <a:ext cx="9324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Aim:  to obtain charge distribution in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Ar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en-US" sz="3200" b="1" i="1" dirty="0" smtClean="0">
                <a:solidFill>
                  <a:srgbClr val="FF0000"/>
                </a:solidFill>
              </a:rPr>
              <a:t> cluster ions</a:t>
            </a:r>
          </a:p>
          <a:p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953" y="3861048"/>
            <a:ext cx="3690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Methodology: </a:t>
            </a:r>
          </a:p>
          <a:p>
            <a:r>
              <a:rPr lang="en-US" sz="2400" b="1" i="1" dirty="0" smtClean="0"/>
              <a:t>DFT – supercell approach,</a:t>
            </a:r>
          </a:p>
          <a:p>
            <a:r>
              <a:rPr lang="en-US" sz="2400" b="1" i="1" dirty="0" smtClean="0"/>
              <a:t>Plane wave basis set</a:t>
            </a:r>
          </a:p>
          <a:p>
            <a:r>
              <a:rPr lang="en-US" sz="2400" b="1" i="1" dirty="0" smtClean="0"/>
              <a:t>Local Density Approximation (LDA) </a:t>
            </a:r>
          </a:p>
          <a:p>
            <a:r>
              <a:rPr lang="en-US" sz="2400" b="1" i="1" dirty="0" smtClean="0"/>
              <a:t>Spin-orbital coupling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7486" y="3616970"/>
            <a:ext cx="4496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Considered cluster sizes:</a:t>
            </a:r>
          </a:p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13</a:t>
            </a:r>
          </a:p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19</a:t>
            </a:r>
          </a:p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55</a:t>
            </a:r>
          </a:p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135</a:t>
            </a:r>
            <a:endParaRPr lang="ru-RU" sz="3200" b="1" i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1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780" y="6479292"/>
            <a:ext cx="883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5-th School-Conference on Atomistic Simulation of Functional Materials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69"/>
            <a:ext cx="918248" cy="908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069"/>
            <a:ext cx="905863" cy="908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1760" y="208429"/>
            <a:ext cx="4138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Neutral </a:t>
            </a:r>
            <a:r>
              <a:rPr lang="en-US" sz="4000" b="1" dirty="0" err="1" smtClean="0">
                <a:solidFill>
                  <a:schemeClr val="bg1"/>
                </a:solidFill>
              </a:rPr>
              <a:t>Ar</a:t>
            </a:r>
            <a:r>
              <a:rPr lang="en-US" sz="4000" b="1" dirty="0" smtClean="0">
                <a:solidFill>
                  <a:schemeClr val="bg1"/>
                </a:solidFill>
              </a:rPr>
              <a:t> clusters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4586"/>
              </p:ext>
            </p:extLst>
          </p:nvPr>
        </p:nvGraphicFramePr>
        <p:xfrm>
          <a:off x="5375940" y="3451848"/>
          <a:ext cx="2026568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284"/>
                <a:gridCol w="1013284"/>
              </a:tblGrid>
              <a:tr h="409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Cluster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</a:t>
                      </a:r>
                      <a:r>
                        <a:rPr lang="en-US" sz="1600" baseline="30000" dirty="0" err="1">
                          <a:effectLst/>
                        </a:rPr>
                        <a:t>fcc</a:t>
                      </a:r>
                      <a:r>
                        <a:rPr lang="en-US" sz="1600" dirty="0">
                          <a:effectLst/>
                        </a:rPr>
                        <a:t> – </a:t>
                      </a:r>
                      <a:r>
                        <a:rPr lang="en-US" sz="1600" dirty="0" err="1">
                          <a:effectLst/>
                        </a:rPr>
                        <a:t>E</a:t>
                      </a:r>
                      <a:r>
                        <a:rPr lang="en-US" sz="1600" baseline="30000" dirty="0" err="1">
                          <a:effectLst/>
                        </a:rPr>
                        <a:t>isp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61.04807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38.10684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164.867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4" y="2631144"/>
            <a:ext cx="1734240" cy="1418646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95" y="2640266"/>
            <a:ext cx="1629496" cy="1418646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9" y="4293096"/>
            <a:ext cx="1677575" cy="144016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84" y="4153274"/>
            <a:ext cx="1701504" cy="1584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96950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accent1"/>
                </a:solidFill>
              </a:rPr>
              <a:t>fcc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5676" y="1196752"/>
            <a:ext cx="536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Atomic structure and stability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1820" y="196950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accent1"/>
                </a:solidFill>
              </a:rPr>
              <a:t>isp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5720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13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7207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55</a:t>
            </a:r>
            <a:endParaRPr lang="ru-RU" sz="3200" b="1" i="1" baseline="-25000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81012" y="2077230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chemeClr val="accent1"/>
                </a:solidFill>
              </a:rPr>
              <a:t>Isosahedrical</a:t>
            </a:r>
            <a:r>
              <a:rPr lang="en-US" sz="2800" b="1" i="1" dirty="0" smtClean="0">
                <a:solidFill>
                  <a:schemeClr val="accent1"/>
                </a:solidFill>
              </a:rPr>
              <a:t> structure is more preferable 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780" y="6479292"/>
            <a:ext cx="883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5-th School-Conference on Atomistic Simulation of Functional Materials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69"/>
            <a:ext cx="918248" cy="908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069"/>
            <a:ext cx="905863" cy="90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208429"/>
            <a:ext cx="3476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Ar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+</a:t>
            </a:r>
            <a:r>
              <a:rPr lang="en-US" sz="4000" b="1" dirty="0" smtClean="0">
                <a:solidFill>
                  <a:schemeClr val="bg1"/>
                </a:solidFill>
              </a:rPr>
              <a:t> cluster ions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72394"/>
              </p:ext>
            </p:extLst>
          </p:nvPr>
        </p:nvGraphicFramePr>
        <p:xfrm>
          <a:off x="6732240" y="1916832"/>
          <a:ext cx="2088231" cy="244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</a:tblGrid>
              <a:tr h="6206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Cluster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Minimal interatomic distance</a:t>
                      </a:r>
                      <a:r>
                        <a:rPr lang="ru-RU" sz="1200" b="1">
                          <a:effectLst/>
                        </a:rPr>
                        <a:t>, Å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ru-RU" sz="1200" b="1" baseline="30000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ru-RU" sz="1200" b="1" baseline="30000">
                          <a:effectLst/>
                        </a:rPr>
                        <a:t>+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en-US" sz="1200" b="1" baseline="-25000">
                          <a:effectLst/>
                        </a:rPr>
                        <a:t>1</a:t>
                      </a:r>
                      <a:r>
                        <a:rPr lang="ru-RU" sz="1200" b="1" baseline="-25000">
                          <a:effectLst/>
                        </a:rPr>
                        <a:t>3</a:t>
                      </a:r>
                      <a:r>
                        <a:rPr lang="ru-RU" sz="1200" b="1">
                          <a:effectLst/>
                        </a:rPr>
                        <a:t> </a:t>
                      </a:r>
                      <a:r>
                        <a:rPr lang="en-US" sz="1200" b="1">
                          <a:effectLst/>
                        </a:rPr>
                        <a:t>fcc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3.46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3.38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en-US" sz="1200" b="1" baseline="-25000">
                          <a:effectLst/>
                        </a:rPr>
                        <a:t>1</a:t>
                      </a:r>
                      <a:r>
                        <a:rPr lang="ru-RU" sz="1200" b="1" baseline="-25000">
                          <a:effectLst/>
                        </a:rPr>
                        <a:t>3</a:t>
                      </a:r>
                      <a:r>
                        <a:rPr lang="ru-RU" sz="1200" b="1">
                          <a:effectLst/>
                        </a:rPr>
                        <a:t> </a:t>
                      </a:r>
                      <a:r>
                        <a:rPr lang="en-US" sz="1200" b="1">
                          <a:effectLst/>
                        </a:rPr>
                        <a:t>isp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3.38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3.30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ru-RU" sz="1200" b="1" baseline="-25000">
                          <a:effectLst/>
                        </a:rPr>
                        <a:t>19 </a:t>
                      </a:r>
                      <a:r>
                        <a:rPr lang="en-US" sz="1200" b="1">
                          <a:effectLst/>
                        </a:rPr>
                        <a:t>fcc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3.48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3.47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ru-RU" sz="1200" b="1" baseline="-25000">
                          <a:effectLst/>
                        </a:rPr>
                        <a:t>19</a:t>
                      </a:r>
                      <a:r>
                        <a:rPr lang="ru-RU" sz="1200" b="1">
                          <a:effectLst/>
                        </a:rPr>
                        <a:t> </a:t>
                      </a:r>
                      <a:r>
                        <a:rPr lang="en-US" sz="1200" b="1">
                          <a:effectLst/>
                        </a:rPr>
                        <a:t>isp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3.35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3.33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en-US" sz="1200" b="1" baseline="-25000">
                          <a:effectLst/>
                        </a:rPr>
                        <a:t>55 </a:t>
                      </a:r>
                      <a:r>
                        <a:rPr lang="en-US" sz="1200" b="1">
                          <a:effectLst/>
                        </a:rPr>
                        <a:t>fcc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3.72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3.44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en-US" sz="1200" b="1" baseline="-25000">
                          <a:effectLst/>
                        </a:rPr>
                        <a:t>55 </a:t>
                      </a:r>
                      <a:r>
                        <a:rPr lang="en-US" sz="1200" b="1">
                          <a:effectLst/>
                        </a:rPr>
                        <a:t>isp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3.32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3.30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Ar</a:t>
                      </a:r>
                      <a:r>
                        <a:rPr lang="en-US" sz="1200" b="1" baseline="-25000">
                          <a:effectLst/>
                        </a:rPr>
                        <a:t>135 </a:t>
                      </a:r>
                      <a:r>
                        <a:rPr lang="en-US" sz="1200" b="1">
                          <a:effectLst/>
                        </a:rPr>
                        <a:t>fcc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3.48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3.46; 3.44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38418"/>
              </p:ext>
            </p:extLst>
          </p:nvPr>
        </p:nvGraphicFramePr>
        <p:xfrm>
          <a:off x="6444208" y="4653136"/>
          <a:ext cx="2610035" cy="148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812"/>
                <a:gridCol w="450202"/>
                <a:gridCol w="522007"/>
                <a:gridCol w="522007"/>
                <a:gridCol w="522007"/>
              </a:tblGrid>
              <a:tr h="1835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Cluster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E(Ar</a:t>
                      </a:r>
                      <a:r>
                        <a:rPr lang="en-US" sz="1100" b="1" baseline="30000">
                          <a:effectLst/>
                        </a:rPr>
                        <a:t>+</a:t>
                      </a:r>
                      <a:r>
                        <a:rPr lang="en-US" sz="1100" b="1">
                          <a:effectLst/>
                        </a:rPr>
                        <a:t>) – E(Ar</a:t>
                      </a:r>
                      <a:r>
                        <a:rPr lang="en-US" sz="1100" b="1" baseline="30000">
                          <a:effectLst/>
                        </a:rPr>
                        <a:t>0</a:t>
                      </a:r>
                      <a:r>
                        <a:rPr lang="en-US" sz="1100" b="1">
                          <a:effectLst/>
                        </a:rPr>
                        <a:t>), meV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μ(Ar</a:t>
                      </a:r>
                      <a:r>
                        <a:rPr lang="en-US" sz="1100" b="1" baseline="30000">
                          <a:effectLst/>
                        </a:rPr>
                        <a:t>+</a:t>
                      </a:r>
                      <a:r>
                        <a:rPr lang="en-US" sz="1100" b="1">
                          <a:effectLst/>
                        </a:rPr>
                        <a:t>), μ</a:t>
                      </a:r>
                      <a:r>
                        <a:rPr lang="en-US" sz="1100" b="1" baseline="-25000">
                          <a:effectLst/>
                        </a:rPr>
                        <a:t>B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Fcc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isp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fcc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isp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11.4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11.4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0.85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0.85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10.6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10.7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0.86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0.87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10.4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10.4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0.86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0.87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135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9.8</a:t>
                      </a:r>
                      <a:endParaRPr lang="ru-RU" sz="11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21.3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0.86</a:t>
                      </a:r>
                      <a:endParaRPr lang="ru-RU" sz="11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1.73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55676" y="1196752"/>
            <a:ext cx="536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Atomic structure and stability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16832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i="1" dirty="0" err="1" smtClean="0">
                <a:solidFill>
                  <a:schemeClr val="accent1"/>
                </a:solidFill>
              </a:rPr>
              <a:t>Isosahedrical</a:t>
            </a:r>
            <a:r>
              <a:rPr lang="en-US" sz="2800" b="1" i="1" dirty="0" smtClean="0">
                <a:solidFill>
                  <a:schemeClr val="accent1"/>
                </a:solidFill>
              </a:rPr>
              <a:t> structure is still more preferable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chemeClr val="accent1"/>
                </a:solidFill>
              </a:rPr>
              <a:t>Neutral cluster is more stable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chemeClr val="accent1"/>
                </a:solidFill>
              </a:rPr>
              <a:t>Cluster ion is more close packed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solidFill>
                  <a:schemeClr val="accent1"/>
                </a:solidFill>
              </a:rPr>
              <a:t>Cluster ion has magnetic moment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8087"/>
              </p:ext>
            </p:extLst>
          </p:nvPr>
        </p:nvGraphicFramePr>
        <p:xfrm>
          <a:off x="532656" y="4113826"/>
          <a:ext cx="3103240" cy="216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Graph" r:id="rId5" imgW="4153814" imgH="2901696" progId="Origin50.Graph">
                  <p:embed/>
                </p:oleObj>
              </mc:Choice>
              <mc:Fallback>
                <p:oleObj name="Graph" r:id="rId5" imgW="4153814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56" y="4113826"/>
                        <a:ext cx="3103240" cy="2165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71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780" y="6479292"/>
            <a:ext cx="883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5-th School-Conference on Atomistic Simulation of Functional Materials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69"/>
            <a:ext cx="918248" cy="908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069"/>
            <a:ext cx="905863" cy="90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682846"/>
            <a:ext cx="3476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Ar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+</a:t>
            </a:r>
            <a:r>
              <a:rPr lang="en-US" sz="4000" b="1" dirty="0" smtClean="0">
                <a:solidFill>
                  <a:schemeClr val="bg1"/>
                </a:solidFill>
              </a:rPr>
              <a:t> cluster ions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4704"/>
            <a:ext cx="948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i="1" dirty="0" smtClean="0">
              <a:solidFill>
                <a:srgbClr val="FF0000"/>
              </a:solidFill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Distribution of charge difference between Ar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0</a:t>
            </a:r>
            <a:r>
              <a:rPr lang="en-US" sz="3200" b="1" i="1" dirty="0" smtClean="0">
                <a:solidFill>
                  <a:srgbClr val="FF0000"/>
                </a:solidFill>
              </a:rPr>
              <a:t> and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Ar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+</a:t>
            </a:r>
            <a:endParaRPr lang="ru-RU" sz="3200" b="1" i="1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47" y="308400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accent1"/>
                </a:solidFill>
              </a:rPr>
              <a:t>fcc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30120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accent1"/>
                </a:solidFill>
              </a:rPr>
              <a:t>isp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167" y="198908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13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1924" y="19806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55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5" y="2018135"/>
            <a:ext cx="232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135  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60" y="2706115"/>
            <a:ext cx="1160145" cy="1341755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25" y="4638903"/>
            <a:ext cx="1211580" cy="132461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9" y="2695575"/>
            <a:ext cx="1456055" cy="14668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39" y="4590684"/>
            <a:ext cx="1428483" cy="137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004048" y="2132856"/>
            <a:ext cx="0" cy="434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76056" y="2924944"/>
            <a:ext cx="713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 err="1">
                <a:solidFill>
                  <a:schemeClr val="accent1"/>
                </a:solidFill>
              </a:rPr>
              <a:t>Ar</a:t>
            </a:r>
            <a:r>
              <a:rPr lang="en-US" sz="3200" b="1" i="1" baseline="30000" dirty="0">
                <a:solidFill>
                  <a:schemeClr val="accent1"/>
                </a:solidFill>
              </a:rPr>
              <a:t>+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68171" y="4984709"/>
            <a:ext cx="853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schemeClr val="accent1"/>
                </a:solidFill>
              </a:rPr>
              <a:t>Ar</a:t>
            </a:r>
            <a:r>
              <a:rPr lang="en-US" sz="3200" b="1" i="1" baseline="30000" dirty="0">
                <a:solidFill>
                  <a:schemeClr val="accent1"/>
                </a:solidFill>
              </a:rPr>
              <a:t>+2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2018134"/>
            <a:ext cx="114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(111)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2018135"/>
            <a:ext cx="114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(001)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48" y="2706114"/>
            <a:ext cx="1499412" cy="1599960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40" y="4590684"/>
            <a:ext cx="1650336" cy="15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5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780" y="6479292"/>
            <a:ext cx="883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5-th School-Conference on Atomistic Simulation of Functional Materials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69"/>
            <a:ext cx="918248" cy="908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8069"/>
            <a:ext cx="905863" cy="90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236977"/>
            <a:ext cx="3476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Ar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+</a:t>
            </a:r>
            <a:r>
              <a:rPr lang="en-US" sz="4000" b="1" dirty="0" smtClean="0">
                <a:solidFill>
                  <a:schemeClr val="bg1"/>
                </a:solidFill>
              </a:rPr>
              <a:t> cluster ions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8696" y="1196752"/>
            <a:ext cx="349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Electronic structure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68091"/>
              </p:ext>
            </p:extLst>
          </p:nvPr>
        </p:nvGraphicFramePr>
        <p:xfrm>
          <a:off x="1331913" y="1781175"/>
          <a:ext cx="3094037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Graph" r:id="rId5" imgW="4153680" imgH="2901600" progId="Origin50.Graph">
                  <p:embed/>
                </p:oleObj>
              </mc:Choice>
              <mc:Fallback>
                <p:oleObj name="Graph" r:id="rId5" imgW="4153680" imgH="29016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81175"/>
                        <a:ext cx="3094037" cy="2160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57468"/>
              </p:ext>
            </p:extLst>
          </p:nvPr>
        </p:nvGraphicFramePr>
        <p:xfrm>
          <a:off x="4500563" y="1762125"/>
          <a:ext cx="32385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Graph" r:id="rId7" imgW="4153680" imgH="2901600" progId="Origin50.Graph">
                  <p:embed/>
                </p:oleObj>
              </mc:Choice>
              <mc:Fallback>
                <p:oleObj name="Graph" r:id="rId7" imgW="4153680" imgH="29016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62125"/>
                        <a:ext cx="3238500" cy="2265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464819"/>
              </p:ext>
            </p:extLst>
          </p:nvPr>
        </p:nvGraphicFramePr>
        <p:xfrm>
          <a:off x="1403648" y="4005064"/>
          <a:ext cx="2984500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Graph" r:id="rId9" imgW="4153680" imgH="2901600" progId="Origin50.Graph">
                  <p:embed/>
                </p:oleObj>
              </mc:Choice>
              <mc:Fallback>
                <p:oleObj name="Graph" r:id="rId9" imgW="4153680" imgH="290160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05064"/>
                        <a:ext cx="2984500" cy="2087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23659"/>
              </p:ext>
            </p:extLst>
          </p:nvPr>
        </p:nvGraphicFramePr>
        <p:xfrm>
          <a:off x="4572000" y="3933056"/>
          <a:ext cx="3097213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Graph" r:id="rId11" imgW="4153680" imgH="2901600" progId="Origin50.Graph">
                  <p:embed/>
                </p:oleObj>
              </mc:Choice>
              <mc:Fallback>
                <p:oleObj name="Graph" r:id="rId11" imgW="4153680" imgH="290160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33056"/>
                        <a:ext cx="3097213" cy="2160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7680" y="249922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accent1"/>
                </a:solidFill>
              </a:rPr>
              <a:t>fcc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680" y="48691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accent1"/>
                </a:solidFill>
              </a:rPr>
              <a:t>isp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780" y="378904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Ar</a:t>
            </a:r>
            <a:r>
              <a:rPr lang="en-US" sz="3200" b="1" i="1" baseline="-25000" dirty="0" smtClean="0">
                <a:solidFill>
                  <a:srgbClr val="00B050"/>
                </a:solidFill>
              </a:rPr>
              <a:t>13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082291"/>
            <a:ext cx="1371176" cy="1130685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64" y="4334478"/>
            <a:ext cx="1265903" cy="10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68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2119</TotalTime>
  <Words>362</Words>
  <Application>Microsoft Office PowerPoint</Application>
  <PresentationFormat>Экран (4:3)</PresentationFormat>
  <Paragraphs>145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Origin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Sony</cp:lastModifiedBy>
  <cp:revision>30</cp:revision>
  <dcterms:created xsi:type="dcterms:W3CDTF">2016-11-17T12:38:42Z</dcterms:created>
  <dcterms:modified xsi:type="dcterms:W3CDTF">2016-11-29T17:24:33Z</dcterms:modified>
</cp:coreProperties>
</file>