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9" r:id="rId1"/>
  </p:sldMasterIdLst>
  <p:notesMasterIdLst>
    <p:notesMasterId r:id="rId18"/>
  </p:notesMasterIdLst>
  <p:sldIdLst>
    <p:sldId id="256" r:id="rId2"/>
    <p:sldId id="269" r:id="rId3"/>
    <p:sldId id="270" r:id="rId4"/>
    <p:sldId id="259" r:id="rId5"/>
    <p:sldId id="257" r:id="rId6"/>
    <p:sldId id="267" r:id="rId7"/>
    <p:sldId id="258" r:id="rId8"/>
    <p:sldId id="268" r:id="rId9"/>
    <p:sldId id="260" r:id="rId10"/>
    <p:sldId id="261" r:id="rId11"/>
    <p:sldId id="274" r:id="rId12"/>
    <p:sldId id="262" r:id="rId13"/>
    <p:sldId id="263" r:id="rId14"/>
    <p:sldId id="265" r:id="rId15"/>
    <p:sldId id="273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4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08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y\Desktop\&#1051;&#1080;&#1089;&#1090;%20Microsoft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y\Desktop\&#1051;&#1080;&#1089;&#1090;%20Microsoft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y\Desktop\&#1051;&#1080;&#1089;&#1090;%20Microsoft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Лист1!$C$4</c:f>
              <c:strCache>
                <c:ptCount val="1"/>
                <c:pt idx="0">
                  <c:v>DR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2222222222222292E-2"/>
                  <c:y val="-2.3148148148148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B1B-4834-88DB-1E11229EA1DE}"/>
                </c:ext>
              </c:extLst>
            </c:dLbl>
            <c:dLbl>
              <c:idx val="1"/>
              <c:layout>
                <c:manualLayout>
                  <c:x val="-2.5000000000000071E-2"/>
                  <c:y val="-9.25925925925934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B1B-4834-88DB-1E11229EA1DE}"/>
                </c:ext>
              </c:extLst>
            </c:dLbl>
            <c:dLbl>
              <c:idx val="2"/>
              <c:layout>
                <c:manualLayout>
                  <c:x val="-2.5000000000000133E-2"/>
                  <c:y val="-1.3888888888888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B1B-4834-88DB-1E11229EA1DE}"/>
                </c:ext>
              </c:extLst>
            </c:dLbl>
            <c:dLbl>
              <c:idx val="3"/>
              <c:layout>
                <c:manualLayout>
                  <c:x val="-1.9444444444444445E-2"/>
                  <c:y val="-2.7777777777778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B1B-4834-88DB-1E11229EA1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Лист1!$D$3:$H$3</c:f>
              <c:strCache>
                <c:ptCount val="5"/>
                <c:pt idx="0">
                  <c:v>CAM-B3LYP</c:v>
                </c:pt>
                <c:pt idx="1">
                  <c:v> B97D</c:v>
                </c:pt>
                <c:pt idx="2">
                  <c:v> wB97X-D </c:v>
                </c:pt>
                <c:pt idx="3">
                  <c:v>M06-2X</c:v>
                </c:pt>
                <c:pt idx="4">
                  <c:v>MP2</c:v>
                </c:pt>
              </c:strCache>
            </c:strRef>
          </c:cat>
          <c:val>
            <c:numRef>
              <c:f>Лист1!$D$4:$H$4</c:f>
              <c:numCache>
                <c:formatCode>General</c:formatCode>
                <c:ptCount val="5"/>
                <c:pt idx="0">
                  <c:v>10.28</c:v>
                </c:pt>
                <c:pt idx="1">
                  <c:v>12.53</c:v>
                </c:pt>
                <c:pt idx="2">
                  <c:v>10.11</c:v>
                </c:pt>
                <c:pt idx="3">
                  <c:v>10.17</c:v>
                </c:pt>
                <c:pt idx="4">
                  <c:v>8.89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1B-4834-88DB-1E11229EA1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2108288"/>
        <c:axId val="92109824"/>
        <c:axId val="0"/>
      </c:bar3DChart>
      <c:catAx>
        <c:axId val="92108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109824"/>
        <c:crosses val="autoZero"/>
        <c:auto val="1"/>
        <c:lblAlgn val="ctr"/>
        <c:lblOffset val="100"/>
        <c:noMultiLvlLbl val="0"/>
      </c:catAx>
      <c:valAx>
        <c:axId val="9210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10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Лист1!$C$9</c:f>
              <c:strCache>
                <c:ptCount val="1"/>
                <c:pt idx="0">
                  <c:v>DR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0555555555555582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0EA-4057-BE9D-651912F706B8}"/>
                </c:ext>
              </c:extLst>
            </c:dLbl>
            <c:dLbl>
              <c:idx val="2"/>
              <c:layout>
                <c:manualLayout>
                  <c:x val="-3.055555555555561E-2"/>
                  <c:y val="4.243778136006746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0EA-4057-BE9D-651912F706B8}"/>
                </c:ext>
              </c:extLst>
            </c:dLbl>
            <c:dLbl>
              <c:idx val="3"/>
              <c:layout>
                <c:manualLayout>
                  <c:x val="-2.222222222222225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0EA-4057-BE9D-651912F706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Лист1!$D$8:$H$8</c:f>
              <c:strCache>
                <c:ptCount val="5"/>
                <c:pt idx="0">
                  <c:v>CAM-B3LYP</c:v>
                </c:pt>
                <c:pt idx="1">
                  <c:v> B97D</c:v>
                </c:pt>
                <c:pt idx="2">
                  <c:v> wB97X-D </c:v>
                </c:pt>
                <c:pt idx="3">
                  <c:v>M06-2X</c:v>
                </c:pt>
                <c:pt idx="4">
                  <c:v>MP2</c:v>
                </c:pt>
              </c:strCache>
            </c:strRef>
          </c:cat>
          <c:val>
            <c:numRef>
              <c:f>Лист1!$D$9:$H$9</c:f>
              <c:numCache>
                <c:formatCode>General</c:formatCode>
                <c:ptCount val="5"/>
                <c:pt idx="0">
                  <c:v>39.99</c:v>
                </c:pt>
                <c:pt idx="1">
                  <c:v>49.71</c:v>
                </c:pt>
                <c:pt idx="2">
                  <c:v>39.630000000000003</c:v>
                </c:pt>
                <c:pt idx="3">
                  <c:v>39.61</c:v>
                </c:pt>
                <c:pt idx="4">
                  <c:v>40.200000000000003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EA-4057-BE9D-651912F70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2549888"/>
        <c:axId val="92551424"/>
        <c:axId val="0"/>
      </c:bar3DChart>
      <c:catAx>
        <c:axId val="92549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551424"/>
        <c:crosses val="autoZero"/>
        <c:auto val="1"/>
        <c:lblAlgn val="ctr"/>
        <c:lblOffset val="100"/>
        <c:noMultiLvlLbl val="0"/>
      </c:catAx>
      <c:valAx>
        <c:axId val="9255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549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20785708238086"/>
          <c:y val="6.5183584748679038E-2"/>
          <c:w val="0.89840819943686756"/>
          <c:h val="0.78732356358870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Лист1!$C$14</c:f>
              <c:strCache>
                <c:ptCount val="1"/>
                <c:pt idx="0">
                  <c:v>DR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155532977732624E-3"/>
                  <c:y val="-2.7894906497885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07F-4DEA-B51C-84737291AB21}"/>
                </c:ext>
              </c:extLst>
            </c:dLbl>
            <c:dLbl>
              <c:idx val="1"/>
              <c:layout>
                <c:manualLayout>
                  <c:x val="-1.4336974007281348E-2"/>
                  <c:y val="-2.48530385464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83870967741933"/>
                      <c:h val="0.111334599485117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07F-4DEA-B51C-84737291AB21}"/>
                </c:ext>
              </c:extLst>
            </c:dLbl>
            <c:dLbl>
              <c:idx val="2"/>
              <c:layout>
                <c:manualLayout>
                  <c:x val="-2.500000000000005E-2"/>
                  <c:y val="-2.7777777777778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07F-4DEA-B51C-84737291AB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Лист1!$D$13:$H$13</c:f>
              <c:strCache>
                <c:ptCount val="5"/>
                <c:pt idx="0">
                  <c:v>CAM-B3LYP</c:v>
                </c:pt>
                <c:pt idx="1">
                  <c:v> B97D</c:v>
                </c:pt>
                <c:pt idx="2">
                  <c:v> wB97X-D </c:v>
                </c:pt>
                <c:pt idx="3">
                  <c:v>M06-2X</c:v>
                </c:pt>
                <c:pt idx="4">
                  <c:v>MP2</c:v>
                </c:pt>
              </c:strCache>
            </c:strRef>
          </c:cat>
          <c:val>
            <c:numRef>
              <c:f>Лист1!$D$14:$H$14</c:f>
              <c:numCache>
                <c:formatCode>General</c:formatCode>
                <c:ptCount val="5"/>
                <c:pt idx="0">
                  <c:v>68.23</c:v>
                </c:pt>
                <c:pt idx="1">
                  <c:v>136.46</c:v>
                </c:pt>
                <c:pt idx="2">
                  <c:v>60.08</c:v>
                </c:pt>
                <c:pt idx="3">
                  <c:v>68.31</c:v>
                </c:pt>
                <c:pt idx="4">
                  <c:v>83.1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7F-4DEA-B51C-84737291A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2582272"/>
        <c:axId val="92583808"/>
        <c:axId val="0"/>
      </c:bar3DChart>
      <c:catAx>
        <c:axId val="92582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583808"/>
        <c:crosses val="autoZero"/>
        <c:auto val="1"/>
        <c:lblAlgn val="ctr"/>
        <c:lblOffset val="100"/>
        <c:noMultiLvlLbl val="0"/>
      </c:catAx>
      <c:valAx>
        <c:axId val="9258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582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βtot тип a</c:v>
                </c:pt>
              </c:strCache>
            </c:strRef>
          </c:tx>
          <c:spPr>
            <a:solidFill>
              <a:schemeClr val="accent1"/>
            </a:solidFill>
            <a:ln w="25384">
              <a:noFill/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DCV</c:v>
                </c:pt>
                <c:pt idx="1">
                  <c:v>TCV</c:v>
                </c:pt>
                <c:pt idx="2">
                  <c:v>TCF</c:v>
                </c:pt>
                <c:pt idx="3">
                  <c:v>TCP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359</c:v>
                </c:pt>
                <c:pt idx="1">
                  <c:v>463.1</c:v>
                </c:pt>
                <c:pt idx="2">
                  <c:v>635.1</c:v>
                </c:pt>
                <c:pt idx="3">
                  <c:v>1059.8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08-4E05-8681-E1E352377A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βtot тип b</c:v>
                </c:pt>
              </c:strCache>
            </c:strRef>
          </c:tx>
          <c:spPr>
            <a:solidFill>
              <a:schemeClr val="accent2"/>
            </a:solidFill>
            <a:ln w="25384">
              <a:noFill/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DCV</c:v>
                </c:pt>
                <c:pt idx="1">
                  <c:v>TCV</c:v>
                </c:pt>
                <c:pt idx="2">
                  <c:v>TCF</c:v>
                </c:pt>
                <c:pt idx="3">
                  <c:v>TCP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428.3</c:v>
                </c:pt>
                <c:pt idx="1">
                  <c:v>624.1</c:v>
                </c:pt>
                <c:pt idx="2">
                  <c:v>768.4</c:v>
                </c:pt>
                <c:pt idx="3">
                  <c:v>1375.9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08-4E05-8681-E1E352377A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8264680"/>
        <c:axId val="1"/>
        <c:axId val="2"/>
      </c:bar3DChart>
      <c:catAx>
        <c:axId val="188264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46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99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9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499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sz="1499" b="0" i="0" u="none" strike="noStrike" baseline="0" dirty="0">
                    <a:solidFill>
                      <a:srgbClr val="333333"/>
                    </a:solidFill>
                    <a:latin typeface="Times New Roman"/>
                    <a:cs typeface="Times New Roman"/>
                  </a:rPr>
                  <a:t>β</a:t>
                </a:r>
                <a:r>
                  <a:rPr lang="ru-RU" sz="1499" b="0" i="0" u="none" strike="noStrike" baseline="0" dirty="0" err="1">
                    <a:solidFill>
                      <a:srgbClr val="333333"/>
                    </a:solidFill>
                    <a:latin typeface="Calibri"/>
                    <a:cs typeface="Times New Roman"/>
                  </a:rPr>
                  <a:t>tot</a:t>
                </a:r>
                <a:r>
                  <a:rPr lang="ru-RU" sz="1499" b="0" i="0" u="none" strike="noStrike" baseline="0" dirty="0">
                    <a:solidFill>
                      <a:srgbClr val="333333"/>
                    </a:solidFill>
                    <a:latin typeface="Calibri"/>
                    <a:cs typeface="Times New Roman"/>
                  </a:rPr>
                  <a:t>, *10</a:t>
                </a:r>
                <a:r>
                  <a:rPr lang="ru-RU" sz="1499" b="0" i="0" u="none" strike="noStrike" baseline="30000" dirty="0">
                    <a:solidFill>
                      <a:srgbClr val="333333"/>
                    </a:solidFill>
                    <a:latin typeface="Calibri"/>
                    <a:cs typeface="Times New Roman"/>
                  </a:rPr>
                  <a:t>-30</a:t>
                </a:r>
                <a:r>
                  <a:rPr lang="ru-RU" sz="1499" b="0" i="0" u="none" strike="noStrike" baseline="0" dirty="0">
                    <a:solidFill>
                      <a:srgbClr val="333333"/>
                    </a:solidFill>
                    <a:latin typeface="Calibri"/>
                    <a:cs typeface="Times New Roman"/>
                  </a:rPr>
                  <a:t> </a:t>
                </a:r>
                <a:r>
                  <a:rPr lang="ru-RU" sz="1499" b="0" i="0" u="none" strike="noStrike" baseline="0" dirty="0" err="1">
                    <a:solidFill>
                      <a:srgbClr val="333333"/>
                    </a:solidFill>
                    <a:latin typeface="Calibri"/>
                    <a:cs typeface="Times New Roman"/>
                  </a:rPr>
                  <a:t>esu</a:t>
                </a:r>
                <a:endParaRPr lang="ru-RU" sz="1500" b="0" i="0" u="none" strike="noStrike" baseline="0" dirty="0">
                  <a:solidFill>
                    <a:srgbClr val="333333"/>
                  </a:solidFill>
                  <a:latin typeface="Calibri"/>
                </a:endParaRPr>
              </a:p>
            </c:rich>
          </c:tx>
          <c:layout/>
          <c:overlay val="0"/>
          <c:spPr>
            <a:noFill/>
            <a:ln w="25384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6346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99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264680"/>
        <c:crosses val="autoZero"/>
        <c:crossBetween val="between"/>
      </c:valAx>
      <c:serAx>
        <c:axId val="2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autoZero"/>
      </c:serAx>
      <c:spPr>
        <a:noFill/>
        <a:ln w="25384">
          <a:noFill/>
        </a:ln>
      </c:spPr>
    </c:plotArea>
    <c:legend>
      <c:legendPos val="b"/>
      <c:layout>
        <c:manualLayout>
          <c:xMode val="edge"/>
          <c:yMode val="edge"/>
          <c:x val="0.37024110175630426"/>
          <c:y val="0.90209279435590495"/>
          <c:w val="0.3408676375775353"/>
          <c:h val="6.040724554028154E-2"/>
        </c:manualLayout>
      </c:layout>
      <c:overlay val="0"/>
      <c:spPr>
        <a:noFill/>
        <a:ln w="25384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99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99" baseline="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FTC (1)</c:v>
                </c:pt>
              </c:strCache>
            </c:strRef>
          </c:tx>
          <c:spPr>
            <a:ln w="22225" cap="rnd" cmpd="sng" algn="ctr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>
                <a:solidFill>
                  <a:schemeClr val="dk1">
                    <a:lumMod val="65000"/>
                    <a:lumOff val="35000"/>
                  </a:schemeClr>
                </a:solidFill>
              </a:ln>
              <a:effectLst/>
            </c:spPr>
          </c:errBars>
          <c:cat>
            <c:strRef>
              <c:f>Лист1!$A$2:$A$9</c:f>
              <c:strCache>
                <c:ptCount val="8"/>
                <c:pt idx="0">
                  <c:v>ttt</c:v>
                </c:pt>
                <c:pt idx="1">
                  <c:v>ttc</c:v>
                </c:pt>
                <c:pt idx="2">
                  <c:v>tcc</c:v>
                </c:pt>
                <c:pt idx="3">
                  <c:v>tct</c:v>
                </c:pt>
                <c:pt idx="4">
                  <c:v>ccc</c:v>
                </c:pt>
                <c:pt idx="5">
                  <c:v>cct</c:v>
                </c:pt>
                <c:pt idx="6">
                  <c:v>ctt</c:v>
                </c:pt>
                <c:pt idx="7">
                  <c:v>ctc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168.2</c:v>
                </c:pt>
                <c:pt idx="1">
                  <c:v>314.5</c:v>
                </c:pt>
                <c:pt idx="2">
                  <c:v>225.1</c:v>
                </c:pt>
                <c:pt idx="3">
                  <c:v>414.4</c:v>
                </c:pt>
                <c:pt idx="4">
                  <c:v>309.5</c:v>
                </c:pt>
                <c:pt idx="5">
                  <c:v>386.8</c:v>
                </c:pt>
                <c:pt idx="6">
                  <c:v>257.10000000000002</c:v>
                </c:pt>
                <c:pt idx="7">
                  <c:v>330.4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CF-4CF2-88C4-C55B7D1A3D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βzzz*Pi (FTC)</c:v>
                </c:pt>
              </c:strCache>
            </c:strRef>
          </c:tx>
          <c:spPr>
            <a:ln w="22225" cap="rnd" cmpd="sng" algn="ctr">
              <a:solidFill>
                <a:schemeClr val="accent6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Лист1!$A$2:$A$9</c:f>
              <c:strCache>
                <c:ptCount val="8"/>
                <c:pt idx="0">
                  <c:v>ttt</c:v>
                </c:pt>
                <c:pt idx="1">
                  <c:v>ttc</c:v>
                </c:pt>
                <c:pt idx="2">
                  <c:v>tcc</c:v>
                </c:pt>
                <c:pt idx="3">
                  <c:v>tct</c:v>
                </c:pt>
                <c:pt idx="4">
                  <c:v>ccc</c:v>
                </c:pt>
                <c:pt idx="5">
                  <c:v>cct</c:v>
                </c:pt>
                <c:pt idx="6">
                  <c:v>ctt</c:v>
                </c:pt>
                <c:pt idx="7">
                  <c:v>ctc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291.8</c:v>
                </c:pt>
                <c:pt idx="1">
                  <c:v>291.8</c:v>
                </c:pt>
                <c:pt idx="2">
                  <c:v>291.8</c:v>
                </c:pt>
                <c:pt idx="3">
                  <c:v>291.8</c:v>
                </c:pt>
                <c:pt idx="4">
                  <c:v>291.8</c:v>
                </c:pt>
                <c:pt idx="5">
                  <c:v>291.8</c:v>
                </c:pt>
                <c:pt idx="6">
                  <c:v>291.8</c:v>
                </c:pt>
                <c:pt idx="7">
                  <c:v>291.8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CF-4CF2-88C4-C55B7D1A3D6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DMA-3-DVQ-TCP (2)</c:v>
                </c:pt>
              </c:strCache>
            </c:strRef>
          </c:tx>
          <c:spPr>
            <a:ln w="22225" cap="rnd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ttt</c:v>
                </c:pt>
                <c:pt idx="1">
                  <c:v>ttc</c:v>
                </c:pt>
                <c:pt idx="2">
                  <c:v>tcc</c:v>
                </c:pt>
                <c:pt idx="3">
                  <c:v>tct</c:v>
                </c:pt>
                <c:pt idx="4">
                  <c:v>ccc</c:v>
                </c:pt>
                <c:pt idx="5">
                  <c:v>cct</c:v>
                </c:pt>
                <c:pt idx="6">
                  <c:v>ctt</c:v>
                </c:pt>
                <c:pt idx="7">
                  <c:v>ctc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1357.9</c:v>
                </c:pt>
                <c:pt idx="1">
                  <c:v>1428.3</c:v>
                </c:pt>
                <c:pt idx="2">
                  <c:v>1397.7</c:v>
                </c:pt>
                <c:pt idx="3">
                  <c:v>1337.6</c:v>
                </c:pt>
                <c:pt idx="4">
                  <c:v>1301.2</c:v>
                </c:pt>
                <c:pt idx="5">
                  <c:v>1228.7</c:v>
                </c:pt>
                <c:pt idx="6">
                  <c:v>1269.2</c:v>
                </c:pt>
                <c:pt idx="7">
                  <c:v>1296.7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97-4A6F-AC2B-D9F63483327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βzzz*Pi</c:v>
                </c:pt>
              </c:strCache>
            </c:strRef>
          </c:tx>
          <c:spPr>
            <a:ln w="22225" cap="rnd" cmpd="sng" algn="ctr">
              <a:solidFill>
                <a:schemeClr val="accent2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Лист1!$A$2:$A$9</c:f>
              <c:strCache>
                <c:ptCount val="8"/>
                <c:pt idx="0">
                  <c:v>ttt</c:v>
                </c:pt>
                <c:pt idx="1">
                  <c:v>ttc</c:v>
                </c:pt>
                <c:pt idx="2">
                  <c:v>tcc</c:v>
                </c:pt>
                <c:pt idx="3">
                  <c:v>tct</c:v>
                </c:pt>
                <c:pt idx="4">
                  <c:v>ccc</c:v>
                </c:pt>
                <c:pt idx="5">
                  <c:v>cct</c:v>
                </c:pt>
                <c:pt idx="6">
                  <c:v>ctt</c:v>
                </c:pt>
                <c:pt idx="7">
                  <c:v>ctc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  <c:pt idx="0">
                  <c:v>1283.2</c:v>
                </c:pt>
                <c:pt idx="1">
                  <c:v>1283.2</c:v>
                </c:pt>
                <c:pt idx="2">
                  <c:v>1283.2</c:v>
                </c:pt>
                <c:pt idx="3">
                  <c:v>1283.2</c:v>
                </c:pt>
                <c:pt idx="4">
                  <c:v>1283.2</c:v>
                </c:pt>
                <c:pt idx="5">
                  <c:v>1283.2</c:v>
                </c:pt>
                <c:pt idx="6">
                  <c:v>1283.2</c:v>
                </c:pt>
                <c:pt idx="7">
                  <c:v>1283.2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97-4A6F-AC2B-D9F63483327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384452672"/>
        <c:axId val="384445456"/>
      </c:lineChart>
      <c:catAx>
        <c:axId val="3844526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conformers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4445456"/>
        <c:crosses val="autoZero"/>
        <c:auto val="1"/>
        <c:lblAlgn val="ctr"/>
        <c:lblOffset val="100"/>
        <c:noMultiLvlLbl val="0"/>
      </c:catAx>
      <c:valAx>
        <c:axId val="3844454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800" cap="none" baseline="0" dirty="0"/>
                  <a:t>β</a:t>
                </a:r>
                <a:r>
                  <a:rPr lang="en-US" sz="1800" cap="none" baseline="-25000" dirty="0" err="1"/>
                  <a:t>zzz</a:t>
                </a:r>
                <a:r>
                  <a:rPr lang="en-US" sz="1800" dirty="0"/>
                  <a:t> *10</a:t>
                </a:r>
                <a:r>
                  <a:rPr lang="en-US" sz="1800" cap="none" baseline="30000" dirty="0"/>
                  <a:t>-30</a:t>
                </a:r>
                <a:r>
                  <a:rPr lang="en-US" sz="1800" dirty="0"/>
                  <a:t> </a:t>
                </a:r>
                <a:r>
                  <a:rPr lang="en-US" sz="1800" cap="none" baseline="0" dirty="0" err="1"/>
                  <a:t>esu</a:t>
                </a:r>
                <a:endParaRPr lang="ru-RU" sz="1800" cap="none" baseline="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4452672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  <a:prstDash val="dash"/>
        </a:ln>
        <a:effectLst/>
      </c:spPr>
    </c:plotArea>
    <c:legend>
      <c:legendPos val="b"/>
      <c:layout>
        <c:manualLayout>
          <c:xMode val="edge"/>
          <c:yMode val="edge"/>
          <c:x val="3.4290793049044831E-2"/>
          <c:y val="0.88942088070937342"/>
          <c:w val="0.82682888956933243"/>
          <c:h val="6.40098016516168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21337828927147"/>
          <c:y val="6.3680681346589815E-2"/>
          <c:w val="0.81309425160494175"/>
          <c:h val="0.527864760304703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эксп. (3)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Лист1!$A$2:$A$10</c:f>
              <c:strCache>
                <c:ptCount val="9"/>
                <c:pt idx="0">
                  <c:v>FTC</c:v>
                </c:pt>
                <c:pt idx="1">
                  <c:v>CLD-1</c:v>
                </c:pt>
                <c:pt idx="2">
                  <c:v>OLD-3</c:v>
                </c:pt>
                <c:pt idx="3">
                  <c:v>YLD-156</c:v>
                </c:pt>
                <c:pt idx="4">
                  <c:v>IZ1-DVBT-TCF</c:v>
                </c:pt>
                <c:pt idx="5">
                  <c:v>IZ3-DVBT-TCF</c:v>
                </c:pt>
                <c:pt idx="6">
                  <c:v>IZ3-3-DVQ-TCF</c:v>
                </c:pt>
                <c:pt idx="7">
                  <c:v>DMA-7-DVQ-TCP</c:v>
                </c:pt>
                <c:pt idx="8">
                  <c:v>DMA-3-DVQ-TCP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</c:v>
                </c:pt>
                <c:pt idx="1">
                  <c:v>1.71</c:v>
                </c:pt>
                <c:pt idx="3">
                  <c:v>1.56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5E-4565-881B-99BB94B660A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M06-2X (1)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Лист1!$A$2:$A$10</c:f>
              <c:strCache>
                <c:ptCount val="9"/>
                <c:pt idx="0">
                  <c:v>FTC</c:v>
                </c:pt>
                <c:pt idx="1">
                  <c:v>CLD-1</c:v>
                </c:pt>
                <c:pt idx="2">
                  <c:v>OLD-3</c:v>
                </c:pt>
                <c:pt idx="3">
                  <c:v>YLD-156</c:v>
                </c:pt>
                <c:pt idx="4">
                  <c:v>IZ1-DVBT-TCF</c:v>
                </c:pt>
                <c:pt idx="5">
                  <c:v>IZ3-DVBT-TCF</c:v>
                </c:pt>
                <c:pt idx="6">
                  <c:v>IZ3-3-DVQ-TCF</c:v>
                </c:pt>
                <c:pt idx="7">
                  <c:v>DMA-7-DVQ-TCP</c:v>
                </c:pt>
                <c:pt idx="8">
                  <c:v>DMA-3-DVQ-TCP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</c:v>
                </c:pt>
                <c:pt idx="1">
                  <c:v>1.2041666666666666</c:v>
                </c:pt>
                <c:pt idx="2">
                  <c:v>1.5166666666666666</c:v>
                </c:pt>
                <c:pt idx="3">
                  <c:v>0</c:v>
                </c:pt>
                <c:pt idx="4">
                  <c:v>1.375</c:v>
                </c:pt>
                <c:pt idx="5">
                  <c:v>1.5583333333333333</c:v>
                </c:pt>
                <c:pt idx="6">
                  <c:v>1.4083333333333334</c:v>
                </c:pt>
                <c:pt idx="7">
                  <c:v>1.8374999999999999</c:v>
                </c:pt>
                <c:pt idx="8">
                  <c:v>2.4624999999999999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5E-4565-881B-99BB94B660A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лит M06-2X (2)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Лист1!$A$2:$A$10</c:f>
              <c:strCache>
                <c:ptCount val="9"/>
                <c:pt idx="0">
                  <c:v>FTC</c:v>
                </c:pt>
                <c:pt idx="1">
                  <c:v>CLD-1</c:v>
                </c:pt>
                <c:pt idx="2">
                  <c:v>OLD-3</c:v>
                </c:pt>
                <c:pt idx="3">
                  <c:v>YLD-156</c:v>
                </c:pt>
                <c:pt idx="4">
                  <c:v>IZ1-DVBT-TCF</c:v>
                </c:pt>
                <c:pt idx="5">
                  <c:v>IZ3-DVBT-TCF</c:v>
                </c:pt>
                <c:pt idx="6">
                  <c:v>IZ3-3-DVQ-TCF</c:v>
                </c:pt>
                <c:pt idx="7">
                  <c:v>DMA-7-DVQ-TCP</c:v>
                </c:pt>
                <c:pt idx="8">
                  <c:v>DMA-3-DVQ-TCP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1">
                  <c:v>1.33</c:v>
                </c:pt>
                <c:pt idx="3">
                  <c:v>1.34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5E-4565-881B-99BB94B66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4"/>
        <c:overlap val="-16"/>
        <c:axId val="161680800"/>
        <c:axId val="453500480"/>
      </c:barChart>
      <c:catAx>
        <c:axId val="161680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3500480"/>
        <c:crosses val="autoZero"/>
        <c:auto val="1"/>
        <c:lblAlgn val="ctr"/>
        <c:lblOffset val="100"/>
        <c:noMultiLvlLbl val="0"/>
      </c:catAx>
      <c:valAx>
        <c:axId val="453500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t" anchorCtr="0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197" b="1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400" b="0" i="0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sz="1400" b="0" i="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(0)</a:t>
                </a:r>
                <a:r>
                  <a:rPr lang="en-US" sz="1400" b="0" i="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HRS</a:t>
                </a:r>
                <a:r>
                  <a:rPr lang="en-US" sz="1400" b="0" i="0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FTC/</a:t>
                </a: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prstClr val="black">
                        <a:lumMod val="65000"/>
                        <a:lumOff val="35000"/>
                      </a:prstClr>
                    </a:solidFill>
                  </a:defRPr>
                </a:pPr>
                <a:r>
                  <a:rPr lang="el-GR" sz="1400" b="0" i="0" baseline="0" dirty="0" smtClean="0">
                    <a:effectLst/>
                  </a:rPr>
                  <a:t>β</a:t>
                </a:r>
                <a:r>
                  <a:rPr lang="en-US" sz="1400" b="0" i="0" baseline="-25000" dirty="0" smtClean="0"/>
                  <a:t>(0)</a:t>
                </a:r>
                <a:r>
                  <a:rPr lang="en-US" sz="1400" b="0" i="0" baseline="30000" dirty="0" smtClean="0"/>
                  <a:t>HRS</a:t>
                </a:r>
                <a:r>
                  <a:rPr lang="en-US" sz="1400" b="0" i="0" baseline="0" dirty="0" smtClean="0"/>
                  <a:t> </a:t>
                </a:r>
                <a:r>
                  <a:rPr lang="en-US" sz="1400" b="0" i="0" baseline="0" dirty="0" err="1" smtClean="0"/>
                  <a:t>mol</a:t>
                </a:r>
                <a:endParaRPr lang="ru-RU" sz="1400" b="0" i="0" baseline="0" dirty="0"/>
              </a:p>
            </c:rich>
          </c:tx>
          <c:layout>
            <c:manualLayout>
              <c:xMode val="edge"/>
              <c:yMode val="edge"/>
              <c:x val="2.6035010448188557E-2"/>
              <c:y val="0.236726591186022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t" anchorCtr="0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97" b="1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168080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0.51149</cdr:x>
      <cdr:y>0.11066</cdr:y>
    </cdr:from>
    <cdr:to>
      <cdr:x>0.96146</cdr:x>
      <cdr:y>0.87578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085629" y="463439"/>
          <a:ext cx="3594226" cy="320427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C9126-D328-4A52-9C1D-ED7324BBAA92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FA159-32FB-405C-B647-7CDF7B59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348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690626" y="4282763"/>
            <a:ext cx="7667244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6600" b="1" cap="none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58D38-77BA-4C5B-AB65-35088A73410C}" type="datetime1">
              <a:rPr lang="ru-RU" smtClean="0"/>
              <a:t>25.11.2016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4878E624-F840-4DA5-B2EB-8B5FB37ED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E130E-0B44-4F12-9797-4D1569493977}" type="datetime1">
              <a:rPr lang="ru-RU" smtClean="0"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90DD0-AF12-47C6-9DA3-DA75201DB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304E1-EA8C-43AE-9E82-BBDB885E0567}" type="datetime1">
              <a:rPr lang="ru-RU" smtClean="0"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9D9F2-C1AD-4A00-9029-9074341D4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E15B7-6F39-47EF-B473-4E4CC64DA933}" type="datetime1">
              <a:rPr lang="ru-RU" smtClean="0"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806DE-92A4-4EF6-9CEE-375646919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CF1DC-A5F7-440E-813D-5E627E6120C2}" type="datetime1">
              <a:rPr lang="ru-RU" smtClean="0"/>
              <a:t>25.11.2016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6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1D7BCB09-D4FB-4689-BF74-DE5C7956F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279C-7740-4658-BEC8-45FDB1B51EF1}" type="datetime1">
              <a:rPr lang="ru-RU" smtClean="0"/>
              <a:t>25.11.2016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91268-D04E-4961-B7F7-D579A1D1E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5758F-A204-41AB-AEA0-73CF6E79BCD2}" type="datetime1">
              <a:rPr lang="ru-RU" smtClean="0"/>
              <a:t>25.11.2016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7B607-236E-4F33-936D-1C6EBA847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3E1FC-B06B-425B-B5BB-7614F3505D11}" type="datetime1">
              <a:rPr lang="ru-RU" smtClean="0"/>
              <a:t>25.11.2016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87265-9D1E-447B-ACE8-B1EFCA5C8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3387-111B-4A09-9D57-6D26E72DE9D7}" type="datetime1">
              <a:rPr lang="ru-RU" smtClean="0"/>
              <a:t>25.11.2016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CE767-A2CB-4FAD-B41D-63EFA06DD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D572-7D27-4FDC-A359-E05AB4C093D1}" type="datetime1">
              <a:rPr lang="ru-RU" smtClean="0"/>
              <a:t>25.11.2016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04EC3-D3AE-493F-A43D-872B4DB15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B384F71-D10E-4C7A-8A52-E528D9BB72CC}" type="datetime1">
              <a:rPr lang="ru-RU" smtClean="0"/>
              <a:t>25.11.2016</a:t>
            </a:fld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6462A-4226-44BD-81A6-0BA794418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3000">
              <a:schemeClr val="bg2"/>
            </a:gs>
            <a:gs pos="100000">
              <a:schemeClr val="bg2">
                <a:lumMod val="9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9467" name="Oval 8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4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2F4CA4-51D8-48A5-86FE-C5237A3AC72C}" type="datetime1">
              <a:rPr lang="ru-RU" smtClean="0"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="1" spc="-70" baseline="0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54491500-867A-4BA3-A98B-2D70A3676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4" r:id="rId2"/>
    <p:sldLayoutId id="2147483852" r:id="rId3"/>
    <p:sldLayoutId id="2147483845" r:id="rId4"/>
    <p:sldLayoutId id="2147483846" r:id="rId5"/>
    <p:sldLayoutId id="2147483847" r:id="rId6"/>
    <p:sldLayoutId id="2147483848" r:id="rId7"/>
    <p:sldLayoutId id="2147483853" r:id="rId8"/>
    <p:sldLayoutId id="2147483854" r:id="rId9"/>
    <p:sldLayoutId id="2147483849" r:id="rId10"/>
    <p:sldLayoutId id="2147483850" r:id="rId11"/>
  </p:sldLayoutIdLst>
  <p:transition spd="slow"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 kern="1200">
          <a:blipFill>
            <a:blip r:embed="rId14">
              <a:extLst/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Century Gothic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Century Gothic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Century Gothic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Century Gothic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Century Gothic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Century Gothic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Century Gothic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Century Gothic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45.png"/><Relationship Id="rId3" Type="http://schemas.openxmlformats.org/officeDocument/2006/relationships/image" Target="../media/image43.png"/><Relationship Id="rId7" Type="http://schemas.openxmlformats.org/officeDocument/2006/relationships/oleObject" Target="../embeddings/oleObject24.bin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e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3.bin"/><Relationship Id="rId10" Type="http://schemas.openxmlformats.org/officeDocument/2006/relationships/oleObject" Target="../embeddings/oleObject26.bin"/><Relationship Id="rId4" Type="http://schemas.openxmlformats.org/officeDocument/2006/relationships/chart" Target="../charts/chart5.xml"/><Relationship Id="rId9" Type="http://schemas.openxmlformats.org/officeDocument/2006/relationships/image" Target="../media/image44.png"/><Relationship Id="rId1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49.emf"/><Relationship Id="rId3" Type="http://schemas.openxmlformats.org/officeDocument/2006/relationships/image" Target="../media/image3.png"/><Relationship Id="rId7" Type="http://schemas.openxmlformats.org/officeDocument/2006/relationships/image" Target="../media/image46.e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5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5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8.emf"/><Relationship Id="rId5" Type="http://schemas.openxmlformats.org/officeDocument/2006/relationships/image" Target="../media/image45.emf"/><Relationship Id="rId15" Type="http://schemas.openxmlformats.org/officeDocument/2006/relationships/image" Target="../media/image50.e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7.emf"/><Relationship Id="rId14" Type="http://schemas.openxmlformats.org/officeDocument/2006/relationships/oleObject" Target="../embeddings/oleObject3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56.emf"/><Relationship Id="rId3" Type="http://schemas.openxmlformats.org/officeDocument/2006/relationships/oleObject" Target="../embeddings/oleObject36.bin"/><Relationship Id="rId7" Type="http://schemas.openxmlformats.org/officeDocument/2006/relationships/image" Target="../media/image53.emf"/><Relationship Id="rId12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55.emf"/><Relationship Id="rId5" Type="http://schemas.openxmlformats.org/officeDocument/2006/relationships/image" Target="../media/image3.png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52.emf"/><Relationship Id="rId9" Type="http://schemas.openxmlformats.org/officeDocument/2006/relationships/image" Target="../media/image5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61.emf"/><Relationship Id="rId3" Type="http://schemas.openxmlformats.org/officeDocument/2006/relationships/image" Target="../media/image3.png"/><Relationship Id="rId7" Type="http://schemas.openxmlformats.org/officeDocument/2006/relationships/image" Target="../media/image58.emf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60.emf"/><Relationship Id="rId5" Type="http://schemas.openxmlformats.org/officeDocument/2006/relationships/image" Target="../media/image57.emf"/><Relationship Id="rId15" Type="http://schemas.openxmlformats.org/officeDocument/2006/relationships/image" Target="../media/image62.e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59.emf"/><Relationship Id="rId14" Type="http://schemas.openxmlformats.org/officeDocument/2006/relationships/oleObject" Target="../embeddings/oleObject4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1.emf"/><Relationship Id="rId5" Type="http://schemas.openxmlformats.org/officeDocument/2006/relationships/image" Target="../media/image54.emf"/><Relationship Id="rId4" Type="http://schemas.openxmlformats.org/officeDocument/2006/relationships/oleObject" Target="../embeddings/oleObject38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13.wm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21.emf"/><Relationship Id="rId3" Type="http://schemas.openxmlformats.org/officeDocument/2006/relationships/image" Target="../media/image23.png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emf"/><Relationship Id="rId20" Type="http://schemas.openxmlformats.org/officeDocument/2006/relationships/image" Target="../media/image22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17.emf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24.png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wmf"/><Relationship Id="rId7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oleObject" Target="../embeddings/oleObject22.bin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emf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38.emf"/><Relationship Id="rId15" Type="http://schemas.openxmlformats.org/officeDocument/2006/relationships/image" Target="../media/image3.png"/><Relationship Id="rId10" Type="http://schemas.openxmlformats.org/officeDocument/2006/relationships/image" Target="../media/image33.wmf"/><Relationship Id="rId4" Type="http://schemas.openxmlformats.org/officeDocument/2006/relationships/image" Target="../media/image37.e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3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300" dirty="0"/>
              <a:t>Дизайн новых нелинейно-оптических хромофоров с ароматическими гетероциклическими фрагментами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9154" y="4815406"/>
            <a:ext cx="6969832" cy="8016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 smtClean="0"/>
              <a:t>А.И. Левицкая</a:t>
            </a:r>
            <a:r>
              <a:rPr lang="ru-RU" dirty="0" smtClean="0"/>
              <a:t>, О.Д. Фоминых, А.А. Калинин, М.Ю. Балакина.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ИОФХ им. А.Е. Арбузова </a:t>
            </a:r>
            <a:r>
              <a:rPr lang="ru-RU" dirty="0" err="1" smtClean="0"/>
              <a:t>КазНЦ</a:t>
            </a:r>
            <a:r>
              <a:rPr lang="ru-RU" dirty="0" smtClean="0"/>
              <a:t> РАН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329730"/>
              </p:ext>
            </p:extLst>
          </p:nvPr>
        </p:nvGraphicFramePr>
        <p:xfrm>
          <a:off x="771525" y="1619250"/>
          <a:ext cx="711358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345281" y="13596"/>
            <a:ext cx="8467725" cy="1605653"/>
          </a:xfrm>
          <a:prstGeom prst="rect">
            <a:avLst/>
          </a:prstGeom>
        </p:spPr>
        <p:txBody>
          <a:bodyPr lIns="68580" tIns="34290" rIns="68580" bIns="3429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/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700" dirty="0" smtClean="0"/>
              <a:t>Влияние природы акцептора и </a:t>
            </a:r>
            <a:r>
              <a:rPr lang="ru-RU" sz="2700" dirty="0" err="1" smtClean="0"/>
              <a:t>региоселективноси</a:t>
            </a:r>
            <a:r>
              <a:rPr lang="ru-RU" sz="2700" dirty="0" smtClean="0"/>
              <a:t> присоединения </a:t>
            </a:r>
            <a:r>
              <a:rPr lang="en-US" sz="2700" dirty="0" smtClean="0"/>
              <a:t>D/A </a:t>
            </a:r>
            <a:r>
              <a:rPr lang="ru-RU" sz="2700" dirty="0" smtClean="0"/>
              <a:t>групп на значения электрических характеристик.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000" dirty="0" smtClean="0"/>
          </a:p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/>
              <a:t>Расчетное приближение: </a:t>
            </a:r>
            <a:r>
              <a:rPr lang="en-US" sz="2000" dirty="0" smtClean="0"/>
              <a:t>M06-2X/</a:t>
            </a:r>
            <a:r>
              <a:rPr lang="en-US" sz="2000" dirty="0" err="1" smtClean="0"/>
              <a:t>aug</a:t>
            </a:r>
            <a:r>
              <a:rPr lang="en-US" sz="2000" dirty="0" smtClean="0"/>
              <a:t>-cc-</a:t>
            </a:r>
            <a:r>
              <a:rPr lang="en-US" sz="2000" dirty="0" err="1" smtClean="0"/>
              <a:t>pVDZ</a:t>
            </a:r>
            <a:r>
              <a:rPr lang="en-US" sz="2700" dirty="0" smtClean="0"/>
              <a:t>’</a:t>
            </a:r>
            <a:endParaRPr lang="ru-RU" sz="2700" dirty="0"/>
          </a:p>
        </p:txBody>
      </p:sp>
      <p:sp>
        <p:nvSpPr>
          <p:cNvPr id="27651" name="Прямоугольник 29"/>
          <p:cNvSpPr>
            <a:spLocks noChangeArrowheads="1"/>
          </p:cNvSpPr>
          <p:nvPr/>
        </p:nvSpPr>
        <p:spPr bwMode="auto">
          <a:xfrm>
            <a:off x="1512385" y="6611938"/>
            <a:ext cx="590240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>
                <a:latin typeface="Bookman Old Style" pitchFamily="18" charset="0"/>
              </a:rPr>
              <a:t>A.I. </a:t>
            </a:r>
            <a:r>
              <a:rPr lang="en-US" sz="1000" i="1" dirty="0" smtClean="0">
                <a:latin typeface="Bookman Old Style" pitchFamily="18" charset="0"/>
              </a:rPr>
              <a:t>Levitskaya</a:t>
            </a:r>
            <a:r>
              <a:rPr lang="ru-RU" sz="1000" i="1" dirty="0">
                <a:latin typeface="Bookman Old Style" pitchFamily="18" charset="0"/>
              </a:rPr>
              <a:t> </a:t>
            </a:r>
            <a:r>
              <a:rPr lang="en-US" sz="1000" i="1" dirty="0">
                <a:latin typeface="Bookman Old Style" pitchFamily="18" charset="0"/>
              </a:rPr>
              <a:t>et al. </a:t>
            </a:r>
            <a:r>
              <a:rPr lang="en-US" sz="1000" i="1" dirty="0" smtClean="0">
                <a:latin typeface="Bookman Old Style" pitchFamily="18" charset="0"/>
              </a:rPr>
              <a:t>/ </a:t>
            </a:r>
            <a:r>
              <a:rPr lang="en-US" sz="1000" i="1" dirty="0">
                <a:latin typeface="Bookman Old Style" pitchFamily="18" charset="0"/>
              </a:rPr>
              <a:t>Computational and Theoretical Chemistry 1074 (2015) 91–100</a:t>
            </a:r>
            <a:endParaRPr lang="ru-RU" sz="1000" i="1" dirty="0"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A806DE-92A4-4EF6-9CEE-3756469193E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6485" t="42596" r="15916" b="35405"/>
          <a:stretch/>
        </p:blipFill>
        <p:spPr>
          <a:xfrm>
            <a:off x="215021" y="5280649"/>
            <a:ext cx="4065006" cy="15030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7650" y="135803"/>
            <a:ext cx="6529812" cy="545770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Конформационная зависимость </a:t>
            </a:r>
            <a:r>
              <a:rPr lang="el-G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700" dirty="0"/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072926532"/>
              </p:ext>
            </p:extLst>
          </p:nvPr>
        </p:nvGraphicFramePr>
        <p:xfrm>
          <a:off x="493839" y="707481"/>
          <a:ext cx="7580023" cy="383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51273" y="4809669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+mj-lt"/>
              </a:rPr>
              <a:t>1 -  </a:t>
            </a:r>
            <a:r>
              <a:rPr lang="en-US" sz="900" b="1" i="1" dirty="0" smtClean="0">
                <a:latin typeface="+mj-lt"/>
              </a:rPr>
              <a:t>T</a:t>
            </a:r>
            <a:r>
              <a:rPr lang="en-US" sz="900" b="1" i="1" dirty="0">
                <a:latin typeface="+mj-lt"/>
              </a:rPr>
              <a:t>. </a:t>
            </a:r>
            <a:r>
              <a:rPr lang="en-US" sz="900" b="1" i="1" dirty="0" err="1" smtClean="0">
                <a:latin typeface="+mj-lt"/>
              </a:rPr>
              <a:t>Kinnibrugh</a:t>
            </a:r>
            <a:r>
              <a:rPr lang="en-US" sz="900" b="1" i="1" dirty="0" smtClean="0">
                <a:latin typeface="+mj-lt"/>
              </a:rPr>
              <a:t> </a:t>
            </a:r>
            <a:r>
              <a:rPr lang="en-US" sz="900" i="1" dirty="0">
                <a:latin typeface="+mj-lt"/>
              </a:rPr>
              <a:t>J. Phys. Chem. B </a:t>
            </a:r>
            <a:r>
              <a:rPr lang="en-US" sz="900" b="1" i="1" dirty="0">
                <a:latin typeface="+mj-lt"/>
              </a:rPr>
              <a:t>2006, </a:t>
            </a:r>
            <a:r>
              <a:rPr lang="en-US" sz="900" i="1" dirty="0">
                <a:latin typeface="+mj-lt"/>
              </a:rPr>
              <a:t>110, </a:t>
            </a:r>
            <a:r>
              <a:rPr lang="en-US" sz="900" i="1" dirty="0" smtClean="0">
                <a:latin typeface="+mj-lt"/>
              </a:rPr>
              <a:t>13512-13522</a:t>
            </a:r>
          </a:p>
          <a:p>
            <a:r>
              <a:rPr lang="en-US" sz="900" dirty="0" smtClean="0">
                <a:latin typeface="+mj-lt"/>
              </a:rPr>
              <a:t>2 – DFT/M06-2X/</a:t>
            </a:r>
            <a:r>
              <a:rPr lang="en-US" sz="900" dirty="0" err="1" smtClean="0">
                <a:latin typeface="+mj-lt"/>
              </a:rPr>
              <a:t>aug</a:t>
            </a:r>
            <a:r>
              <a:rPr lang="en-US" sz="900" dirty="0" smtClean="0">
                <a:latin typeface="+mj-lt"/>
              </a:rPr>
              <a:t>-cc-</a:t>
            </a:r>
            <a:r>
              <a:rPr lang="en-US" sz="900" dirty="0" err="1" smtClean="0">
                <a:latin typeface="+mj-lt"/>
              </a:rPr>
              <a:t>pVDZ</a:t>
            </a:r>
            <a:r>
              <a:rPr lang="en-US" sz="900" dirty="0" smtClean="0">
                <a:latin typeface="+mj-lt"/>
              </a:rPr>
              <a:t>’</a:t>
            </a:r>
            <a:endParaRPr lang="ru-RU" sz="900" dirty="0">
              <a:latin typeface="+mj-lt"/>
            </a:endParaRPr>
          </a:p>
        </p:txBody>
      </p:sp>
      <p:graphicFrame>
        <p:nvGraphicFramePr>
          <p:cNvPr id="51" name="Объект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608493"/>
              </p:ext>
            </p:extLst>
          </p:nvPr>
        </p:nvGraphicFramePr>
        <p:xfrm>
          <a:off x="1950442" y="5993779"/>
          <a:ext cx="144856" cy="53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1" name="CS ChemDraw Drawing" r:id="rId5" imgW="333334" imgH="776724" progId="ChemDraw.Document.6.0">
                  <p:embed/>
                </p:oleObj>
              </mc:Choice>
              <mc:Fallback>
                <p:oleObj name="CS ChemDraw Drawing" r:id="rId5" imgW="333334" imgH="77672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0442" y="5993779"/>
                        <a:ext cx="144856" cy="535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Объект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122605"/>
              </p:ext>
            </p:extLst>
          </p:nvPr>
        </p:nvGraphicFramePr>
        <p:xfrm>
          <a:off x="2605308" y="5920106"/>
          <a:ext cx="144856" cy="53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2" name="CS ChemDraw Drawing" r:id="rId7" imgW="333334" imgH="776724" progId="ChemDraw.Document.6.0">
                  <p:embed/>
                </p:oleObj>
              </mc:Choice>
              <mc:Fallback>
                <p:oleObj name="CS ChemDraw Drawing" r:id="rId7" imgW="333334" imgH="776724" progId="ChemDraw.Document.6.0">
                  <p:embed/>
                  <p:pic>
                    <p:nvPicPr>
                      <p:cNvPr id="51" name="Объект 5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05308" y="5920106"/>
                        <a:ext cx="144856" cy="535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Объект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911239"/>
              </p:ext>
            </p:extLst>
          </p:nvPr>
        </p:nvGraphicFramePr>
        <p:xfrm>
          <a:off x="3057337" y="5974423"/>
          <a:ext cx="144856" cy="53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3" name="CS ChemDraw Drawing" r:id="rId8" imgW="333334" imgH="776724" progId="ChemDraw.Document.6.0">
                  <p:embed/>
                </p:oleObj>
              </mc:Choice>
              <mc:Fallback>
                <p:oleObj name="CS ChemDraw Drawing" r:id="rId8" imgW="333334" imgH="776724" progId="ChemDraw.Document.6.0">
                  <p:embed/>
                  <p:pic>
                    <p:nvPicPr>
                      <p:cNvPr id="52" name="Объект 5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57337" y="5974423"/>
                        <a:ext cx="144856" cy="535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1909932" y="6449541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FTC</a:t>
            </a:r>
            <a:endParaRPr lang="ru-RU" b="1" dirty="0">
              <a:latin typeface="+mn-lt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9"/>
          <a:srcRect l="28465" t="17164" r="12426" b="49235"/>
          <a:stretch/>
        </p:blipFill>
        <p:spPr>
          <a:xfrm>
            <a:off x="4543497" y="5252429"/>
            <a:ext cx="3530365" cy="155946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502677" y="5252429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DMA-3-DVQ-TCP</a:t>
            </a:r>
            <a:endParaRPr lang="ru-RU" b="1" dirty="0">
              <a:latin typeface="+mn-lt"/>
            </a:endParaRPr>
          </a:p>
        </p:txBody>
      </p:sp>
      <p:graphicFrame>
        <p:nvGraphicFramePr>
          <p:cNvPr id="57" name="Объект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570946"/>
              </p:ext>
            </p:extLst>
          </p:nvPr>
        </p:nvGraphicFramePr>
        <p:xfrm>
          <a:off x="5872361" y="5657650"/>
          <a:ext cx="110150" cy="50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4" name="CS ChemDraw Drawing" r:id="rId10" imgW="333334" imgH="776724" progId="ChemDraw.Document.6.0">
                  <p:embed/>
                </p:oleObj>
              </mc:Choice>
              <mc:Fallback>
                <p:oleObj name="CS ChemDraw Drawing" r:id="rId10" imgW="333334" imgH="776724" progId="ChemDraw.Document.6.0">
                  <p:embed/>
                  <p:pic>
                    <p:nvPicPr>
                      <p:cNvPr id="51" name="Объект 5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72361" y="5657650"/>
                        <a:ext cx="110150" cy="507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Объект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505070"/>
              </p:ext>
            </p:extLst>
          </p:nvPr>
        </p:nvGraphicFramePr>
        <p:xfrm>
          <a:off x="6749039" y="6005003"/>
          <a:ext cx="110150" cy="50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5" name="CS ChemDraw Drawing" r:id="rId11" imgW="333334" imgH="776724" progId="ChemDraw.Document.6.0">
                  <p:embed/>
                </p:oleObj>
              </mc:Choice>
              <mc:Fallback>
                <p:oleObj name="CS ChemDraw Drawing" r:id="rId11" imgW="333334" imgH="776724" progId="ChemDraw.Document.6.0">
                  <p:embed/>
                  <p:pic>
                    <p:nvPicPr>
                      <p:cNvPr id="57" name="Объект 5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49039" y="6005003"/>
                        <a:ext cx="110150" cy="507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Объект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233493"/>
              </p:ext>
            </p:extLst>
          </p:nvPr>
        </p:nvGraphicFramePr>
        <p:xfrm>
          <a:off x="7118724" y="6021604"/>
          <a:ext cx="110150" cy="50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6" name="CS ChemDraw Drawing" r:id="rId12" imgW="333334" imgH="776724" progId="ChemDraw.Document.6.0">
                  <p:embed/>
                </p:oleObj>
              </mc:Choice>
              <mc:Fallback>
                <p:oleObj name="CS ChemDraw Drawing" r:id="rId12" imgW="333334" imgH="776724" progId="ChemDraw.Document.6.0">
                  <p:embed/>
                  <p:pic>
                    <p:nvPicPr>
                      <p:cNvPr id="58" name="Объект 5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18724" y="6021604"/>
                        <a:ext cx="110150" cy="507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4684676" y="4599530"/>
            <a:ext cx="3248005" cy="614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FTC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Δ</a:t>
            </a:r>
            <a:r>
              <a:rPr lang="el-G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β</a:t>
            </a:r>
            <a:r>
              <a:rPr lang="en-US" sz="12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zzz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=246,2 *10</a:t>
            </a:r>
            <a:r>
              <a:rPr lang="en-US" sz="1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-30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esu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 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DMA-3-DVQ-TCP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: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Δ</a:t>
            </a:r>
            <a:r>
              <a:rPr lang="el-G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β</a:t>
            </a:r>
            <a:r>
              <a:rPr lang="en-US" sz="12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zzz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=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199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,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6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*10</a:t>
            </a:r>
            <a:r>
              <a:rPr lang="en-US" sz="1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-30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esu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451252" y="1391249"/>
                <a:ext cx="4648954" cy="540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𝐷𝑀𝐴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−3−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𝐷𝑉𝑄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𝑇𝐶𝑃</m:t>
                      </m:r>
                      <m:r>
                        <a:rPr lang="ru-RU" sz="1200" b="0" i="1" smtClean="0">
                          <a:latin typeface="Cambria Math" panose="02040503050406030204" pitchFamily="18" charset="0"/>
                        </a:rPr>
                        <m:t>:</m:t>
                      </m:r>
                      <m:nary>
                        <m:naryPr>
                          <m:chr m:val="∑"/>
                          <m:supHide m:val="on"/>
                          <m:ctrlPr>
                            <a:rPr lang="ru-RU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𝑧𝑧𝑧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=1283,2 ∗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−30 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𝑒𝑠𝑢</m:t>
                          </m:r>
                        </m:e>
                      </m:nary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252" y="1391249"/>
                <a:ext cx="4648954" cy="540469"/>
              </a:xfrm>
              <a:prstGeom prst="rect">
                <a:avLst/>
              </a:prstGeom>
              <a:blipFill>
                <a:blip r:embed="rId13"/>
                <a:stretch>
                  <a:fillRect t="-115730" b="-1629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775729" y="3031264"/>
                <a:ext cx="2611163" cy="54046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𝐹𝑇𝐶</m:t>
                      </m:r>
                      <m:r>
                        <a:rPr lang="ru-RU" sz="1200" b="0" i="1" smtClean="0">
                          <a:latin typeface="Cambria Math" panose="02040503050406030204" pitchFamily="18" charset="0"/>
                        </a:rPr>
                        <m:t>:</m:t>
                      </m:r>
                      <m:nary>
                        <m:naryPr>
                          <m:chr m:val="∑"/>
                          <m:supHide m:val="on"/>
                          <m:ctrlPr>
                            <a:rPr lang="ru-RU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𝑧𝑧𝑧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=291,8 ∗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−30 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𝑒𝑠𝑢</m:t>
                          </m:r>
                        </m:e>
                      </m:nary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729" y="3031264"/>
                <a:ext cx="2611163" cy="540469"/>
              </a:xfrm>
              <a:prstGeom prst="rect">
                <a:avLst/>
              </a:prstGeom>
              <a:blipFill>
                <a:blip r:embed="rId14"/>
                <a:stretch>
                  <a:fillRect l="-4429" t="-115730" b="-1629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A806DE-92A4-4EF6-9CEE-3756469193E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792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71450" y="108848"/>
            <a:ext cx="8886825" cy="877130"/>
          </a:xfrm>
          <a:prstGeom prst="rect">
            <a:avLst/>
          </a:prstGeom>
        </p:spPr>
        <p:txBody>
          <a:bodyPr lIns="68580" tIns="34290" rIns="68580" bIns="3429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/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900" dirty="0" smtClean="0"/>
              <a:t>2. Хромофоры на основе </a:t>
            </a:r>
            <a:r>
              <a:rPr lang="en-US" sz="2900" dirty="0" smtClean="0"/>
              <a:t>IZ</a:t>
            </a:r>
            <a:r>
              <a:rPr lang="ru-RU" sz="2900" dirty="0" smtClean="0"/>
              <a:t> донорного фрагмента. 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1300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sz="1900" dirty="0" smtClean="0"/>
              <a:t>Расчетное </a:t>
            </a:r>
            <a:r>
              <a:rPr lang="ru-RU" sz="1900" dirty="0"/>
              <a:t>приближение: </a:t>
            </a:r>
            <a:r>
              <a:rPr lang="en-US" sz="1900" dirty="0"/>
              <a:t>M06-2X/</a:t>
            </a:r>
            <a:r>
              <a:rPr lang="en-US" sz="1900" dirty="0" err="1"/>
              <a:t>aug</a:t>
            </a:r>
            <a:r>
              <a:rPr lang="en-US" sz="1900" dirty="0"/>
              <a:t>-cc-</a:t>
            </a:r>
            <a:r>
              <a:rPr lang="en-US" sz="1900" dirty="0" err="1"/>
              <a:t>pVDZ</a:t>
            </a:r>
            <a:r>
              <a:rPr lang="en-US" sz="1900" dirty="0"/>
              <a:t>’</a:t>
            </a:r>
            <a:endParaRPr lang="ru-RU" sz="1900" dirty="0"/>
          </a:p>
          <a:p>
            <a:pPr algn="ctr" fontAlgn="auto">
              <a:spcAft>
                <a:spcPts val="0"/>
              </a:spcAft>
              <a:defRPr/>
            </a:pPr>
            <a:endParaRPr lang="ru-RU" sz="2700" dirty="0"/>
          </a:p>
        </p:txBody>
      </p:sp>
      <p:graphicFrame>
        <p:nvGraphicFramePr>
          <p:cNvPr id="4261" name="Object 165"/>
          <p:cNvGraphicFramePr>
            <a:graphicFrameLocks noChangeAspect="1"/>
          </p:cNvGraphicFramePr>
          <p:nvPr/>
        </p:nvGraphicFramePr>
        <p:xfrm>
          <a:off x="414338" y="2209800"/>
          <a:ext cx="23653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3" name="CS ChemDraw Drawing" r:id="rId4" imgW="2960775" imgH="1069656" progId="ChemDraw.Document.6.0">
                  <p:embed/>
                </p:oleObj>
              </mc:Choice>
              <mc:Fallback>
                <p:oleObj name="CS ChemDraw Drawing" r:id="rId4" imgW="2960775" imgH="1069656" progId="ChemDraw.Document.6.0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2209800"/>
                        <a:ext cx="2365375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62" name="Object 166"/>
          <p:cNvGraphicFramePr>
            <a:graphicFrameLocks noChangeAspect="1"/>
          </p:cNvGraphicFramePr>
          <p:nvPr/>
        </p:nvGraphicFramePr>
        <p:xfrm>
          <a:off x="1733550" y="812800"/>
          <a:ext cx="5924550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4" name="CS ChemDraw Drawing" r:id="rId6" imgW="4128094" imgH="859030" progId="ChemDraw.Document.6.0">
                  <p:embed/>
                </p:oleObj>
              </mc:Choice>
              <mc:Fallback>
                <p:oleObj name="CS ChemDraw Drawing" r:id="rId6" imgW="4128094" imgH="859030" progId="ChemDraw.Document.6.0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812800"/>
                        <a:ext cx="5924550" cy="1236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449513" y="863600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+mn-cs"/>
              </a:rPr>
              <a:t>1</a:t>
            </a:r>
            <a:endParaRPr lang="ru-RU" b="1" dirty="0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449513" y="1639888"/>
            <a:ext cx="303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+mn-cs"/>
              </a:rPr>
              <a:t>3</a:t>
            </a:r>
            <a:endParaRPr lang="ru-RU" b="1" dirty="0">
              <a:latin typeface="+mn-lt"/>
              <a:cs typeface="+mn-cs"/>
            </a:endParaRPr>
          </a:p>
        </p:txBody>
      </p:sp>
      <p:graphicFrame>
        <p:nvGraphicFramePr>
          <p:cNvPr id="4263" name="Object 167"/>
          <p:cNvGraphicFramePr>
            <a:graphicFrameLocks noChangeAspect="1"/>
          </p:cNvGraphicFramePr>
          <p:nvPr/>
        </p:nvGraphicFramePr>
        <p:xfrm>
          <a:off x="4838700" y="2165350"/>
          <a:ext cx="22002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5" name="CS ChemDraw Drawing" r:id="rId8" imgW="2960775" imgH="1052806" progId="ChemDraw.Document.6.0">
                  <p:embed/>
                </p:oleObj>
              </mc:Choice>
              <mc:Fallback>
                <p:oleObj name="CS ChemDraw Drawing" r:id="rId8" imgW="2960775" imgH="1052806" progId="ChemDraw.Document.6.0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2165350"/>
                        <a:ext cx="2200275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64" name="Object 168"/>
          <p:cNvGraphicFramePr>
            <a:graphicFrameLocks noChangeAspect="1"/>
          </p:cNvGraphicFramePr>
          <p:nvPr/>
        </p:nvGraphicFramePr>
        <p:xfrm>
          <a:off x="377825" y="3762375"/>
          <a:ext cx="242093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6" name="CS ChemDraw Drawing" r:id="rId10" imgW="3161814" imgH="1047945" progId="ChemDraw.Document.6.0">
                  <p:embed/>
                </p:oleObj>
              </mc:Choice>
              <mc:Fallback>
                <p:oleObj name="CS ChemDraw Drawing" r:id="rId10" imgW="3161814" imgH="1047945" progId="ChemDraw.Document.6.0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3762375"/>
                        <a:ext cx="2420938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65" name="Object 169"/>
          <p:cNvGraphicFramePr>
            <a:graphicFrameLocks noChangeAspect="1"/>
          </p:cNvGraphicFramePr>
          <p:nvPr/>
        </p:nvGraphicFramePr>
        <p:xfrm>
          <a:off x="4772025" y="3694113"/>
          <a:ext cx="2263775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7" name="CS ChemDraw Drawing" r:id="rId12" imgW="3161814" imgH="1066415" progId="ChemDraw.Document.6.0">
                  <p:embed/>
                </p:oleObj>
              </mc:Choice>
              <mc:Fallback>
                <p:oleObj name="CS ChemDraw Drawing" r:id="rId12" imgW="3161814" imgH="1066415" progId="ChemDraw.Document.6.0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025" y="3694113"/>
                        <a:ext cx="2263775" cy="77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66" name="Object 170"/>
          <p:cNvGraphicFramePr>
            <a:graphicFrameLocks noChangeAspect="1"/>
          </p:cNvGraphicFramePr>
          <p:nvPr/>
        </p:nvGraphicFramePr>
        <p:xfrm>
          <a:off x="425450" y="4983163"/>
          <a:ext cx="2405063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" name="CS ChemDraw Drawing" r:id="rId14" imgW="3226016" imgH="1843463" progId="ChemDraw.Document.6.0">
                  <p:embed/>
                </p:oleObj>
              </mc:Choice>
              <mc:Fallback>
                <p:oleObj name="CS ChemDraw Drawing" r:id="rId14" imgW="3226016" imgH="1843463" progId="ChemDraw.Document.6.0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" y="4983163"/>
                        <a:ext cx="2405063" cy="139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67" name="Object 171"/>
          <p:cNvGraphicFramePr>
            <a:graphicFrameLocks noChangeAspect="1"/>
          </p:cNvGraphicFramePr>
          <p:nvPr/>
        </p:nvGraphicFramePr>
        <p:xfrm>
          <a:off x="4767263" y="4978400"/>
          <a:ext cx="2336800" cy="137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9" name="CS ChemDraw Drawing" r:id="rId16" imgW="3226016" imgH="1842167" progId="ChemDraw.Document.6.0">
                  <p:embed/>
                </p:oleObj>
              </mc:Choice>
              <mc:Fallback>
                <p:oleObj name="CS ChemDraw Drawing" r:id="rId16" imgW="3226016" imgH="1842167" progId="ChemDraw.Document.6.0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7263" y="4978400"/>
                        <a:ext cx="2336800" cy="1379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71" name="Text Box 20"/>
          <p:cNvSpPr txBox="1">
            <a:spLocks noChangeArrowheads="1"/>
          </p:cNvSpPr>
          <p:nvPr/>
        </p:nvSpPr>
        <p:spPr bwMode="auto">
          <a:xfrm>
            <a:off x="1785938" y="3001963"/>
            <a:ext cx="23717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mbria" pitchFamily="18" charset="0"/>
                <a:sym typeface="Symbol" pitchFamily="18" charset="2"/>
              </a:rPr>
              <a:t></a:t>
            </a:r>
            <a:r>
              <a:rPr lang="en-US" sz="1600" baseline="-25000">
                <a:latin typeface="Bookman Old Style" pitchFamily="18" charset="0"/>
                <a:sym typeface="Symbol" pitchFamily="18" charset="2"/>
              </a:rPr>
              <a:t>tot</a:t>
            </a:r>
            <a:r>
              <a:rPr lang="ru-RU" sz="1600">
                <a:latin typeface="Cambria" pitchFamily="18" charset="0"/>
                <a:sym typeface="Symbol" pitchFamily="18" charset="2"/>
              </a:rPr>
              <a:t>=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 </a:t>
            </a:r>
            <a:r>
              <a:rPr lang="ru-RU" sz="1600">
                <a:latin typeface="Cambria" pitchFamily="18" charset="0"/>
                <a:sym typeface="Symbol" pitchFamily="18" charset="2"/>
              </a:rPr>
              <a:t>17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.</a:t>
            </a:r>
            <a:r>
              <a:rPr lang="ru-RU" sz="1600">
                <a:latin typeface="Cambria" pitchFamily="18" charset="0"/>
                <a:sym typeface="Symbol" pitchFamily="18" charset="2"/>
              </a:rPr>
              <a:t>5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 D</a:t>
            </a:r>
            <a:endParaRPr lang="ru-RU" sz="1600">
              <a:latin typeface="Cambria" pitchFamily="18" charset="0"/>
              <a:sym typeface="Symbol" pitchFamily="18" charset="2"/>
            </a:endParaRPr>
          </a:p>
          <a:p>
            <a:r>
              <a:rPr lang="ru-RU" sz="1600">
                <a:latin typeface="Cambria" pitchFamily="18" charset="0"/>
                <a:sym typeface="Symbol" pitchFamily="18" charset="2"/>
              </a:rPr>
              <a:t></a:t>
            </a:r>
            <a:r>
              <a:rPr lang="en-US" sz="1600" baseline="-25000">
                <a:latin typeface="Bookman Old Style" pitchFamily="18" charset="0"/>
                <a:sym typeface="Symbol" pitchFamily="18" charset="2"/>
              </a:rPr>
              <a:t>tot</a:t>
            </a:r>
            <a:r>
              <a:rPr lang="ru-RU" sz="1600">
                <a:latin typeface="Cambria" pitchFamily="18" charset="0"/>
                <a:sym typeface="Symbol" pitchFamily="18" charset="2"/>
              </a:rPr>
              <a:t>=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 596*10</a:t>
            </a:r>
            <a:r>
              <a:rPr lang="en-US" sz="1600" baseline="30000">
                <a:latin typeface="Bookman Old Style" pitchFamily="18" charset="0"/>
                <a:sym typeface="Symbol" pitchFamily="18" charset="2"/>
              </a:rPr>
              <a:t>-30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 esu</a:t>
            </a:r>
            <a:endParaRPr lang="ru-RU" sz="1600">
              <a:latin typeface="Cambria" pitchFamily="18" charset="0"/>
              <a:sym typeface="Symbol" pitchFamily="18" charset="2"/>
            </a:endParaRPr>
          </a:p>
        </p:txBody>
      </p:sp>
      <p:sp>
        <p:nvSpPr>
          <p:cNvPr id="4272" name="Text Box 21"/>
          <p:cNvSpPr txBox="1">
            <a:spLocks noChangeArrowheads="1"/>
          </p:cNvSpPr>
          <p:nvPr/>
        </p:nvSpPr>
        <p:spPr bwMode="auto">
          <a:xfrm>
            <a:off x="6216650" y="2901950"/>
            <a:ext cx="23209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mbria" pitchFamily="18" charset="0"/>
                <a:sym typeface="Symbol" pitchFamily="18" charset="2"/>
              </a:rPr>
              <a:t></a:t>
            </a:r>
            <a:r>
              <a:rPr lang="en-US" sz="1600" baseline="-25000">
                <a:latin typeface="Bookman Old Style" pitchFamily="18" charset="0"/>
                <a:sym typeface="Symbol" pitchFamily="18" charset="2"/>
              </a:rPr>
              <a:t>tot</a:t>
            </a:r>
            <a:r>
              <a:rPr lang="ru-RU" sz="1600">
                <a:latin typeface="Cambria" pitchFamily="18" charset="0"/>
                <a:sym typeface="Symbol" pitchFamily="18" charset="2"/>
              </a:rPr>
              <a:t>=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 20.1 D</a:t>
            </a:r>
            <a:endParaRPr lang="ru-RU" sz="1600">
              <a:latin typeface="Cambria" pitchFamily="18" charset="0"/>
              <a:sym typeface="Symbol" pitchFamily="18" charset="2"/>
            </a:endParaRPr>
          </a:p>
          <a:p>
            <a:r>
              <a:rPr lang="ru-RU" sz="1600">
                <a:latin typeface="Cambria" pitchFamily="18" charset="0"/>
                <a:sym typeface="Symbol" pitchFamily="18" charset="2"/>
              </a:rPr>
              <a:t></a:t>
            </a:r>
            <a:r>
              <a:rPr lang="en-US" sz="1600" baseline="-25000">
                <a:latin typeface="Bookman Old Style" pitchFamily="18" charset="0"/>
                <a:sym typeface="Symbol" pitchFamily="18" charset="2"/>
              </a:rPr>
              <a:t>tot</a:t>
            </a:r>
            <a:r>
              <a:rPr lang="ru-RU" sz="1600">
                <a:latin typeface="Cambria" pitchFamily="18" charset="0"/>
                <a:sym typeface="Symbol" pitchFamily="18" charset="2"/>
              </a:rPr>
              <a:t>=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 579*10</a:t>
            </a:r>
            <a:r>
              <a:rPr lang="en-US" sz="1600" baseline="30000">
                <a:latin typeface="Bookman Old Style" pitchFamily="18" charset="0"/>
                <a:sym typeface="Symbol" pitchFamily="18" charset="2"/>
              </a:rPr>
              <a:t>-30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 esu</a:t>
            </a:r>
            <a:endParaRPr lang="ru-RU" sz="1600">
              <a:latin typeface="Cambria" pitchFamily="18" charset="0"/>
              <a:sym typeface="Symbol" pitchFamily="18" charset="2"/>
            </a:endParaRPr>
          </a:p>
        </p:txBody>
      </p:sp>
      <p:sp>
        <p:nvSpPr>
          <p:cNvPr id="4273" name="Text Box 20"/>
          <p:cNvSpPr txBox="1">
            <a:spLocks noChangeArrowheads="1"/>
          </p:cNvSpPr>
          <p:nvPr/>
        </p:nvSpPr>
        <p:spPr bwMode="auto">
          <a:xfrm>
            <a:off x="1824038" y="4364038"/>
            <a:ext cx="2174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mbria" pitchFamily="18" charset="0"/>
                <a:sym typeface="Symbol" pitchFamily="18" charset="2"/>
              </a:rPr>
              <a:t></a:t>
            </a:r>
            <a:r>
              <a:rPr lang="en-US" sz="1600" baseline="-25000">
                <a:latin typeface="Bookman Old Style" pitchFamily="18" charset="0"/>
                <a:sym typeface="Symbol" pitchFamily="18" charset="2"/>
              </a:rPr>
              <a:t>tot</a:t>
            </a:r>
            <a:r>
              <a:rPr lang="ru-RU" sz="1600">
                <a:latin typeface="Cambria" pitchFamily="18" charset="0"/>
                <a:sym typeface="Symbol" pitchFamily="18" charset="2"/>
              </a:rPr>
              <a:t>=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 </a:t>
            </a:r>
            <a:r>
              <a:rPr lang="ru-RU" sz="1600">
                <a:latin typeface="Cambria" pitchFamily="18" charset="0"/>
                <a:sym typeface="Symbol" pitchFamily="18" charset="2"/>
              </a:rPr>
              <a:t>19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.</a:t>
            </a:r>
            <a:r>
              <a:rPr lang="ru-RU" sz="1600">
                <a:latin typeface="Cambria" pitchFamily="18" charset="0"/>
                <a:sym typeface="Symbol" pitchFamily="18" charset="2"/>
              </a:rPr>
              <a:t>7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 D</a:t>
            </a:r>
            <a:endParaRPr lang="ru-RU" sz="1600">
              <a:latin typeface="Cambria" pitchFamily="18" charset="0"/>
              <a:sym typeface="Symbol" pitchFamily="18" charset="2"/>
            </a:endParaRPr>
          </a:p>
          <a:p>
            <a:r>
              <a:rPr lang="ru-RU" sz="1600">
                <a:latin typeface="Cambria" pitchFamily="18" charset="0"/>
                <a:sym typeface="Symbol" pitchFamily="18" charset="2"/>
              </a:rPr>
              <a:t></a:t>
            </a:r>
            <a:r>
              <a:rPr lang="en-US" sz="1600" baseline="-25000">
                <a:latin typeface="Bookman Old Style" pitchFamily="18" charset="0"/>
                <a:sym typeface="Symbol" pitchFamily="18" charset="2"/>
              </a:rPr>
              <a:t>tot</a:t>
            </a:r>
            <a:r>
              <a:rPr lang="ru-RU" sz="1600">
                <a:latin typeface="Cambria" pitchFamily="18" charset="0"/>
                <a:sym typeface="Symbol" pitchFamily="18" charset="2"/>
              </a:rPr>
              <a:t>=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 </a:t>
            </a:r>
            <a:r>
              <a:rPr lang="ru-RU" sz="1600">
                <a:latin typeface="Cambria" pitchFamily="18" charset="0"/>
                <a:sym typeface="Symbol" pitchFamily="18" charset="2"/>
              </a:rPr>
              <a:t>851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*10</a:t>
            </a:r>
            <a:r>
              <a:rPr lang="en-US" sz="1600" baseline="30000">
                <a:latin typeface="Bookman Old Style" pitchFamily="18" charset="0"/>
                <a:sym typeface="Symbol" pitchFamily="18" charset="2"/>
              </a:rPr>
              <a:t>-30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 esu</a:t>
            </a:r>
            <a:endParaRPr lang="ru-RU" sz="1600">
              <a:latin typeface="Cambria" pitchFamily="18" charset="0"/>
              <a:sym typeface="Symbol" pitchFamily="18" charset="2"/>
            </a:endParaRPr>
          </a:p>
        </p:txBody>
      </p:sp>
      <p:sp>
        <p:nvSpPr>
          <p:cNvPr id="4274" name="Text Box 20"/>
          <p:cNvSpPr txBox="1">
            <a:spLocks noChangeArrowheads="1"/>
          </p:cNvSpPr>
          <p:nvPr/>
        </p:nvSpPr>
        <p:spPr bwMode="auto">
          <a:xfrm>
            <a:off x="6316663" y="4203700"/>
            <a:ext cx="2127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mbria" pitchFamily="18" charset="0"/>
                <a:sym typeface="Symbol" pitchFamily="18" charset="2"/>
              </a:rPr>
              <a:t></a:t>
            </a:r>
            <a:r>
              <a:rPr lang="en-US" sz="1600" baseline="-25000">
                <a:latin typeface="Bookman Old Style" pitchFamily="18" charset="0"/>
                <a:sym typeface="Symbol" pitchFamily="18" charset="2"/>
              </a:rPr>
              <a:t>tot</a:t>
            </a:r>
            <a:r>
              <a:rPr lang="ru-RU" sz="1600">
                <a:latin typeface="Cambria" pitchFamily="18" charset="0"/>
                <a:sym typeface="Symbol" pitchFamily="18" charset="2"/>
              </a:rPr>
              <a:t>=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 </a:t>
            </a:r>
            <a:r>
              <a:rPr lang="ru-RU" sz="1600">
                <a:latin typeface="Cambria" pitchFamily="18" charset="0"/>
                <a:sym typeface="Symbol" pitchFamily="18" charset="2"/>
              </a:rPr>
              <a:t>21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.</a:t>
            </a:r>
            <a:r>
              <a:rPr lang="ru-RU" sz="1600">
                <a:latin typeface="Cambria" pitchFamily="18" charset="0"/>
                <a:sym typeface="Symbol" pitchFamily="18" charset="2"/>
              </a:rPr>
              <a:t>5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 D</a:t>
            </a:r>
            <a:endParaRPr lang="ru-RU" sz="1600">
              <a:latin typeface="Cambria" pitchFamily="18" charset="0"/>
              <a:sym typeface="Symbol" pitchFamily="18" charset="2"/>
            </a:endParaRPr>
          </a:p>
          <a:p>
            <a:r>
              <a:rPr lang="ru-RU" sz="1600">
                <a:latin typeface="Cambria" pitchFamily="18" charset="0"/>
                <a:sym typeface="Symbol" pitchFamily="18" charset="2"/>
              </a:rPr>
              <a:t></a:t>
            </a:r>
            <a:r>
              <a:rPr lang="en-US" sz="1600" baseline="-25000">
                <a:latin typeface="Bookman Old Style" pitchFamily="18" charset="0"/>
                <a:sym typeface="Symbol" pitchFamily="18" charset="2"/>
              </a:rPr>
              <a:t>tot</a:t>
            </a:r>
            <a:r>
              <a:rPr lang="ru-RU" sz="1600">
                <a:latin typeface="Cambria" pitchFamily="18" charset="0"/>
                <a:sym typeface="Symbol" pitchFamily="18" charset="2"/>
              </a:rPr>
              <a:t>=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 </a:t>
            </a:r>
            <a:r>
              <a:rPr lang="ru-RU" sz="1600">
                <a:latin typeface="Cambria" pitchFamily="18" charset="0"/>
                <a:sym typeface="Symbol" pitchFamily="18" charset="2"/>
              </a:rPr>
              <a:t>790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*10</a:t>
            </a:r>
            <a:r>
              <a:rPr lang="en-US" sz="1600" baseline="30000">
                <a:latin typeface="Bookman Old Style" pitchFamily="18" charset="0"/>
                <a:sym typeface="Symbol" pitchFamily="18" charset="2"/>
              </a:rPr>
              <a:t>-30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 esu</a:t>
            </a:r>
            <a:endParaRPr lang="ru-RU" sz="1600">
              <a:latin typeface="Cambria" pitchFamily="18" charset="0"/>
              <a:sym typeface="Symbol" pitchFamily="18" charset="2"/>
            </a:endParaRPr>
          </a:p>
        </p:txBody>
      </p:sp>
      <p:sp>
        <p:nvSpPr>
          <p:cNvPr id="4275" name="Text Box 20"/>
          <p:cNvSpPr txBox="1">
            <a:spLocks noChangeArrowheads="1"/>
          </p:cNvSpPr>
          <p:nvPr/>
        </p:nvSpPr>
        <p:spPr bwMode="auto">
          <a:xfrm>
            <a:off x="1885950" y="5807075"/>
            <a:ext cx="21748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mbria" pitchFamily="18" charset="0"/>
                <a:sym typeface="Symbol" pitchFamily="18" charset="2"/>
              </a:rPr>
              <a:t></a:t>
            </a:r>
            <a:r>
              <a:rPr lang="en-US" sz="1600" baseline="-25000">
                <a:latin typeface="Bookman Old Style" pitchFamily="18" charset="0"/>
                <a:sym typeface="Symbol" pitchFamily="18" charset="2"/>
              </a:rPr>
              <a:t>tot</a:t>
            </a:r>
            <a:r>
              <a:rPr lang="ru-RU" sz="1600">
                <a:latin typeface="Cambria" pitchFamily="18" charset="0"/>
                <a:sym typeface="Symbol" pitchFamily="18" charset="2"/>
              </a:rPr>
              <a:t>=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 </a:t>
            </a:r>
            <a:r>
              <a:rPr lang="ru-RU" sz="1600">
                <a:latin typeface="Cambria" pitchFamily="18" charset="0"/>
                <a:sym typeface="Symbol" pitchFamily="18" charset="2"/>
              </a:rPr>
              <a:t>17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.</a:t>
            </a:r>
            <a:r>
              <a:rPr lang="ru-RU" sz="1600">
                <a:latin typeface="Cambria" pitchFamily="18" charset="0"/>
                <a:sym typeface="Symbol" pitchFamily="18" charset="2"/>
              </a:rPr>
              <a:t>4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 D</a:t>
            </a:r>
            <a:endParaRPr lang="ru-RU" sz="1600">
              <a:latin typeface="Cambria" pitchFamily="18" charset="0"/>
              <a:sym typeface="Symbol" pitchFamily="18" charset="2"/>
            </a:endParaRPr>
          </a:p>
          <a:p>
            <a:r>
              <a:rPr lang="ru-RU" sz="1600">
                <a:latin typeface="Cambria" pitchFamily="18" charset="0"/>
                <a:sym typeface="Symbol" pitchFamily="18" charset="2"/>
              </a:rPr>
              <a:t></a:t>
            </a:r>
            <a:r>
              <a:rPr lang="en-US" sz="1600" baseline="-25000">
                <a:latin typeface="Bookman Old Style" pitchFamily="18" charset="0"/>
                <a:sym typeface="Symbol" pitchFamily="18" charset="2"/>
              </a:rPr>
              <a:t>tot</a:t>
            </a:r>
            <a:r>
              <a:rPr lang="ru-RU" sz="1600">
                <a:latin typeface="Cambria" pitchFamily="18" charset="0"/>
                <a:sym typeface="Symbol" pitchFamily="18" charset="2"/>
              </a:rPr>
              <a:t>=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 </a:t>
            </a:r>
            <a:r>
              <a:rPr lang="ru-RU" sz="1600">
                <a:latin typeface="Cambria" pitchFamily="18" charset="0"/>
                <a:sym typeface="Symbol" pitchFamily="18" charset="2"/>
              </a:rPr>
              <a:t>946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*10</a:t>
            </a:r>
            <a:r>
              <a:rPr lang="en-US" sz="1600" baseline="30000">
                <a:latin typeface="Bookman Old Style" pitchFamily="18" charset="0"/>
                <a:sym typeface="Symbol" pitchFamily="18" charset="2"/>
              </a:rPr>
              <a:t>-30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 esu</a:t>
            </a:r>
            <a:endParaRPr lang="ru-RU" sz="1600">
              <a:latin typeface="Cambria" pitchFamily="18" charset="0"/>
              <a:sym typeface="Symbol" pitchFamily="18" charset="2"/>
            </a:endParaRPr>
          </a:p>
        </p:txBody>
      </p:sp>
      <p:sp>
        <p:nvSpPr>
          <p:cNvPr id="4276" name="Text Box 20"/>
          <p:cNvSpPr txBox="1">
            <a:spLocks noChangeArrowheads="1"/>
          </p:cNvSpPr>
          <p:nvPr/>
        </p:nvSpPr>
        <p:spPr bwMode="auto">
          <a:xfrm>
            <a:off x="6216650" y="5845175"/>
            <a:ext cx="2127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mbria" pitchFamily="18" charset="0"/>
                <a:sym typeface="Symbol" pitchFamily="18" charset="2"/>
              </a:rPr>
              <a:t></a:t>
            </a:r>
            <a:r>
              <a:rPr lang="en-US" sz="1600" baseline="-25000">
                <a:latin typeface="Bookman Old Style" pitchFamily="18" charset="0"/>
                <a:sym typeface="Symbol" pitchFamily="18" charset="2"/>
              </a:rPr>
              <a:t>tot</a:t>
            </a:r>
            <a:r>
              <a:rPr lang="ru-RU" sz="1600">
                <a:latin typeface="Cambria" pitchFamily="18" charset="0"/>
                <a:sym typeface="Symbol" pitchFamily="18" charset="2"/>
              </a:rPr>
              <a:t>=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 </a:t>
            </a:r>
            <a:r>
              <a:rPr lang="ru-RU" sz="1600">
                <a:latin typeface="Cambria" pitchFamily="18" charset="0"/>
                <a:sym typeface="Symbol" pitchFamily="18" charset="2"/>
              </a:rPr>
              <a:t>19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.</a:t>
            </a:r>
            <a:r>
              <a:rPr lang="ru-RU" sz="1600">
                <a:latin typeface="Cambria" pitchFamily="18" charset="0"/>
                <a:sym typeface="Symbol" pitchFamily="18" charset="2"/>
              </a:rPr>
              <a:t>6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 D</a:t>
            </a:r>
            <a:endParaRPr lang="ru-RU" sz="1600">
              <a:latin typeface="Cambria" pitchFamily="18" charset="0"/>
              <a:sym typeface="Symbol" pitchFamily="18" charset="2"/>
            </a:endParaRPr>
          </a:p>
          <a:p>
            <a:r>
              <a:rPr lang="ru-RU" sz="1600">
                <a:latin typeface="Cambria" pitchFamily="18" charset="0"/>
                <a:sym typeface="Symbol" pitchFamily="18" charset="2"/>
              </a:rPr>
              <a:t></a:t>
            </a:r>
            <a:r>
              <a:rPr lang="en-US" sz="1600" baseline="-25000">
                <a:latin typeface="Bookman Old Style" pitchFamily="18" charset="0"/>
                <a:sym typeface="Symbol" pitchFamily="18" charset="2"/>
              </a:rPr>
              <a:t>tot</a:t>
            </a:r>
            <a:r>
              <a:rPr lang="ru-RU" sz="1600">
                <a:latin typeface="Cambria" pitchFamily="18" charset="0"/>
                <a:sym typeface="Symbol" pitchFamily="18" charset="2"/>
              </a:rPr>
              <a:t>=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 </a:t>
            </a:r>
            <a:r>
              <a:rPr lang="ru-RU" sz="1600">
                <a:latin typeface="Cambria" pitchFamily="18" charset="0"/>
                <a:sym typeface="Symbol" pitchFamily="18" charset="2"/>
              </a:rPr>
              <a:t>909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*10</a:t>
            </a:r>
            <a:r>
              <a:rPr lang="en-US" sz="1600" baseline="30000">
                <a:latin typeface="Bookman Old Style" pitchFamily="18" charset="0"/>
                <a:sym typeface="Symbol" pitchFamily="18" charset="2"/>
              </a:rPr>
              <a:t>-30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 esu</a:t>
            </a:r>
            <a:endParaRPr lang="ru-RU" sz="1600">
              <a:latin typeface="Cambria" pitchFamily="18" charset="0"/>
              <a:sym typeface="Symbol" pitchFamily="18" charset="2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98450" y="2081213"/>
            <a:ext cx="3835400" cy="4516437"/>
          </a:xfrm>
          <a:prstGeom prst="round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824038" y="5711825"/>
            <a:ext cx="2174875" cy="860425"/>
          </a:xfrm>
          <a:prstGeom prst="ellipse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79" name="TextBox 1"/>
          <p:cNvSpPr txBox="1">
            <a:spLocks noChangeArrowheads="1"/>
          </p:cNvSpPr>
          <p:nvPr/>
        </p:nvSpPr>
        <p:spPr bwMode="auto">
          <a:xfrm>
            <a:off x="2971800" y="6616700"/>
            <a:ext cx="54768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>
                <a:latin typeface="Bookman Old Style" pitchFamily="18" charset="0"/>
              </a:rPr>
              <a:t>A.I. Levitskaya et al. / Computational and Theoretical Chemistry 1094 (2016) 17–22</a:t>
            </a:r>
            <a:endParaRPr lang="ru-RU" sz="1000" i="1" dirty="0">
              <a:latin typeface="Cambria" pitchFamily="18" charset="0"/>
            </a:endParaRPr>
          </a:p>
        </p:txBody>
      </p:sp>
      <p:sp>
        <p:nvSpPr>
          <p:cNvPr id="4280" name="TextBox 2"/>
          <p:cNvSpPr txBox="1">
            <a:spLocks noChangeArrowheads="1"/>
          </p:cNvSpPr>
          <p:nvPr/>
        </p:nvSpPr>
        <p:spPr bwMode="auto">
          <a:xfrm>
            <a:off x="636588" y="2100263"/>
            <a:ext cx="12477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Bookman Old Style" pitchFamily="18" charset="0"/>
              </a:rPr>
              <a:t>IZ-3-DVT-TCF</a:t>
            </a:r>
            <a:endParaRPr lang="ru-RU" sz="1200">
              <a:latin typeface="Cambria" pitchFamily="18" charset="0"/>
            </a:endParaRPr>
          </a:p>
        </p:txBody>
      </p:sp>
      <p:sp>
        <p:nvSpPr>
          <p:cNvPr id="4281" name="TextBox 26"/>
          <p:cNvSpPr txBox="1">
            <a:spLocks noChangeArrowheads="1"/>
          </p:cNvSpPr>
          <p:nvPr/>
        </p:nvSpPr>
        <p:spPr bwMode="auto">
          <a:xfrm>
            <a:off x="5086350" y="1971675"/>
            <a:ext cx="12477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Bookman Old Style" pitchFamily="18" charset="0"/>
              </a:rPr>
              <a:t>IZ-1-DVT-TCF</a:t>
            </a:r>
            <a:endParaRPr lang="ru-RU" sz="1200">
              <a:latin typeface="Cambria" pitchFamily="18" charset="0"/>
            </a:endParaRPr>
          </a:p>
        </p:txBody>
      </p:sp>
      <p:sp>
        <p:nvSpPr>
          <p:cNvPr id="4282" name="TextBox 27"/>
          <p:cNvSpPr txBox="1">
            <a:spLocks noChangeArrowheads="1"/>
          </p:cNvSpPr>
          <p:nvPr/>
        </p:nvSpPr>
        <p:spPr bwMode="auto">
          <a:xfrm>
            <a:off x="5038725" y="5016500"/>
            <a:ext cx="1362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Bookman Old Style" pitchFamily="18" charset="0"/>
              </a:rPr>
              <a:t>IZ-1-DVBT-TCF</a:t>
            </a:r>
            <a:endParaRPr lang="ru-RU" sz="1200">
              <a:latin typeface="Cambria" pitchFamily="18" charset="0"/>
            </a:endParaRPr>
          </a:p>
        </p:txBody>
      </p:sp>
      <p:sp>
        <p:nvSpPr>
          <p:cNvPr id="4283" name="TextBox 28"/>
          <p:cNvSpPr txBox="1">
            <a:spLocks noChangeArrowheads="1"/>
          </p:cNvSpPr>
          <p:nvPr/>
        </p:nvSpPr>
        <p:spPr bwMode="auto">
          <a:xfrm>
            <a:off x="641350" y="5024438"/>
            <a:ext cx="13636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Bookman Old Style" pitchFamily="18" charset="0"/>
              </a:rPr>
              <a:t>IZ-3-DVBT-TCF</a:t>
            </a:r>
            <a:endParaRPr lang="ru-RU" sz="1200">
              <a:latin typeface="Cambria" pitchFamily="18" charset="0"/>
            </a:endParaRPr>
          </a:p>
        </p:txBody>
      </p:sp>
      <p:sp>
        <p:nvSpPr>
          <p:cNvPr id="4284" name="TextBox 29"/>
          <p:cNvSpPr txBox="1">
            <a:spLocks noChangeArrowheads="1"/>
          </p:cNvSpPr>
          <p:nvPr/>
        </p:nvSpPr>
        <p:spPr bwMode="auto">
          <a:xfrm>
            <a:off x="527050" y="3584575"/>
            <a:ext cx="11414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Bookman Old Style" pitchFamily="18" charset="0"/>
              </a:rPr>
              <a:t>IZ-3-OT-TCF</a:t>
            </a:r>
            <a:endParaRPr lang="ru-RU" sz="1200">
              <a:latin typeface="Cambria" pitchFamily="18" charset="0"/>
            </a:endParaRPr>
          </a:p>
        </p:txBody>
      </p:sp>
      <p:sp>
        <p:nvSpPr>
          <p:cNvPr id="4285" name="TextBox 30"/>
          <p:cNvSpPr txBox="1">
            <a:spLocks noChangeArrowheads="1"/>
          </p:cNvSpPr>
          <p:nvPr/>
        </p:nvSpPr>
        <p:spPr bwMode="auto">
          <a:xfrm>
            <a:off x="5038725" y="3375025"/>
            <a:ext cx="11414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Bookman Old Style" pitchFamily="18" charset="0"/>
              </a:rPr>
              <a:t>IZ-1-OT-TCF</a:t>
            </a:r>
            <a:endParaRPr lang="ru-RU" sz="1200">
              <a:latin typeface="Cambria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A806DE-92A4-4EF6-9CEE-3756469193E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37" name="Object 117"/>
          <p:cNvGraphicFramePr>
            <a:graphicFrameLocks noChangeAspect="1"/>
          </p:cNvGraphicFramePr>
          <p:nvPr/>
        </p:nvGraphicFramePr>
        <p:xfrm>
          <a:off x="2022475" y="1079500"/>
          <a:ext cx="5121275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2" name="CS ChemDraw Drawing" r:id="rId3" imgW="3399817" imgH="872639" progId="ChemDraw.Document.6.0">
                  <p:embed/>
                </p:oleObj>
              </mc:Choice>
              <mc:Fallback>
                <p:oleObj name="CS ChemDraw Drawing" r:id="rId3" imgW="3399817" imgH="872639" progId="ChemDraw.Document.6.0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475" y="1079500"/>
                        <a:ext cx="5121275" cy="132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754313" y="1127125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+mn-cs"/>
              </a:rPr>
              <a:t>1</a:t>
            </a:r>
            <a:endParaRPr lang="ru-RU" b="1" dirty="0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62250" y="2028825"/>
            <a:ext cx="319088" cy="3667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+mn-cs"/>
              </a:rPr>
              <a:t>3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44" name="Прямоугольник 9"/>
          <p:cNvSpPr>
            <a:spLocks noChangeArrowheads="1"/>
          </p:cNvSpPr>
          <p:nvPr/>
        </p:nvSpPr>
        <p:spPr bwMode="auto">
          <a:xfrm>
            <a:off x="6562725" y="1062038"/>
            <a:ext cx="319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rgbClr val="00B050"/>
                </a:solidFill>
                <a:latin typeface="Comic Sans MS" pitchFamily="66" charset="0"/>
              </a:rPr>
              <a:t>3</a:t>
            </a:r>
            <a:endParaRPr lang="ru-RU" b="1" dirty="0">
              <a:solidFill>
                <a:srgbClr val="00B050"/>
              </a:solidFill>
              <a:latin typeface="Century Schoolbook"/>
            </a:endParaRPr>
          </a:p>
        </p:txBody>
      </p:sp>
      <p:sp>
        <p:nvSpPr>
          <p:cNvPr id="8" name="Прямоугольник 9"/>
          <p:cNvSpPr/>
          <p:nvPr/>
        </p:nvSpPr>
        <p:spPr>
          <a:xfrm>
            <a:off x="5292725" y="1525588"/>
            <a:ext cx="319088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+mn-cs"/>
              </a:rPr>
              <a:t>7</a:t>
            </a:r>
            <a:endParaRPr lang="ru-RU" b="1" dirty="0">
              <a:latin typeface="+mn-lt"/>
              <a:cs typeface="+mn-cs"/>
            </a:endParaRPr>
          </a:p>
        </p:txBody>
      </p:sp>
      <p:sp>
        <p:nvSpPr>
          <p:cNvPr id="5246" name="Oval 18"/>
          <p:cNvSpPr>
            <a:spLocks noChangeArrowheads="1"/>
          </p:cNvSpPr>
          <p:nvPr/>
        </p:nvSpPr>
        <p:spPr bwMode="auto">
          <a:xfrm>
            <a:off x="2728913" y="2036763"/>
            <a:ext cx="350837" cy="3270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5247" name="Oval 19"/>
          <p:cNvSpPr>
            <a:spLocks noChangeArrowheads="1"/>
          </p:cNvSpPr>
          <p:nvPr/>
        </p:nvSpPr>
        <p:spPr bwMode="auto">
          <a:xfrm>
            <a:off x="6538913" y="1062038"/>
            <a:ext cx="352425" cy="3270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45281" y="13597"/>
            <a:ext cx="8467725" cy="1272278"/>
          </a:xfrm>
          <a:prstGeom prst="rect">
            <a:avLst/>
          </a:prstGeom>
        </p:spPr>
        <p:txBody>
          <a:bodyPr lIns="68580" tIns="34290" rIns="68580" bIns="3429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5">
                    <a:extLst/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700" dirty="0" smtClean="0"/>
              <a:t>Присоединение индолизинового донора к </a:t>
            </a:r>
            <a:r>
              <a:rPr lang="en-US" sz="2700" dirty="0" smtClean="0"/>
              <a:t>DVQ</a:t>
            </a:r>
            <a:r>
              <a:rPr lang="ru-RU" sz="2700" dirty="0" smtClean="0"/>
              <a:t> </a:t>
            </a:r>
            <a:r>
              <a:rPr lang="el-GR" sz="2700" dirty="0" smtClean="0"/>
              <a:t>π</a:t>
            </a:r>
            <a:r>
              <a:rPr lang="ru-RU" sz="2700" dirty="0" smtClean="0"/>
              <a:t>-электронному мостику.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/>
              <a:t>Расчетное </a:t>
            </a:r>
            <a:r>
              <a:rPr lang="ru-RU" sz="1600" dirty="0"/>
              <a:t>приближение: </a:t>
            </a:r>
            <a:r>
              <a:rPr lang="en-US" sz="1600" dirty="0"/>
              <a:t>M06-2X/</a:t>
            </a:r>
            <a:r>
              <a:rPr lang="en-US" sz="1600" dirty="0" err="1"/>
              <a:t>aug</a:t>
            </a:r>
            <a:r>
              <a:rPr lang="en-US" sz="1600" dirty="0"/>
              <a:t>-cc-</a:t>
            </a:r>
            <a:r>
              <a:rPr lang="en-US" sz="1600" dirty="0" err="1"/>
              <a:t>pVDZ</a:t>
            </a:r>
            <a:r>
              <a:rPr lang="en-US" sz="1600" dirty="0"/>
              <a:t>’</a:t>
            </a:r>
            <a:endParaRPr lang="ru-RU" sz="1600" dirty="0"/>
          </a:p>
        </p:txBody>
      </p:sp>
      <p:sp>
        <p:nvSpPr>
          <p:cNvPr id="5249" name="AutoShape 15"/>
          <p:cNvSpPr>
            <a:spLocks noChangeArrowheads="1"/>
          </p:cNvSpPr>
          <p:nvPr/>
        </p:nvSpPr>
        <p:spPr bwMode="auto">
          <a:xfrm>
            <a:off x="690563" y="4131389"/>
            <a:ext cx="7416800" cy="2303463"/>
          </a:xfrm>
          <a:prstGeom prst="roundRect">
            <a:avLst>
              <a:gd name="adj" fmla="val 16667"/>
            </a:avLst>
          </a:prstGeom>
          <a:solidFill>
            <a:schemeClr val="accent2">
              <a:alpha val="20000"/>
            </a:scheme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graphicFrame>
        <p:nvGraphicFramePr>
          <p:cNvPr id="5238" name="Object 118"/>
          <p:cNvGraphicFramePr>
            <a:graphicFrameLocks noChangeAspect="1"/>
          </p:cNvGraphicFramePr>
          <p:nvPr/>
        </p:nvGraphicFramePr>
        <p:xfrm>
          <a:off x="1184275" y="2157413"/>
          <a:ext cx="2951163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3" name="CS ChemDraw Drawing" r:id="rId6" imgW="3410193" imgH="1625708" progId="ChemDraw.Document.6.0">
                  <p:embed/>
                </p:oleObj>
              </mc:Choice>
              <mc:Fallback>
                <p:oleObj name="CS ChemDraw Drawing" r:id="rId6" imgW="3410193" imgH="1625708" progId="ChemDraw.Document.6.0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275" y="2157413"/>
                        <a:ext cx="2951163" cy="138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9" name="Object 119"/>
          <p:cNvGraphicFramePr>
            <a:graphicFrameLocks noChangeAspect="1"/>
          </p:cNvGraphicFramePr>
          <p:nvPr/>
        </p:nvGraphicFramePr>
        <p:xfrm>
          <a:off x="865188" y="4232275"/>
          <a:ext cx="280987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4" name="CS ChemDraw Drawing" r:id="rId8" imgW="3378416" imgH="1605942" progId="ChemDraw.Document.6.0">
                  <p:embed/>
                </p:oleObj>
              </mc:Choice>
              <mc:Fallback>
                <p:oleObj name="CS ChemDraw Drawing" r:id="rId8" imgW="3378416" imgH="1605942" progId="ChemDraw.Document.6.0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4232275"/>
                        <a:ext cx="2809875" cy="140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40" name="Object 120"/>
          <p:cNvGraphicFramePr>
            <a:graphicFrameLocks noChangeAspect="1"/>
          </p:cNvGraphicFramePr>
          <p:nvPr/>
        </p:nvGraphicFramePr>
        <p:xfrm>
          <a:off x="4968875" y="4248150"/>
          <a:ext cx="2809875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5" name="CS ChemDraw Drawing" r:id="rId10" imgW="3378416" imgH="1605942" progId="ChemDraw.Document.6.0">
                  <p:embed/>
                </p:oleObj>
              </mc:Choice>
              <mc:Fallback>
                <p:oleObj name="CS ChemDraw Drawing" r:id="rId10" imgW="3378416" imgH="1605942" progId="ChemDraw.Document.6.0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75" y="4248150"/>
                        <a:ext cx="2809875" cy="138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50" name="Text Box 10"/>
          <p:cNvSpPr txBox="1">
            <a:spLocks noChangeArrowheads="1"/>
          </p:cNvSpPr>
          <p:nvPr/>
        </p:nvSpPr>
        <p:spPr bwMode="auto">
          <a:xfrm>
            <a:off x="1446213" y="3489325"/>
            <a:ext cx="2024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Cambria" pitchFamily="18" charset="0"/>
                <a:sym typeface="Symbol" pitchFamily="18" charset="2"/>
              </a:rPr>
              <a:t></a:t>
            </a:r>
            <a:r>
              <a:rPr lang="en-US" sz="1600" baseline="-25000">
                <a:latin typeface="Bookman Old Style" pitchFamily="18" charset="0"/>
                <a:sym typeface="Symbol" pitchFamily="18" charset="2"/>
              </a:rPr>
              <a:t>tot</a:t>
            </a:r>
            <a:r>
              <a:rPr lang="ru-RU" sz="1600">
                <a:latin typeface="Cambria" pitchFamily="18" charset="0"/>
                <a:sym typeface="Symbol" pitchFamily="18" charset="2"/>
              </a:rPr>
              <a:t>=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 19.1 D</a:t>
            </a:r>
            <a:endParaRPr lang="ru-RU" sz="1600">
              <a:latin typeface="Cambria" pitchFamily="18" charset="0"/>
              <a:sym typeface="Symbol" pitchFamily="18" charset="2"/>
            </a:endParaRPr>
          </a:p>
          <a:p>
            <a:r>
              <a:rPr lang="ru-RU" sz="1600">
                <a:latin typeface="Cambria" pitchFamily="18" charset="0"/>
                <a:sym typeface="Symbol" pitchFamily="18" charset="2"/>
              </a:rPr>
              <a:t></a:t>
            </a:r>
            <a:r>
              <a:rPr lang="en-US" sz="1600" baseline="-25000">
                <a:latin typeface="Bookman Old Style" pitchFamily="18" charset="0"/>
                <a:sym typeface="Symbol" pitchFamily="18" charset="2"/>
              </a:rPr>
              <a:t>tot</a:t>
            </a:r>
            <a:r>
              <a:rPr lang="ru-RU" sz="1600">
                <a:latin typeface="Cambria" pitchFamily="18" charset="0"/>
                <a:sym typeface="Symbol" pitchFamily="18" charset="2"/>
              </a:rPr>
              <a:t>=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 575*10</a:t>
            </a:r>
            <a:r>
              <a:rPr lang="en-US" sz="1600" baseline="30000">
                <a:latin typeface="Bookman Old Style" pitchFamily="18" charset="0"/>
                <a:sym typeface="Symbol" pitchFamily="18" charset="2"/>
              </a:rPr>
              <a:t>-30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 esu</a:t>
            </a:r>
            <a:endParaRPr lang="ru-RU" sz="1600">
              <a:latin typeface="Cambria" pitchFamily="18" charset="0"/>
              <a:sym typeface="Symbol" pitchFamily="18" charset="2"/>
            </a:endParaRPr>
          </a:p>
        </p:txBody>
      </p:sp>
      <p:sp>
        <p:nvSpPr>
          <p:cNvPr id="5251" name="Text Box 11"/>
          <p:cNvSpPr txBox="1">
            <a:spLocks noChangeArrowheads="1"/>
          </p:cNvSpPr>
          <p:nvPr/>
        </p:nvSpPr>
        <p:spPr bwMode="auto">
          <a:xfrm>
            <a:off x="1470025" y="5680075"/>
            <a:ext cx="2024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Cambria" pitchFamily="18" charset="0"/>
                <a:sym typeface="Symbol" pitchFamily="18" charset="2"/>
              </a:rPr>
              <a:t></a:t>
            </a:r>
            <a:r>
              <a:rPr lang="en-US" sz="1600" baseline="-25000">
                <a:latin typeface="Bookman Old Style" pitchFamily="18" charset="0"/>
                <a:sym typeface="Symbol" pitchFamily="18" charset="2"/>
              </a:rPr>
              <a:t>tot</a:t>
            </a:r>
            <a:r>
              <a:rPr lang="ru-RU" sz="1600">
                <a:latin typeface="Cambria" pitchFamily="18" charset="0"/>
                <a:sym typeface="Symbol" pitchFamily="18" charset="2"/>
              </a:rPr>
              <a:t>=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 15.3 D</a:t>
            </a:r>
            <a:endParaRPr lang="ru-RU" sz="1600">
              <a:latin typeface="Cambria" pitchFamily="18" charset="0"/>
              <a:sym typeface="Symbol" pitchFamily="18" charset="2"/>
            </a:endParaRPr>
          </a:p>
          <a:p>
            <a:r>
              <a:rPr lang="ru-RU" sz="1600">
                <a:latin typeface="Cambria" pitchFamily="18" charset="0"/>
                <a:sym typeface="Symbol" pitchFamily="18" charset="2"/>
              </a:rPr>
              <a:t></a:t>
            </a:r>
            <a:r>
              <a:rPr lang="en-US" sz="1600" baseline="-25000">
                <a:latin typeface="Bookman Old Style" pitchFamily="18" charset="0"/>
                <a:sym typeface="Symbol" pitchFamily="18" charset="2"/>
              </a:rPr>
              <a:t>tot</a:t>
            </a:r>
            <a:r>
              <a:rPr lang="ru-RU" sz="1600">
                <a:latin typeface="Cambria" pitchFamily="18" charset="0"/>
                <a:sym typeface="Symbol" pitchFamily="18" charset="2"/>
              </a:rPr>
              <a:t>=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 894*10</a:t>
            </a:r>
            <a:r>
              <a:rPr lang="en-US" sz="1600" baseline="30000">
                <a:latin typeface="Bookman Old Style" pitchFamily="18" charset="0"/>
                <a:sym typeface="Symbol" pitchFamily="18" charset="2"/>
              </a:rPr>
              <a:t>-30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 esu</a:t>
            </a:r>
            <a:endParaRPr lang="ru-RU" sz="1600">
              <a:latin typeface="Cambria" pitchFamily="18" charset="0"/>
              <a:sym typeface="Symbol" pitchFamily="18" charset="2"/>
            </a:endParaRPr>
          </a:p>
        </p:txBody>
      </p:sp>
      <p:sp>
        <p:nvSpPr>
          <p:cNvPr id="5252" name="Text Box 12"/>
          <p:cNvSpPr txBox="1">
            <a:spLocks noChangeArrowheads="1"/>
          </p:cNvSpPr>
          <p:nvPr/>
        </p:nvSpPr>
        <p:spPr bwMode="auto">
          <a:xfrm>
            <a:off x="5621338" y="5673725"/>
            <a:ext cx="2024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Cambria" pitchFamily="18" charset="0"/>
                <a:sym typeface="Symbol" pitchFamily="18" charset="2"/>
              </a:rPr>
              <a:t></a:t>
            </a:r>
            <a:r>
              <a:rPr lang="en-US" sz="1600" baseline="-25000">
                <a:latin typeface="Bookman Old Style" pitchFamily="18" charset="0"/>
                <a:sym typeface="Symbol" pitchFamily="18" charset="2"/>
              </a:rPr>
              <a:t>tot</a:t>
            </a:r>
            <a:r>
              <a:rPr lang="ru-RU" sz="1600">
                <a:latin typeface="Cambria" pitchFamily="18" charset="0"/>
                <a:sym typeface="Symbol" pitchFamily="18" charset="2"/>
              </a:rPr>
              <a:t>=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 16.7 D</a:t>
            </a:r>
            <a:endParaRPr lang="ru-RU" sz="1600">
              <a:latin typeface="Cambria" pitchFamily="18" charset="0"/>
              <a:sym typeface="Symbol" pitchFamily="18" charset="2"/>
            </a:endParaRPr>
          </a:p>
          <a:p>
            <a:r>
              <a:rPr lang="ru-RU" sz="1600">
                <a:latin typeface="Cambria" pitchFamily="18" charset="0"/>
                <a:sym typeface="Symbol" pitchFamily="18" charset="2"/>
              </a:rPr>
              <a:t></a:t>
            </a:r>
            <a:r>
              <a:rPr lang="en-US" sz="1600" baseline="-25000">
                <a:latin typeface="Bookman Old Style" pitchFamily="18" charset="0"/>
                <a:sym typeface="Symbol" pitchFamily="18" charset="2"/>
              </a:rPr>
              <a:t>tot</a:t>
            </a:r>
            <a:r>
              <a:rPr lang="ru-RU" sz="1600">
                <a:latin typeface="Cambria" pitchFamily="18" charset="0"/>
                <a:sym typeface="Symbol" pitchFamily="18" charset="2"/>
              </a:rPr>
              <a:t>=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 816*10</a:t>
            </a:r>
            <a:r>
              <a:rPr lang="en-US" sz="1600" baseline="30000">
                <a:latin typeface="Bookman Old Style" pitchFamily="18" charset="0"/>
                <a:sym typeface="Symbol" pitchFamily="18" charset="2"/>
              </a:rPr>
              <a:t>-30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 esu</a:t>
            </a:r>
            <a:endParaRPr lang="ru-RU" sz="1600">
              <a:latin typeface="Cambria" pitchFamily="18" charset="0"/>
              <a:sym typeface="Symbol" pitchFamily="18" charset="2"/>
            </a:endParaRPr>
          </a:p>
        </p:txBody>
      </p:sp>
      <p:sp>
        <p:nvSpPr>
          <p:cNvPr id="5253" name="Text Box 13"/>
          <p:cNvSpPr txBox="1">
            <a:spLocks noChangeArrowheads="1"/>
          </p:cNvSpPr>
          <p:nvPr/>
        </p:nvSpPr>
        <p:spPr bwMode="auto">
          <a:xfrm>
            <a:off x="5549900" y="3440113"/>
            <a:ext cx="2024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Cambria" pitchFamily="18" charset="0"/>
                <a:sym typeface="Symbol" pitchFamily="18" charset="2"/>
              </a:rPr>
              <a:t></a:t>
            </a:r>
            <a:r>
              <a:rPr lang="en-US" sz="1600" baseline="-25000">
                <a:latin typeface="Bookman Old Style" pitchFamily="18" charset="0"/>
                <a:sym typeface="Symbol" pitchFamily="18" charset="2"/>
              </a:rPr>
              <a:t>tot</a:t>
            </a:r>
            <a:r>
              <a:rPr lang="ru-RU" sz="1600">
                <a:latin typeface="Cambria" pitchFamily="18" charset="0"/>
                <a:sym typeface="Symbol" pitchFamily="18" charset="2"/>
              </a:rPr>
              <a:t>=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 22.2 D</a:t>
            </a:r>
            <a:endParaRPr lang="ru-RU" sz="1600">
              <a:latin typeface="Cambria" pitchFamily="18" charset="0"/>
              <a:sym typeface="Symbol" pitchFamily="18" charset="2"/>
            </a:endParaRPr>
          </a:p>
          <a:p>
            <a:r>
              <a:rPr lang="ru-RU" sz="1600">
                <a:latin typeface="Cambria" pitchFamily="18" charset="0"/>
                <a:sym typeface="Symbol" pitchFamily="18" charset="2"/>
              </a:rPr>
              <a:t></a:t>
            </a:r>
            <a:r>
              <a:rPr lang="en-US" sz="1600" baseline="-25000">
                <a:latin typeface="Bookman Old Style" pitchFamily="18" charset="0"/>
                <a:sym typeface="Symbol" pitchFamily="18" charset="2"/>
              </a:rPr>
              <a:t>tot</a:t>
            </a:r>
            <a:r>
              <a:rPr lang="ru-RU" sz="1600">
                <a:latin typeface="Cambria" pitchFamily="18" charset="0"/>
                <a:sym typeface="Symbol" pitchFamily="18" charset="2"/>
              </a:rPr>
              <a:t>=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 611*10</a:t>
            </a:r>
            <a:r>
              <a:rPr lang="en-US" sz="1600" baseline="30000">
                <a:latin typeface="Bookman Old Style" pitchFamily="18" charset="0"/>
                <a:sym typeface="Symbol" pitchFamily="18" charset="2"/>
              </a:rPr>
              <a:t>-30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 esu</a:t>
            </a:r>
            <a:endParaRPr lang="ru-RU" sz="1600">
              <a:latin typeface="Cambria" pitchFamily="18" charset="0"/>
              <a:sym typeface="Symbol" pitchFamily="18" charset="2"/>
            </a:endParaRPr>
          </a:p>
        </p:txBody>
      </p:sp>
      <p:graphicFrame>
        <p:nvGraphicFramePr>
          <p:cNvPr id="5241" name="Object 121"/>
          <p:cNvGraphicFramePr>
            <a:graphicFrameLocks noChangeAspect="1"/>
          </p:cNvGraphicFramePr>
          <p:nvPr/>
        </p:nvGraphicFramePr>
        <p:xfrm>
          <a:off x="4900613" y="2149475"/>
          <a:ext cx="2878137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6" name="CS ChemDraw Drawing" r:id="rId12" imgW="3410193" imgH="1625708" progId="ChemDraw.Document.6.0">
                  <p:embed/>
                </p:oleObj>
              </mc:Choice>
              <mc:Fallback>
                <p:oleObj name="CS ChemDraw Drawing" r:id="rId12" imgW="3410193" imgH="1625708" progId="ChemDraw.Document.6.0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613" y="2149475"/>
                        <a:ext cx="2878137" cy="134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54" name="TextBox 20"/>
          <p:cNvSpPr txBox="1">
            <a:spLocks noChangeArrowheads="1"/>
          </p:cNvSpPr>
          <p:nvPr/>
        </p:nvSpPr>
        <p:spPr bwMode="auto">
          <a:xfrm>
            <a:off x="2022475" y="6611779"/>
            <a:ext cx="536877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>
                <a:latin typeface="Bookman Old Style" pitchFamily="18" charset="0"/>
              </a:rPr>
              <a:t>A.I. </a:t>
            </a:r>
            <a:r>
              <a:rPr lang="en-US" sz="1000" i="1" dirty="0" smtClean="0">
                <a:latin typeface="Bookman Old Style" pitchFamily="18" charset="0"/>
              </a:rPr>
              <a:t>Levitskaya</a:t>
            </a:r>
            <a:r>
              <a:rPr lang="ru-RU" sz="1000" i="1" dirty="0" smtClean="0">
                <a:latin typeface="Bookman Old Style" pitchFamily="18" charset="0"/>
              </a:rPr>
              <a:t> </a:t>
            </a:r>
            <a:r>
              <a:rPr lang="en-US" sz="1000" i="1" dirty="0">
                <a:latin typeface="Bookman Old Style" pitchFamily="18" charset="0"/>
              </a:rPr>
              <a:t>et al. / Computational and Theoretical Chemistry 1094 (2016) 17–22</a:t>
            </a:r>
            <a:endParaRPr lang="ru-RU" sz="1000" i="1" dirty="0">
              <a:latin typeface="Cambria" pitchFamily="18" charset="0"/>
            </a:endParaRPr>
          </a:p>
        </p:txBody>
      </p:sp>
      <p:sp>
        <p:nvSpPr>
          <p:cNvPr id="5255" name="TextBox 2"/>
          <p:cNvSpPr txBox="1">
            <a:spLocks noChangeArrowheads="1"/>
          </p:cNvSpPr>
          <p:nvPr/>
        </p:nvSpPr>
        <p:spPr bwMode="auto">
          <a:xfrm>
            <a:off x="3057525" y="4895850"/>
            <a:ext cx="2730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>
                <a:latin typeface="Bookman Old Style" pitchFamily="18" charset="0"/>
              </a:rPr>
              <a:t>3</a:t>
            </a:r>
            <a:endParaRPr lang="ru-RU" sz="1100" dirty="0">
              <a:latin typeface="Cambria" pitchFamily="18" charset="0"/>
            </a:endParaRPr>
          </a:p>
        </p:txBody>
      </p:sp>
      <p:sp>
        <p:nvSpPr>
          <p:cNvPr id="5256" name="TextBox 22"/>
          <p:cNvSpPr txBox="1">
            <a:spLocks noChangeArrowheads="1"/>
          </p:cNvSpPr>
          <p:nvPr/>
        </p:nvSpPr>
        <p:spPr bwMode="auto">
          <a:xfrm>
            <a:off x="2538413" y="4738688"/>
            <a:ext cx="2730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Bookman Old Style" pitchFamily="18" charset="0"/>
              </a:rPr>
              <a:t>3</a:t>
            </a:r>
            <a:endParaRPr lang="ru-RU" sz="1100">
              <a:latin typeface="Cambria" pitchFamily="18" charset="0"/>
            </a:endParaRPr>
          </a:p>
        </p:txBody>
      </p:sp>
      <p:sp>
        <p:nvSpPr>
          <p:cNvPr id="5258" name="TextBox 2"/>
          <p:cNvSpPr txBox="1">
            <a:spLocks noChangeArrowheads="1"/>
          </p:cNvSpPr>
          <p:nvPr/>
        </p:nvSpPr>
        <p:spPr bwMode="auto">
          <a:xfrm>
            <a:off x="690563" y="2154238"/>
            <a:ext cx="14208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Bookman Old Style" pitchFamily="18" charset="0"/>
              </a:rPr>
              <a:t>IZ-3-7-DVQ-TCF</a:t>
            </a:r>
            <a:endParaRPr lang="ru-RU" sz="1200">
              <a:latin typeface="Cambria" pitchFamily="18" charset="0"/>
            </a:endParaRPr>
          </a:p>
        </p:txBody>
      </p:sp>
      <p:sp>
        <p:nvSpPr>
          <p:cNvPr id="5259" name="TextBox 2"/>
          <p:cNvSpPr txBox="1">
            <a:spLocks noChangeArrowheads="1"/>
          </p:cNvSpPr>
          <p:nvPr/>
        </p:nvSpPr>
        <p:spPr bwMode="auto">
          <a:xfrm>
            <a:off x="4564063" y="2249488"/>
            <a:ext cx="14208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Bookman Old Style" pitchFamily="18" charset="0"/>
              </a:rPr>
              <a:t>IZ-1-7-DVQ-TCF</a:t>
            </a:r>
            <a:endParaRPr lang="ru-RU" sz="1200">
              <a:latin typeface="Cambria" pitchFamily="18" charset="0"/>
            </a:endParaRPr>
          </a:p>
        </p:txBody>
      </p:sp>
      <p:sp>
        <p:nvSpPr>
          <p:cNvPr id="5260" name="TextBox 2"/>
          <p:cNvSpPr txBox="1">
            <a:spLocks noChangeArrowheads="1"/>
          </p:cNvSpPr>
          <p:nvPr/>
        </p:nvSpPr>
        <p:spPr bwMode="auto">
          <a:xfrm>
            <a:off x="4846638" y="4360863"/>
            <a:ext cx="14208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Bookman Old Style" pitchFamily="18" charset="0"/>
              </a:rPr>
              <a:t>IZ-1-3-DVQ-TCF</a:t>
            </a:r>
            <a:endParaRPr lang="ru-RU" sz="1200">
              <a:latin typeface="Cambria" pitchFamily="18" charset="0"/>
            </a:endParaRPr>
          </a:p>
        </p:txBody>
      </p:sp>
      <p:sp>
        <p:nvSpPr>
          <p:cNvPr id="5261" name="TextBox 2"/>
          <p:cNvSpPr txBox="1">
            <a:spLocks noChangeArrowheads="1"/>
          </p:cNvSpPr>
          <p:nvPr/>
        </p:nvSpPr>
        <p:spPr bwMode="auto">
          <a:xfrm>
            <a:off x="941388" y="4284663"/>
            <a:ext cx="14208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Bookman Old Style" pitchFamily="18" charset="0"/>
              </a:rPr>
              <a:t>IZ-3-3-DVQ-TCF</a:t>
            </a:r>
            <a:endParaRPr lang="ru-RU" sz="1200">
              <a:latin typeface="Cambria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A806DE-92A4-4EF6-9CEE-3756469193E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45281" y="42289"/>
            <a:ext cx="8467725" cy="1301769"/>
          </a:xfrm>
          <a:prstGeom prst="rect">
            <a:avLst/>
          </a:prstGeom>
        </p:spPr>
        <p:txBody>
          <a:bodyPr lIns="68580" tIns="34290" rIns="68580" bIns="3429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/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700" dirty="0" smtClean="0"/>
              <a:t>Влияние природы донора на значения электрических характеристик.</a:t>
            </a:r>
            <a:endParaRPr lang="ru-RU" sz="2000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/>
              <a:t>Расчетное приближение: </a:t>
            </a:r>
            <a:r>
              <a:rPr lang="en-US" sz="1600" dirty="0" smtClean="0"/>
              <a:t>M06-2X/</a:t>
            </a:r>
            <a:r>
              <a:rPr lang="en-US" sz="1600" dirty="0" err="1" smtClean="0"/>
              <a:t>aug</a:t>
            </a:r>
            <a:r>
              <a:rPr lang="en-US" sz="1600" dirty="0" smtClean="0"/>
              <a:t>-cc-</a:t>
            </a:r>
            <a:r>
              <a:rPr lang="en-US" sz="1600" dirty="0" err="1" smtClean="0"/>
              <a:t>pVDZ</a:t>
            </a:r>
            <a:r>
              <a:rPr lang="en-US" sz="1600" dirty="0" smtClean="0"/>
              <a:t>’</a:t>
            </a:r>
            <a:endParaRPr lang="ru-RU" sz="1600" dirty="0"/>
          </a:p>
        </p:txBody>
      </p:sp>
      <p:graphicFrame>
        <p:nvGraphicFramePr>
          <p:cNvPr id="7314" name="Object 146"/>
          <p:cNvGraphicFramePr>
            <a:graphicFrameLocks noChangeAspect="1"/>
          </p:cNvGraphicFramePr>
          <p:nvPr/>
        </p:nvGraphicFramePr>
        <p:xfrm>
          <a:off x="257175" y="2033588"/>
          <a:ext cx="24050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6" name="CS ChemDraw Drawing" r:id="rId4" imgW="2960775" imgH="1052806" progId="ChemDraw.Document.6.0">
                  <p:embed/>
                </p:oleObj>
              </mc:Choice>
              <mc:Fallback>
                <p:oleObj name="CS ChemDraw Drawing" r:id="rId4" imgW="2960775" imgH="1052806" progId="ChemDraw.Document.6.0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" y="2033588"/>
                        <a:ext cx="2405063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15" name="Object 147"/>
          <p:cNvGraphicFramePr>
            <a:graphicFrameLocks noChangeAspect="1"/>
          </p:cNvGraphicFramePr>
          <p:nvPr/>
        </p:nvGraphicFramePr>
        <p:xfrm>
          <a:off x="344488" y="3495675"/>
          <a:ext cx="246062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7" name="CS ChemDraw Drawing" r:id="rId6" imgW="3161814" imgH="1047945" progId="ChemDraw.Document.6.0">
                  <p:embed/>
                </p:oleObj>
              </mc:Choice>
              <mc:Fallback>
                <p:oleObj name="CS ChemDraw Drawing" r:id="rId6" imgW="3161814" imgH="1047945" progId="ChemDraw.Document.6.0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3495675"/>
                        <a:ext cx="2460625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16" name="Object 148"/>
          <p:cNvGraphicFramePr>
            <a:graphicFrameLocks noChangeAspect="1"/>
          </p:cNvGraphicFramePr>
          <p:nvPr/>
        </p:nvGraphicFramePr>
        <p:xfrm>
          <a:off x="344488" y="4875213"/>
          <a:ext cx="2446337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8" name="CS ChemDraw Drawing" r:id="rId8" imgW="3226016" imgH="1843463" progId="ChemDraw.Document.6.0">
                  <p:embed/>
                </p:oleObj>
              </mc:Choice>
              <mc:Fallback>
                <p:oleObj name="CS ChemDraw Drawing" r:id="rId8" imgW="3226016" imgH="1843463" progId="ChemDraw.Document.6.0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4875213"/>
                        <a:ext cx="2446337" cy="141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21" name="Text Box 20"/>
          <p:cNvSpPr txBox="1">
            <a:spLocks noChangeArrowheads="1"/>
          </p:cNvSpPr>
          <p:nvPr/>
        </p:nvSpPr>
        <p:spPr bwMode="auto">
          <a:xfrm>
            <a:off x="2200275" y="2662238"/>
            <a:ext cx="2022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Cambria" pitchFamily="18" charset="0"/>
                <a:sym typeface="Symbol" pitchFamily="18" charset="2"/>
              </a:rPr>
              <a:t></a:t>
            </a:r>
            <a:r>
              <a:rPr lang="en-US" sz="1600" baseline="-25000">
                <a:latin typeface="Bookman Old Style" pitchFamily="18" charset="0"/>
                <a:sym typeface="Symbol" pitchFamily="18" charset="2"/>
              </a:rPr>
              <a:t>tot</a:t>
            </a:r>
            <a:r>
              <a:rPr lang="ru-RU" sz="1600">
                <a:latin typeface="Cambria" pitchFamily="18" charset="0"/>
                <a:sym typeface="Symbol" pitchFamily="18" charset="2"/>
              </a:rPr>
              <a:t>=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 </a:t>
            </a:r>
            <a:r>
              <a:rPr lang="ru-RU" sz="1600">
                <a:latin typeface="Cambria" pitchFamily="18" charset="0"/>
                <a:sym typeface="Symbol" pitchFamily="18" charset="2"/>
              </a:rPr>
              <a:t>17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.</a:t>
            </a:r>
            <a:r>
              <a:rPr lang="ru-RU" sz="1600">
                <a:latin typeface="Cambria" pitchFamily="18" charset="0"/>
                <a:sym typeface="Symbol" pitchFamily="18" charset="2"/>
              </a:rPr>
              <a:t>5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 D</a:t>
            </a:r>
            <a:endParaRPr lang="ru-RU" sz="1600">
              <a:latin typeface="Cambria" pitchFamily="18" charset="0"/>
              <a:sym typeface="Symbol" pitchFamily="18" charset="2"/>
            </a:endParaRPr>
          </a:p>
          <a:p>
            <a:r>
              <a:rPr lang="ru-RU" sz="1600">
                <a:latin typeface="Cambria" pitchFamily="18" charset="0"/>
                <a:sym typeface="Symbol" pitchFamily="18" charset="2"/>
              </a:rPr>
              <a:t></a:t>
            </a:r>
            <a:r>
              <a:rPr lang="en-US" sz="1600" baseline="-25000">
                <a:latin typeface="Bookman Old Style" pitchFamily="18" charset="0"/>
                <a:sym typeface="Symbol" pitchFamily="18" charset="2"/>
              </a:rPr>
              <a:t>tot</a:t>
            </a:r>
            <a:r>
              <a:rPr lang="ru-RU" sz="1600">
                <a:latin typeface="Cambria" pitchFamily="18" charset="0"/>
                <a:sym typeface="Symbol" pitchFamily="18" charset="2"/>
              </a:rPr>
              <a:t>=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 596*10</a:t>
            </a:r>
            <a:r>
              <a:rPr lang="en-US" sz="1600" baseline="30000">
                <a:latin typeface="Bookman Old Style" pitchFamily="18" charset="0"/>
                <a:sym typeface="Symbol" pitchFamily="18" charset="2"/>
              </a:rPr>
              <a:t>-30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 esu</a:t>
            </a:r>
            <a:endParaRPr lang="ru-RU" sz="1600">
              <a:latin typeface="Cambria" pitchFamily="18" charset="0"/>
              <a:sym typeface="Symbol" pitchFamily="18" charset="2"/>
            </a:endParaRPr>
          </a:p>
        </p:txBody>
      </p:sp>
      <p:sp>
        <p:nvSpPr>
          <p:cNvPr id="7322" name="Text Box 20"/>
          <p:cNvSpPr txBox="1">
            <a:spLocks noChangeArrowheads="1"/>
          </p:cNvSpPr>
          <p:nvPr/>
        </p:nvSpPr>
        <p:spPr bwMode="auto">
          <a:xfrm>
            <a:off x="2189163" y="4187825"/>
            <a:ext cx="198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Cambria" pitchFamily="18" charset="0"/>
                <a:sym typeface="Symbol" pitchFamily="18" charset="2"/>
              </a:rPr>
              <a:t></a:t>
            </a:r>
            <a:r>
              <a:rPr lang="en-US" sz="1600" baseline="-25000">
                <a:latin typeface="Bookman Old Style" pitchFamily="18" charset="0"/>
                <a:sym typeface="Symbol" pitchFamily="18" charset="2"/>
              </a:rPr>
              <a:t>tot</a:t>
            </a:r>
            <a:r>
              <a:rPr lang="ru-RU" sz="1600">
                <a:latin typeface="Cambria" pitchFamily="18" charset="0"/>
                <a:sym typeface="Symbol" pitchFamily="18" charset="2"/>
              </a:rPr>
              <a:t>=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 </a:t>
            </a:r>
            <a:r>
              <a:rPr lang="ru-RU" sz="1600">
                <a:latin typeface="Cambria" pitchFamily="18" charset="0"/>
                <a:sym typeface="Symbol" pitchFamily="18" charset="2"/>
              </a:rPr>
              <a:t>19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.</a:t>
            </a:r>
            <a:r>
              <a:rPr lang="ru-RU" sz="1600">
                <a:latin typeface="Cambria" pitchFamily="18" charset="0"/>
                <a:sym typeface="Symbol" pitchFamily="18" charset="2"/>
              </a:rPr>
              <a:t>7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 D</a:t>
            </a:r>
            <a:endParaRPr lang="ru-RU" sz="1600">
              <a:latin typeface="Cambria" pitchFamily="18" charset="0"/>
              <a:sym typeface="Symbol" pitchFamily="18" charset="2"/>
            </a:endParaRPr>
          </a:p>
          <a:p>
            <a:r>
              <a:rPr lang="ru-RU" sz="1600">
                <a:latin typeface="Cambria" pitchFamily="18" charset="0"/>
                <a:sym typeface="Symbol" pitchFamily="18" charset="2"/>
              </a:rPr>
              <a:t></a:t>
            </a:r>
            <a:r>
              <a:rPr lang="en-US" sz="1600" baseline="-25000">
                <a:latin typeface="Bookman Old Style" pitchFamily="18" charset="0"/>
                <a:sym typeface="Symbol" pitchFamily="18" charset="2"/>
              </a:rPr>
              <a:t>tot</a:t>
            </a:r>
            <a:r>
              <a:rPr lang="ru-RU" sz="1600">
                <a:latin typeface="Cambria" pitchFamily="18" charset="0"/>
                <a:sym typeface="Symbol" pitchFamily="18" charset="2"/>
              </a:rPr>
              <a:t>=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 </a:t>
            </a:r>
            <a:r>
              <a:rPr lang="ru-RU" sz="1600">
                <a:latin typeface="Cambria" pitchFamily="18" charset="0"/>
                <a:sym typeface="Symbol" pitchFamily="18" charset="2"/>
              </a:rPr>
              <a:t>851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*10</a:t>
            </a:r>
            <a:r>
              <a:rPr lang="en-US" sz="1600" baseline="30000">
                <a:latin typeface="Bookman Old Style" pitchFamily="18" charset="0"/>
                <a:sym typeface="Symbol" pitchFamily="18" charset="2"/>
              </a:rPr>
              <a:t>-30</a:t>
            </a:r>
            <a:r>
              <a:rPr lang="en-US" sz="1600">
                <a:latin typeface="Bookman Old Style" pitchFamily="18" charset="0"/>
                <a:sym typeface="Symbol" pitchFamily="18" charset="2"/>
              </a:rPr>
              <a:t> esu</a:t>
            </a:r>
            <a:endParaRPr lang="ru-RU" sz="1600">
              <a:latin typeface="Cambria" pitchFamily="18" charset="0"/>
              <a:sym typeface="Symbol" pitchFamily="18" charset="2"/>
            </a:endParaRPr>
          </a:p>
        </p:txBody>
      </p:sp>
      <p:sp>
        <p:nvSpPr>
          <p:cNvPr id="7323" name="Text Box 20"/>
          <p:cNvSpPr txBox="1">
            <a:spLocks noChangeArrowheads="1"/>
          </p:cNvSpPr>
          <p:nvPr/>
        </p:nvSpPr>
        <p:spPr bwMode="auto">
          <a:xfrm>
            <a:off x="2200275" y="5764213"/>
            <a:ext cx="19843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>
                <a:latin typeface="Cambria" pitchFamily="18" charset="0"/>
                <a:sym typeface="Symbol" pitchFamily="18" charset="2"/>
              </a:rPr>
              <a:t></a:t>
            </a:r>
            <a:r>
              <a:rPr lang="en-US" sz="1600" baseline="-25000" dirty="0">
                <a:latin typeface="Bookman Old Style" pitchFamily="18" charset="0"/>
                <a:sym typeface="Symbol" pitchFamily="18" charset="2"/>
              </a:rPr>
              <a:t>tot</a:t>
            </a:r>
            <a:r>
              <a:rPr lang="ru-RU" sz="1600" dirty="0">
                <a:latin typeface="Cambria" pitchFamily="18" charset="0"/>
                <a:sym typeface="Symbol" pitchFamily="18" charset="2"/>
              </a:rPr>
              <a:t>=</a:t>
            </a:r>
            <a:r>
              <a:rPr lang="en-US" sz="1600" dirty="0">
                <a:latin typeface="Bookman Old Style" pitchFamily="18" charset="0"/>
                <a:sym typeface="Symbol" pitchFamily="18" charset="2"/>
              </a:rPr>
              <a:t> </a:t>
            </a:r>
            <a:r>
              <a:rPr lang="ru-RU" sz="1600" dirty="0">
                <a:latin typeface="Cambria" pitchFamily="18" charset="0"/>
                <a:sym typeface="Symbol" pitchFamily="18" charset="2"/>
              </a:rPr>
              <a:t>17</a:t>
            </a:r>
            <a:r>
              <a:rPr lang="en-US" sz="1600" dirty="0">
                <a:latin typeface="Bookman Old Style" pitchFamily="18" charset="0"/>
                <a:sym typeface="Symbol" pitchFamily="18" charset="2"/>
              </a:rPr>
              <a:t>.</a:t>
            </a:r>
            <a:r>
              <a:rPr lang="ru-RU" sz="1600" dirty="0">
                <a:latin typeface="Cambria" pitchFamily="18" charset="0"/>
                <a:sym typeface="Symbol" pitchFamily="18" charset="2"/>
              </a:rPr>
              <a:t>4</a:t>
            </a:r>
            <a:r>
              <a:rPr lang="en-US" sz="1600" dirty="0">
                <a:latin typeface="Bookman Old Style" pitchFamily="18" charset="0"/>
                <a:sym typeface="Symbol" pitchFamily="18" charset="2"/>
              </a:rPr>
              <a:t> D</a:t>
            </a:r>
            <a:endParaRPr lang="ru-RU" sz="1600" dirty="0">
              <a:latin typeface="Cambria" pitchFamily="18" charset="0"/>
              <a:sym typeface="Symbol" pitchFamily="18" charset="2"/>
            </a:endParaRPr>
          </a:p>
          <a:p>
            <a:r>
              <a:rPr lang="ru-RU" sz="1600" dirty="0">
                <a:latin typeface="Cambria" pitchFamily="18" charset="0"/>
                <a:sym typeface="Symbol" pitchFamily="18" charset="2"/>
              </a:rPr>
              <a:t></a:t>
            </a:r>
            <a:r>
              <a:rPr lang="en-US" sz="1600" baseline="-25000" dirty="0">
                <a:latin typeface="Bookman Old Style" pitchFamily="18" charset="0"/>
                <a:sym typeface="Symbol" pitchFamily="18" charset="2"/>
              </a:rPr>
              <a:t>tot</a:t>
            </a:r>
            <a:r>
              <a:rPr lang="ru-RU" sz="1600" dirty="0">
                <a:latin typeface="Cambria" pitchFamily="18" charset="0"/>
                <a:sym typeface="Symbol" pitchFamily="18" charset="2"/>
              </a:rPr>
              <a:t>=</a:t>
            </a:r>
            <a:r>
              <a:rPr lang="en-US" sz="1600" dirty="0">
                <a:latin typeface="Bookman Old Style" pitchFamily="18" charset="0"/>
                <a:sym typeface="Symbol" pitchFamily="18" charset="2"/>
              </a:rPr>
              <a:t> </a:t>
            </a:r>
            <a:r>
              <a:rPr lang="ru-RU" sz="1600" dirty="0">
                <a:latin typeface="Cambria" pitchFamily="18" charset="0"/>
                <a:sym typeface="Symbol" pitchFamily="18" charset="2"/>
              </a:rPr>
              <a:t>946</a:t>
            </a:r>
            <a:r>
              <a:rPr lang="en-US" sz="1600" dirty="0">
                <a:latin typeface="Bookman Old Style" pitchFamily="18" charset="0"/>
                <a:sym typeface="Symbol" pitchFamily="18" charset="2"/>
              </a:rPr>
              <a:t>*10</a:t>
            </a:r>
            <a:r>
              <a:rPr lang="en-US" sz="1600" baseline="30000" dirty="0">
                <a:latin typeface="Bookman Old Style" pitchFamily="18" charset="0"/>
                <a:sym typeface="Symbol" pitchFamily="18" charset="2"/>
              </a:rPr>
              <a:t>-30</a:t>
            </a:r>
            <a:r>
              <a:rPr lang="en-US" sz="1600" dirty="0">
                <a:latin typeface="Bookman Old Style" pitchFamily="18" charset="0"/>
                <a:sym typeface="Symbol" pitchFamily="18" charset="2"/>
              </a:rPr>
              <a:t> </a:t>
            </a:r>
            <a:r>
              <a:rPr lang="en-US" sz="1600" dirty="0" err="1">
                <a:latin typeface="Bookman Old Style" pitchFamily="18" charset="0"/>
                <a:sym typeface="Symbol" pitchFamily="18" charset="2"/>
              </a:rPr>
              <a:t>esu</a:t>
            </a:r>
            <a:endParaRPr lang="ru-RU" sz="1600" dirty="0">
              <a:latin typeface="Cambria" pitchFamily="18" charset="0"/>
              <a:sym typeface="Symbol" pitchFamily="18" charset="2"/>
            </a:endParaRPr>
          </a:p>
        </p:txBody>
      </p:sp>
      <p:graphicFrame>
        <p:nvGraphicFramePr>
          <p:cNvPr id="7317" name="Object 149"/>
          <p:cNvGraphicFramePr>
            <a:graphicFrameLocks noChangeAspect="1"/>
          </p:cNvGraphicFramePr>
          <p:nvPr/>
        </p:nvGraphicFramePr>
        <p:xfrm>
          <a:off x="5180013" y="1879600"/>
          <a:ext cx="2266950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9" name="CS ChemDraw Drawing" r:id="rId10" imgW="2929971" imgH="1575482" progId="ChemDraw.Document.6.0">
                  <p:embed/>
                </p:oleObj>
              </mc:Choice>
              <mc:Fallback>
                <p:oleObj name="CS ChemDraw Drawing" r:id="rId10" imgW="2929971" imgH="1575482" progId="ChemDraw.Document.6.0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013" y="1879600"/>
                        <a:ext cx="2266950" cy="1227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18" name="Object 150"/>
          <p:cNvGraphicFramePr>
            <a:graphicFrameLocks noChangeAspect="1"/>
          </p:cNvGraphicFramePr>
          <p:nvPr/>
        </p:nvGraphicFramePr>
        <p:xfrm>
          <a:off x="5041900" y="3019425"/>
          <a:ext cx="2663825" cy="134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0" name="CS ChemDraw Drawing" r:id="rId12" imgW="3358312" imgH="1691164" progId="ChemDraw.Document.6.0">
                  <p:embed/>
                </p:oleObj>
              </mc:Choice>
              <mc:Fallback>
                <p:oleObj name="CS ChemDraw Drawing" r:id="rId12" imgW="3358312" imgH="1691164" progId="ChemDraw.Document.6.0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900" y="3019425"/>
                        <a:ext cx="2663825" cy="1344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19" name="Object 151"/>
          <p:cNvGraphicFramePr>
            <a:graphicFrameLocks noChangeAspect="1"/>
          </p:cNvGraphicFramePr>
          <p:nvPr/>
        </p:nvGraphicFramePr>
        <p:xfrm>
          <a:off x="5221288" y="4760913"/>
          <a:ext cx="2484437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1" name="CS ChemDraw Drawing" r:id="rId14" imgW="3446834" imgH="1633161" progId="ChemDraw.Document.6.0">
                  <p:embed/>
                </p:oleObj>
              </mc:Choice>
              <mc:Fallback>
                <p:oleObj name="CS ChemDraw Drawing" r:id="rId14" imgW="3446834" imgH="1633161" progId="ChemDraw.Document.6.0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288" y="4760913"/>
                        <a:ext cx="2484437" cy="1217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24" name="Text Box 20"/>
          <p:cNvSpPr txBox="1">
            <a:spLocks noChangeArrowheads="1"/>
          </p:cNvSpPr>
          <p:nvPr/>
        </p:nvSpPr>
        <p:spPr bwMode="auto">
          <a:xfrm>
            <a:off x="7094538" y="2576513"/>
            <a:ext cx="19986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>
                <a:latin typeface="Cambria" pitchFamily="18" charset="0"/>
                <a:sym typeface="Symbol" pitchFamily="18" charset="2"/>
              </a:rPr>
              <a:t></a:t>
            </a:r>
            <a:r>
              <a:rPr lang="en-US" sz="1600" baseline="-25000" dirty="0">
                <a:latin typeface="Bookman Old Style" pitchFamily="18" charset="0"/>
                <a:sym typeface="Symbol" pitchFamily="18" charset="2"/>
              </a:rPr>
              <a:t>tot</a:t>
            </a:r>
            <a:r>
              <a:rPr lang="ru-RU" sz="1600" dirty="0">
                <a:latin typeface="Cambria" pitchFamily="18" charset="0"/>
                <a:sym typeface="Symbol" pitchFamily="18" charset="2"/>
              </a:rPr>
              <a:t>=</a:t>
            </a:r>
            <a:r>
              <a:rPr lang="en-US" sz="1600" dirty="0">
                <a:latin typeface="Bookman Old Style" pitchFamily="18" charset="0"/>
                <a:sym typeface="Symbol" pitchFamily="18" charset="2"/>
              </a:rPr>
              <a:t> </a:t>
            </a:r>
            <a:r>
              <a:rPr lang="ru-RU" sz="1600" dirty="0">
                <a:latin typeface="Cambria" pitchFamily="18" charset="0"/>
                <a:sym typeface="Symbol" pitchFamily="18" charset="2"/>
              </a:rPr>
              <a:t>18</a:t>
            </a:r>
            <a:r>
              <a:rPr lang="en-US" sz="1600" dirty="0">
                <a:latin typeface="Bookman Old Style" pitchFamily="18" charset="0"/>
                <a:sym typeface="Symbol" pitchFamily="18" charset="2"/>
              </a:rPr>
              <a:t>.</a:t>
            </a:r>
            <a:r>
              <a:rPr lang="ru-RU" sz="1600" dirty="0">
                <a:latin typeface="Cambria" pitchFamily="18" charset="0"/>
                <a:sym typeface="Symbol" pitchFamily="18" charset="2"/>
              </a:rPr>
              <a:t>2</a:t>
            </a:r>
            <a:r>
              <a:rPr lang="en-US" sz="1600" dirty="0">
                <a:latin typeface="Bookman Old Style" pitchFamily="18" charset="0"/>
                <a:sym typeface="Symbol" pitchFamily="18" charset="2"/>
              </a:rPr>
              <a:t> D</a:t>
            </a:r>
            <a:endParaRPr lang="ru-RU" sz="1600" dirty="0">
              <a:latin typeface="Cambria" pitchFamily="18" charset="0"/>
              <a:sym typeface="Symbol" pitchFamily="18" charset="2"/>
            </a:endParaRPr>
          </a:p>
          <a:p>
            <a:r>
              <a:rPr lang="ru-RU" sz="1600" dirty="0">
                <a:latin typeface="Cambria" pitchFamily="18" charset="0"/>
                <a:sym typeface="Symbol" pitchFamily="18" charset="2"/>
              </a:rPr>
              <a:t></a:t>
            </a:r>
            <a:r>
              <a:rPr lang="en-US" sz="1600" baseline="-25000" dirty="0">
                <a:latin typeface="Bookman Old Style" pitchFamily="18" charset="0"/>
                <a:sym typeface="Symbol" pitchFamily="18" charset="2"/>
              </a:rPr>
              <a:t>tot</a:t>
            </a:r>
            <a:r>
              <a:rPr lang="ru-RU" sz="1600" dirty="0">
                <a:latin typeface="Cambria" pitchFamily="18" charset="0"/>
                <a:sym typeface="Symbol" pitchFamily="18" charset="2"/>
              </a:rPr>
              <a:t>=</a:t>
            </a:r>
            <a:r>
              <a:rPr lang="en-US" sz="1600" dirty="0">
                <a:latin typeface="Bookman Old Style" pitchFamily="18" charset="0"/>
                <a:sym typeface="Symbol" pitchFamily="18" charset="2"/>
              </a:rPr>
              <a:t> 5</a:t>
            </a:r>
            <a:r>
              <a:rPr lang="ru-RU" sz="1600" dirty="0">
                <a:latin typeface="Cambria" pitchFamily="18" charset="0"/>
                <a:sym typeface="Symbol" pitchFamily="18" charset="2"/>
              </a:rPr>
              <a:t>33</a:t>
            </a:r>
            <a:r>
              <a:rPr lang="en-US" sz="1600" dirty="0">
                <a:latin typeface="Bookman Old Style" pitchFamily="18" charset="0"/>
                <a:sym typeface="Symbol" pitchFamily="18" charset="2"/>
              </a:rPr>
              <a:t>*10</a:t>
            </a:r>
            <a:r>
              <a:rPr lang="en-US" sz="1600" baseline="30000" dirty="0">
                <a:latin typeface="Bookman Old Style" pitchFamily="18" charset="0"/>
                <a:sym typeface="Symbol" pitchFamily="18" charset="2"/>
              </a:rPr>
              <a:t>-30</a:t>
            </a:r>
            <a:r>
              <a:rPr lang="en-US" sz="1600" dirty="0">
                <a:latin typeface="Bookman Old Style" pitchFamily="18" charset="0"/>
                <a:sym typeface="Symbol" pitchFamily="18" charset="2"/>
              </a:rPr>
              <a:t> </a:t>
            </a:r>
            <a:r>
              <a:rPr lang="en-US" sz="1600" dirty="0" err="1">
                <a:latin typeface="Bookman Old Style" pitchFamily="18" charset="0"/>
                <a:sym typeface="Symbol" pitchFamily="18" charset="2"/>
              </a:rPr>
              <a:t>esu</a:t>
            </a:r>
            <a:endParaRPr lang="ru-RU" sz="1600" dirty="0">
              <a:latin typeface="Cambria" pitchFamily="18" charset="0"/>
              <a:sym typeface="Symbol" pitchFamily="18" charset="2"/>
            </a:endParaRPr>
          </a:p>
        </p:txBody>
      </p:sp>
      <p:sp>
        <p:nvSpPr>
          <p:cNvPr id="7325" name="Text Box 20"/>
          <p:cNvSpPr txBox="1">
            <a:spLocks noChangeArrowheads="1"/>
          </p:cNvSpPr>
          <p:nvPr/>
        </p:nvSpPr>
        <p:spPr bwMode="auto">
          <a:xfrm>
            <a:off x="7094538" y="4059238"/>
            <a:ext cx="19843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>
                <a:latin typeface="Cambria" pitchFamily="18" charset="0"/>
                <a:sym typeface="Symbol" pitchFamily="18" charset="2"/>
              </a:rPr>
              <a:t></a:t>
            </a:r>
            <a:r>
              <a:rPr lang="en-US" sz="1600" baseline="-25000" dirty="0">
                <a:latin typeface="Bookman Old Style" pitchFamily="18" charset="0"/>
                <a:sym typeface="Symbol" pitchFamily="18" charset="2"/>
              </a:rPr>
              <a:t>tot</a:t>
            </a:r>
            <a:r>
              <a:rPr lang="ru-RU" sz="1600" dirty="0">
                <a:latin typeface="Cambria" pitchFamily="18" charset="0"/>
                <a:sym typeface="Symbol" pitchFamily="18" charset="2"/>
              </a:rPr>
              <a:t>=</a:t>
            </a:r>
            <a:r>
              <a:rPr lang="en-US" sz="1600" dirty="0">
                <a:latin typeface="Bookman Old Style" pitchFamily="18" charset="0"/>
                <a:sym typeface="Symbol" pitchFamily="18" charset="2"/>
              </a:rPr>
              <a:t> </a:t>
            </a:r>
            <a:r>
              <a:rPr lang="ru-RU" sz="1600" dirty="0">
                <a:latin typeface="Cambria" pitchFamily="18" charset="0"/>
                <a:sym typeface="Symbol" pitchFamily="18" charset="2"/>
              </a:rPr>
              <a:t>21</a:t>
            </a:r>
            <a:r>
              <a:rPr lang="en-US" sz="1600" dirty="0">
                <a:latin typeface="Bookman Old Style" pitchFamily="18" charset="0"/>
                <a:sym typeface="Symbol" pitchFamily="18" charset="2"/>
              </a:rPr>
              <a:t>.</a:t>
            </a:r>
            <a:r>
              <a:rPr lang="ru-RU" sz="1600" dirty="0">
                <a:latin typeface="Cambria" pitchFamily="18" charset="0"/>
                <a:sym typeface="Symbol" pitchFamily="18" charset="2"/>
              </a:rPr>
              <a:t>8</a:t>
            </a:r>
            <a:r>
              <a:rPr lang="en-US" sz="1600" dirty="0">
                <a:latin typeface="Bookman Old Style" pitchFamily="18" charset="0"/>
                <a:sym typeface="Symbol" pitchFamily="18" charset="2"/>
              </a:rPr>
              <a:t> D</a:t>
            </a:r>
            <a:endParaRPr lang="ru-RU" sz="1600" dirty="0">
              <a:latin typeface="Cambria" pitchFamily="18" charset="0"/>
              <a:sym typeface="Symbol" pitchFamily="18" charset="2"/>
            </a:endParaRPr>
          </a:p>
          <a:p>
            <a:r>
              <a:rPr lang="ru-RU" sz="1600" dirty="0">
                <a:latin typeface="Cambria" pitchFamily="18" charset="0"/>
                <a:sym typeface="Symbol" pitchFamily="18" charset="2"/>
              </a:rPr>
              <a:t></a:t>
            </a:r>
            <a:r>
              <a:rPr lang="en-US" sz="1600" baseline="-25000" dirty="0">
                <a:latin typeface="Bookman Old Style" pitchFamily="18" charset="0"/>
                <a:sym typeface="Symbol" pitchFamily="18" charset="2"/>
              </a:rPr>
              <a:t>tot</a:t>
            </a:r>
            <a:r>
              <a:rPr lang="ru-RU" sz="1600" dirty="0">
                <a:latin typeface="Cambria" pitchFamily="18" charset="0"/>
                <a:sym typeface="Symbol" pitchFamily="18" charset="2"/>
              </a:rPr>
              <a:t>=</a:t>
            </a:r>
            <a:r>
              <a:rPr lang="en-US" sz="1600" dirty="0">
                <a:latin typeface="Bookman Old Style" pitchFamily="18" charset="0"/>
                <a:sym typeface="Symbol" pitchFamily="18" charset="2"/>
              </a:rPr>
              <a:t> </a:t>
            </a:r>
            <a:r>
              <a:rPr lang="ru-RU" sz="1600" dirty="0">
                <a:latin typeface="Cambria" pitchFamily="18" charset="0"/>
                <a:sym typeface="Symbol" pitchFamily="18" charset="2"/>
              </a:rPr>
              <a:t>824</a:t>
            </a:r>
            <a:r>
              <a:rPr lang="en-US" sz="1600" dirty="0">
                <a:latin typeface="Bookman Old Style" pitchFamily="18" charset="0"/>
                <a:sym typeface="Symbol" pitchFamily="18" charset="2"/>
              </a:rPr>
              <a:t>*10</a:t>
            </a:r>
            <a:r>
              <a:rPr lang="en-US" sz="1600" baseline="30000" dirty="0">
                <a:latin typeface="Bookman Old Style" pitchFamily="18" charset="0"/>
                <a:sym typeface="Symbol" pitchFamily="18" charset="2"/>
              </a:rPr>
              <a:t>-30</a:t>
            </a:r>
            <a:r>
              <a:rPr lang="en-US" sz="1600" dirty="0">
                <a:latin typeface="Bookman Old Style" pitchFamily="18" charset="0"/>
                <a:sym typeface="Symbol" pitchFamily="18" charset="2"/>
              </a:rPr>
              <a:t> </a:t>
            </a:r>
            <a:r>
              <a:rPr lang="en-US" sz="1600" dirty="0" err="1">
                <a:latin typeface="Bookman Old Style" pitchFamily="18" charset="0"/>
                <a:sym typeface="Symbol" pitchFamily="18" charset="2"/>
              </a:rPr>
              <a:t>esu</a:t>
            </a:r>
            <a:endParaRPr lang="ru-RU" sz="1600" dirty="0">
              <a:latin typeface="Cambria" pitchFamily="18" charset="0"/>
              <a:sym typeface="Symbol" pitchFamily="18" charset="2"/>
            </a:endParaRPr>
          </a:p>
        </p:txBody>
      </p:sp>
      <p:sp>
        <p:nvSpPr>
          <p:cNvPr id="7326" name="Text Box 20"/>
          <p:cNvSpPr txBox="1">
            <a:spLocks noChangeArrowheads="1"/>
          </p:cNvSpPr>
          <p:nvPr/>
        </p:nvSpPr>
        <p:spPr bwMode="auto">
          <a:xfrm>
            <a:off x="7094538" y="5543550"/>
            <a:ext cx="198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>
                <a:latin typeface="Cambria" pitchFamily="18" charset="0"/>
                <a:sym typeface="Symbol" pitchFamily="18" charset="2"/>
              </a:rPr>
              <a:t></a:t>
            </a:r>
            <a:r>
              <a:rPr lang="en-US" sz="1600" baseline="-25000" dirty="0">
                <a:latin typeface="Bookman Old Style" pitchFamily="18" charset="0"/>
                <a:sym typeface="Symbol" pitchFamily="18" charset="2"/>
              </a:rPr>
              <a:t>tot</a:t>
            </a:r>
            <a:r>
              <a:rPr lang="ru-RU" sz="1600" dirty="0">
                <a:latin typeface="Cambria" pitchFamily="18" charset="0"/>
                <a:sym typeface="Symbol" pitchFamily="18" charset="2"/>
              </a:rPr>
              <a:t>=</a:t>
            </a:r>
            <a:r>
              <a:rPr lang="en-US" sz="1600" dirty="0">
                <a:latin typeface="Bookman Old Style" pitchFamily="18" charset="0"/>
                <a:sym typeface="Symbol" pitchFamily="18" charset="2"/>
              </a:rPr>
              <a:t> </a:t>
            </a:r>
            <a:r>
              <a:rPr lang="ru-RU" sz="1600" dirty="0">
                <a:latin typeface="Cambria" pitchFamily="18" charset="0"/>
                <a:sym typeface="Symbol" pitchFamily="18" charset="2"/>
              </a:rPr>
              <a:t>19</a:t>
            </a:r>
            <a:r>
              <a:rPr lang="en-US" sz="1600" dirty="0">
                <a:latin typeface="Bookman Old Style" pitchFamily="18" charset="0"/>
                <a:sym typeface="Symbol" pitchFamily="18" charset="2"/>
              </a:rPr>
              <a:t>.</a:t>
            </a:r>
            <a:r>
              <a:rPr lang="ru-RU" sz="1600" dirty="0">
                <a:latin typeface="Cambria" pitchFamily="18" charset="0"/>
                <a:sym typeface="Symbol" pitchFamily="18" charset="2"/>
              </a:rPr>
              <a:t>7</a:t>
            </a:r>
            <a:r>
              <a:rPr lang="en-US" sz="1600" dirty="0">
                <a:latin typeface="Bookman Old Style" pitchFamily="18" charset="0"/>
                <a:sym typeface="Symbol" pitchFamily="18" charset="2"/>
              </a:rPr>
              <a:t> D</a:t>
            </a:r>
            <a:endParaRPr lang="ru-RU" sz="1600" dirty="0">
              <a:latin typeface="Cambria" pitchFamily="18" charset="0"/>
              <a:sym typeface="Symbol" pitchFamily="18" charset="2"/>
            </a:endParaRPr>
          </a:p>
          <a:p>
            <a:r>
              <a:rPr lang="ru-RU" sz="1600" dirty="0">
                <a:latin typeface="Cambria" pitchFamily="18" charset="0"/>
                <a:sym typeface="Symbol" pitchFamily="18" charset="2"/>
              </a:rPr>
              <a:t></a:t>
            </a:r>
            <a:r>
              <a:rPr lang="en-US" sz="1600" baseline="-25000" dirty="0">
                <a:latin typeface="Bookman Old Style" pitchFamily="18" charset="0"/>
                <a:sym typeface="Symbol" pitchFamily="18" charset="2"/>
              </a:rPr>
              <a:t>tot</a:t>
            </a:r>
            <a:r>
              <a:rPr lang="ru-RU" sz="1600" dirty="0">
                <a:latin typeface="Cambria" pitchFamily="18" charset="0"/>
                <a:sym typeface="Symbol" pitchFamily="18" charset="2"/>
              </a:rPr>
              <a:t>=</a:t>
            </a:r>
            <a:r>
              <a:rPr lang="en-US" sz="1600" dirty="0">
                <a:latin typeface="Bookman Old Style" pitchFamily="18" charset="0"/>
                <a:sym typeface="Symbol" pitchFamily="18" charset="2"/>
              </a:rPr>
              <a:t> </a:t>
            </a:r>
            <a:r>
              <a:rPr lang="ru-RU" sz="1600" dirty="0">
                <a:latin typeface="Cambria" pitchFamily="18" charset="0"/>
                <a:sym typeface="Symbol" pitchFamily="18" charset="2"/>
              </a:rPr>
              <a:t>876</a:t>
            </a:r>
            <a:r>
              <a:rPr lang="en-US" sz="1600" dirty="0">
                <a:latin typeface="Bookman Old Style" pitchFamily="18" charset="0"/>
                <a:sym typeface="Symbol" pitchFamily="18" charset="2"/>
              </a:rPr>
              <a:t>*10</a:t>
            </a:r>
            <a:r>
              <a:rPr lang="en-US" sz="1600" baseline="30000" dirty="0">
                <a:latin typeface="Bookman Old Style" pitchFamily="18" charset="0"/>
                <a:sym typeface="Symbol" pitchFamily="18" charset="2"/>
              </a:rPr>
              <a:t>-30</a:t>
            </a:r>
            <a:r>
              <a:rPr lang="en-US" sz="1600" dirty="0">
                <a:latin typeface="Bookman Old Style" pitchFamily="18" charset="0"/>
                <a:sym typeface="Symbol" pitchFamily="18" charset="2"/>
              </a:rPr>
              <a:t> </a:t>
            </a:r>
            <a:r>
              <a:rPr lang="en-US" sz="1600" dirty="0" err="1">
                <a:latin typeface="Bookman Old Style" pitchFamily="18" charset="0"/>
                <a:sym typeface="Symbol" pitchFamily="18" charset="2"/>
              </a:rPr>
              <a:t>esu</a:t>
            </a:r>
            <a:endParaRPr lang="ru-RU" sz="1600" dirty="0">
              <a:latin typeface="Cambria" pitchFamily="18" charset="0"/>
              <a:sym typeface="Symbol" pitchFamily="18" charset="2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4138" y="1836738"/>
            <a:ext cx="4344987" cy="4687887"/>
          </a:xfrm>
          <a:prstGeom prst="round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155825" y="6350000"/>
            <a:ext cx="19399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29" name="TextBox 23"/>
          <p:cNvSpPr txBox="1">
            <a:spLocks noChangeArrowheads="1"/>
          </p:cNvSpPr>
          <p:nvPr/>
        </p:nvSpPr>
        <p:spPr bwMode="auto">
          <a:xfrm>
            <a:off x="1254125" y="1438275"/>
            <a:ext cx="1581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Bookman Old Style" pitchFamily="18" charset="0"/>
              </a:rPr>
              <a:t>IZ-3 - </a:t>
            </a:r>
            <a:r>
              <a:rPr lang="ru-RU" b="1">
                <a:latin typeface="Cambria" pitchFamily="18" charset="0"/>
              </a:rPr>
              <a:t>донор</a:t>
            </a:r>
          </a:p>
        </p:txBody>
      </p:sp>
      <p:sp>
        <p:nvSpPr>
          <p:cNvPr id="7330" name="TextBox 24"/>
          <p:cNvSpPr txBox="1">
            <a:spLocks noChangeArrowheads="1"/>
          </p:cNvSpPr>
          <p:nvPr/>
        </p:nvSpPr>
        <p:spPr bwMode="auto">
          <a:xfrm>
            <a:off x="5480050" y="1476375"/>
            <a:ext cx="1670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Bookman Old Style" pitchFamily="18" charset="0"/>
              </a:rPr>
              <a:t>DMA - </a:t>
            </a:r>
            <a:r>
              <a:rPr lang="ru-RU" b="1">
                <a:latin typeface="Cambria" pitchFamily="18" charset="0"/>
              </a:rPr>
              <a:t>донор</a:t>
            </a:r>
          </a:p>
        </p:txBody>
      </p:sp>
      <p:sp>
        <p:nvSpPr>
          <p:cNvPr id="7331" name="TextBox 19"/>
          <p:cNvSpPr txBox="1">
            <a:spLocks noChangeArrowheads="1"/>
          </p:cNvSpPr>
          <p:nvPr/>
        </p:nvSpPr>
        <p:spPr bwMode="auto">
          <a:xfrm>
            <a:off x="2155825" y="6630988"/>
            <a:ext cx="54784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>
                <a:latin typeface="Bookman Old Style" pitchFamily="18" charset="0"/>
              </a:rPr>
              <a:t>A.I. Levitskaya et al. / Computational and Theoretical Chemistry 1094 (2016) 17–22</a:t>
            </a:r>
            <a:endParaRPr lang="ru-RU" sz="1000" i="1">
              <a:latin typeface="Cambria" pitchFamily="18" charset="0"/>
            </a:endParaRPr>
          </a:p>
        </p:txBody>
      </p:sp>
      <p:sp>
        <p:nvSpPr>
          <p:cNvPr id="7333" name="TextBox 2"/>
          <p:cNvSpPr txBox="1">
            <a:spLocks noChangeArrowheads="1"/>
          </p:cNvSpPr>
          <p:nvPr/>
        </p:nvSpPr>
        <p:spPr bwMode="auto">
          <a:xfrm>
            <a:off x="2792413" y="2201863"/>
            <a:ext cx="1238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Bookman Old Style" pitchFamily="18" charset="0"/>
              </a:rPr>
              <a:t>IZ-3-DVT-TCF</a:t>
            </a:r>
            <a:endParaRPr lang="ru-RU" sz="1200">
              <a:latin typeface="Cambria" pitchFamily="18" charset="0"/>
            </a:endParaRPr>
          </a:p>
        </p:txBody>
      </p:sp>
      <p:sp>
        <p:nvSpPr>
          <p:cNvPr id="7334" name="TextBox 2"/>
          <p:cNvSpPr txBox="1">
            <a:spLocks noChangeArrowheads="1"/>
          </p:cNvSpPr>
          <p:nvPr/>
        </p:nvSpPr>
        <p:spPr bwMode="auto">
          <a:xfrm>
            <a:off x="2889250" y="3624263"/>
            <a:ext cx="1131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Bookman Old Style" pitchFamily="18" charset="0"/>
              </a:rPr>
              <a:t>IZ-3-OT-TCF</a:t>
            </a:r>
            <a:endParaRPr lang="ru-RU" sz="1200">
              <a:latin typeface="Cambria" pitchFamily="18" charset="0"/>
            </a:endParaRPr>
          </a:p>
        </p:txBody>
      </p:sp>
      <p:sp>
        <p:nvSpPr>
          <p:cNvPr id="7335" name="TextBox 2"/>
          <p:cNvSpPr txBox="1">
            <a:spLocks noChangeArrowheads="1"/>
          </p:cNvSpPr>
          <p:nvPr/>
        </p:nvSpPr>
        <p:spPr bwMode="auto">
          <a:xfrm>
            <a:off x="2854325" y="5165725"/>
            <a:ext cx="1350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Bookman Old Style" pitchFamily="18" charset="0"/>
              </a:rPr>
              <a:t>IZ-3-DVBT-TCF</a:t>
            </a:r>
            <a:endParaRPr lang="ru-RU" sz="1200" dirty="0">
              <a:latin typeface="Cambria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A806DE-92A4-4EF6-9CEE-3756469193E4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Прямоугольник 29"/>
          <p:cNvSpPr>
            <a:spLocks noChangeArrowheads="1"/>
          </p:cNvSpPr>
          <p:nvPr/>
        </p:nvSpPr>
        <p:spPr bwMode="auto">
          <a:xfrm>
            <a:off x="263800" y="6232089"/>
            <a:ext cx="610062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i="1" baseline="30000" dirty="0" smtClean="0">
                <a:latin typeface="+mn-lt"/>
              </a:rPr>
              <a:t>1</a:t>
            </a:r>
            <a:r>
              <a:rPr lang="en-US" sz="1000" i="1" dirty="0" smtClean="0">
                <a:latin typeface="+mn-lt"/>
              </a:rPr>
              <a:t> A.I</a:t>
            </a:r>
            <a:r>
              <a:rPr lang="en-US" sz="1000" i="1" dirty="0">
                <a:latin typeface="+mn-lt"/>
              </a:rPr>
              <a:t>. </a:t>
            </a:r>
            <a:r>
              <a:rPr lang="en-US" sz="1000" i="1" dirty="0" smtClean="0">
                <a:latin typeface="+mn-lt"/>
              </a:rPr>
              <a:t>Levitskaya</a:t>
            </a:r>
            <a:r>
              <a:rPr lang="ru-RU" sz="1000" i="1" dirty="0">
                <a:latin typeface="+mn-lt"/>
              </a:rPr>
              <a:t> </a:t>
            </a:r>
            <a:r>
              <a:rPr lang="en-US" sz="1000" i="1" dirty="0">
                <a:latin typeface="+mn-lt"/>
              </a:rPr>
              <a:t>et al. </a:t>
            </a:r>
            <a:r>
              <a:rPr lang="en-US" sz="1000" i="1" dirty="0" smtClean="0">
                <a:latin typeface="+mn-lt"/>
              </a:rPr>
              <a:t>/ </a:t>
            </a:r>
            <a:r>
              <a:rPr lang="en-US" sz="1000" i="1" dirty="0">
                <a:latin typeface="+mn-lt"/>
              </a:rPr>
              <a:t>Computational and Theoretical Chemistry 1074 (2015) </a:t>
            </a:r>
            <a:r>
              <a:rPr lang="en-US" sz="1000" i="1" dirty="0" smtClean="0">
                <a:latin typeface="+mn-lt"/>
              </a:rPr>
              <a:t>91–100</a:t>
            </a:r>
          </a:p>
          <a:p>
            <a:r>
              <a:rPr lang="ru-RU" sz="1000" i="1" baseline="30000" dirty="0" smtClean="0">
                <a:latin typeface="+mn-lt"/>
              </a:rPr>
              <a:t>2</a:t>
            </a:r>
            <a:r>
              <a:rPr lang="en-US" sz="1000" i="1" dirty="0" smtClean="0">
                <a:latin typeface="+mn-lt"/>
              </a:rPr>
              <a:t> L.E. Johnson et al. / Acc</a:t>
            </a:r>
            <a:r>
              <a:rPr lang="en-US" sz="1000" i="1" dirty="0">
                <a:latin typeface="+mn-lt"/>
              </a:rPr>
              <a:t>. Chem. Res. 2014, 47, 3258−3265</a:t>
            </a:r>
            <a:endParaRPr lang="en-US" sz="1000" i="1" dirty="0" smtClean="0">
              <a:latin typeface="+mn-lt"/>
            </a:endParaRPr>
          </a:p>
          <a:p>
            <a:r>
              <a:rPr lang="en-US" sz="1000" i="1" baseline="30000" dirty="0" smtClean="0"/>
              <a:t>3</a:t>
            </a:r>
            <a:r>
              <a:rPr lang="en-US" sz="1000" i="1" dirty="0" smtClean="0">
                <a:latin typeface="+mn-lt"/>
              </a:rPr>
              <a:t> D.H. Bale</a:t>
            </a:r>
            <a:r>
              <a:rPr lang="ru-RU" sz="1000" i="1" dirty="0" smtClean="0">
                <a:latin typeface="+mn-lt"/>
              </a:rPr>
              <a:t> </a:t>
            </a:r>
            <a:r>
              <a:rPr lang="en-US" sz="1000" i="1" dirty="0">
                <a:latin typeface="+mn-lt"/>
              </a:rPr>
              <a:t>et al. / </a:t>
            </a:r>
            <a:r>
              <a:rPr lang="en-US" sz="1000" i="1" dirty="0" smtClean="0">
                <a:latin typeface="+mn-lt"/>
              </a:rPr>
              <a:t>J. Phys. Chem. B 115 (23011) 3530-3513</a:t>
            </a:r>
            <a:endParaRPr lang="ru-RU" sz="1000" i="1" dirty="0">
              <a:latin typeface="+mn-lt"/>
            </a:endParaRPr>
          </a:p>
        </p:txBody>
      </p:sp>
      <p:sp>
        <p:nvSpPr>
          <p:cNvPr id="28682" name="Rectangle 16"/>
          <p:cNvSpPr>
            <a:spLocks noChangeArrowheads="1"/>
          </p:cNvSpPr>
          <p:nvPr/>
        </p:nvSpPr>
        <p:spPr bwMode="auto">
          <a:xfrm>
            <a:off x="0" y="165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28683" name="Rectangle 22"/>
          <p:cNvSpPr>
            <a:spLocks noChangeArrowheads="1"/>
          </p:cNvSpPr>
          <p:nvPr/>
        </p:nvSpPr>
        <p:spPr bwMode="auto">
          <a:xfrm>
            <a:off x="0" y="165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84" name="Rectangle 28"/>
          <p:cNvSpPr>
            <a:spLocks noChangeArrowheads="1"/>
          </p:cNvSpPr>
          <p:nvPr/>
        </p:nvSpPr>
        <p:spPr bwMode="auto">
          <a:xfrm>
            <a:off x="0" y="165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85" name="Rectangle 34"/>
          <p:cNvSpPr>
            <a:spLocks noChangeArrowheads="1"/>
          </p:cNvSpPr>
          <p:nvPr/>
        </p:nvSpPr>
        <p:spPr bwMode="auto">
          <a:xfrm>
            <a:off x="0" y="165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86" name="Rectangle 40"/>
          <p:cNvSpPr>
            <a:spLocks noChangeArrowheads="1"/>
          </p:cNvSpPr>
          <p:nvPr/>
        </p:nvSpPr>
        <p:spPr bwMode="auto">
          <a:xfrm>
            <a:off x="0" y="165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87" name="Rectangle 50"/>
          <p:cNvSpPr>
            <a:spLocks noChangeArrowheads="1"/>
          </p:cNvSpPr>
          <p:nvPr/>
        </p:nvSpPr>
        <p:spPr bwMode="auto">
          <a:xfrm>
            <a:off x="0" y="165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8740" name="Text Box 408"/>
          <p:cNvSpPr txBox="1">
            <a:spLocks noChangeArrowheads="1"/>
          </p:cNvSpPr>
          <p:nvPr/>
        </p:nvSpPr>
        <p:spPr bwMode="auto">
          <a:xfrm>
            <a:off x="4931502" y="5326648"/>
            <a:ext cx="3831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aseline="30000" dirty="0"/>
              <a:t>1- </a:t>
            </a:r>
            <a:r>
              <a:rPr lang="en-US" sz="900" dirty="0" smtClean="0"/>
              <a:t>FTC </a:t>
            </a:r>
            <a:r>
              <a:rPr lang="en-US" sz="900" dirty="0"/>
              <a:t>values at M06-2X/</a:t>
            </a:r>
            <a:r>
              <a:rPr lang="en-US" sz="900" dirty="0" err="1"/>
              <a:t>aug</a:t>
            </a:r>
            <a:r>
              <a:rPr lang="en-US" sz="900" dirty="0"/>
              <a:t>-cc-</a:t>
            </a:r>
            <a:r>
              <a:rPr lang="en-US" sz="900" dirty="0" err="1"/>
              <a:t>pVDZ</a:t>
            </a:r>
            <a:r>
              <a:rPr lang="en-US" sz="900" dirty="0"/>
              <a:t>’ level, βHRS(0)=</a:t>
            </a:r>
            <a:r>
              <a:rPr lang="en-US" sz="900" dirty="0" smtClean="0"/>
              <a:t>2</a:t>
            </a:r>
            <a:r>
              <a:rPr lang="ru-RU" sz="900" dirty="0" smtClean="0"/>
              <a:t>40</a:t>
            </a:r>
            <a:r>
              <a:rPr lang="en-US" sz="900" dirty="0" smtClean="0"/>
              <a:t>*10-30 </a:t>
            </a:r>
            <a:r>
              <a:rPr lang="en-US" sz="900" dirty="0" err="1"/>
              <a:t>esu</a:t>
            </a:r>
            <a:r>
              <a:rPr lang="en-US" sz="900" dirty="0"/>
              <a:t>; </a:t>
            </a:r>
          </a:p>
          <a:p>
            <a:r>
              <a:rPr lang="ru-RU" sz="900" baseline="30000" dirty="0" smtClean="0"/>
              <a:t>2</a:t>
            </a:r>
            <a:r>
              <a:rPr lang="en-US" sz="900" baseline="30000" dirty="0" smtClean="0"/>
              <a:t>- </a:t>
            </a:r>
            <a:r>
              <a:rPr lang="en-US" sz="900" dirty="0" smtClean="0"/>
              <a:t>FTC </a:t>
            </a:r>
            <a:r>
              <a:rPr lang="en-US" sz="900" dirty="0"/>
              <a:t>values at </a:t>
            </a:r>
            <a:r>
              <a:rPr lang="en-US" sz="900" dirty="0" smtClean="0"/>
              <a:t>M06-2X/</a:t>
            </a:r>
            <a:r>
              <a:rPr lang="en-US" sz="900" dirty="0"/>
              <a:t>6-31G+(</a:t>
            </a:r>
            <a:r>
              <a:rPr lang="en-US" sz="900" dirty="0" err="1"/>
              <a:t>d,p</a:t>
            </a:r>
            <a:r>
              <a:rPr lang="en-US" sz="900" dirty="0"/>
              <a:t>)</a:t>
            </a:r>
            <a:r>
              <a:rPr lang="en-US" sz="900" dirty="0" smtClean="0"/>
              <a:t> </a:t>
            </a:r>
            <a:r>
              <a:rPr lang="en-US" sz="900" dirty="0"/>
              <a:t>level, βHRS(0)=204*10-30 </a:t>
            </a:r>
            <a:r>
              <a:rPr lang="en-US" sz="900" dirty="0" err="1" smtClean="0"/>
              <a:t>esu</a:t>
            </a:r>
            <a:r>
              <a:rPr lang="en-US" sz="900" dirty="0" smtClean="0"/>
              <a:t>;</a:t>
            </a:r>
            <a:endParaRPr lang="en-US" sz="900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45281" y="4543"/>
            <a:ext cx="8417719" cy="763289"/>
          </a:xfrm>
          <a:prstGeom prst="rect">
            <a:avLst/>
          </a:prstGeom>
        </p:spPr>
        <p:txBody>
          <a:bodyPr lIns="68580" tIns="34290" rIns="68580" bIns="3429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/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700" dirty="0" smtClean="0"/>
              <a:t>Прогнозы </a:t>
            </a:r>
            <a:r>
              <a:rPr lang="el-G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(0)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эксперимент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82697758"/>
              </p:ext>
            </p:extLst>
          </p:nvPr>
        </p:nvGraphicFramePr>
        <p:xfrm>
          <a:off x="486371" y="767832"/>
          <a:ext cx="7987673" cy="4187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A806DE-92A4-4EF6-9CEE-3756469193E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7868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45282" y="13598"/>
            <a:ext cx="8046244" cy="700777"/>
          </a:xfrm>
          <a:prstGeom prst="rect">
            <a:avLst/>
          </a:prstGeom>
        </p:spPr>
        <p:txBody>
          <a:bodyPr lIns="68580" tIns="34290" rIns="68580" bIns="3429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/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700" dirty="0" smtClean="0"/>
              <a:t>Выводы: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6640" y="669845"/>
            <a:ext cx="8534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+mn-lt"/>
              </a:rPr>
              <a:t>Изучены НЛО хромофоры на основе </a:t>
            </a:r>
            <a:r>
              <a:rPr lang="ru-RU" sz="1600" u="sng" dirty="0">
                <a:latin typeface="+mn-lt"/>
              </a:rPr>
              <a:t>впервые использованного 3,7-дивинилхиноксалин-2-онового π-электронного мостика (</a:t>
            </a:r>
            <a:r>
              <a:rPr lang="en-US" sz="1600" u="sng" dirty="0">
                <a:latin typeface="+mn-lt"/>
              </a:rPr>
              <a:t>DVQ</a:t>
            </a:r>
            <a:r>
              <a:rPr lang="ru-RU" sz="1600" u="sng" dirty="0">
                <a:latin typeface="+mn-lt"/>
              </a:rPr>
              <a:t>)</a:t>
            </a:r>
            <a:r>
              <a:rPr lang="ru-RU" sz="1600" dirty="0">
                <a:latin typeface="+mn-lt"/>
              </a:rPr>
              <a:t>; определены акцепторы, использование которых позволяет получить НЛО характеристики, сопоставимые и </a:t>
            </a:r>
            <a:r>
              <a:rPr lang="ru-RU" sz="1600" dirty="0" smtClean="0">
                <a:latin typeface="+mn-lt"/>
              </a:rPr>
              <a:t>несколько </a:t>
            </a:r>
            <a:r>
              <a:rPr lang="ru-RU" sz="1600" dirty="0">
                <a:latin typeface="+mn-lt"/>
              </a:rPr>
              <a:t>превышающие   значения характеристик известных мировых аналогов;</a:t>
            </a:r>
          </a:p>
          <a:p>
            <a:pPr algn="just"/>
            <a:r>
              <a:rPr lang="ru-RU" sz="1600" dirty="0">
                <a:latin typeface="+mn-lt"/>
              </a:rPr>
              <a:t>Исследование </a:t>
            </a:r>
            <a:r>
              <a:rPr lang="ru-RU" sz="1600" dirty="0" err="1">
                <a:latin typeface="+mn-lt"/>
              </a:rPr>
              <a:t>региоселективности</a:t>
            </a:r>
            <a:r>
              <a:rPr lang="ru-RU" sz="1600" dirty="0">
                <a:latin typeface="+mn-lt"/>
              </a:rPr>
              <a:t> присоединения </a:t>
            </a:r>
            <a:r>
              <a:rPr lang="en-US" sz="1600" dirty="0">
                <a:latin typeface="+mn-lt"/>
              </a:rPr>
              <a:t>D</a:t>
            </a:r>
            <a:r>
              <a:rPr lang="ru-RU" sz="1600" dirty="0">
                <a:latin typeface="+mn-lt"/>
              </a:rPr>
              <a:t>/</a:t>
            </a:r>
            <a:r>
              <a:rPr lang="en-US" sz="1600" dirty="0">
                <a:latin typeface="+mn-lt"/>
              </a:rPr>
              <a:t>A</a:t>
            </a:r>
            <a:r>
              <a:rPr lang="ru-RU" sz="1600" dirty="0">
                <a:latin typeface="+mn-lt"/>
              </a:rPr>
              <a:t> фрагментов к </a:t>
            </a:r>
            <a:r>
              <a:rPr lang="en-US" sz="1600" b="1" dirty="0">
                <a:latin typeface="+mn-lt"/>
              </a:rPr>
              <a:t>DVQ</a:t>
            </a:r>
            <a:r>
              <a:rPr lang="ru-RU" sz="1600" dirty="0">
                <a:latin typeface="+mn-lt"/>
              </a:rPr>
              <a:t> π-электронному мостику показало, что более высокие характеристики показывают хромофоры, в которых донор соединен через виниленовую группу с мостиком в положении 3 </a:t>
            </a:r>
            <a:r>
              <a:rPr lang="ru-RU" sz="1600" dirty="0" err="1">
                <a:latin typeface="+mn-lt"/>
              </a:rPr>
              <a:t>хиноксалиноновой</a:t>
            </a:r>
            <a:r>
              <a:rPr lang="ru-RU" sz="1600" dirty="0">
                <a:latin typeface="+mn-lt"/>
              </a:rPr>
              <a:t> системы; </a:t>
            </a:r>
          </a:p>
          <a:p>
            <a:pPr algn="just"/>
            <a:r>
              <a:rPr lang="ru-RU" sz="1600" dirty="0">
                <a:latin typeface="+mn-lt"/>
              </a:rPr>
              <a:t> </a:t>
            </a:r>
          </a:p>
          <a:p>
            <a:pPr algn="just"/>
            <a:r>
              <a:rPr lang="ru-RU" sz="1600" dirty="0">
                <a:latin typeface="+mn-lt"/>
              </a:rPr>
              <a:t>Предложены новые НЛО хромофоры с </a:t>
            </a:r>
            <a:r>
              <a:rPr lang="ru-RU" sz="1600" u="sng" dirty="0">
                <a:latin typeface="+mn-lt"/>
              </a:rPr>
              <a:t>индолизиновым (</a:t>
            </a:r>
            <a:r>
              <a:rPr lang="en-US" sz="1600" u="sng" dirty="0">
                <a:latin typeface="+mn-lt"/>
              </a:rPr>
              <a:t>IZ</a:t>
            </a:r>
            <a:r>
              <a:rPr lang="ru-RU" sz="1600" u="sng" dirty="0">
                <a:latin typeface="+mn-lt"/>
              </a:rPr>
              <a:t>) донорным фрагментом</a:t>
            </a:r>
            <a:r>
              <a:rPr lang="ru-RU" sz="1600" dirty="0">
                <a:latin typeface="+mn-lt"/>
              </a:rPr>
              <a:t>;</a:t>
            </a:r>
          </a:p>
          <a:p>
            <a:pPr algn="just"/>
            <a:r>
              <a:rPr lang="ru-RU" sz="1600" dirty="0">
                <a:latin typeface="+mn-lt"/>
              </a:rPr>
              <a:t>показано, что наиболее перспективными являются хромофоры с </a:t>
            </a:r>
            <a:r>
              <a:rPr lang="ru-RU" sz="1600" u="sng" dirty="0">
                <a:latin typeface="+mn-lt"/>
              </a:rPr>
              <a:t>донором</a:t>
            </a:r>
            <a:r>
              <a:rPr lang="ru-RU" sz="1600" dirty="0">
                <a:latin typeface="+mn-lt"/>
              </a:rPr>
              <a:t>, </a:t>
            </a:r>
            <a:r>
              <a:rPr lang="ru-RU" sz="1600" u="sng" dirty="0">
                <a:latin typeface="+mn-lt"/>
              </a:rPr>
              <a:t>присоединенным к мостику по положению 3 – </a:t>
            </a:r>
            <a:r>
              <a:rPr lang="en-US" sz="1600" b="1" u="sng" dirty="0">
                <a:latin typeface="+mn-lt"/>
              </a:rPr>
              <a:t>IZ</a:t>
            </a:r>
            <a:r>
              <a:rPr lang="ru-RU" sz="1600" b="1" u="sng" dirty="0">
                <a:latin typeface="+mn-lt"/>
              </a:rPr>
              <a:t>-3</a:t>
            </a:r>
            <a:r>
              <a:rPr lang="ru-RU" sz="1600" u="sng" dirty="0">
                <a:latin typeface="+mn-lt"/>
              </a:rPr>
              <a:t>:</a:t>
            </a:r>
            <a:r>
              <a:rPr lang="ru-RU" sz="1600" dirty="0">
                <a:latin typeface="+mn-lt"/>
              </a:rPr>
              <a:t> </a:t>
            </a:r>
          </a:p>
          <a:p>
            <a:pPr algn="just"/>
            <a:r>
              <a:rPr lang="ru-RU" sz="1600" dirty="0">
                <a:latin typeface="+mn-lt"/>
              </a:rPr>
              <a:t>при рассмотрении симметричных мостиков, наиболее «эффективными» оказались </a:t>
            </a:r>
            <a:r>
              <a:rPr lang="en-US" sz="1600" b="1" dirty="0">
                <a:latin typeface="+mn-lt"/>
              </a:rPr>
              <a:t>OT</a:t>
            </a:r>
            <a:r>
              <a:rPr lang="ru-RU" sz="1600" dirty="0">
                <a:latin typeface="+mn-lt"/>
              </a:rPr>
              <a:t> и </a:t>
            </a:r>
            <a:r>
              <a:rPr lang="en-US" sz="1600" b="1" dirty="0">
                <a:latin typeface="+mn-lt"/>
              </a:rPr>
              <a:t>DVBT</a:t>
            </a:r>
            <a:r>
              <a:rPr lang="en-US" sz="1600" dirty="0">
                <a:latin typeface="+mn-lt"/>
              </a:rPr>
              <a:t> </a:t>
            </a:r>
            <a:r>
              <a:rPr lang="ru-RU" sz="1600" dirty="0">
                <a:latin typeface="+mn-lt"/>
              </a:rPr>
              <a:t>мостики; в случае несимметричного </a:t>
            </a:r>
            <a:r>
              <a:rPr lang="en-US" sz="1600" b="1" dirty="0">
                <a:latin typeface="+mn-lt"/>
              </a:rPr>
              <a:t>DVQ</a:t>
            </a:r>
            <a:r>
              <a:rPr lang="ru-RU" sz="1600" dirty="0">
                <a:latin typeface="+mn-lt"/>
              </a:rPr>
              <a:t> π-электронного мостика, наиболее выгодным является присоединение донора </a:t>
            </a:r>
            <a:r>
              <a:rPr lang="en-US" sz="1600" b="1" u="sng" dirty="0">
                <a:latin typeface="+mn-lt"/>
              </a:rPr>
              <a:t>IZ</a:t>
            </a:r>
            <a:r>
              <a:rPr lang="ru-RU" sz="1600" b="1" u="sng" dirty="0">
                <a:latin typeface="+mn-lt"/>
              </a:rPr>
              <a:t>-3</a:t>
            </a:r>
            <a:r>
              <a:rPr lang="ru-RU" sz="1600" dirty="0">
                <a:latin typeface="+mn-lt"/>
              </a:rPr>
              <a:t> к мостику по положению 3 </a:t>
            </a:r>
            <a:r>
              <a:rPr lang="ru-RU" sz="1600" dirty="0" err="1">
                <a:latin typeface="+mn-lt"/>
              </a:rPr>
              <a:t>хиноксалиновой</a:t>
            </a:r>
            <a:r>
              <a:rPr lang="ru-RU" sz="1600" dirty="0">
                <a:latin typeface="+mn-lt"/>
              </a:rPr>
              <a:t> системы.</a:t>
            </a:r>
          </a:p>
        </p:txBody>
      </p:sp>
      <p:graphicFrame>
        <p:nvGraphicFramePr>
          <p:cNvPr id="5" name="Object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568188"/>
              </p:ext>
            </p:extLst>
          </p:nvPr>
        </p:nvGraphicFramePr>
        <p:xfrm>
          <a:off x="5126071" y="4999310"/>
          <a:ext cx="2949621" cy="1479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" name="CS ChemDraw Drawing" r:id="rId4" imgW="3378416" imgH="1605942" progId="ChemDraw.Document.6.0">
                  <p:embed/>
                </p:oleObj>
              </mc:Choice>
              <mc:Fallback>
                <p:oleObj name="CS ChemDraw Drawing" r:id="rId4" imgW="3378416" imgH="1605942" progId="ChemDraw.Document.6.0">
                  <p:embed/>
                  <p:pic>
                    <p:nvPicPr>
                      <p:cNvPr id="5239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071" y="4999310"/>
                        <a:ext cx="2949621" cy="147981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5416604" y="4861991"/>
            <a:ext cx="14414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latin typeface="Bookman Old Style" pitchFamily="18" charset="0"/>
              </a:rPr>
              <a:t>IZ-3</a:t>
            </a:r>
            <a:r>
              <a:rPr lang="en-US" sz="1200" dirty="0">
                <a:latin typeface="Bookman Old Style" pitchFamily="18" charset="0"/>
              </a:rPr>
              <a:t>-</a:t>
            </a:r>
            <a:r>
              <a:rPr lang="en-US" sz="1200" i="1" u="sng" dirty="0">
                <a:latin typeface="Bookman Old Style" pitchFamily="18" charset="0"/>
              </a:rPr>
              <a:t>3-DVQ</a:t>
            </a:r>
            <a:r>
              <a:rPr lang="en-US" sz="1200" dirty="0">
                <a:latin typeface="Bookman Old Style" pitchFamily="18" charset="0"/>
              </a:rPr>
              <a:t>-TCF</a:t>
            </a:r>
            <a:endParaRPr lang="ru-RU" sz="1200" dirty="0">
              <a:latin typeface="Cambria" pitchFamily="18" charset="0"/>
            </a:endParaRPr>
          </a:p>
        </p:txBody>
      </p:sp>
      <p:pic>
        <p:nvPicPr>
          <p:cNvPr id="9" name="Picture 5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163" y="4981779"/>
            <a:ext cx="3155744" cy="151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46654" y="5188688"/>
            <a:ext cx="2775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600" b="1" dirty="0">
                <a:solidFill>
                  <a:srgbClr val="00B050"/>
                </a:solidFill>
                <a:latin typeface="Comic Sans MS" pitchFamily="66" charset="0"/>
              </a:rPr>
              <a:t>3</a:t>
            </a:r>
            <a:endParaRPr lang="ru-RU" sz="1600" b="1" dirty="0">
              <a:solidFill>
                <a:srgbClr val="00B050"/>
              </a:solidFill>
              <a:latin typeface="Century Schoolbook"/>
            </a:endParaRPr>
          </a:p>
        </p:txBody>
      </p:sp>
      <p:sp>
        <p:nvSpPr>
          <p:cNvPr id="11" name="Oval 19"/>
          <p:cNvSpPr>
            <a:spLocks noChangeArrowheads="1"/>
          </p:cNvSpPr>
          <p:nvPr/>
        </p:nvSpPr>
        <p:spPr bwMode="auto">
          <a:xfrm>
            <a:off x="1593410" y="5486398"/>
            <a:ext cx="203609" cy="16355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793143" y="5367200"/>
            <a:ext cx="2166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600" b="1" dirty="0">
                <a:solidFill>
                  <a:srgbClr val="00B050"/>
                </a:solidFill>
                <a:latin typeface="Comic Sans MS" pitchFamily="66" charset="0"/>
              </a:rPr>
              <a:t>3</a:t>
            </a:r>
            <a:endParaRPr lang="ru-RU" sz="1600" b="1" dirty="0">
              <a:solidFill>
                <a:srgbClr val="00B050"/>
              </a:solidFill>
              <a:latin typeface="Century Schoolbook"/>
            </a:endParaRPr>
          </a:p>
        </p:txBody>
      </p:sp>
      <p:sp>
        <p:nvSpPr>
          <p:cNvPr id="13" name="Oval 19"/>
          <p:cNvSpPr>
            <a:spLocks noChangeArrowheads="1"/>
          </p:cNvSpPr>
          <p:nvPr/>
        </p:nvSpPr>
        <p:spPr bwMode="auto">
          <a:xfrm>
            <a:off x="6911963" y="5649950"/>
            <a:ext cx="195713" cy="18500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 rot="2554124">
            <a:off x="6773597" y="5078026"/>
            <a:ext cx="1552808" cy="6980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318325" y="4860810"/>
            <a:ext cx="14718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Bookman Old Style" pitchFamily="18" charset="0"/>
              </a:rPr>
              <a:t>DMA</a:t>
            </a:r>
            <a:r>
              <a:rPr lang="en-US" sz="1200" dirty="0" smtClean="0">
                <a:latin typeface="Bookman Old Style" pitchFamily="18" charset="0"/>
              </a:rPr>
              <a:t>-</a:t>
            </a:r>
            <a:r>
              <a:rPr lang="en-US" sz="1200" i="1" u="sng" dirty="0" smtClean="0">
                <a:latin typeface="Bookman Old Style" pitchFamily="18" charset="0"/>
              </a:rPr>
              <a:t>3-DVQ</a:t>
            </a:r>
            <a:r>
              <a:rPr lang="en-US" sz="1200" dirty="0" smtClean="0">
                <a:latin typeface="Bookman Old Style" pitchFamily="18" charset="0"/>
              </a:rPr>
              <a:t>-TCP</a:t>
            </a:r>
            <a:endParaRPr lang="ru-RU" sz="1200" dirty="0">
              <a:latin typeface="Cambria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A806DE-92A4-4EF6-9CEE-3756469193E4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1652" y="0"/>
            <a:ext cx="8467725" cy="84302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dirty="0"/>
              <a:t>Дизайн нелинейно-оптических хромофоров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27600" y="2139950"/>
            <a:ext cx="3422650" cy="34671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5763" y="2079625"/>
            <a:ext cx="3644900" cy="453390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33" name="Rectangle 2"/>
          <p:cNvSpPr>
            <a:spLocks noChangeArrowheads="1"/>
          </p:cNvSpPr>
          <p:nvPr/>
        </p:nvSpPr>
        <p:spPr bwMode="auto">
          <a:xfrm>
            <a:off x="2071688" y="1000125"/>
            <a:ext cx="47053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altLang="ru-RU" b="1" i="1">
                <a:solidFill>
                  <a:schemeClr val="tx2"/>
                </a:solidFill>
              </a:rPr>
              <a:t>Внутримолекулярный перенос заряда</a:t>
            </a:r>
            <a:endParaRPr lang="en-US" altLang="ru-RU" b="1" i="1">
              <a:solidFill>
                <a:schemeClr val="tx2"/>
              </a:solidFill>
            </a:endParaRPr>
          </a:p>
        </p:txBody>
      </p:sp>
      <p:pic>
        <p:nvPicPr>
          <p:cNvPr id="8334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1288" y="1358900"/>
            <a:ext cx="3454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35" name="AutoShape 27"/>
          <p:cNvSpPr>
            <a:spLocks noChangeArrowheads="1"/>
          </p:cNvSpPr>
          <p:nvPr/>
        </p:nvSpPr>
        <p:spPr bwMode="auto">
          <a:xfrm>
            <a:off x="3857625" y="2000250"/>
            <a:ext cx="968375" cy="144463"/>
          </a:xfrm>
          <a:prstGeom prst="rightArrow">
            <a:avLst>
              <a:gd name="adj1" fmla="val 50000"/>
              <a:gd name="adj2" fmla="val 1675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36" name="Text Box 46"/>
          <p:cNvSpPr txBox="1">
            <a:spLocks noChangeArrowheads="1"/>
          </p:cNvSpPr>
          <p:nvPr/>
        </p:nvSpPr>
        <p:spPr bwMode="auto">
          <a:xfrm>
            <a:off x="1143000" y="2163763"/>
            <a:ext cx="1998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 u="sng">
                <a:latin typeface="Cambria" pitchFamily="18" charset="0"/>
              </a:rPr>
              <a:t>Донорные группы:</a:t>
            </a:r>
          </a:p>
        </p:txBody>
      </p:sp>
      <p:sp>
        <p:nvSpPr>
          <p:cNvPr id="8337" name="Text Box 47"/>
          <p:cNvSpPr txBox="1">
            <a:spLocks noChangeArrowheads="1"/>
          </p:cNvSpPr>
          <p:nvPr/>
        </p:nvSpPr>
        <p:spPr bwMode="auto">
          <a:xfrm>
            <a:off x="5572125" y="2184400"/>
            <a:ext cx="2371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 u="sng">
                <a:latin typeface="Cambria" pitchFamily="18" charset="0"/>
              </a:rPr>
              <a:t>Акцепторные группы:</a:t>
            </a:r>
          </a:p>
        </p:txBody>
      </p:sp>
      <p:graphicFrame>
        <p:nvGraphicFramePr>
          <p:cNvPr id="8322" name="Object 130"/>
          <p:cNvGraphicFramePr>
            <a:graphicFrameLocks noChangeAspect="1"/>
          </p:cNvGraphicFramePr>
          <p:nvPr/>
        </p:nvGraphicFramePr>
        <p:xfrm>
          <a:off x="5157788" y="2843213"/>
          <a:ext cx="1349375" cy="120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4" name="CS ChemDraw Drawing" r:id="rId4" imgW="1126236" imgH="925068" progId="ChemDraw.Document.6.0">
                  <p:embed/>
                </p:oleObj>
              </mc:Choice>
              <mc:Fallback>
                <p:oleObj name="CS ChemDraw Drawing" r:id="rId4" imgW="1126236" imgH="925068" progId="ChemDraw.Document.6.0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7788" y="2843213"/>
                        <a:ext cx="1349375" cy="1208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23" name="Object 131"/>
          <p:cNvGraphicFramePr>
            <a:graphicFrameLocks noChangeAspect="1"/>
          </p:cNvGraphicFramePr>
          <p:nvPr/>
        </p:nvGraphicFramePr>
        <p:xfrm>
          <a:off x="5921375" y="4041775"/>
          <a:ext cx="1620838" cy="131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5" name="CS ChemDraw Drawing" r:id="rId6" imgW="1207008" imgH="1053084" progId="ChemDraw.Document.6.0">
                  <p:embed/>
                </p:oleObj>
              </mc:Choice>
              <mc:Fallback>
                <p:oleObj name="CS ChemDraw Drawing" r:id="rId6" imgW="1207008" imgH="1053084" progId="ChemDraw.Document.6.0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75" y="4041775"/>
                        <a:ext cx="1620838" cy="1312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24" name="Object 132"/>
          <p:cNvGraphicFramePr>
            <a:graphicFrameLocks noChangeAspect="1"/>
          </p:cNvGraphicFramePr>
          <p:nvPr/>
        </p:nvGraphicFramePr>
        <p:xfrm>
          <a:off x="6821488" y="2843213"/>
          <a:ext cx="99218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6" name="CS ChemDraw Drawing" r:id="rId8" imgW="782033" imgH="471654" progId="ChemDraw.Document.6.0">
                  <p:embed/>
                </p:oleObj>
              </mc:Choice>
              <mc:Fallback>
                <p:oleObj name="CS ChemDraw Drawing" r:id="rId8" imgW="782033" imgH="471654" progId="ChemDraw.Document.6.0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1488" y="2843213"/>
                        <a:ext cx="992187" cy="7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25" name="Object 133"/>
          <p:cNvGraphicFramePr>
            <a:graphicFrameLocks noChangeAspect="1"/>
          </p:cNvGraphicFramePr>
          <p:nvPr/>
        </p:nvGraphicFramePr>
        <p:xfrm>
          <a:off x="1301750" y="5003800"/>
          <a:ext cx="1439863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7" name="CS ChemDraw Drawing" r:id="rId10" imgW="1194816" imgH="1162812" progId="">
                  <p:embed/>
                </p:oleObj>
              </mc:Choice>
              <mc:Fallback>
                <p:oleObj name="CS ChemDraw Drawing" r:id="rId10" imgW="1194816" imgH="1162812" progId="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0" y="5003800"/>
                        <a:ext cx="1439863" cy="1430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26" name="Object 134"/>
          <p:cNvGraphicFramePr>
            <a:graphicFrameLocks noChangeAspect="1"/>
          </p:cNvGraphicFramePr>
          <p:nvPr/>
        </p:nvGraphicFramePr>
        <p:xfrm>
          <a:off x="2546350" y="3743325"/>
          <a:ext cx="1254125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8" name="CS ChemDraw Drawing" r:id="rId12" imgW="1024128" imgH="1042416" progId="ChemDraw.Document.6.0">
                  <p:embed/>
                </p:oleObj>
              </mc:Choice>
              <mc:Fallback>
                <p:oleObj name="CS ChemDraw Drawing" r:id="rId12" imgW="1024128" imgH="1042416" progId="ChemDraw.Document.6.0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350" y="3743325"/>
                        <a:ext cx="1254125" cy="1350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27" name="Object 135"/>
          <p:cNvGraphicFramePr>
            <a:graphicFrameLocks noChangeAspect="1"/>
          </p:cNvGraphicFramePr>
          <p:nvPr/>
        </p:nvGraphicFramePr>
        <p:xfrm>
          <a:off x="2097088" y="2798763"/>
          <a:ext cx="15748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9" name="CS ChemDraw Drawing" r:id="rId14" imgW="1219709" imgH="628936" progId="ChemDraw.Document.6.0">
                  <p:embed/>
                </p:oleObj>
              </mc:Choice>
              <mc:Fallback>
                <p:oleObj name="CS ChemDraw Drawing" r:id="rId14" imgW="1219709" imgH="628936" progId="ChemDraw.Document.6.0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7088" y="2798763"/>
                        <a:ext cx="157480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28" name="Object 136"/>
          <p:cNvGraphicFramePr>
            <a:graphicFrameLocks noChangeAspect="1"/>
          </p:cNvGraphicFramePr>
          <p:nvPr/>
        </p:nvGraphicFramePr>
        <p:xfrm>
          <a:off x="1104900" y="2603500"/>
          <a:ext cx="747713" cy="142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0" name="CS ChemDraw Drawing" r:id="rId16" imgW="533400" imgH="955548" progId="ChemDraw.Document.6.0">
                  <p:embed/>
                </p:oleObj>
              </mc:Choice>
              <mc:Fallback>
                <p:oleObj name="CS ChemDraw Drawing" r:id="rId16" imgW="533400" imgH="955548" progId="ChemDraw.Document.6.0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2603500"/>
                        <a:ext cx="747713" cy="1427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29" name="Object 137"/>
          <p:cNvGraphicFramePr>
            <a:graphicFrameLocks noChangeAspect="1"/>
          </p:cNvGraphicFramePr>
          <p:nvPr/>
        </p:nvGraphicFramePr>
        <p:xfrm>
          <a:off x="566738" y="4238625"/>
          <a:ext cx="15748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1" name="CS ChemDraw Drawing" r:id="rId18" imgW="1219709" imgH="453384" progId="ChemDraw.Document.6.0">
                  <p:embed/>
                </p:oleObj>
              </mc:Choice>
              <mc:Fallback>
                <p:oleObj name="CS ChemDraw Drawing" r:id="rId18" imgW="1219709" imgH="453384" progId="ChemDraw.Document.6.0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4238625"/>
                        <a:ext cx="1574800" cy="633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A806DE-92A4-4EF6-9CEE-3756469193E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11504" t="21100" r="60501" b="33487"/>
          <a:stretch>
            <a:fillRect/>
          </a:stretch>
        </p:blipFill>
        <p:spPr>
          <a:xfrm>
            <a:off x="122553" y="1114951"/>
            <a:ext cx="3847716" cy="3508568"/>
          </a:xfr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81652" y="0"/>
            <a:ext cx="8467725" cy="84302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dirty="0" smtClean="0"/>
              <a:t>Известные высокоэффективные «литературные» хромофоры</a:t>
            </a:r>
            <a:endParaRPr lang="ru-RU" sz="2700" dirty="0"/>
          </a:p>
        </p:txBody>
      </p:sp>
      <p:graphicFrame>
        <p:nvGraphicFramePr>
          <p:cNvPr id="16565" name="Group 1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616384"/>
              </p:ext>
            </p:extLst>
          </p:nvPr>
        </p:nvGraphicFramePr>
        <p:xfrm>
          <a:off x="4596914" y="2315207"/>
          <a:ext cx="4076306" cy="1629900"/>
        </p:xfrm>
        <a:graphic>
          <a:graphicData uri="http://schemas.openxmlformats.org/drawingml/2006/table">
            <a:tbl>
              <a:tblPr/>
              <a:tblGrid>
                <a:gridCol w="169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6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1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Chromophore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β</a:t>
                      </a:r>
                      <a:r>
                        <a:rPr kumimoji="0" lang="en-GB" sz="14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HRS</a:t>
                      </a:r>
                      <a:r>
                        <a:rPr kumimoji="0" lang="en-GB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(-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2</a:t>
                      </a:r>
                      <a:r>
                        <a:rPr kumimoji="0" lang="el-G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ω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,</a:t>
                      </a:r>
                      <a:r>
                        <a:rPr kumimoji="0" lang="el-G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ω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,</a:t>
                      </a:r>
                      <a:r>
                        <a:rPr kumimoji="0" lang="el-G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ω</a:t>
                      </a:r>
                      <a:r>
                        <a:rPr kumimoji="0" lang="en-GB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)*10</a:t>
                      </a:r>
                      <a:r>
                        <a:rPr kumimoji="0" lang="en-GB" sz="14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-30 </a:t>
                      </a:r>
                      <a:r>
                        <a:rPr kumimoji="0" lang="en-GB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esu</a:t>
                      </a:r>
                      <a:endParaRPr kumimoji="0" lang="el-GR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8000" marR="18000" marT="18000" marB="18000"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EZ-FTC</a:t>
                      </a:r>
                      <a:endParaRPr kumimoji="0" lang="ru-RU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890 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(1.9 </a:t>
                      </a:r>
                      <a:r>
                        <a:rPr kumimoji="0" lang="el-GR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μ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m)</a:t>
                      </a:r>
                      <a:endParaRPr kumimoji="0" lang="el-GR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8000" marR="18000" marT="18000" marB="180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9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CLD-1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1905 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(1.9 </a:t>
                      </a:r>
                      <a:r>
                        <a:rPr kumimoji="0" lang="el-GR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μ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m)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8000" marR="18000" marT="18000" marB="180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9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YLD-156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1602 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(1.9 </a:t>
                      </a:r>
                      <a:r>
                        <a:rPr kumimoji="0" lang="el-GR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μ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m)</a:t>
                      </a:r>
                      <a:endParaRPr kumimoji="0" lang="ru-RU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8000" marR="18000" marT="18000" marB="180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401" name="Text Box 39"/>
          <p:cNvSpPr txBox="1">
            <a:spLocks noChangeArrowheads="1"/>
          </p:cNvSpPr>
          <p:nvPr/>
        </p:nvSpPr>
        <p:spPr bwMode="auto">
          <a:xfrm>
            <a:off x="4911836" y="4438853"/>
            <a:ext cx="3446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/>
              <a:t>J</a:t>
            </a:r>
            <a:r>
              <a:rPr lang="ru-RU" sz="1200" dirty="0"/>
              <a:t>. </a:t>
            </a:r>
            <a:r>
              <a:rPr lang="en-US" sz="1200" dirty="0"/>
              <a:t>P</a:t>
            </a:r>
            <a:r>
              <a:rPr lang="ru-RU" sz="1200" dirty="0" err="1"/>
              <a:t>hys</a:t>
            </a:r>
            <a:r>
              <a:rPr lang="en-US" sz="1200" dirty="0"/>
              <a:t>. </a:t>
            </a:r>
            <a:r>
              <a:rPr lang="ru-RU" sz="1200" dirty="0" err="1"/>
              <a:t>Chem</a:t>
            </a:r>
            <a:r>
              <a:rPr lang="ru-RU" sz="1200" dirty="0"/>
              <a:t>.</a:t>
            </a:r>
            <a:r>
              <a:rPr lang="en-US" sz="1200" dirty="0"/>
              <a:t> </a:t>
            </a:r>
            <a:r>
              <a:rPr lang="ru-RU" sz="1200" dirty="0"/>
              <a:t>B </a:t>
            </a:r>
            <a:r>
              <a:rPr lang="en-US" sz="1200" dirty="0"/>
              <a:t>(</a:t>
            </a:r>
            <a:r>
              <a:rPr lang="ru-RU" sz="1200" dirty="0"/>
              <a:t>2011</a:t>
            </a:r>
            <a:r>
              <a:rPr lang="en-US" sz="1200" dirty="0"/>
              <a:t>)</a:t>
            </a:r>
            <a:r>
              <a:rPr lang="ru-RU" sz="1200" dirty="0"/>
              <a:t> 115, 3505–3513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A806DE-92A4-4EF6-9CEE-3756469193E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9100" y="1095375"/>
            <a:ext cx="7660386" cy="45815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u="sng" dirty="0">
                <a:latin typeface="+mn-lt"/>
              </a:rPr>
              <a:t>Цель работы:</a:t>
            </a:r>
            <a:br>
              <a:rPr lang="ru-RU" sz="2400" u="sng" dirty="0">
                <a:latin typeface="+mn-lt"/>
              </a:rPr>
            </a:br>
            <a:r>
              <a:rPr lang="ru-RU" sz="2400" b="0" dirty="0">
                <a:latin typeface="+mn-lt"/>
              </a:rPr>
              <a:t>дизайн новых эффективных нелинейно-оптических хромофоров.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Задачи:</a:t>
            </a:r>
            <a:br>
              <a:rPr lang="ru-RU" sz="2400" dirty="0">
                <a:latin typeface="+mn-lt"/>
              </a:rPr>
            </a:br>
            <a:r>
              <a:rPr lang="ru-RU" sz="2400" b="0" dirty="0">
                <a:latin typeface="+mn-lt"/>
              </a:rPr>
              <a:t>- </a:t>
            </a:r>
            <a:r>
              <a:rPr lang="ru-RU" sz="2400" b="0" i="1" dirty="0">
                <a:latin typeface="Calibri" pitchFamily="34" charset="0"/>
              </a:rPr>
              <a:t>установление взаимосвязи структура-свойство для новых НЛО хромофоров на основе квантово-химических расчетов  методом </a:t>
            </a:r>
            <a:r>
              <a:rPr lang="en-US" sz="2400" b="0" i="1" dirty="0">
                <a:latin typeface="Calibri" pitchFamily="34" charset="0"/>
              </a:rPr>
              <a:t>DFT</a:t>
            </a:r>
            <a:r>
              <a:rPr lang="ru-RU" sz="2400" b="0" i="1" dirty="0" smtClean="0">
                <a:latin typeface="Calibri" pitchFamily="34" charset="0"/>
              </a:rPr>
              <a:t>;</a:t>
            </a:r>
            <a:br>
              <a:rPr lang="ru-RU" sz="2400" b="0" i="1" dirty="0" smtClean="0">
                <a:latin typeface="Calibri" pitchFamily="34" charset="0"/>
              </a:rPr>
            </a:br>
            <a:r>
              <a:rPr lang="ru-RU" sz="2400" b="0" i="1" dirty="0">
                <a:latin typeface="Calibri" pitchFamily="34" charset="0"/>
              </a:rPr>
              <a:t/>
            </a:r>
            <a:br>
              <a:rPr lang="ru-RU" sz="2400" b="0" i="1" dirty="0">
                <a:latin typeface="Calibri" pitchFamily="34" charset="0"/>
              </a:rPr>
            </a:br>
            <a:r>
              <a:rPr lang="ru-RU" sz="2400" b="0" i="1" dirty="0">
                <a:latin typeface="Calibri" pitchFamily="34" charset="0"/>
              </a:rPr>
              <a:t>- изучение влияния </a:t>
            </a:r>
            <a:r>
              <a:rPr lang="ru-RU" sz="2400" b="0" i="1" dirty="0" err="1">
                <a:latin typeface="Calibri" pitchFamily="34" charset="0"/>
              </a:rPr>
              <a:t>региоселективности</a:t>
            </a:r>
            <a:r>
              <a:rPr lang="ru-RU" sz="2400" b="0" i="1" dirty="0">
                <a:latin typeface="Calibri" pitchFamily="34" charset="0"/>
              </a:rPr>
              <a:t> присоединения </a:t>
            </a:r>
            <a:r>
              <a:rPr lang="en-US" sz="2400" b="0" i="1" dirty="0" smtClean="0">
                <a:latin typeface="Calibri" pitchFamily="34" charset="0"/>
              </a:rPr>
              <a:t>D/A </a:t>
            </a:r>
            <a:r>
              <a:rPr lang="ru-RU" sz="2400" b="0" i="1" dirty="0">
                <a:latin typeface="Calibri" pitchFamily="34" charset="0"/>
              </a:rPr>
              <a:t>групп к </a:t>
            </a:r>
            <a:r>
              <a:rPr lang="ru-RU" sz="2400" b="0" i="1" dirty="0">
                <a:latin typeface="Calibri" pitchFamily="34" charset="0"/>
                <a:sym typeface="Symbol"/>
              </a:rPr>
              <a:t>-электронному мостику</a:t>
            </a:r>
            <a:r>
              <a:rPr lang="ru-RU" sz="2400" b="0" i="1" dirty="0" smtClean="0">
                <a:latin typeface="Calibri" pitchFamily="34" charset="0"/>
              </a:rPr>
              <a:t>.</a:t>
            </a:r>
            <a:r>
              <a:rPr lang="ru-RU" sz="2400" b="0" i="1" dirty="0">
                <a:latin typeface="Calibri" pitchFamily="34" charset="0"/>
              </a:rPr>
              <a:t/>
            </a:r>
            <a:br>
              <a:rPr lang="ru-RU" sz="2400" b="0" i="1" dirty="0">
                <a:latin typeface="Calibri" pitchFamily="34" charset="0"/>
              </a:rPr>
            </a:br>
            <a:r>
              <a:rPr lang="ru-RU" sz="2400" i="1" dirty="0">
                <a:latin typeface="Calibri" pitchFamily="34" charset="0"/>
              </a:rPr>
              <a:t/>
            </a:r>
            <a:br>
              <a:rPr lang="ru-RU" sz="2400" i="1" dirty="0">
                <a:latin typeface="Calibri" pitchFamily="34" charset="0"/>
              </a:rPr>
            </a:b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A806DE-92A4-4EF6-9CEE-3756469193E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Прямая соединительная линия 29"/>
          <p:cNvCxnSpPr/>
          <p:nvPr/>
        </p:nvCxnSpPr>
        <p:spPr>
          <a:xfrm flipV="1">
            <a:off x="153988" y="3670300"/>
            <a:ext cx="8721725" cy="112713"/>
          </a:xfrm>
          <a:prstGeom prst="line">
            <a:avLst/>
          </a:prstGeom>
          <a:ln w="381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652" y="0"/>
            <a:ext cx="8467725" cy="84302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dirty="0" smtClean="0"/>
              <a:t>Исследуемые хромофоры:</a:t>
            </a:r>
            <a:endParaRPr lang="ru-RU" sz="2700" dirty="0"/>
          </a:p>
        </p:txBody>
      </p:sp>
      <p:sp>
        <p:nvSpPr>
          <p:cNvPr id="1221" name="TextBox 4"/>
          <p:cNvSpPr txBox="1">
            <a:spLocks noChangeArrowheads="1"/>
          </p:cNvSpPr>
          <p:nvPr/>
        </p:nvSpPr>
        <p:spPr bwMode="auto">
          <a:xfrm>
            <a:off x="3819525" y="1393825"/>
            <a:ext cx="13239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100">
                <a:latin typeface="Cambria" pitchFamily="18" charset="0"/>
              </a:rPr>
              <a:t>π</a:t>
            </a:r>
            <a:r>
              <a:rPr lang="en-US" sz="2100">
                <a:latin typeface="Bookman Old Style" pitchFamily="18" charset="0"/>
              </a:rPr>
              <a:t>-</a:t>
            </a:r>
            <a:r>
              <a:rPr lang="ru-RU" sz="2100">
                <a:latin typeface="Cambria" pitchFamily="18" charset="0"/>
              </a:rPr>
              <a:t>мостик</a:t>
            </a:r>
          </a:p>
        </p:txBody>
      </p:sp>
      <p:sp>
        <p:nvSpPr>
          <p:cNvPr id="1222" name="TextBox 5"/>
          <p:cNvSpPr txBox="1">
            <a:spLocks noChangeArrowheads="1"/>
          </p:cNvSpPr>
          <p:nvPr/>
        </p:nvSpPr>
        <p:spPr bwMode="auto">
          <a:xfrm>
            <a:off x="1089025" y="1216025"/>
            <a:ext cx="39528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700">
                <a:solidFill>
                  <a:srgbClr val="0070C0"/>
                </a:solidFill>
                <a:latin typeface="Bookman Old Style" pitchFamily="18" charset="0"/>
              </a:rPr>
              <a:t>D</a:t>
            </a:r>
            <a:endParaRPr lang="ru-RU" sz="270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1223" name="TextBox 6"/>
          <p:cNvSpPr txBox="1">
            <a:spLocks noChangeArrowheads="1"/>
          </p:cNvSpPr>
          <p:nvPr/>
        </p:nvSpPr>
        <p:spPr bwMode="auto">
          <a:xfrm>
            <a:off x="7478713" y="1216025"/>
            <a:ext cx="4508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700">
                <a:solidFill>
                  <a:srgbClr val="FF0000"/>
                </a:solidFill>
                <a:latin typeface="Bookman Old Style" pitchFamily="18" charset="0"/>
              </a:rPr>
              <a:t>A</a:t>
            </a:r>
            <a:endParaRPr lang="ru-RU" sz="270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515225" y="2589213"/>
            <a:ext cx="138113" cy="277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8580" tIns="34290" rIns="68580" bIns="3429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latin typeface="+mn-lt"/>
              <a:cs typeface="+mn-cs"/>
            </a:endParaRPr>
          </a:p>
        </p:txBody>
      </p:sp>
      <p:pic>
        <p:nvPicPr>
          <p:cNvPr id="12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6413" y="2676525"/>
            <a:ext cx="915987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7204075" y="3411538"/>
            <a:ext cx="176213" cy="317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8580" tIns="34290" rIns="68580" bIns="3429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latin typeface="+mn-lt"/>
              <a:cs typeface="+mn-cs"/>
            </a:endParaRPr>
          </a:p>
        </p:txBody>
      </p:sp>
      <p:pic>
        <p:nvPicPr>
          <p:cNvPr id="12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2350" y="2759075"/>
            <a:ext cx="1068388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11" name="Object 187"/>
          <p:cNvGraphicFramePr>
            <a:graphicFrameLocks noChangeAspect="1"/>
          </p:cNvGraphicFramePr>
          <p:nvPr/>
        </p:nvGraphicFramePr>
        <p:xfrm>
          <a:off x="6996113" y="2028825"/>
          <a:ext cx="884237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" r:id="rId5" imgW="875899" imgH="702644" progId="ChemDraw.Document.6.0">
                  <p:embed/>
                </p:oleObj>
              </mc:Choice>
              <mc:Fallback>
                <p:oleObj r:id="rId5" imgW="875899" imgH="702644" progId="ChemDraw.Document.6.0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6113" y="2028825"/>
                        <a:ext cx="884237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2" name="Object 188"/>
          <p:cNvGraphicFramePr>
            <a:graphicFrameLocks noChangeAspect="1"/>
          </p:cNvGraphicFramePr>
          <p:nvPr/>
        </p:nvGraphicFramePr>
        <p:xfrm>
          <a:off x="950913" y="2260600"/>
          <a:ext cx="13589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" name="CS ChemDraw Drawing" r:id="rId7" imgW="1335024" imgH="705612" progId="ChemDraw.Document.6.0">
                  <p:embed/>
                </p:oleObj>
              </mc:Choice>
              <mc:Fallback>
                <p:oleObj name="CS ChemDraw Drawing" r:id="rId7" imgW="1335024" imgH="705612" progId="ChemDraw.Document.6.0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2260600"/>
                        <a:ext cx="1358900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3" name="Object 189"/>
          <p:cNvGraphicFramePr>
            <a:graphicFrameLocks noChangeAspect="1"/>
          </p:cNvGraphicFramePr>
          <p:nvPr/>
        </p:nvGraphicFramePr>
        <p:xfrm>
          <a:off x="1111250" y="4203700"/>
          <a:ext cx="1366838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5" name="CS ChemDraw Drawing" r:id="rId9" imgW="1415374" imgH="2014232" progId="ChemDraw.Document.6.0">
                  <p:embed/>
                </p:oleObj>
              </mc:Choice>
              <mc:Fallback>
                <p:oleObj name="CS ChemDraw Drawing" r:id="rId9" imgW="1415374" imgH="2014232" progId="ChemDraw.Document.6.0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0" y="4203700"/>
                        <a:ext cx="1366838" cy="195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Овал 15"/>
          <p:cNvSpPr/>
          <p:nvPr/>
        </p:nvSpPr>
        <p:spPr>
          <a:xfrm>
            <a:off x="3300413" y="2879725"/>
            <a:ext cx="2192337" cy="1393825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17" name="Овал 16"/>
          <p:cNvSpPr/>
          <p:nvPr/>
        </p:nvSpPr>
        <p:spPr>
          <a:xfrm>
            <a:off x="6940550" y="3332163"/>
            <a:ext cx="1238250" cy="1163637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1230" name="TextBox 22"/>
          <p:cNvSpPr txBox="1">
            <a:spLocks noChangeArrowheads="1"/>
          </p:cNvSpPr>
          <p:nvPr/>
        </p:nvSpPr>
        <p:spPr bwMode="auto">
          <a:xfrm>
            <a:off x="212725" y="2001838"/>
            <a:ext cx="4921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700">
                <a:latin typeface="Bookman Old Style" pitchFamily="18" charset="0"/>
              </a:rPr>
              <a:t>1.</a:t>
            </a:r>
            <a:endParaRPr lang="ru-RU" sz="2700">
              <a:latin typeface="Cambria" pitchFamily="18" charset="0"/>
            </a:endParaRPr>
          </a:p>
        </p:txBody>
      </p:sp>
      <p:sp>
        <p:nvSpPr>
          <p:cNvPr id="1231" name="TextBox 31"/>
          <p:cNvSpPr txBox="1">
            <a:spLocks noChangeArrowheads="1"/>
          </p:cNvSpPr>
          <p:nvPr/>
        </p:nvSpPr>
        <p:spPr bwMode="auto">
          <a:xfrm>
            <a:off x="206375" y="4700588"/>
            <a:ext cx="49371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700">
                <a:latin typeface="Bookman Old Style" pitchFamily="18" charset="0"/>
              </a:rPr>
              <a:t>2.</a:t>
            </a:r>
            <a:endParaRPr lang="ru-RU" sz="2700">
              <a:latin typeface="Cambria" pitchFamily="18" charset="0"/>
            </a:endParaRPr>
          </a:p>
        </p:txBody>
      </p:sp>
      <p:graphicFrame>
        <p:nvGraphicFramePr>
          <p:cNvPr id="1214" name="Object 190"/>
          <p:cNvGraphicFramePr>
            <a:graphicFrameLocks noChangeAspect="1"/>
          </p:cNvGraphicFramePr>
          <p:nvPr/>
        </p:nvGraphicFramePr>
        <p:xfrm>
          <a:off x="7091363" y="3548063"/>
          <a:ext cx="903287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" r:id="rId11" imgW="1078029" imgH="1039528" progId="ChemDraw.Document.6.0">
                  <p:embed/>
                </p:oleObj>
              </mc:Choice>
              <mc:Fallback>
                <p:oleObj r:id="rId11" imgW="1078029" imgH="1039528" progId="ChemDraw.Document.6.0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1363" y="3548063"/>
                        <a:ext cx="903287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87463" y="1979613"/>
            <a:ext cx="608012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latin typeface="+mn-lt"/>
                <a:cs typeface="+mn-cs"/>
              </a:rPr>
              <a:t>DMA</a:t>
            </a:r>
            <a:endParaRPr lang="ru-RU" sz="1350" b="1" dirty="0">
              <a:latin typeface="+mn-lt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70625" y="2476500"/>
            <a:ext cx="573088" cy="30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latin typeface="+mn-lt"/>
                <a:cs typeface="+mn-cs"/>
              </a:rPr>
              <a:t>DCV</a:t>
            </a:r>
            <a:endParaRPr lang="ru-RU" sz="1350" b="1" dirty="0">
              <a:latin typeface="+mn-lt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35813" y="2736850"/>
            <a:ext cx="560387" cy="30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latin typeface="+mn-lt"/>
                <a:cs typeface="+mn-cs"/>
              </a:rPr>
              <a:t>TCV</a:t>
            </a:r>
            <a:endParaRPr lang="ru-RU" sz="1350" b="1" dirty="0">
              <a:latin typeface="+mn-lt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43775" y="4551363"/>
            <a:ext cx="552450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latin typeface="+mn-lt"/>
                <a:cs typeface="+mn-cs"/>
              </a:rPr>
              <a:t>TCF</a:t>
            </a:r>
            <a:endParaRPr lang="ru-RU" sz="1350" b="1" dirty="0">
              <a:latin typeface="+mn-lt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78813" y="2366963"/>
            <a:ext cx="549275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latin typeface="+mn-lt"/>
                <a:cs typeface="+mn-cs"/>
              </a:rPr>
              <a:t>TCP</a:t>
            </a:r>
            <a:endParaRPr lang="ru-RU" sz="1350" b="1" dirty="0">
              <a:latin typeface="+mn-lt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33513" y="3925888"/>
            <a:ext cx="539750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latin typeface="+mn-lt"/>
                <a:cs typeface="+mn-cs"/>
              </a:rPr>
              <a:t>IZ-3</a:t>
            </a:r>
            <a:endParaRPr lang="ru-RU" sz="1350" b="1" dirty="0">
              <a:latin typeface="+mn-lt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05275" y="2506663"/>
            <a:ext cx="582613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latin typeface="+mn-lt"/>
                <a:cs typeface="+mn-cs"/>
              </a:rPr>
              <a:t>DVQ</a:t>
            </a:r>
            <a:endParaRPr lang="ru-RU" sz="1350" b="1" dirty="0">
              <a:latin typeface="+mn-lt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7088" y="1911350"/>
            <a:ext cx="1930400" cy="441325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964238" y="1911350"/>
            <a:ext cx="3108325" cy="36623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36" name="TextBox 35"/>
          <p:cNvSpPr txBox="1"/>
          <p:nvPr/>
        </p:nvSpPr>
        <p:spPr>
          <a:xfrm>
            <a:off x="1433513" y="5086350"/>
            <a:ext cx="539750" cy="30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latin typeface="+mn-lt"/>
                <a:cs typeface="+mn-cs"/>
              </a:rPr>
              <a:t>IZ-1</a:t>
            </a:r>
            <a:endParaRPr lang="ru-RU" sz="1350" b="1" dirty="0">
              <a:latin typeface="+mn-lt"/>
              <a:cs typeface="+mn-cs"/>
            </a:endParaRPr>
          </a:p>
        </p:txBody>
      </p:sp>
      <p:graphicFrame>
        <p:nvGraphicFramePr>
          <p:cNvPr id="1215" name="Object 191"/>
          <p:cNvGraphicFramePr>
            <a:graphicFrameLocks noChangeAspect="1"/>
          </p:cNvGraphicFramePr>
          <p:nvPr/>
        </p:nvGraphicFramePr>
        <p:xfrm>
          <a:off x="3503613" y="3181350"/>
          <a:ext cx="18192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" name="CS ChemDraw Drawing" r:id="rId13" imgW="1712717" imgH="824033" progId="ChemDraw.Document.6.0">
                  <p:embed/>
                </p:oleObj>
              </mc:Choice>
              <mc:Fallback>
                <p:oleObj name="CS ChemDraw Drawing" r:id="rId13" imgW="1712717" imgH="824033" progId="ChemDraw.Document.6.0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3181350"/>
                        <a:ext cx="1819275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6" name="Object 192"/>
          <p:cNvGraphicFramePr>
            <a:graphicFrameLocks noChangeAspect="1"/>
          </p:cNvGraphicFramePr>
          <p:nvPr/>
        </p:nvGraphicFramePr>
        <p:xfrm>
          <a:off x="2957513" y="4591050"/>
          <a:ext cx="131921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" name="CS ChemDraw Drawing" r:id="rId15" imgW="1241898" imgH="577115" progId="ChemDraw.Document.6.0">
                  <p:embed/>
                </p:oleObj>
              </mc:Choice>
              <mc:Fallback>
                <p:oleObj name="CS ChemDraw Drawing" r:id="rId15" imgW="1241898" imgH="577115" progId="ChemDraw.Document.6.0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4591050"/>
                        <a:ext cx="1319212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7" name="Object 193"/>
          <p:cNvGraphicFramePr>
            <a:graphicFrameLocks noChangeAspect="1"/>
          </p:cNvGraphicFramePr>
          <p:nvPr/>
        </p:nvGraphicFramePr>
        <p:xfrm>
          <a:off x="3617913" y="5672138"/>
          <a:ext cx="1944687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" name="CS ChemDraw Drawing" r:id="rId17" imgW="1826854" imgH="565126" progId="ChemDraw.Document.6.0">
                  <p:embed/>
                </p:oleObj>
              </mc:Choice>
              <mc:Fallback>
                <p:oleObj name="CS ChemDraw Drawing" r:id="rId17" imgW="1826854" imgH="565126" progId="ChemDraw.Document.6.0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7913" y="5672138"/>
                        <a:ext cx="1944687" cy="598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" name="Object 194"/>
          <p:cNvGraphicFramePr>
            <a:graphicFrameLocks noChangeAspect="1"/>
          </p:cNvGraphicFramePr>
          <p:nvPr/>
        </p:nvGraphicFramePr>
        <p:xfrm>
          <a:off x="4471988" y="4616450"/>
          <a:ext cx="142557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" name="CS ChemDraw Drawing" r:id="rId19" imgW="1336256" imgH="775427" progId="ChemDraw.Document.6.0">
                  <p:embed/>
                </p:oleObj>
              </mc:Choice>
              <mc:Fallback>
                <p:oleObj name="CS ChemDraw Drawing" r:id="rId19" imgW="1336256" imgH="775427" progId="ChemDraw.Document.6.0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988" y="4616450"/>
                        <a:ext cx="1425575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290888" y="4408488"/>
            <a:ext cx="582612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latin typeface="+mn-lt"/>
                <a:cs typeface="+mn-cs"/>
              </a:rPr>
              <a:t>DVT</a:t>
            </a:r>
            <a:endParaRPr lang="ru-RU" sz="1350" b="1" dirty="0">
              <a:latin typeface="+mn-lt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91000" y="5514975"/>
            <a:ext cx="690563" cy="30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latin typeface="+mn-lt"/>
                <a:cs typeface="+mn-cs"/>
              </a:rPr>
              <a:t>DVBT</a:t>
            </a:r>
            <a:endParaRPr lang="ru-RU" sz="1350" b="1" dirty="0">
              <a:latin typeface="+mn-lt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46638" y="4392613"/>
            <a:ext cx="444500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latin typeface="+mn-lt"/>
                <a:cs typeface="+mn-cs"/>
              </a:rPr>
              <a:t>OT</a:t>
            </a:r>
            <a:endParaRPr lang="ru-RU" sz="1350" b="1" dirty="0">
              <a:latin typeface="+mn-lt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A806DE-92A4-4EF6-9CEE-3756469193E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6563" y="11271"/>
            <a:ext cx="8467725" cy="843026"/>
          </a:xfrm>
          <a:prstGeom prst="rect">
            <a:avLst/>
          </a:prstGeom>
        </p:spPr>
        <p:txBody>
          <a:bodyPr lIns="68580" tIns="34290" rIns="68580" bIns="3429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/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700" dirty="0" smtClean="0"/>
              <a:t>Выбор расчетного приближения</a:t>
            </a:r>
            <a:endParaRPr lang="ru-RU" sz="2700" dirty="0"/>
          </a:p>
        </p:txBody>
      </p:sp>
      <p:sp>
        <p:nvSpPr>
          <p:cNvPr id="8" name="Rectangle 109"/>
          <p:cNvSpPr>
            <a:spLocks noChangeArrowheads="1"/>
          </p:cNvSpPr>
          <p:nvPr/>
        </p:nvSpPr>
        <p:spPr bwMode="auto">
          <a:xfrm>
            <a:off x="1517650" y="2949575"/>
            <a:ext cx="620713" cy="3397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ru-RU" sz="1600" b="1" dirty="0" smtClean="0">
                <a:latin typeface="+mj-lt"/>
                <a:sym typeface="Symbol" pitchFamily="18" charset="2"/>
              </a:rPr>
              <a:t></a:t>
            </a:r>
            <a:r>
              <a:rPr lang="en-US" altLang="ru-RU" sz="1600" b="1" dirty="0" smtClean="0">
                <a:latin typeface="+mj-lt"/>
              </a:rPr>
              <a:t> </a:t>
            </a:r>
            <a:r>
              <a:rPr lang="ru-RU" altLang="ru-RU" sz="1600" b="1" dirty="0">
                <a:latin typeface="+mj-lt"/>
                <a:sym typeface="Symbol" pitchFamily="18" charset="2"/>
              </a:rPr>
              <a:t>, </a:t>
            </a:r>
            <a:r>
              <a:rPr lang="en-US" altLang="ru-RU" sz="1600" b="1" dirty="0">
                <a:latin typeface="+mj-lt"/>
                <a:sym typeface="Symbol" pitchFamily="18" charset="2"/>
              </a:rPr>
              <a:t>D</a:t>
            </a:r>
          </a:p>
        </p:txBody>
      </p:sp>
      <p:sp>
        <p:nvSpPr>
          <p:cNvPr id="9" name="Rectangle 111"/>
          <p:cNvSpPr>
            <a:spLocks noChangeArrowheads="1"/>
          </p:cNvSpPr>
          <p:nvPr/>
        </p:nvSpPr>
        <p:spPr bwMode="auto">
          <a:xfrm>
            <a:off x="1096963" y="5662613"/>
            <a:ext cx="1419225" cy="3381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ru-RU" sz="1600" b="1" dirty="0" smtClean="0">
                <a:latin typeface="+mj-lt"/>
                <a:sym typeface="Symbol" pitchFamily="18" charset="2"/>
              </a:rPr>
              <a:t></a:t>
            </a:r>
            <a:r>
              <a:rPr lang="en-US" altLang="ru-RU" sz="1600" dirty="0" smtClean="0">
                <a:latin typeface="+mj-lt"/>
              </a:rPr>
              <a:t> </a:t>
            </a:r>
            <a:r>
              <a:rPr lang="ru-RU" altLang="ru-RU" sz="1600" b="1" dirty="0">
                <a:latin typeface="+mj-lt"/>
                <a:sym typeface="Symbol" pitchFamily="18" charset="2"/>
              </a:rPr>
              <a:t>,*10</a:t>
            </a:r>
            <a:r>
              <a:rPr lang="ru-RU" altLang="ru-RU" sz="1600" b="1" baseline="30000" dirty="0">
                <a:latin typeface="+mj-lt"/>
                <a:sym typeface="Symbol" pitchFamily="18" charset="2"/>
              </a:rPr>
              <a:t>-24</a:t>
            </a:r>
            <a:r>
              <a:rPr lang="ru-RU" altLang="ru-RU" sz="1600" b="1" dirty="0">
                <a:latin typeface="+mj-lt"/>
                <a:sym typeface="Symbol" pitchFamily="18" charset="2"/>
              </a:rPr>
              <a:t> </a:t>
            </a:r>
            <a:r>
              <a:rPr lang="en-US" altLang="ru-RU" sz="1600" b="1" dirty="0" err="1">
                <a:latin typeface="+mj-lt"/>
                <a:sym typeface="Symbol" pitchFamily="18" charset="2"/>
              </a:rPr>
              <a:t>esu</a:t>
            </a:r>
            <a:r>
              <a:rPr lang="en-US" altLang="ru-RU" sz="1600" dirty="0">
                <a:latin typeface="+mj-lt"/>
                <a:sym typeface="Symbol" pitchFamily="18" charset="2"/>
              </a:rPr>
              <a:t> </a:t>
            </a:r>
          </a:p>
        </p:txBody>
      </p:sp>
      <p:sp>
        <p:nvSpPr>
          <p:cNvPr id="10" name="Rectangle 113"/>
          <p:cNvSpPr>
            <a:spLocks noChangeArrowheads="1"/>
          </p:cNvSpPr>
          <p:nvPr/>
        </p:nvSpPr>
        <p:spPr bwMode="auto">
          <a:xfrm>
            <a:off x="4179888" y="2570163"/>
            <a:ext cx="1974850" cy="3381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600" b="1" dirty="0" smtClean="0">
                <a:latin typeface="+mj-lt"/>
                <a:sym typeface="Symbol" pitchFamily="18" charset="2"/>
              </a:rPr>
              <a:t></a:t>
            </a:r>
            <a:r>
              <a:rPr lang="ru-RU" altLang="ru-RU" sz="1600" b="1" baseline="-25000" dirty="0" smtClean="0">
                <a:latin typeface="+mj-lt"/>
              </a:rPr>
              <a:t>║</a:t>
            </a:r>
            <a:r>
              <a:rPr lang="ru-RU" altLang="ru-RU" sz="1600" b="1" dirty="0" smtClean="0">
                <a:latin typeface="+mj-lt"/>
                <a:sym typeface="Symbol" pitchFamily="18" charset="2"/>
              </a:rPr>
              <a:t>,*</a:t>
            </a:r>
            <a:r>
              <a:rPr lang="ru-RU" altLang="ru-RU" sz="1600" b="1" dirty="0">
                <a:latin typeface="+mj-lt"/>
                <a:sym typeface="Symbol" pitchFamily="18" charset="2"/>
              </a:rPr>
              <a:t>10</a:t>
            </a:r>
            <a:r>
              <a:rPr lang="ru-RU" altLang="ru-RU" sz="1600" b="1" baseline="30000" dirty="0">
                <a:latin typeface="+mj-lt"/>
                <a:sym typeface="Symbol" pitchFamily="18" charset="2"/>
              </a:rPr>
              <a:t>-30</a:t>
            </a:r>
            <a:r>
              <a:rPr lang="ru-RU" altLang="ru-RU" sz="1600" b="1" dirty="0">
                <a:latin typeface="+mj-lt"/>
                <a:sym typeface="Symbol" pitchFamily="18" charset="2"/>
              </a:rPr>
              <a:t> </a:t>
            </a:r>
            <a:r>
              <a:rPr lang="en-US" altLang="ru-RU" sz="1600" b="1" dirty="0" err="1">
                <a:latin typeface="+mj-lt"/>
                <a:sym typeface="Symbol" pitchFamily="18" charset="2"/>
              </a:rPr>
              <a:t>esu</a:t>
            </a:r>
            <a:r>
              <a:rPr lang="en-US" altLang="ru-RU" sz="1600" b="1" dirty="0">
                <a:latin typeface="+mj-lt"/>
                <a:sym typeface="Symbol" pitchFamily="18" charset="2"/>
              </a:rPr>
              <a:t> 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278812" y="1092925"/>
          <a:ext cx="3099227" cy="2137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306563" y="3527206"/>
          <a:ext cx="3144668" cy="2278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3691113" y="786488"/>
          <a:ext cx="2952750" cy="1836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263" name="Прямоугольник 29"/>
          <p:cNvSpPr>
            <a:spLocks noChangeArrowheads="1"/>
          </p:cNvSpPr>
          <p:nvPr/>
        </p:nvSpPr>
        <p:spPr bwMode="auto">
          <a:xfrm>
            <a:off x="3509963" y="6208713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>
                <a:latin typeface="Calibri" pitchFamily="34" charset="0"/>
              </a:rPr>
              <a:t>L.E. Johnson, L.R. Dalton, B.H. Robinson. </a:t>
            </a:r>
            <a:endParaRPr lang="ru-RU" sz="1400" i="1">
              <a:latin typeface="Calibri" pitchFamily="34" charset="0"/>
            </a:endParaRPr>
          </a:p>
          <a:p>
            <a:r>
              <a:rPr lang="en-US" sz="1400" i="1">
                <a:latin typeface="Calibri" pitchFamily="34" charset="0"/>
              </a:rPr>
              <a:t>Acc. Chem. Res., </a:t>
            </a:r>
            <a:r>
              <a:rPr lang="ru-RU" sz="1400" i="1">
                <a:latin typeface="Calibri" pitchFamily="34" charset="0"/>
              </a:rPr>
              <a:t>2014</a:t>
            </a:r>
            <a:r>
              <a:rPr lang="en-US" sz="1400" i="1">
                <a:latin typeface="Calibri" pitchFamily="34" charset="0"/>
              </a:rPr>
              <a:t>, </a:t>
            </a:r>
            <a:r>
              <a:rPr lang="ru-RU" sz="1400" i="1">
                <a:latin typeface="Calibri" pitchFamily="34" charset="0"/>
              </a:rPr>
              <a:t>V</a:t>
            </a:r>
            <a:r>
              <a:rPr lang="en-US" sz="1400" i="1">
                <a:latin typeface="Calibri" pitchFamily="34" charset="0"/>
              </a:rPr>
              <a:t>.</a:t>
            </a:r>
            <a:r>
              <a:rPr lang="ru-RU" sz="1400" i="1">
                <a:latin typeface="Calibri" pitchFamily="34" charset="0"/>
              </a:rPr>
              <a:t> 47, Issue 11</a:t>
            </a:r>
            <a:r>
              <a:rPr lang="en-US" sz="1400" i="1">
                <a:latin typeface="Calibri" pitchFamily="34" charset="0"/>
              </a:rPr>
              <a:t>, pp 3258–3265</a:t>
            </a:r>
            <a:endParaRPr lang="ru-RU" sz="1400" i="1">
              <a:latin typeface="Calibri" pitchFamily="34" charset="0"/>
            </a:endParaRPr>
          </a:p>
        </p:txBody>
      </p:sp>
      <p:grpSp>
        <p:nvGrpSpPr>
          <p:cNvPr id="10264" name="Группа 14"/>
          <p:cNvGrpSpPr>
            <a:grpSpLocks/>
          </p:cNvGrpSpPr>
          <p:nvPr/>
        </p:nvGrpSpPr>
        <p:grpSpPr bwMode="auto">
          <a:xfrm>
            <a:off x="3332163" y="2949575"/>
            <a:ext cx="4365625" cy="3259138"/>
            <a:chOff x="4216400" y="2139950"/>
            <a:chExt cx="4365625" cy="3259138"/>
          </a:xfrm>
        </p:grpSpPr>
        <p:pic>
          <p:nvPicPr>
            <p:cNvPr id="1026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l="13231" t="27625" r="39154" b="9196"/>
            <a:stretch>
              <a:fillRect/>
            </a:stretch>
          </p:blipFill>
          <p:spPr bwMode="auto">
            <a:xfrm>
              <a:off x="4216400" y="2139950"/>
              <a:ext cx="4365625" cy="3259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Прямоугольник 16"/>
            <p:cNvSpPr/>
            <p:nvPr/>
          </p:nvSpPr>
          <p:spPr>
            <a:xfrm>
              <a:off x="4394200" y="3378200"/>
              <a:ext cx="4114800" cy="2286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8" name="Овал 17"/>
          <p:cNvSpPr/>
          <p:nvPr/>
        </p:nvSpPr>
        <p:spPr>
          <a:xfrm rot="2530137">
            <a:off x="5286375" y="1720850"/>
            <a:ext cx="371475" cy="7604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0255" name="Object 15"/>
          <p:cNvGraphicFramePr>
            <a:graphicFrameLocks noChangeAspect="1"/>
          </p:cNvGraphicFramePr>
          <p:nvPr/>
        </p:nvGraphicFramePr>
        <p:xfrm>
          <a:off x="7785100" y="995363"/>
          <a:ext cx="1044575" cy="359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name="CS ChemDraw Drawing" r:id="rId8" imgW="1045075" imgH="3594898" progId="ChemDraw.Document.6.0">
                  <p:embed/>
                </p:oleObj>
              </mc:Choice>
              <mc:Fallback>
                <p:oleObj name="CS ChemDraw Drawing" r:id="rId8" imgW="1045075" imgH="3594898" progId="ChemDraw.Document.6.0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5100" y="995363"/>
                        <a:ext cx="1044575" cy="3595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Овал 18"/>
          <p:cNvSpPr/>
          <p:nvPr/>
        </p:nvSpPr>
        <p:spPr>
          <a:xfrm rot="2530137">
            <a:off x="1928813" y="2232025"/>
            <a:ext cx="371475" cy="7604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 rot="2530137">
            <a:off x="1998663" y="4813300"/>
            <a:ext cx="371475" cy="7604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A806DE-92A4-4EF6-9CEE-3756469193E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6563" y="11271"/>
            <a:ext cx="8467725" cy="843026"/>
          </a:xfrm>
          <a:prstGeom prst="rect">
            <a:avLst/>
          </a:prstGeom>
        </p:spPr>
        <p:txBody>
          <a:bodyPr lIns="68580" tIns="34290" rIns="68580" bIns="3429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/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700" dirty="0"/>
              <a:t>Методы расчетов</a:t>
            </a:r>
          </a:p>
        </p:txBody>
      </p:sp>
      <p:pic>
        <p:nvPicPr>
          <p:cNvPr id="22530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5775" y="3777888"/>
            <a:ext cx="2400300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5829" y="5088731"/>
            <a:ext cx="133985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4932" y="5073673"/>
            <a:ext cx="400367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6925" y="3247663"/>
            <a:ext cx="12080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439738" y="854075"/>
            <a:ext cx="8334375" cy="2316788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2221706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altLang="ru-RU" sz="1400" dirty="0">
                <a:solidFill>
                  <a:srgbClr val="6116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Оптимизация геометрии </a:t>
            </a:r>
          </a:p>
          <a:p>
            <a:pPr defTabSz="2221706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altLang="ru-RU" sz="1400" dirty="0">
                <a:solidFill>
                  <a:srgbClr val="835E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Расчеты электрических характеристик </a:t>
            </a:r>
          </a:p>
          <a:p>
            <a:pPr defTabSz="2221706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ru-RU" alt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defTabSz="22217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проводились по различным схемам (</a:t>
            </a:r>
            <a:r>
              <a:rPr lang="en-US" alt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</a:t>
            </a:r>
            <a:r>
              <a:rPr lang="ru-RU" alt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</a:t>
            </a:r>
            <a:r>
              <a:rPr lang="ru-RU" alt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</a:t>
            </a:r>
            <a:r>
              <a:rPr lang="ru-RU" alt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) с использованием программы </a:t>
            </a:r>
            <a:r>
              <a:rPr lang="en-US" alt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J</a:t>
            </a:r>
            <a:r>
              <a:rPr lang="ru-RU" alt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aguar</a:t>
            </a:r>
            <a:r>
              <a:rPr lang="ru-RU" alt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defTabSz="22217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(Jaguar, version 9.</a:t>
            </a:r>
            <a:r>
              <a:rPr lang="ru-RU" alt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3</a:t>
            </a:r>
            <a:r>
              <a:rPr lang="en-US" alt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Schrödinger, LLC, New York, NY, 2016</a:t>
            </a:r>
            <a:r>
              <a:rPr lang="en-US" alt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)</a:t>
            </a:r>
            <a:r>
              <a:rPr lang="ru-RU" alt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</a:t>
            </a:r>
          </a:p>
          <a:p>
            <a:pPr defTabSz="222170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400" dirty="0">
              <a:latin typeface="+mn-lt"/>
              <a:cs typeface="+mn-cs"/>
            </a:endParaRPr>
          </a:p>
          <a:p>
            <a:pPr algn="ctr" defTabSz="2221706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400" dirty="0">
                <a:latin typeface="+mn-lt"/>
                <a:cs typeface="+mn-cs"/>
              </a:rPr>
              <a:t>a – </a:t>
            </a:r>
            <a:r>
              <a:rPr lang="en-US" altLang="ru-RU" sz="1400" dirty="0">
                <a:solidFill>
                  <a:srgbClr val="611617"/>
                </a:solidFill>
                <a:latin typeface="+mn-lt"/>
                <a:cs typeface="+mn-cs"/>
              </a:rPr>
              <a:t>M06-2X/6-31G(d)</a:t>
            </a:r>
            <a:r>
              <a:rPr lang="ru-RU" altLang="ru-RU" sz="1400" dirty="0">
                <a:solidFill>
                  <a:srgbClr val="611617"/>
                </a:solidFill>
                <a:latin typeface="+mn-lt"/>
                <a:cs typeface="+mn-cs"/>
              </a:rPr>
              <a:t> </a:t>
            </a:r>
            <a:r>
              <a:rPr lang="en-US" altLang="ru-RU" sz="1400" dirty="0">
                <a:latin typeface="+mn-lt"/>
                <a:cs typeface="+mn-cs"/>
              </a:rPr>
              <a:t>//</a:t>
            </a:r>
            <a:r>
              <a:rPr lang="ru-RU" altLang="ru-RU" sz="1400" dirty="0">
                <a:latin typeface="+mn-lt"/>
                <a:cs typeface="+mn-cs"/>
              </a:rPr>
              <a:t> </a:t>
            </a:r>
            <a:r>
              <a:rPr lang="en-US" altLang="ru-RU" sz="1400" dirty="0">
                <a:solidFill>
                  <a:srgbClr val="835E01"/>
                </a:solidFill>
                <a:latin typeface="+mn-lt"/>
                <a:cs typeface="+mn-cs"/>
              </a:rPr>
              <a:t>M06-2X/</a:t>
            </a:r>
            <a:r>
              <a:rPr lang="en-US" altLang="ru-RU" sz="1400" dirty="0" err="1">
                <a:solidFill>
                  <a:srgbClr val="835E01"/>
                </a:solidFill>
                <a:latin typeface="+mn-lt"/>
                <a:cs typeface="+mn-cs"/>
              </a:rPr>
              <a:t>aug</a:t>
            </a:r>
            <a:r>
              <a:rPr lang="en-US" altLang="ru-RU" sz="1400" dirty="0">
                <a:solidFill>
                  <a:srgbClr val="835E01"/>
                </a:solidFill>
                <a:latin typeface="+mn-lt"/>
                <a:cs typeface="+mn-cs"/>
              </a:rPr>
              <a:t>-cc-</a:t>
            </a:r>
            <a:r>
              <a:rPr lang="en-US" altLang="ru-RU" sz="1400" dirty="0" err="1">
                <a:solidFill>
                  <a:srgbClr val="835E01"/>
                </a:solidFill>
                <a:latin typeface="+mn-lt"/>
                <a:cs typeface="+mn-cs"/>
              </a:rPr>
              <a:t>pVDZ</a:t>
            </a:r>
            <a:r>
              <a:rPr lang="en-US" altLang="ru-RU" sz="1400" dirty="0">
                <a:solidFill>
                  <a:srgbClr val="835E01"/>
                </a:solidFill>
                <a:latin typeface="+mn-lt"/>
                <a:cs typeface="+mn-cs"/>
                <a:sym typeface="Symbol" pitchFamily="18" charset="2"/>
              </a:rPr>
              <a:t></a:t>
            </a:r>
            <a:r>
              <a:rPr lang="en-US" altLang="ru-RU" sz="1400" dirty="0">
                <a:latin typeface="+mn-lt"/>
                <a:cs typeface="+mn-cs"/>
              </a:rPr>
              <a:t>; </a:t>
            </a:r>
          </a:p>
          <a:p>
            <a:pPr algn="ctr" defTabSz="2221706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ru-RU" sz="1400" dirty="0">
                <a:latin typeface="+mn-lt"/>
                <a:cs typeface="+mn-cs"/>
              </a:rPr>
              <a:t>b – </a:t>
            </a:r>
            <a:r>
              <a:rPr lang="en-US" altLang="ru-RU" sz="1400" dirty="0">
                <a:solidFill>
                  <a:srgbClr val="611617"/>
                </a:solidFill>
                <a:latin typeface="+mn-lt"/>
                <a:cs typeface="+mn-cs"/>
              </a:rPr>
              <a:t>B3LYP/6-31G(d)</a:t>
            </a:r>
            <a:r>
              <a:rPr lang="ru-RU" altLang="ru-RU" sz="1400" dirty="0">
                <a:solidFill>
                  <a:srgbClr val="611617"/>
                </a:solidFill>
                <a:latin typeface="+mn-lt"/>
                <a:cs typeface="+mn-cs"/>
              </a:rPr>
              <a:t> </a:t>
            </a:r>
            <a:r>
              <a:rPr lang="en-US" altLang="ru-RU" sz="1400" dirty="0">
                <a:latin typeface="+mn-lt"/>
                <a:cs typeface="+mn-cs"/>
              </a:rPr>
              <a:t>// </a:t>
            </a:r>
            <a:r>
              <a:rPr lang="en-US" altLang="ru-RU" sz="1400" dirty="0">
                <a:solidFill>
                  <a:srgbClr val="835E01"/>
                </a:solidFill>
                <a:latin typeface="+mn-lt"/>
                <a:cs typeface="+mn-cs"/>
              </a:rPr>
              <a:t>B3LYP/</a:t>
            </a:r>
            <a:r>
              <a:rPr lang="en-US" altLang="ru-RU" sz="1400" dirty="0" err="1">
                <a:solidFill>
                  <a:srgbClr val="835E01"/>
                </a:solidFill>
                <a:latin typeface="+mn-lt"/>
                <a:cs typeface="+mn-cs"/>
              </a:rPr>
              <a:t>aug</a:t>
            </a:r>
            <a:r>
              <a:rPr lang="en-US" altLang="ru-RU" sz="1400" dirty="0">
                <a:solidFill>
                  <a:srgbClr val="835E01"/>
                </a:solidFill>
                <a:latin typeface="+mn-lt"/>
                <a:cs typeface="+mn-cs"/>
              </a:rPr>
              <a:t>-cc-</a:t>
            </a:r>
            <a:r>
              <a:rPr lang="en-US" altLang="ru-RU" sz="1400" dirty="0" err="1">
                <a:solidFill>
                  <a:srgbClr val="835E01"/>
                </a:solidFill>
                <a:latin typeface="+mn-lt"/>
                <a:cs typeface="+mn-cs"/>
              </a:rPr>
              <a:t>pVDZ</a:t>
            </a:r>
            <a:r>
              <a:rPr lang="en-US" altLang="ru-RU" sz="1400" dirty="0">
                <a:solidFill>
                  <a:srgbClr val="835E01"/>
                </a:solidFill>
                <a:latin typeface="+mn-lt"/>
                <a:cs typeface="+mn-cs"/>
                <a:sym typeface="Symbol" pitchFamily="18" charset="2"/>
              </a:rPr>
              <a:t></a:t>
            </a:r>
            <a:r>
              <a:rPr lang="en-US" altLang="ru-RU" sz="1400" dirty="0">
                <a:latin typeface="+mn-lt"/>
                <a:cs typeface="+mn-cs"/>
              </a:rPr>
              <a:t>; </a:t>
            </a:r>
          </a:p>
          <a:p>
            <a:pPr algn="ctr" defTabSz="2221706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400" dirty="0">
                <a:latin typeface="+mn-lt"/>
                <a:cs typeface="+mn-cs"/>
              </a:rPr>
              <a:t>c –</a:t>
            </a:r>
            <a:r>
              <a:rPr lang="ru-RU" altLang="ru-RU" sz="1400" dirty="0">
                <a:latin typeface="+mn-lt"/>
                <a:cs typeface="+mn-cs"/>
              </a:rPr>
              <a:t> </a:t>
            </a:r>
            <a:r>
              <a:rPr lang="en-US" altLang="ru-RU" sz="1400" dirty="0">
                <a:solidFill>
                  <a:srgbClr val="611617"/>
                </a:solidFill>
                <a:latin typeface="+mn-lt"/>
                <a:cs typeface="+mn-cs"/>
              </a:rPr>
              <a:t>B3LYP/6-31G(d)</a:t>
            </a:r>
            <a:r>
              <a:rPr lang="ru-RU" altLang="ru-RU" sz="1400" dirty="0">
                <a:solidFill>
                  <a:srgbClr val="611617"/>
                </a:solidFill>
                <a:latin typeface="+mn-lt"/>
                <a:cs typeface="+mn-cs"/>
              </a:rPr>
              <a:t> </a:t>
            </a:r>
            <a:r>
              <a:rPr lang="en-US" altLang="ru-RU" sz="1400" dirty="0">
                <a:latin typeface="+mn-lt"/>
                <a:cs typeface="+mn-cs"/>
              </a:rPr>
              <a:t>// </a:t>
            </a:r>
            <a:r>
              <a:rPr lang="en-US" altLang="ru-RU" sz="1400" dirty="0">
                <a:solidFill>
                  <a:srgbClr val="835E01"/>
                </a:solidFill>
                <a:latin typeface="+mn-lt"/>
                <a:cs typeface="+mn-cs"/>
              </a:rPr>
              <a:t>M06-2X/aug-cc-pVDZ</a:t>
            </a:r>
            <a:r>
              <a:rPr lang="en-US" altLang="ru-RU" sz="1400" dirty="0">
                <a:solidFill>
                  <a:srgbClr val="835E01"/>
                </a:solidFill>
                <a:latin typeface="+mn-lt"/>
                <a:cs typeface="+mn-cs"/>
                <a:sym typeface="Symbol" pitchFamily="18" charset="2"/>
              </a:rPr>
              <a:t></a:t>
            </a:r>
            <a:r>
              <a:rPr lang="en-US" altLang="ru-RU" sz="1400" dirty="0">
                <a:latin typeface="+mn-lt"/>
                <a:cs typeface="+mn-cs"/>
              </a:rPr>
              <a:t>.</a:t>
            </a:r>
            <a:endParaRPr lang="ru-RU" altLang="ru-RU" sz="1400" dirty="0">
              <a:latin typeface="+mn-lt"/>
              <a:cs typeface="+mn-cs"/>
            </a:endParaRPr>
          </a:p>
        </p:txBody>
      </p:sp>
      <p:sp>
        <p:nvSpPr>
          <p:cNvPr id="22535" name="Text Box 17"/>
          <p:cNvSpPr txBox="1">
            <a:spLocks noChangeArrowheads="1"/>
          </p:cNvSpPr>
          <p:nvPr/>
        </p:nvSpPr>
        <p:spPr bwMode="auto">
          <a:xfrm>
            <a:off x="1087438" y="3322275"/>
            <a:ext cx="2641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mbria" pitchFamily="18" charset="0"/>
              </a:rPr>
              <a:t>Дипольный момент</a:t>
            </a:r>
          </a:p>
        </p:txBody>
      </p:sp>
      <p:sp>
        <p:nvSpPr>
          <p:cNvPr id="22536" name="Text Box 18"/>
          <p:cNvSpPr txBox="1">
            <a:spLocks noChangeArrowheads="1"/>
          </p:cNvSpPr>
          <p:nvPr/>
        </p:nvSpPr>
        <p:spPr bwMode="auto">
          <a:xfrm>
            <a:off x="1087438" y="3904888"/>
            <a:ext cx="27511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mbria" pitchFamily="18" charset="0"/>
              </a:rPr>
              <a:t>Средняя поляризуемость</a:t>
            </a:r>
          </a:p>
        </p:txBody>
      </p:sp>
      <p:sp>
        <p:nvSpPr>
          <p:cNvPr id="22537" name="Text Box 19"/>
          <p:cNvSpPr txBox="1">
            <a:spLocks noChangeArrowheads="1"/>
          </p:cNvSpPr>
          <p:nvPr/>
        </p:nvSpPr>
        <p:spPr bwMode="auto">
          <a:xfrm>
            <a:off x="1063625" y="4429749"/>
            <a:ext cx="6464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mbria" pitchFamily="18" charset="0"/>
              </a:rPr>
              <a:t>Проекция векторной составляющей гиперполяризуемости </a:t>
            </a:r>
          </a:p>
          <a:p>
            <a:r>
              <a:rPr lang="ru-RU" sz="1600">
                <a:latin typeface="Cambria" pitchFamily="18" charset="0"/>
              </a:rPr>
              <a:t>на вектор дипольного момента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874011" y="5065231"/>
                <a:ext cx="2296847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𝑡𝑜𝑡</m:t>
                          </m:r>
                          <m:r>
                            <m:rPr>
                              <m:nor/>
                            </m:rPr>
                            <a:rPr lang="ru-RU" dirty="0"/>
                            <m:t>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011" y="5065231"/>
                <a:ext cx="2296847" cy="563680"/>
              </a:xfrm>
              <a:prstGeom prst="rect">
                <a:avLst/>
              </a:prstGeom>
              <a:blipFill>
                <a:blip r:embed="rId7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157773" y="5037461"/>
            <a:ext cx="8013085" cy="709612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149220" y="527333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EFISH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0141" y="5913986"/>
                <a:ext cx="7397794" cy="717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𝐻𝑅𝑆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𝑖𝑖𝑖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105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𝑖𝑖𝑖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𝑗𝑗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38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105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𝑖𝑖𝑗</m:t>
                                      </m:r>
                                    </m:sub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16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105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𝑗𝑘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𝑐𝑦𝑐𝑙𝑖𝑐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𝑖𝑖𝑗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𝑗𝑘𝑘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20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35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𝑖𝑗𝑘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1" y="5913986"/>
                <a:ext cx="7397794" cy="7176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427935" y="598294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HRS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7773" y="5913986"/>
            <a:ext cx="7175534" cy="71769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A806DE-92A4-4EF6-9CEE-3756469193E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2" name="AutoShape 14"/>
          <p:cNvSpPr>
            <a:spLocks noChangeArrowheads="1"/>
          </p:cNvSpPr>
          <p:nvPr/>
        </p:nvSpPr>
        <p:spPr bwMode="auto">
          <a:xfrm>
            <a:off x="1430448" y="2537052"/>
            <a:ext cx="6202252" cy="4239466"/>
          </a:xfrm>
          <a:prstGeom prst="roundRect">
            <a:avLst>
              <a:gd name="adj" fmla="val 16667"/>
            </a:avLst>
          </a:prstGeom>
          <a:solidFill>
            <a:schemeClr val="folHlink">
              <a:alpha val="30196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9253" name="Oval 13"/>
          <p:cNvSpPr>
            <a:spLocks noChangeArrowheads="1"/>
          </p:cNvSpPr>
          <p:nvPr/>
        </p:nvSpPr>
        <p:spPr bwMode="auto">
          <a:xfrm>
            <a:off x="702623" y="855447"/>
            <a:ext cx="7101453" cy="1035050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graphicFrame>
        <p:nvGraphicFramePr>
          <p:cNvPr id="9250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708838"/>
              </p:ext>
            </p:extLst>
          </p:nvPr>
        </p:nvGraphicFramePr>
        <p:xfrm>
          <a:off x="3174800" y="946230"/>
          <a:ext cx="409575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2" name="CS ChemDraw Drawing" r:id="rId3" imgW="4160124" imgH="953671" progId="ChemDraw.Document.6.0">
                  <p:embed/>
                </p:oleObj>
              </mc:Choice>
              <mc:Fallback>
                <p:oleObj name="CS ChemDraw Drawing" r:id="rId3" imgW="4160124" imgH="953671" progId="ChemDraw.Document.6.0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4800" y="946230"/>
                        <a:ext cx="409575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4" name="Text Box 6"/>
          <p:cNvSpPr txBox="1">
            <a:spLocks noChangeArrowheads="1"/>
          </p:cNvSpPr>
          <p:nvPr/>
        </p:nvSpPr>
        <p:spPr bwMode="auto">
          <a:xfrm>
            <a:off x="3220837" y="3417322"/>
            <a:ext cx="156209" cy="30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9255" name="Text Box 9"/>
          <p:cNvSpPr txBox="1">
            <a:spLocks noChangeArrowheads="1"/>
          </p:cNvSpPr>
          <p:nvPr/>
        </p:nvSpPr>
        <p:spPr bwMode="auto">
          <a:xfrm>
            <a:off x="771537" y="1178379"/>
            <a:ext cx="25105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600" dirty="0">
                <a:latin typeface="Cambria" pitchFamily="18" charset="0"/>
              </a:rPr>
              <a:t>π</a:t>
            </a:r>
            <a:r>
              <a:rPr lang="ru-RU" sz="1600" dirty="0">
                <a:latin typeface="Cambria" pitchFamily="18" charset="0"/>
              </a:rPr>
              <a:t>-электронный мостик:</a:t>
            </a:r>
            <a:endParaRPr lang="el-GR" sz="1600" dirty="0">
              <a:latin typeface="Cambria" pitchFamily="18" charset="0"/>
            </a:endParaRPr>
          </a:p>
        </p:txBody>
      </p:sp>
      <p:graphicFrame>
        <p:nvGraphicFramePr>
          <p:cNvPr id="9251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145564"/>
              </p:ext>
            </p:extLst>
          </p:nvPr>
        </p:nvGraphicFramePr>
        <p:xfrm>
          <a:off x="1704174" y="2754649"/>
          <a:ext cx="5566376" cy="3950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3" name="CS ChemDraw Drawing" r:id="rId5" imgW="7333488" imgH="5125212" progId="ChemDraw.Document.6.0">
                  <p:embed/>
                </p:oleObj>
              </mc:Choice>
              <mc:Fallback>
                <p:oleObj name="CS ChemDraw Drawing" r:id="rId5" imgW="7333488" imgH="5125212" progId="ChemDraw.Document.6.0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174" y="2754649"/>
                        <a:ext cx="5566376" cy="395001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6" name="Text Box 12"/>
          <p:cNvSpPr txBox="1">
            <a:spLocks noChangeArrowheads="1"/>
          </p:cNvSpPr>
          <p:nvPr/>
        </p:nvSpPr>
        <p:spPr bwMode="auto">
          <a:xfrm>
            <a:off x="3127415" y="2208866"/>
            <a:ext cx="29894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Cambria" pitchFamily="18" charset="0"/>
              </a:rPr>
              <a:t>Резонансные формы молекул:</a:t>
            </a:r>
            <a:endParaRPr lang="el-GR" sz="1600" dirty="0">
              <a:latin typeface="Cambria" pitchFamily="18" charset="0"/>
            </a:endParaRPr>
          </a:p>
        </p:txBody>
      </p:sp>
      <p:sp>
        <p:nvSpPr>
          <p:cNvPr id="9257" name="Text Box 24"/>
          <p:cNvSpPr txBox="1">
            <a:spLocks noChangeArrowheads="1"/>
          </p:cNvSpPr>
          <p:nvPr/>
        </p:nvSpPr>
        <p:spPr bwMode="auto">
          <a:xfrm>
            <a:off x="411163" y="1875566"/>
            <a:ext cx="79771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50" i="1" dirty="0"/>
              <a:t>π-Заселенности натуральных связывающих </a:t>
            </a:r>
            <a:r>
              <a:rPr lang="ru-RU" sz="1050" i="1" dirty="0" err="1"/>
              <a:t>орбиталей</a:t>
            </a:r>
            <a:r>
              <a:rPr lang="ru-RU" sz="1050" i="1" dirty="0"/>
              <a:t> у некоторых атомов углерода в тиофене (</a:t>
            </a:r>
            <a:r>
              <a:rPr lang="ru-RU" sz="1050" b="1" i="1" dirty="0"/>
              <a:t>а</a:t>
            </a:r>
            <a:r>
              <a:rPr lang="ru-RU" sz="1050" i="1" dirty="0"/>
              <a:t>), </a:t>
            </a:r>
            <a:r>
              <a:rPr lang="ru-RU" sz="1050" i="1" dirty="0" err="1"/>
              <a:t>тиазоле</a:t>
            </a:r>
            <a:r>
              <a:rPr lang="ru-RU" sz="1050" i="1" dirty="0"/>
              <a:t> (</a:t>
            </a:r>
            <a:r>
              <a:rPr lang="en-GB" sz="1050" b="1" i="1" dirty="0"/>
              <a:t>b</a:t>
            </a:r>
            <a:r>
              <a:rPr lang="ru-RU" sz="1050" i="1" dirty="0"/>
              <a:t>), 1-этилхиноксалин-2-оне (</a:t>
            </a:r>
            <a:r>
              <a:rPr lang="ru-RU" sz="1050" b="1" i="1" dirty="0"/>
              <a:t>с</a:t>
            </a:r>
            <a:r>
              <a:rPr lang="ru-RU" sz="1050" i="1" dirty="0"/>
              <a:t>); </a:t>
            </a:r>
            <a:r>
              <a:rPr lang="en-GB" sz="1050" b="1" i="1" dirty="0"/>
              <a:t>a</a:t>
            </a:r>
            <a:r>
              <a:rPr lang="ru-RU" sz="1050" b="1" i="1" dirty="0"/>
              <a:t>,</a:t>
            </a:r>
            <a:r>
              <a:rPr lang="en-GB" sz="1050" b="1" i="1" dirty="0"/>
              <a:t>b</a:t>
            </a:r>
            <a:r>
              <a:rPr lang="ru-RU" sz="1050" i="1" dirty="0"/>
              <a:t>– данные </a:t>
            </a:r>
            <a:r>
              <a:rPr lang="en-US" sz="1050" i="1" dirty="0"/>
              <a:t>JACS</a:t>
            </a:r>
            <a:r>
              <a:rPr lang="ru-RU" sz="1050" i="1" dirty="0"/>
              <a:t>, 2000, 1154, </a:t>
            </a:r>
            <a:r>
              <a:rPr lang="en-GB" sz="1050" i="1" dirty="0"/>
              <a:t>M</a:t>
            </a:r>
            <a:r>
              <a:rPr lang="ru-RU" sz="1050" i="1" dirty="0"/>
              <a:t>06-2</a:t>
            </a:r>
            <a:r>
              <a:rPr lang="en-GB" sz="1050" i="1" dirty="0"/>
              <a:t>X</a:t>
            </a:r>
            <a:endParaRPr lang="ru-RU" sz="1050" i="1" dirty="0"/>
          </a:p>
        </p:txBody>
      </p:sp>
      <p:sp>
        <p:nvSpPr>
          <p:cNvPr id="9258" name="Text Box 25"/>
          <p:cNvSpPr txBox="1">
            <a:spLocks noChangeArrowheads="1"/>
          </p:cNvSpPr>
          <p:nvPr/>
        </p:nvSpPr>
        <p:spPr bwMode="auto">
          <a:xfrm>
            <a:off x="2102517" y="6118050"/>
            <a:ext cx="1860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altLang="ru-RU" sz="1400" i="1" dirty="0">
                <a:solidFill>
                  <a:schemeClr val="tx2"/>
                </a:solidFill>
                <a:sym typeface="Symbol" pitchFamily="18" charset="2"/>
              </a:rPr>
              <a:t>μ</a:t>
            </a:r>
            <a:r>
              <a:rPr lang="en-US" altLang="ru-RU" sz="1400" i="1" dirty="0">
                <a:solidFill>
                  <a:schemeClr val="tx2"/>
                </a:solidFill>
                <a:sym typeface="Symbol" pitchFamily="18" charset="2"/>
              </a:rPr>
              <a:t>=</a:t>
            </a:r>
            <a:r>
              <a:rPr lang="ru-RU" altLang="ru-RU" sz="1400" i="1" dirty="0">
                <a:solidFill>
                  <a:schemeClr val="tx2"/>
                </a:solidFill>
                <a:sym typeface="Symbol" pitchFamily="18" charset="2"/>
              </a:rPr>
              <a:t>1</a:t>
            </a:r>
            <a:r>
              <a:rPr lang="en-US" altLang="ru-RU" sz="1400" i="1" dirty="0">
                <a:solidFill>
                  <a:schemeClr val="tx2"/>
                </a:solidFill>
                <a:sym typeface="Symbol" pitchFamily="18" charset="2"/>
              </a:rPr>
              <a:t>7.4 D</a:t>
            </a:r>
          </a:p>
          <a:p>
            <a:r>
              <a:rPr lang="ru-RU" altLang="ru-RU" sz="1400" i="1" dirty="0">
                <a:solidFill>
                  <a:schemeClr val="tx2"/>
                </a:solidFill>
                <a:sym typeface="Symbol" pitchFamily="18" charset="2"/>
              </a:rPr>
              <a:t></a:t>
            </a:r>
            <a:r>
              <a:rPr lang="ru-RU" altLang="ru-RU" sz="1400" i="1" baseline="-25000" dirty="0">
                <a:solidFill>
                  <a:schemeClr val="tx2"/>
                </a:solidFill>
              </a:rPr>
              <a:t>║</a:t>
            </a:r>
            <a:r>
              <a:rPr lang="en-US" altLang="ru-RU" sz="1400" i="1" dirty="0">
                <a:solidFill>
                  <a:schemeClr val="tx2"/>
                </a:solidFill>
              </a:rPr>
              <a:t>=78.9</a:t>
            </a:r>
            <a:r>
              <a:rPr lang="ru-RU" altLang="ru-RU" sz="1400" i="1" dirty="0">
                <a:solidFill>
                  <a:schemeClr val="tx2"/>
                </a:solidFill>
                <a:sym typeface="Symbol" pitchFamily="18" charset="2"/>
              </a:rPr>
              <a:t>*10</a:t>
            </a:r>
            <a:r>
              <a:rPr lang="ru-RU" altLang="ru-RU" sz="1400" i="1" baseline="30000" dirty="0">
                <a:solidFill>
                  <a:schemeClr val="tx2"/>
                </a:solidFill>
                <a:sym typeface="Symbol" pitchFamily="18" charset="2"/>
              </a:rPr>
              <a:t>-30</a:t>
            </a:r>
            <a:r>
              <a:rPr lang="ru-RU" altLang="ru-RU" sz="1400" i="1" dirty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altLang="ru-RU" sz="1400" i="1" dirty="0" err="1">
                <a:solidFill>
                  <a:schemeClr val="tx2"/>
                </a:solidFill>
                <a:sym typeface="Symbol" pitchFamily="18" charset="2"/>
              </a:rPr>
              <a:t>esu</a:t>
            </a:r>
            <a:endParaRPr lang="ru-RU" sz="1400" i="1" dirty="0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9259" name="Text Box 26"/>
          <p:cNvSpPr txBox="1">
            <a:spLocks noChangeArrowheads="1"/>
          </p:cNvSpPr>
          <p:nvPr/>
        </p:nvSpPr>
        <p:spPr bwMode="auto">
          <a:xfrm>
            <a:off x="2026801" y="3968708"/>
            <a:ext cx="17547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altLang="ru-RU" sz="1400" i="1" dirty="0">
                <a:solidFill>
                  <a:schemeClr val="tx2"/>
                </a:solidFill>
                <a:sym typeface="Symbol" pitchFamily="18" charset="2"/>
              </a:rPr>
              <a:t>μ</a:t>
            </a:r>
            <a:r>
              <a:rPr lang="en-US" altLang="ru-RU" sz="1400" i="1" dirty="0">
                <a:solidFill>
                  <a:schemeClr val="tx2"/>
                </a:solidFill>
                <a:sym typeface="Symbol" pitchFamily="18" charset="2"/>
              </a:rPr>
              <a:t>=20.8 D</a:t>
            </a:r>
            <a:endParaRPr lang="el-GR" altLang="ru-RU" sz="1400" i="1" dirty="0">
              <a:solidFill>
                <a:schemeClr val="tx2"/>
              </a:solidFill>
              <a:sym typeface="Symbol" pitchFamily="18" charset="2"/>
            </a:endParaRPr>
          </a:p>
          <a:p>
            <a:r>
              <a:rPr lang="ru-RU" altLang="ru-RU" sz="1400" i="1" dirty="0">
                <a:solidFill>
                  <a:schemeClr val="tx2"/>
                </a:solidFill>
                <a:sym typeface="Symbol" pitchFamily="18" charset="2"/>
              </a:rPr>
              <a:t></a:t>
            </a:r>
            <a:r>
              <a:rPr lang="ru-RU" altLang="ru-RU" sz="1400" i="1" baseline="-25000" dirty="0">
                <a:solidFill>
                  <a:schemeClr val="tx2"/>
                </a:solidFill>
              </a:rPr>
              <a:t>║</a:t>
            </a:r>
            <a:r>
              <a:rPr lang="en-US" altLang="ru-RU" sz="1400" i="1" dirty="0">
                <a:solidFill>
                  <a:schemeClr val="tx2"/>
                </a:solidFill>
              </a:rPr>
              <a:t>=302.5</a:t>
            </a:r>
            <a:r>
              <a:rPr lang="ru-RU" altLang="ru-RU" sz="1400" i="1" dirty="0">
                <a:solidFill>
                  <a:schemeClr val="tx2"/>
                </a:solidFill>
                <a:sym typeface="Symbol" pitchFamily="18" charset="2"/>
              </a:rPr>
              <a:t>*10</a:t>
            </a:r>
            <a:r>
              <a:rPr lang="ru-RU" altLang="ru-RU" sz="1400" i="1" baseline="30000" dirty="0">
                <a:solidFill>
                  <a:schemeClr val="tx2"/>
                </a:solidFill>
                <a:sym typeface="Symbol" pitchFamily="18" charset="2"/>
              </a:rPr>
              <a:t>-30</a:t>
            </a:r>
            <a:r>
              <a:rPr lang="ru-RU" altLang="ru-RU" sz="1400" i="1" dirty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altLang="ru-RU" sz="1400" i="1" dirty="0" err="1">
                <a:solidFill>
                  <a:schemeClr val="tx2"/>
                </a:solidFill>
                <a:sym typeface="Symbol" pitchFamily="18" charset="2"/>
              </a:rPr>
              <a:t>esu</a:t>
            </a:r>
            <a:endParaRPr lang="ru-RU" sz="1400" i="1" dirty="0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00013" y="186526"/>
            <a:ext cx="8467725" cy="643630"/>
          </a:xfrm>
          <a:prstGeom prst="rect">
            <a:avLst/>
          </a:prstGeom>
        </p:spPr>
        <p:txBody>
          <a:bodyPr lIns="68580" tIns="34290" rIns="68580" bIns="3429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7">
                    <a:extLst/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4000" dirty="0"/>
              <a:t>1. Хромофоры на основе </a:t>
            </a:r>
            <a:r>
              <a:rPr lang="en-US" sz="4000" dirty="0"/>
              <a:t>DVQ</a:t>
            </a:r>
            <a:r>
              <a:rPr lang="ru-RU" sz="4000" dirty="0"/>
              <a:t> </a:t>
            </a:r>
            <a:r>
              <a:rPr lang="el-GR" sz="4000" dirty="0"/>
              <a:t>π</a:t>
            </a:r>
            <a:r>
              <a:rPr lang="ru-RU" sz="4000" dirty="0"/>
              <a:t>-электронного мостика</a:t>
            </a:r>
            <a:r>
              <a:rPr lang="ru-RU" sz="2700" dirty="0"/>
              <a:t>.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700" dirty="0" smtClean="0"/>
          </a:p>
          <a:p>
            <a:pPr algn="ctr" fontAlgn="auto">
              <a:spcAft>
                <a:spcPts val="0"/>
              </a:spcAft>
              <a:defRPr/>
            </a:pPr>
            <a:r>
              <a:rPr lang="ru-RU" sz="2700" dirty="0" smtClean="0"/>
              <a:t>Строение предложенных хромофоров</a:t>
            </a:r>
            <a:endParaRPr lang="ru-RU" sz="2700" dirty="0"/>
          </a:p>
        </p:txBody>
      </p:sp>
      <p:sp>
        <p:nvSpPr>
          <p:cNvPr id="13" name="TextBox 12"/>
          <p:cNvSpPr txBox="1"/>
          <p:nvPr/>
        </p:nvSpPr>
        <p:spPr>
          <a:xfrm>
            <a:off x="3245283" y="3081626"/>
            <a:ext cx="2635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75528" y="3551009"/>
            <a:ext cx="263525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7</a:t>
            </a:r>
            <a:endParaRPr lang="ru-RU" sz="1200" dirty="0">
              <a:solidFill>
                <a:srgbClr val="FF0000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A806DE-92A4-4EF6-9CEE-3756469193E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6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6150" y="5117160"/>
            <a:ext cx="1978025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7" name="Picture 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1063" y="5201298"/>
            <a:ext cx="187325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8" name="Picture 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5200" y="4144023"/>
            <a:ext cx="2227263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9" name="Picture 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61063" y="4010673"/>
            <a:ext cx="1957387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0" name="Picture 5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6150" y="2705748"/>
            <a:ext cx="2173288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1" name="Picture 5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61063" y="2675585"/>
            <a:ext cx="205740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AutoShape 34"/>
          <p:cNvSpPr>
            <a:spLocks noChangeArrowheads="1"/>
          </p:cNvSpPr>
          <p:nvPr/>
        </p:nvSpPr>
        <p:spPr bwMode="auto">
          <a:xfrm>
            <a:off x="719138" y="1365898"/>
            <a:ext cx="2503487" cy="5278437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latin typeface="+mn-lt"/>
              <a:cs typeface="+mn-cs"/>
            </a:endParaRPr>
          </a:p>
        </p:txBody>
      </p:sp>
      <p:sp>
        <p:nvSpPr>
          <p:cNvPr id="37" name="AutoShape 35"/>
          <p:cNvSpPr>
            <a:spLocks noChangeArrowheads="1"/>
          </p:cNvSpPr>
          <p:nvPr/>
        </p:nvSpPr>
        <p:spPr bwMode="auto">
          <a:xfrm>
            <a:off x="5638800" y="1365898"/>
            <a:ext cx="2486025" cy="5278437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latin typeface="+mn-lt"/>
              <a:cs typeface="+mn-cs"/>
            </a:endParaRPr>
          </a:p>
        </p:txBody>
      </p:sp>
      <p:sp>
        <p:nvSpPr>
          <p:cNvPr id="2134" name="Text Box 36"/>
          <p:cNvSpPr txBox="1">
            <a:spLocks noChangeArrowheads="1"/>
          </p:cNvSpPr>
          <p:nvPr/>
        </p:nvSpPr>
        <p:spPr bwMode="auto">
          <a:xfrm>
            <a:off x="1395413" y="6122048"/>
            <a:ext cx="17287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mbria" pitchFamily="18" charset="0"/>
              </a:rPr>
              <a:t>Тип а.</a:t>
            </a:r>
          </a:p>
        </p:txBody>
      </p:sp>
      <p:graphicFrame>
        <p:nvGraphicFramePr>
          <p:cNvPr id="2122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694159"/>
              </p:ext>
            </p:extLst>
          </p:nvPr>
        </p:nvGraphicFramePr>
        <p:xfrm>
          <a:off x="946150" y="1572273"/>
          <a:ext cx="2173288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" name="CS ChemDraw Drawing" r:id="rId9" imgW="3357372" imgH="1673352" progId="ChemDraw.Document.6.0">
                  <p:embed/>
                </p:oleObj>
              </mc:Choice>
              <mc:Fallback>
                <p:oleObj name="CS ChemDraw Drawing" r:id="rId9" imgW="3357372" imgH="1673352" progId="ChemDraw.Document.6.0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150" y="1572273"/>
                        <a:ext cx="2173288" cy="1173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3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539459"/>
              </p:ext>
            </p:extLst>
          </p:nvPr>
        </p:nvGraphicFramePr>
        <p:xfrm>
          <a:off x="5859463" y="1553223"/>
          <a:ext cx="2058987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" name="CS ChemDraw Drawing" r:id="rId11" imgW="3322320" imgH="1656588" progId="ChemDraw.Document.6.0">
                  <p:embed/>
                </p:oleObj>
              </mc:Choice>
              <mc:Fallback>
                <p:oleObj name="CS ChemDraw Drawing" r:id="rId11" imgW="3322320" imgH="1656588" progId="ChemDraw.Document.6.0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9463" y="1553223"/>
                        <a:ext cx="2058987" cy="1049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5" name="Text Box 36"/>
          <p:cNvSpPr txBox="1">
            <a:spLocks noChangeArrowheads="1"/>
          </p:cNvSpPr>
          <p:nvPr/>
        </p:nvSpPr>
        <p:spPr bwMode="auto">
          <a:xfrm>
            <a:off x="6161088" y="6122048"/>
            <a:ext cx="15779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mbria" pitchFamily="18" charset="0"/>
              </a:rPr>
              <a:t>Тип </a:t>
            </a:r>
            <a:r>
              <a:rPr lang="en-US" sz="2800">
                <a:latin typeface="Bookman Old Style" pitchFamily="18" charset="0"/>
              </a:rPr>
              <a:t>b</a:t>
            </a:r>
            <a:r>
              <a:rPr lang="ru-RU" sz="2800">
                <a:latin typeface="Cambria" pitchFamily="18" charset="0"/>
              </a:rPr>
              <a:t>.</a:t>
            </a:r>
          </a:p>
        </p:txBody>
      </p:sp>
      <p:graphicFrame>
        <p:nvGraphicFramePr>
          <p:cNvPr id="2124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233030"/>
              </p:ext>
            </p:extLst>
          </p:nvPr>
        </p:nvGraphicFramePr>
        <p:xfrm>
          <a:off x="3376613" y="945210"/>
          <a:ext cx="1887537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" name="CS ChemDraw Drawing" r:id="rId13" imgW="1313558" imgH="872639" progId="ChemDraw.Document.6.0">
                  <p:embed/>
                </p:oleObj>
              </mc:Choice>
              <mc:Fallback>
                <p:oleObj name="CS ChemDraw Drawing" r:id="rId13" imgW="1313558" imgH="872639" progId="ChemDraw.Document.6.0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613" y="945210"/>
                        <a:ext cx="1887537" cy="1255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188" y="880123"/>
            <a:ext cx="2635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+mn-cs"/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449638" y="1365898"/>
            <a:ext cx="2651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+mn-cs"/>
              </a:rPr>
              <a:t>7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2138" name="TextBox 42"/>
          <p:cNvSpPr txBox="1">
            <a:spLocks noChangeArrowheads="1"/>
          </p:cNvSpPr>
          <p:nvPr/>
        </p:nvSpPr>
        <p:spPr bwMode="auto">
          <a:xfrm>
            <a:off x="4200525" y="3278835"/>
            <a:ext cx="641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Bookman Old Style" pitchFamily="18" charset="0"/>
              </a:rPr>
              <a:t>TCP</a:t>
            </a:r>
            <a:endParaRPr lang="ru-RU">
              <a:latin typeface="Cambria" pitchFamily="18" charset="0"/>
            </a:endParaRPr>
          </a:p>
        </p:txBody>
      </p:sp>
      <p:sp>
        <p:nvSpPr>
          <p:cNvPr id="2139" name="TextBox 43"/>
          <p:cNvSpPr txBox="1">
            <a:spLocks noChangeArrowheads="1"/>
          </p:cNvSpPr>
          <p:nvPr/>
        </p:nvSpPr>
        <p:spPr bwMode="auto">
          <a:xfrm>
            <a:off x="4232275" y="4359923"/>
            <a:ext cx="703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Bookman Old Style" pitchFamily="18" charset="0"/>
              </a:rPr>
              <a:t>DCV</a:t>
            </a:r>
            <a:endParaRPr lang="ru-RU">
              <a:latin typeface="Cambria" pitchFamily="18" charset="0"/>
            </a:endParaRPr>
          </a:p>
        </p:txBody>
      </p:sp>
      <p:sp>
        <p:nvSpPr>
          <p:cNvPr id="2140" name="TextBox 44"/>
          <p:cNvSpPr txBox="1">
            <a:spLocks noChangeArrowheads="1"/>
          </p:cNvSpPr>
          <p:nvPr/>
        </p:nvSpPr>
        <p:spPr bwMode="auto">
          <a:xfrm>
            <a:off x="4213225" y="5648973"/>
            <a:ext cx="660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Bookman Old Style" pitchFamily="18" charset="0"/>
              </a:rPr>
              <a:t>TCV</a:t>
            </a:r>
            <a:endParaRPr lang="ru-RU">
              <a:latin typeface="Cambria" pitchFamily="18" charset="0"/>
            </a:endParaRPr>
          </a:p>
        </p:txBody>
      </p:sp>
      <p:sp>
        <p:nvSpPr>
          <p:cNvPr id="2141" name="TextBox 45"/>
          <p:cNvSpPr txBox="1">
            <a:spLocks noChangeArrowheads="1"/>
          </p:cNvSpPr>
          <p:nvPr/>
        </p:nvSpPr>
        <p:spPr bwMode="auto">
          <a:xfrm>
            <a:off x="4192588" y="2218385"/>
            <a:ext cx="646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Bookman Old Style" pitchFamily="18" charset="0"/>
              </a:rPr>
              <a:t>TCF</a:t>
            </a:r>
            <a:endParaRPr lang="ru-RU">
              <a:latin typeface="Cambria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00013" y="186526"/>
            <a:ext cx="8467725" cy="643630"/>
          </a:xfrm>
          <a:prstGeom prst="rect">
            <a:avLst/>
          </a:prstGeom>
        </p:spPr>
        <p:txBody>
          <a:bodyPr lIns="68580" tIns="34290" rIns="68580" bIns="3429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15">
                    <a:extLst/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Хромофоры </a:t>
            </a:r>
            <a:r>
              <a:rPr lang="ru-RU" sz="2400" dirty="0"/>
              <a:t>на основе </a:t>
            </a:r>
            <a:r>
              <a:rPr lang="en-US" sz="2400" dirty="0"/>
              <a:t>DVQ</a:t>
            </a:r>
            <a:r>
              <a:rPr lang="ru-RU" sz="2400" dirty="0"/>
              <a:t> </a:t>
            </a:r>
            <a:r>
              <a:rPr lang="el-GR" sz="2400" dirty="0"/>
              <a:t>π</a:t>
            </a:r>
            <a:r>
              <a:rPr lang="ru-RU" sz="2400" dirty="0"/>
              <a:t>-электронного мостика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A806DE-92A4-4EF6-9CEE-3756469193E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Дерево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3371</TotalTime>
  <Words>960</Words>
  <Application>Microsoft Office PowerPoint</Application>
  <PresentationFormat>Экран (4:3)</PresentationFormat>
  <Paragraphs>205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Arial</vt:lpstr>
      <vt:lpstr>Bookman Old Style</vt:lpstr>
      <vt:lpstr>Calibri</vt:lpstr>
      <vt:lpstr>Cambria</vt:lpstr>
      <vt:lpstr>Cambria Math</vt:lpstr>
      <vt:lpstr>Century Gothic</vt:lpstr>
      <vt:lpstr>Century Schoolbook</vt:lpstr>
      <vt:lpstr>Comic Sans MS</vt:lpstr>
      <vt:lpstr>Symbol</vt:lpstr>
      <vt:lpstr>Times New Roman</vt:lpstr>
      <vt:lpstr>Wingdings</vt:lpstr>
      <vt:lpstr>Дерево</vt:lpstr>
      <vt:lpstr>CS ChemDraw Drawing</vt:lpstr>
      <vt:lpstr>Дизайн новых нелинейно-оптических хромофоров с ароматическими гетероциклическими фрагментами</vt:lpstr>
      <vt:lpstr>Дизайн нелинейно-оптических хромофоров</vt:lpstr>
      <vt:lpstr>Известные высокоэффективные «литературные» хромофоры</vt:lpstr>
      <vt:lpstr>Цель работы: дизайн новых эффективных нелинейно-оптических хромофоров.  Задачи: - установление взаимосвязи структура-свойство для новых НЛО хромофоров на основе квантово-химических расчетов  методом DFT;  - изучение влияния региоселективности присоединения D/A групп к -электронному мостику.   </vt:lpstr>
      <vt:lpstr>Исследуемые хромофоры: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Конформационная зависимость 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 новых нелинейно-оптических хромофоров с ароматическими гетероциклическими фрагментами</dc:title>
  <dc:creator>user</dc:creator>
  <cp:lastModifiedBy>user</cp:lastModifiedBy>
  <cp:revision>157</cp:revision>
  <dcterms:created xsi:type="dcterms:W3CDTF">2016-10-26T07:51:49Z</dcterms:created>
  <dcterms:modified xsi:type="dcterms:W3CDTF">2016-11-25T12:50:24Z</dcterms:modified>
</cp:coreProperties>
</file>