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docx" ContentType="application/vnd.openxmlformats-officedocument.wordprocessingml.document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2.xml" ContentType="application/vnd.openxmlformats-officedocument.presentationml.notesSlide+xml"/>
  <Override PartName="/ppt/embeddings/oleObject5.bin" ContentType="application/vnd.openxmlformats-officedocument.oleObject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7" r:id="rId1"/>
  </p:sldMasterIdLst>
  <p:notesMasterIdLst>
    <p:notesMasterId r:id="rId55"/>
  </p:notesMasterIdLst>
  <p:sldIdLst>
    <p:sldId id="256" r:id="rId2"/>
    <p:sldId id="574" r:id="rId3"/>
    <p:sldId id="356" r:id="rId4"/>
    <p:sldId id="523" r:id="rId5"/>
    <p:sldId id="524" r:id="rId6"/>
    <p:sldId id="506" r:id="rId7"/>
    <p:sldId id="613" r:id="rId8"/>
    <p:sldId id="355" r:id="rId9"/>
    <p:sldId id="571" r:id="rId10"/>
    <p:sldId id="547" r:id="rId11"/>
    <p:sldId id="476" r:id="rId12"/>
    <p:sldId id="526" r:id="rId13"/>
    <p:sldId id="614" r:id="rId14"/>
    <p:sldId id="508" r:id="rId15"/>
    <p:sldId id="507" r:id="rId16"/>
    <p:sldId id="604" r:id="rId17"/>
    <p:sldId id="605" r:id="rId18"/>
    <p:sldId id="550" r:id="rId19"/>
    <p:sldId id="551" r:id="rId20"/>
    <p:sldId id="552" r:id="rId21"/>
    <p:sldId id="553" r:id="rId22"/>
    <p:sldId id="554" r:id="rId23"/>
    <p:sldId id="616" r:id="rId24"/>
    <p:sldId id="587" r:id="rId25"/>
    <p:sldId id="555" r:id="rId26"/>
    <p:sldId id="559" r:id="rId27"/>
    <p:sldId id="557" r:id="rId28"/>
    <p:sldId id="590" r:id="rId29"/>
    <p:sldId id="560" r:id="rId30"/>
    <p:sldId id="585" r:id="rId31"/>
    <p:sldId id="588" r:id="rId32"/>
    <p:sldId id="589" r:id="rId33"/>
    <p:sldId id="561" r:id="rId34"/>
    <p:sldId id="562" r:id="rId35"/>
    <p:sldId id="577" r:id="rId36"/>
    <p:sldId id="603" r:id="rId37"/>
    <p:sldId id="564" r:id="rId38"/>
    <p:sldId id="600" r:id="rId39"/>
    <p:sldId id="601" r:id="rId40"/>
    <p:sldId id="602" r:id="rId41"/>
    <p:sldId id="594" r:id="rId42"/>
    <p:sldId id="595" r:id="rId43"/>
    <p:sldId id="597" r:id="rId44"/>
    <p:sldId id="598" r:id="rId45"/>
    <p:sldId id="599" r:id="rId46"/>
    <p:sldId id="606" r:id="rId47"/>
    <p:sldId id="617" r:id="rId48"/>
    <p:sldId id="618" r:id="rId49"/>
    <p:sldId id="619" r:id="rId50"/>
    <p:sldId id="621" r:id="rId51"/>
    <p:sldId id="620" r:id="rId52"/>
    <p:sldId id="558" r:id="rId53"/>
    <p:sldId id="615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AAA"/>
    <a:srgbClr val="1FDA2E"/>
    <a:srgbClr val="FF9900"/>
    <a:srgbClr val="F3E500"/>
    <a:srgbClr val="008000"/>
    <a:srgbClr val="F22D20"/>
    <a:srgbClr val="BA95F1"/>
    <a:srgbClr val="6DC9F7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85" autoAdjust="0"/>
    <p:restoredTop sz="96198" autoAdjust="0"/>
  </p:normalViewPr>
  <p:slideViewPr>
    <p:cSldViewPr>
      <p:cViewPr>
        <p:scale>
          <a:sx n="99" d="100"/>
          <a:sy n="99" d="100"/>
        </p:scale>
        <p:origin x="-712" y="-448"/>
      </p:cViewPr>
      <p:guideLst>
        <p:guide orient="horz" pos="134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88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yuda\work\EFP-S22\analysis_Lyud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yuda\work\EFP-S22\analysis_Lyud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yuda\work\EFP-S22\analysis_Lyud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yuda\work\eom-efp\ch2o_pna_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H-bonded</a:t>
            </a:r>
          </a:p>
        </c:rich>
      </c:tx>
      <c:layout>
        <c:manualLayout>
          <c:xMode val="edge"/>
          <c:yMode val="edge"/>
          <c:x val="0.206375661375661"/>
          <c:y val="0.073170731707317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287360564304"/>
          <c:y val="0.0475609756097561"/>
          <c:w val="0.821482119422572"/>
          <c:h val="0.73056270405223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Sheet4!$C$1</c:f>
              <c:strCache>
                <c:ptCount val="1"/>
                <c:pt idx="0">
                  <c:v>Amber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Sheet4!$B$2:$B$8</c:f>
              <c:numCache>
                <c:formatCode>0.00</c:formatCode>
                <c:ptCount val="7"/>
                <c:pt idx="0">
                  <c:v>3.17</c:v>
                </c:pt>
                <c:pt idx="1">
                  <c:v>5.02</c:v>
                </c:pt>
                <c:pt idx="2">
                  <c:v>18.61000000000003</c:v>
                </c:pt>
                <c:pt idx="3">
                  <c:v>15.96</c:v>
                </c:pt>
                <c:pt idx="4">
                  <c:v>20.65000000000003</c:v>
                </c:pt>
                <c:pt idx="5">
                  <c:v>16.71</c:v>
                </c:pt>
                <c:pt idx="6">
                  <c:v>16.37</c:v>
                </c:pt>
              </c:numCache>
            </c:numRef>
          </c:xVal>
          <c:yVal>
            <c:numRef>
              <c:f>Sheet4!$C$2:$C$8</c:f>
              <c:numCache>
                <c:formatCode>0.00</c:formatCode>
                <c:ptCount val="7"/>
                <c:pt idx="0">
                  <c:v>4.64</c:v>
                </c:pt>
                <c:pt idx="1">
                  <c:v>7.09</c:v>
                </c:pt>
                <c:pt idx="2">
                  <c:v>10.74</c:v>
                </c:pt>
                <c:pt idx="3">
                  <c:v>15.04</c:v>
                </c:pt>
                <c:pt idx="4">
                  <c:v>10.34</c:v>
                </c:pt>
                <c:pt idx="5">
                  <c:v>11.92</c:v>
                </c:pt>
                <c:pt idx="6">
                  <c:v>11.3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Sheet4!$D$1</c:f>
              <c:strCache>
                <c:ptCount val="1"/>
                <c:pt idx="0">
                  <c:v>OPLSAA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xVal>
            <c:numRef>
              <c:f>Sheet4!$B$2:$B$8</c:f>
              <c:numCache>
                <c:formatCode>0.00</c:formatCode>
                <c:ptCount val="7"/>
                <c:pt idx="0">
                  <c:v>3.17</c:v>
                </c:pt>
                <c:pt idx="1">
                  <c:v>5.02</c:v>
                </c:pt>
                <c:pt idx="2">
                  <c:v>18.61000000000003</c:v>
                </c:pt>
                <c:pt idx="3">
                  <c:v>15.96</c:v>
                </c:pt>
                <c:pt idx="4">
                  <c:v>20.65000000000003</c:v>
                </c:pt>
                <c:pt idx="5">
                  <c:v>16.71</c:v>
                </c:pt>
                <c:pt idx="6">
                  <c:v>16.37</c:v>
                </c:pt>
              </c:numCache>
            </c:numRef>
          </c:xVal>
          <c:yVal>
            <c:numRef>
              <c:f>Sheet4!$D$2:$D$8</c:f>
              <c:numCache>
                <c:formatCode>0.00</c:formatCode>
                <c:ptCount val="7"/>
                <c:pt idx="0">
                  <c:v>2.47</c:v>
                </c:pt>
                <c:pt idx="1">
                  <c:v>6.72</c:v>
                </c:pt>
                <c:pt idx="2">
                  <c:v>12.61</c:v>
                </c:pt>
                <c:pt idx="3">
                  <c:v>13.8</c:v>
                </c:pt>
                <c:pt idx="4">
                  <c:v>12.52</c:v>
                </c:pt>
                <c:pt idx="5">
                  <c:v>9.960000000000002</c:v>
                </c:pt>
                <c:pt idx="6">
                  <c:v>10.65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Sheet4!$E$1</c:f>
              <c:strCache>
                <c:ptCount val="1"/>
                <c:pt idx="0">
                  <c:v>MMFF94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xVal>
            <c:numRef>
              <c:f>Sheet4!$B$2:$B$8</c:f>
              <c:numCache>
                <c:formatCode>0.00</c:formatCode>
                <c:ptCount val="7"/>
                <c:pt idx="0">
                  <c:v>3.17</c:v>
                </c:pt>
                <c:pt idx="1">
                  <c:v>5.02</c:v>
                </c:pt>
                <c:pt idx="2">
                  <c:v>18.61000000000003</c:v>
                </c:pt>
                <c:pt idx="3">
                  <c:v>15.96</c:v>
                </c:pt>
                <c:pt idx="4">
                  <c:v>20.65000000000003</c:v>
                </c:pt>
                <c:pt idx="5">
                  <c:v>16.71</c:v>
                </c:pt>
                <c:pt idx="6">
                  <c:v>16.37</c:v>
                </c:pt>
              </c:numCache>
            </c:numRef>
          </c:xVal>
          <c:yVal>
            <c:numRef>
              <c:f>Sheet4!$E$2:$E$8</c:f>
              <c:numCache>
                <c:formatCode>0.00</c:formatCode>
                <c:ptCount val="7"/>
                <c:pt idx="0">
                  <c:v>3.02</c:v>
                </c:pt>
                <c:pt idx="1">
                  <c:v>6.609999999999998</c:v>
                </c:pt>
                <c:pt idx="2">
                  <c:v>16.98999999999995</c:v>
                </c:pt>
                <c:pt idx="3">
                  <c:v>12.26</c:v>
                </c:pt>
                <c:pt idx="4">
                  <c:v>13.85000000000002</c:v>
                </c:pt>
                <c:pt idx="5">
                  <c:v>10.25</c:v>
                </c:pt>
                <c:pt idx="6">
                  <c:v>11.41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Sheet4!$F$1</c:f>
              <c:strCache>
                <c:ptCount val="1"/>
                <c:pt idx="0">
                  <c:v>EFP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Sheet4!$B$2:$B$8</c:f>
              <c:numCache>
                <c:formatCode>0.00</c:formatCode>
                <c:ptCount val="7"/>
                <c:pt idx="0">
                  <c:v>3.17</c:v>
                </c:pt>
                <c:pt idx="1">
                  <c:v>5.02</c:v>
                </c:pt>
                <c:pt idx="2">
                  <c:v>18.61000000000003</c:v>
                </c:pt>
                <c:pt idx="3">
                  <c:v>15.96</c:v>
                </c:pt>
                <c:pt idx="4">
                  <c:v>20.65000000000003</c:v>
                </c:pt>
                <c:pt idx="5">
                  <c:v>16.71</c:v>
                </c:pt>
                <c:pt idx="6">
                  <c:v>16.37</c:v>
                </c:pt>
              </c:numCache>
            </c:numRef>
          </c:xVal>
          <c:yVal>
            <c:numRef>
              <c:f>Sheet4!$F$2:$F$8</c:f>
              <c:numCache>
                <c:formatCode>0.00</c:formatCode>
                <c:ptCount val="7"/>
                <c:pt idx="0">
                  <c:v>3.66</c:v>
                </c:pt>
                <c:pt idx="1">
                  <c:v>5.94</c:v>
                </c:pt>
                <c:pt idx="2">
                  <c:v>17.18</c:v>
                </c:pt>
                <c:pt idx="3">
                  <c:v>15.45000000000001</c:v>
                </c:pt>
                <c:pt idx="4">
                  <c:v>16.63000000000003</c:v>
                </c:pt>
                <c:pt idx="5">
                  <c:v>14.87000000000001</c:v>
                </c:pt>
                <c:pt idx="6">
                  <c:v>12.84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Sheet4!$G$1</c:f>
              <c:strCache>
                <c:ptCount val="1"/>
                <c:pt idx="0">
                  <c:v>CCSD(T)/CBS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Sheet4!$B$2:$B$8</c:f>
              <c:numCache>
                <c:formatCode>0.00</c:formatCode>
                <c:ptCount val="7"/>
                <c:pt idx="0">
                  <c:v>3.17</c:v>
                </c:pt>
                <c:pt idx="1">
                  <c:v>5.02</c:v>
                </c:pt>
                <c:pt idx="2">
                  <c:v>18.61000000000003</c:v>
                </c:pt>
                <c:pt idx="3">
                  <c:v>15.96</c:v>
                </c:pt>
                <c:pt idx="4">
                  <c:v>20.65000000000003</c:v>
                </c:pt>
                <c:pt idx="5">
                  <c:v>16.71</c:v>
                </c:pt>
                <c:pt idx="6">
                  <c:v>16.37</c:v>
                </c:pt>
              </c:numCache>
            </c:numRef>
          </c:xVal>
          <c:yVal>
            <c:numRef>
              <c:f>Sheet4!$G$2:$G$8</c:f>
              <c:numCache>
                <c:formatCode>0.00</c:formatCode>
                <c:ptCount val="7"/>
                <c:pt idx="0">
                  <c:v>3.17</c:v>
                </c:pt>
                <c:pt idx="1">
                  <c:v>5.02</c:v>
                </c:pt>
                <c:pt idx="2">
                  <c:v>18.61000000000003</c:v>
                </c:pt>
                <c:pt idx="3">
                  <c:v>15.96</c:v>
                </c:pt>
                <c:pt idx="4">
                  <c:v>20.65000000000003</c:v>
                </c:pt>
                <c:pt idx="5">
                  <c:v>16.71</c:v>
                </c:pt>
                <c:pt idx="6">
                  <c:v>16.37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2525112"/>
        <c:axId val="-2052529400"/>
      </c:scatterChart>
      <c:valAx>
        <c:axId val="-2052525112"/>
        <c:scaling>
          <c:orientation val="minMax"/>
        </c:scaling>
        <c:delete val="0"/>
        <c:axPos val="b"/>
        <c:majorGridlines/>
        <c:numFmt formatCode="0.00" sourceLinked="1"/>
        <c:majorTickMark val="none"/>
        <c:minorTickMark val="none"/>
        <c:tickLblPos val="nextTo"/>
        <c:crossAx val="-2052529400"/>
        <c:crosses val="autoZero"/>
        <c:crossBetween val="midCat"/>
      </c:valAx>
      <c:valAx>
        <c:axId val="-2052529400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-20525251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dispersion</a:t>
            </a:r>
          </a:p>
        </c:rich>
      </c:tx>
      <c:layout>
        <c:manualLayout>
          <c:xMode val="edge"/>
          <c:yMode val="edge"/>
          <c:x val="0.181923665791776"/>
          <c:y val="0.071815824851161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106517935258"/>
          <c:y val="0.0541666666666668"/>
          <c:w val="0.809580927384077"/>
          <c:h val="0.62542720723739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Sheet4!$C$11</c:f>
              <c:strCache>
                <c:ptCount val="1"/>
                <c:pt idx="0">
                  <c:v>Amber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Sheet4!$B$12:$B$19</c:f>
              <c:numCache>
                <c:formatCode>0.00</c:formatCode>
                <c:ptCount val="8"/>
                <c:pt idx="0">
                  <c:v>0.53</c:v>
                </c:pt>
                <c:pt idx="1">
                  <c:v>1.51</c:v>
                </c:pt>
                <c:pt idx="2">
                  <c:v>1.5</c:v>
                </c:pt>
                <c:pt idx="3">
                  <c:v>2.73</c:v>
                </c:pt>
                <c:pt idx="4">
                  <c:v>4.42</c:v>
                </c:pt>
                <c:pt idx="5">
                  <c:v>10.12</c:v>
                </c:pt>
                <c:pt idx="6">
                  <c:v>5.22</c:v>
                </c:pt>
                <c:pt idx="7">
                  <c:v>12.23</c:v>
                </c:pt>
              </c:numCache>
            </c:numRef>
          </c:xVal>
          <c:yVal>
            <c:numRef>
              <c:f>Sheet4!$C$12:$C$19</c:f>
              <c:numCache>
                <c:formatCode>0.00</c:formatCode>
                <c:ptCount val="8"/>
                <c:pt idx="0">
                  <c:v>0.310000000000001</c:v>
                </c:pt>
                <c:pt idx="1">
                  <c:v>0.98</c:v>
                </c:pt>
                <c:pt idx="2">
                  <c:v>0.850000000000001</c:v>
                </c:pt>
                <c:pt idx="3">
                  <c:v>2.86</c:v>
                </c:pt>
                <c:pt idx="4">
                  <c:v>6.6</c:v>
                </c:pt>
                <c:pt idx="5">
                  <c:v>8.69</c:v>
                </c:pt>
                <c:pt idx="6">
                  <c:v>6.4</c:v>
                </c:pt>
                <c:pt idx="7">
                  <c:v>10.68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Sheet4!$D$11</c:f>
              <c:strCache>
                <c:ptCount val="1"/>
                <c:pt idx="0">
                  <c:v>OPLSAA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xVal>
            <c:numRef>
              <c:f>Sheet4!$B$12:$B$19</c:f>
              <c:numCache>
                <c:formatCode>0.00</c:formatCode>
                <c:ptCount val="8"/>
                <c:pt idx="0">
                  <c:v>0.53</c:v>
                </c:pt>
                <c:pt idx="1">
                  <c:v>1.51</c:v>
                </c:pt>
                <c:pt idx="2">
                  <c:v>1.5</c:v>
                </c:pt>
                <c:pt idx="3">
                  <c:v>2.73</c:v>
                </c:pt>
                <c:pt idx="4">
                  <c:v>4.42</c:v>
                </c:pt>
                <c:pt idx="5">
                  <c:v>10.12</c:v>
                </c:pt>
                <c:pt idx="6">
                  <c:v>5.22</c:v>
                </c:pt>
                <c:pt idx="7">
                  <c:v>12.23</c:v>
                </c:pt>
              </c:numCache>
            </c:numRef>
          </c:xVal>
          <c:yVal>
            <c:numRef>
              <c:f>Sheet4!$D$12:$D$19</c:f>
              <c:numCache>
                <c:formatCode>0.00</c:formatCode>
                <c:ptCount val="8"/>
                <c:pt idx="0">
                  <c:v>0.52</c:v>
                </c:pt>
                <c:pt idx="1">
                  <c:v>1.07</c:v>
                </c:pt>
                <c:pt idx="2">
                  <c:v>1.06</c:v>
                </c:pt>
                <c:pt idx="3">
                  <c:v>2.11</c:v>
                </c:pt>
                <c:pt idx="4">
                  <c:v>5.44</c:v>
                </c:pt>
                <c:pt idx="5">
                  <c:v>7.18</c:v>
                </c:pt>
                <c:pt idx="6">
                  <c:v>5.96</c:v>
                </c:pt>
                <c:pt idx="7">
                  <c:v>9.860000000000004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Sheet4!$E$11</c:f>
              <c:strCache>
                <c:ptCount val="1"/>
                <c:pt idx="0">
                  <c:v>MMFF94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FFFF">
                  <a:lumMod val="65000"/>
                </a:srgbClr>
              </a:solidFill>
              <a:ln>
                <a:solidFill>
                  <a:srgbClr val="FFFFFF">
                    <a:lumMod val="65000"/>
                  </a:srgbClr>
                </a:solidFill>
              </a:ln>
            </c:spPr>
          </c:marker>
          <c:xVal>
            <c:numRef>
              <c:f>Sheet4!$B$12:$B$19</c:f>
              <c:numCache>
                <c:formatCode>0.00</c:formatCode>
                <c:ptCount val="8"/>
                <c:pt idx="0">
                  <c:v>0.53</c:v>
                </c:pt>
                <c:pt idx="1">
                  <c:v>1.51</c:v>
                </c:pt>
                <c:pt idx="2">
                  <c:v>1.5</c:v>
                </c:pt>
                <c:pt idx="3">
                  <c:v>2.73</c:v>
                </c:pt>
                <c:pt idx="4">
                  <c:v>4.42</c:v>
                </c:pt>
                <c:pt idx="5">
                  <c:v>10.12</c:v>
                </c:pt>
                <c:pt idx="6">
                  <c:v>5.22</c:v>
                </c:pt>
                <c:pt idx="7">
                  <c:v>12.23</c:v>
                </c:pt>
              </c:numCache>
            </c:numRef>
          </c:xVal>
          <c:yVal>
            <c:numRef>
              <c:f>Sheet4!$E$12:$E$19</c:f>
              <c:numCache>
                <c:formatCode>0.00</c:formatCode>
                <c:ptCount val="8"/>
                <c:pt idx="0">
                  <c:v>0.4</c:v>
                </c:pt>
                <c:pt idx="1">
                  <c:v>0.740000000000001</c:v>
                </c:pt>
                <c:pt idx="2">
                  <c:v>0.620000000000001</c:v>
                </c:pt>
                <c:pt idx="3">
                  <c:v>1.88</c:v>
                </c:pt>
                <c:pt idx="4">
                  <c:v>4.859999999999998</c:v>
                </c:pt>
                <c:pt idx="5">
                  <c:v>12.2</c:v>
                </c:pt>
                <c:pt idx="6">
                  <c:v>5.03</c:v>
                </c:pt>
                <c:pt idx="7">
                  <c:v>12.71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Sheet4!$F$11</c:f>
              <c:strCache>
                <c:ptCount val="1"/>
                <c:pt idx="0">
                  <c:v>EFP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Sheet4!$B$12:$B$19</c:f>
              <c:numCache>
                <c:formatCode>0.00</c:formatCode>
                <c:ptCount val="8"/>
                <c:pt idx="0">
                  <c:v>0.53</c:v>
                </c:pt>
                <c:pt idx="1">
                  <c:v>1.51</c:v>
                </c:pt>
                <c:pt idx="2">
                  <c:v>1.5</c:v>
                </c:pt>
                <c:pt idx="3">
                  <c:v>2.73</c:v>
                </c:pt>
                <c:pt idx="4">
                  <c:v>4.42</c:v>
                </c:pt>
                <c:pt idx="5">
                  <c:v>10.12</c:v>
                </c:pt>
                <c:pt idx="6">
                  <c:v>5.22</c:v>
                </c:pt>
                <c:pt idx="7">
                  <c:v>12.23</c:v>
                </c:pt>
              </c:numCache>
            </c:numRef>
          </c:xVal>
          <c:yVal>
            <c:numRef>
              <c:f>Sheet4!$F$12:$F$19</c:f>
              <c:numCache>
                <c:formatCode>0.00</c:formatCode>
                <c:ptCount val="8"/>
                <c:pt idx="0">
                  <c:v>0.620000000000001</c:v>
                </c:pt>
                <c:pt idx="1">
                  <c:v>1.990000000000003</c:v>
                </c:pt>
                <c:pt idx="2">
                  <c:v>1.34</c:v>
                </c:pt>
                <c:pt idx="3">
                  <c:v>2.329999999999999</c:v>
                </c:pt>
                <c:pt idx="4">
                  <c:v>4.2</c:v>
                </c:pt>
                <c:pt idx="5">
                  <c:v>8.84</c:v>
                </c:pt>
                <c:pt idx="6">
                  <c:v>5.25</c:v>
                </c:pt>
                <c:pt idx="7">
                  <c:v>10.37000000000001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Sheet4!$G$11</c:f>
              <c:strCache>
                <c:ptCount val="1"/>
                <c:pt idx="0">
                  <c:v>CCSD(T)/CBS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Sheet4!$B$12:$B$19</c:f>
              <c:numCache>
                <c:formatCode>0.00</c:formatCode>
                <c:ptCount val="8"/>
                <c:pt idx="0">
                  <c:v>0.53</c:v>
                </c:pt>
                <c:pt idx="1">
                  <c:v>1.51</c:v>
                </c:pt>
                <c:pt idx="2">
                  <c:v>1.5</c:v>
                </c:pt>
                <c:pt idx="3">
                  <c:v>2.73</c:v>
                </c:pt>
                <c:pt idx="4">
                  <c:v>4.42</c:v>
                </c:pt>
                <c:pt idx="5">
                  <c:v>10.12</c:v>
                </c:pt>
                <c:pt idx="6">
                  <c:v>5.22</c:v>
                </c:pt>
                <c:pt idx="7">
                  <c:v>12.23</c:v>
                </c:pt>
              </c:numCache>
            </c:numRef>
          </c:xVal>
          <c:yVal>
            <c:numRef>
              <c:f>Sheet4!$G$12:$G$19</c:f>
              <c:numCache>
                <c:formatCode>0.00</c:formatCode>
                <c:ptCount val="8"/>
                <c:pt idx="0">
                  <c:v>0.53</c:v>
                </c:pt>
                <c:pt idx="1">
                  <c:v>1.51</c:v>
                </c:pt>
                <c:pt idx="2">
                  <c:v>1.5</c:v>
                </c:pt>
                <c:pt idx="3">
                  <c:v>2.73</c:v>
                </c:pt>
                <c:pt idx="4">
                  <c:v>4.42</c:v>
                </c:pt>
                <c:pt idx="5">
                  <c:v>10.12</c:v>
                </c:pt>
                <c:pt idx="6">
                  <c:v>5.22</c:v>
                </c:pt>
                <c:pt idx="7">
                  <c:v>12.23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7399672"/>
        <c:axId val="-2077410184"/>
      </c:scatterChart>
      <c:valAx>
        <c:axId val="-2077399672"/>
        <c:scaling>
          <c:orientation val="minMax"/>
        </c:scaling>
        <c:delete val="0"/>
        <c:axPos val="b"/>
        <c:majorGridlines/>
        <c:numFmt formatCode="0.00" sourceLinked="1"/>
        <c:majorTickMark val="none"/>
        <c:minorTickMark val="none"/>
        <c:tickLblPos val="nextTo"/>
        <c:crossAx val="-2077410184"/>
        <c:crosses val="autoZero"/>
        <c:crossBetween val="midCat"/>
      </c:valAx>
      <c:valAx>
        <c:axId val="-2077410184"/>
        <c:scaling>
          <c:orientation val="minMax"/>
          <c:max val="15.0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-2077399672"/>
        <c:crosses val="autoZero"/>
        <c:crossBetween val="midCat"/>
        <c:majorUnit val="5.0"/>
      </c:valAx>
    </c:plotArea>
    <c:legend>
      <c:legendPos val="b"/>
      <c:layout>
        <c:manualLayout>
          <c:xMode val="edge"/>
          <c:yMode val="edge"/>
          <c:x val="0.0666804461942257"/>
          <c:y val="0.811873010554534"/>
          <c:w val="0.844416666666667"/>
          <c:h val="0.131389400792986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mixed</a:t>
            </a:r>
          </a:p>
        </c:rich>
      </c:tx>
      <c:layout>
        <c:manualLayout>
          <c:xMode val="edge"/>
          <c:yMode val="edge"/>
          <c:x val="0.256587301587302"/>
          <c:y val="0.11111111111111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662073490814"/>
          <c:y val="0.0819444444444445"/>
          <c:w val="0.832747594050744"/>
          <c:h val="0.77213728492271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Sheet4!$C$22</c:f>
              <c:strCache>
                <c:ptCount val="1"/>
                <c:pt idx="0">
                  <c:v>Amber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Sheet4!$B$23:$B$29</c:f>
              <c:numCache>
                <c:formatCode>0.00</c:formatCode>
                <c:ptCount val="7"/>
                <c:pt idx="0">
                  <c:v>1.53</c:v>
                </c:pt>
                <c:pt idx="1">
                  <c:v>3.28</c:v>
                </c:pt>
                <c:pt idx="2">
                  <c:v>2.349999999999999</c:v>
                </c:pt>
                <c:pt idx="3">
                  <c:v>4.46</c:v>
                </c:pt>
                <c:pt idx="4">
                  <c:v>2.74</c:v>
                </c:pt>
                <c:pt idx="5">
                  <c:v>5.73</c:v>
                </c:pt>
                <c:pt idx="6">
                  <c:v>7.05</c:v>
                </c:pt>
              </c:numCache>
            </c:numRef>
          </c:xVal>
          <c:yVal>
            <c:numRef>
              <c:f>Sheet4!$C$23:$C$29</c:f>
              <c:numCache>
                <c:formatCode>0.00</c:formatCode>
                <c:ptCount val="7"/>
                <c:pt idx="0">
                  <c:v>1.03</c:v>
                </c:pt>
                <c:pt idx="1">
                  <c:v>5.54</c:v>
                </c:pt>
                <c:pt idx="2">
                  <c:v>3.44</c:v>
                </c:pt>
                <c:pt idx="3">
                  <c:v>5.91</c:v>
                </c:pt>
                <c:pt idx="4">
                  <c:v>2.64</c:v>
                </c:pt>
                <c:pt idx="5">
                  <c:v>6.34</c:v>
                </c:pt>
                <c:pt idx="6">
                  <c:v>6.84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Sheet4!$D$22</c:f>
              <c:strCache>
                <c:ptCount val="1"/>
                <c:pt idx="0">
                  <c:v>OPLSAA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xVal>
            <c:numRef>
              <c:f>Sheet4!$B$23:$B$29</c:f>
              <c:numCache>
                <c:formatCode>0.00</c:formatCode>
                <c:ptCount val="7"/>
                <c:pt idx="0">
                  <c:v>1.53</c:v>
                </c:pt>
                <c:pt idx="1">
                  <c:v>3.28</c:v>
                </c:pt>
                <c:pt idx="2">
                  <c:v>2.349999999999999</c:v>
                </c:pt>
                <c:pt idx="3">
                  <c:v>4.46</c:v>
                </c:pt>
                <c:pt idx="4">
                  <c:v>2.74</c:v>
                </c:pt>
                <c:pt idx="5">
                  <c:v>5.73</c:v>
                </c:pt>
                <c:pt idx="6">
                  <c:v>7.05</c:v>
                </c:pt>
              </c:numCache>
            </c:numRef>
          </c:xVal>
          <c:yVal>
            <c:numRef>
              <c:f>Sheet4!$D$23:$D$29</c:f>
              <c:numCache>
                <c:formatCode>0.00</c:formatCode>
                <c:ptCount val="7"/>
                <c:pt idx="0">
                  <c:v>0.850000000000001</c:v>
                </c:pt>
                <c:pt idx="1">
                  <c:v>3.76</c:v>
                </c:pt>
                <c:pt idx="2">
                  <c:v>2.16</c:v>
                </c:pt>
                <c:pt idx="3">
                  <c:v>3.6</c:v>
                </c:pt>
                <c:pt idx="4">
                  <c:v>2.15</c:v>
                </c:pt>
                <c:pt idx="5">
                  <c:v>5.91</c:v>
                </c:pt>
                <c:pt idx="6">
                  <c:v>7.99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Sheet4!$E$22</c:f>
              <c:strCache>
                <c:ptCount val="1"/>
                <c:pt idx="0">
                  <c:v>MMFF94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FFFF">
                  <a:lumMod val="65000"/>
                </a:srgbClr>
              </a:solidFill>
              <a:ln>
                <a:solidFill>
                  <a:srgbClr val="FFFFFF">
                    <a:lumMod val="65000"/>
                  </a:srgbClr>
                </a:solidFill>
              </a:ln>
            </c:spPr>
          </c:marker>
          <c:xVal>
            <c:numRef>
              <c:f>Sheet4!$B$23:$B$29</c:f>
              <c:numCache>
                <c:formatCode>0.00</c:formatCode>
                <c:ptCount val="7"/>
                <c:pt idx="0">
                  <c:v>1.53</c:v>
                </c:pt>
                <c:pt idx="1">
                  <c:v>3.28</c:v>
                </c:pt>
                <c:pt idx="2">
                  <c:v>2.349999999999999</c:v>
                </c:pt>
                <c:pt idx="3">
                  <c:v>4.46</c:v>
                </c:pt>
                <c:pt idx="4">
                  <c:v>2.74</c:v>
                </c:pt>
                <c:pt idx="5">
                  <c:v>5.73</c:v>
                </c:pt>
                <c:pt idx="6">
                  <c:v>7.05</c:v>
                </c:pt>
              </c:numCache>
            </c:numRef>
          </c:xVal>
          <c:yVal>
            <c:numRef>
              <c:f>Sheet4!$E$23:$E$29</c:f>
              <c:numCache>
                <c:formatCode>0.00</c:formatCode>
                <c:ptCount val="7"/>
                <c:pt idx="0">
                  <c:v>0.610000000000001</c:v>
                </c:pt>
                <c:pt idx="1">
                  <c:v>3.809999999999999</c:v>
                </c:pt>
                <c:pt idx="2">
                  <c:v>2.48</c:v>
                </c:pt>
                <c:pt idx="3">
                  <c:v>3.66</c:v>
                </c:pt>
                <c:pt idx="4">
                  <c:v>1.78</c:v>
                </c:pt>
                <c:pt idx="5">
                  <c:v>5.0</c:v>
                </c:pt>
                <c:pt idx="6">
                  <c:v>7.21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Sheet4!$F$22</c:f>
              <c:strCache>
                <c:ptCount val="1"/>
                <c:pt idx="0">
                  <c:v>EFP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Sheet4!$B$23:$B$29</c:f>
              <c:numCache>
                <c:formatCode>0.00</c:formatCode>
                <c:ptCount val="7"/>
                <c:pt idx="0">
                  <c:v>1.53</c:v>
                </c:pt>
                <c:pt idx="1">
                  <c:v>3.28</c:v>
                </c:pt>
                <c:pt idx="2">
                  <c:v>2.349999999999999</c:v>
                </c:pt>
                <c:pt idx="3">
                  <c:v>4.46</c:v>
                </c:pt>
                <c:pt idx="4">
                  <c:v>2.74</c:v>
                </c:pt>
                <c:pt idx="5">
                  <c:v>5.73</c:v>
                </c:pt>
                <c:pt idx="6">
                  <c:v>7.05</c:v>
                </c:pt>
              </c:numCache>
            </c:numRef>
          </c:xVal>
          <c:yVal>
            <c:numRef>
              <c:f>Sheet4!$F$23:$F$29</c:f>
              <c:numCache>
                <c:formatCode>0.00</c:formatCode>
                <c:ptCount val="7"/>
                <c:pt idx="0">
                  <c:v>1.5</c:v>
                </c:pt>
                <c:pt idx="1">
                  <c:v>3.47</c:v>
                </c:pt>
                <c:pt idx="2">
                  <c:v>2.18</c:v>
                </c:pt>
                <c:pt idx="3">
                  <c:v>4.83</c:v>
                </c:pt>
                <c:pt idx="4">
                  <c:v>2.36</c:v>
                </c:pt>
                <c:pt idx="5">
                  <c:v>5.88</c:v>
                </c:pt>
                <c:pt idx="6">
                  <c:v>5.92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Sheet4!$G$22</c:f>
              <c:strCache>
                <c:ptCount val="1"/>
                <c:pt idx="0">
                  <c:v>CCSD(T)/CBS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Sheet4!$B$23:$B$29</c:f>
              <c:numCache>
                <c:formatCode>0.00</c:formatCode>
                <c:ptCount val="7"/>
                <c:pt idx="0">
                  <c:v>1.53</c:v>
                </c:pt>
                <c:pt idx="1">
                  <c:v>3.28</c:v>
                </c:pt>
                <c:pt idx="2">
                  <c:v>2.349999999999999</c:v>
                </c:pt>
                <c:pt idx="3">
                  <c:v>4.46</c:v>
                </c:pt>
                <c:pt idx="4">
                  <c:v>2.74</c:v>
                </c:pt>
                <c:pt idx="5">
                  <c:v>5.73</c:v>
                </c:pt>
                <c:pt idx="6">
                  <c:v>7.05</c:v>
                </c:pt>
              </c:numCache>
            </c:numRef>
          </c:xVal>
          <c:yVal>
            <c:numRef>
              <c:f>Sheet4!$G$23:$G$29</c:f>
              <c:numCache>
                <c:formatCode>0.00</c:formatCode>
                <c:ptCount val="7"/>
                <c:pt idx="0">
                  <c:v>1.53</c:v>
                </c:pt>
                <c:pt idx="1">
                  <c:v>3.28</c:v>
                </c:pt>
                <c:pt idx="2">
                  <c:v>2.349999999999999</c:v>
                </c:pt>
                <c:pt idx="3">
                  <c:v>4.46</c:v>
                </c:pt>
                <c:pt idx="4">
                  <c:v>2.74</c:v>
                </c:pt>
                <c:pt idx="5">
                  <c:v>5.73</c:v>
                </c:pt>
                <c:pt idx="6">
                  <c:v>7.05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7464216"/>
        <c:axId val="-2077476808"/>
      </c:scatterChart>
      <c:valAx>
        <c:axId val="-2077464216"/>
        <c:scaling>
          <c:orientation val="minMax"/>
        </c:scaling>
        <c:delete val="0"/>
        <c:axPos val="b"/>
        <c:majorGridlines/>
        <c:numFmt formatCode="0.00" sourceLinked="1"/>
        <c:majorTickMark val="none"/>
        <c:minorTickMark val="none"/>
        <c:tickLblPos val="nextTo"/>
        <c:crossAx val="-2077476808"/>
        <c:crosses val="autoZero"/>
        <c:crossBetween val="midCat"/>
      </c:valAx>
      <c:valAx>
        <c:axId val="-2077476808"/>
        <c:scaling>
          <c:orientation val="minMax"/>
          <c:max val="8.0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-2077464216"/>
        <c:crosses val="autoZero"/>
        <c:crossBetween val="midCat"/>
        <c:majorUnit val="2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xVal>
            <c:numRef>
              <c:f>Sheet2!$A$3:$A$6</c:f>
              <c:numCache>
                <c:formatCode>General</c:formatCode>
                <c:ptCount val="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</c:numCache>
            </c:numRef>
          </c:xVal>
          <c:yVal>
            <c:numRef>
              <c:f>Sheet2!$B$3:$B$6</c:f>
              <c:numCache>
                <c:formatCode>General</c:formatCode>
                <c:ptCount val="4"/>
                <c:pt idx="0">
                  <c:v>0.0</c:v>
                </c:pt>
                <c:pt idx="1">
                  <c:v>-0.177</c:v>
                </c:pt>
                <c:pt idx="2">
                  <c:v>-0.22</c:v>
                </c:pt>
                <c:pt idx="3">
                  <c:v>-0.239</c:v>
                </c:pt>
              </c:numCache>
            </c:numRef>
          </c:yVal>
          <c:smooth val="0"/>
        </c:ser>
        <c:ser>
          <c:idx val="1"/>
          <c:order val="1"/>
          <c:spPr>
            <a:ln w="3492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Sheet2!$A$3:$A$6</c:f>
              <c:numCache>
                <c:formatCode>General</c:formatCode>
                <c:ptCount val="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</c:numCache>
            </c:numRef>
          </c:xVal>
          <c:yVal>
            <c:numRef>
              <c:f>Sheet2!$C$3:$C$6</c:f>
              <c:numCache>
                <c:formatCode>General</c:formatCode>
                <c:ptCount val="4"/>
                <c:pt idx="0">
                  <c:v>-0.263</c:v>
                </c:pt>
                <c:pt idx="1">
                  <c:v>-0.263</c:v>
                </c:pt>
                <c:pt idx="2">
                  <c:v>-0.263</c:v>
                </c:pt>
                <c:pt idx="3">
                  <c:v>-0.263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5709016"/>
        <c:axId val="-2145692024"/>
      </c:scatterChart>
      <c:valAx>
        <c:axId val="-2145709016"/>
        <c:scaling>
          <c:orientation val="minMax"/>
          <c:max val="4.5"/>
          <c:min val="0.5"/>
        </c:scaling>
        <c:delete val="1"/>
        <c:axPos val="b"/>
        <c:numFmt formatCode="General" sourceLinked="1"/>
        <c:majorTickMark val="out"/>
        <c:minorTickMark val="none"/>
        <c:tickLblPos val="none"/>
        <c:crossAx val="-2145692024"/>
        <c:crosses val="autoZero"/>
        <c:crossBetween val="midCat"/>
      </c:valAx>
      <c:valAx>
        <c:axId val="-2145692024"/>
        <c:scaling>
          <c:orientation val="minMax"/>
        </c:scaling>
        <c:delete val="0"/>
        <c:axPos val="l"/>
        <c:majorGridlines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457090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0F7176-6900-42BA-9827-524A7CA050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05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E4C0E7-5683-4A02-91E1-EFAB544D3B35}" type="slidenum">
              <a:rPr lang="en-US"/>
              <a:pPr/>
              <a:t>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E5B61B-0159-409A-B600-2AEDE54A8914}" type="slidenum">
              <a:rPr lang="en-US"/>
              <a:pPr/>
              <a:t>15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D675CC-4527-48A0-81E5-9F721BF59541}" type="slidenum">
              <a:rPr lang="en-US"/>
              <a:pPr/>
              <a:t>18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more refs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75B2E0-3962-46E0-96E2-C5C6AE6FB831}" type="slidenum">
              <a:rPr lang="en-US"/>
              <a:pPr/>
              <a:t>19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When the water molecule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h-bonded to the NH groups of thymine, it acts as the electron donor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and, therefore, reduces the VIE. Likewise, water that is hydrogen-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bonded to the carbonyl groups acts as the electron acceptor, thereby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increasing the VIE.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7176-6900-42BA-9827-524A7CA0508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ACFAB0-4299-48FD-96AE-004D716054EA}" type="slidenum">
              <a:rPr lang="en-US"/>
              <a:pPr/>
              <a:t>52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5C138C-1F8D-40B6-8324-AFB68E45EFBB}" type="slidenum">
              <a:rPr lang="en-US"/>
              <a:pPr/>
              <a:t>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Change!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56B62-960C-4E2E-8222-59B29955737D}" type="slidenum">
              <a:rPr lang="en-US"/>
              <a:pPr/>
              <a:t>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D3B41B-2B19-44AC-9D0B-E07951B40ACD}" type="slidenum">
              <a:rPr lang="en-US">
                <a:ea typeface="MS PGothic" pitchFamily="34" charset="-128"/>
              </a:rPr>
              <a:pPr/>
              <a:t>4</a:t>
            </a:fld>
            <a:endParaRPr lang="en-US">
              <a:ea typeface="MS PGothic" pitchFamily="34" charset="-128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2ECFE3-3FE8-4579-9801-CD3636094672}" type="slidenum">
              <a:rPr lang="en-US">
                <a:ea typeface="MS PGothic" pitchFamily="34" charset="-128"/>
              </a:rPr>
              <a:pPr/>
              <a:t>5</a:t>
            </a:fld>
            <a:endParaRPr lang="en-US">
              <a:ea typeface="MS PGothic" pitchFamily="34" charset="-128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Quantum instead of Morokuma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FC4614-E355-4A78-B7B9-A0B4FD526809}" type="slidenum">
              <a:rPr lang="en-US"/>
              <a:pPr/>
              <a:t>6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191A2C-D55B-4018-85BE-CFFFBE67C949}" type="slidenum">
              <a:rPr lang="en-US"/>
              <a:pPr/>
              <a:t>7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sophisticated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3E94E1-1715-4E9E-B554-BE980EBCF348}" type="slidenum">
              <a:rPr lang="en-US"/>
              <a:pPr/>
              <a:t>8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specific?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7176-6900-42BA-9827-524A7CA0508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>
          <a:xfrm>
            <a:off x="1524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ftr" sz="quarter" idx="3"/>
          </p:nvPr>
        </p:nvSpPr>
        <p:spPr>
          <a:xfrm>
            <a:off x="2133600" y="6248400"/>
            <a:ext cx="4876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fld id="{E90638DE-7375-4654-A784-C79FF23FBC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553200"/>
            <a:ext cx="22098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1EE607-D7C8-4964-8150-6DBE20D731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76200"/>
            <a:ext cx="20764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76200"/>
            <a:ext cx="60769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6553200"/>
            <a:ext cx="6553200" cy="3048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553200"/>
            <a:ext cx="22098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1EE607-D7C8-4964-8150-6DBE20D731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553200"/>
            <a:ext cx="22098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1EE607-D7C8-4964-8150-6DBE20D731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553200"/>
            <a:ext cx="22098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1EE607-D7C8-4964-8150-6DBE20D731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447800"/>
            <a:ext cx="4076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76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553200"/>
            <a:ext cx="22098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1EE607-D7C8-4964-8150-6DBE20D731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553200"/>
            <a:ext cx="22098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1EE607-D7C8-4964-8150-6DBE20D731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C9DD1D-5A5A-48B7-9CED-B3424339F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553200"/>
            <a:ext cx="22098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1EE607-D7C8-4964-8150-6DBE20D731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553200"/>
            <a:ext cx="22098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1EE607-D7C8-4964-8150-6DBE20D731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192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53200"/>
            <a:ext cx="678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53200"/>
            <a:ext cx="2362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DB1E2336-A48B-4310-97E2-DDDE2FFAF28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28600" y="6477000"/>
            <a:ext cx="8839200" cy="3048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Lyudmila V. Slipchenko                   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     ASFM-2016,  Moscow                                    November 30,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2016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1.png"/><Relationship Id="rId5" Type="http://schemas.openxmlformats.org/officeDocument/2006/relationships/image" Target="../media/image9.jpeg"/><Relationship Id="rId6" Type="http://schemas.openxmlformats.org/officeDocument/2006/relationships/oleObject" Target="../embeddings/Microsoft_Excel_97_-_2004_Worksheet3.xls"/><Relationship Id="rId7" Type="http://schemas.openxmlformats.org/officeDocument/2006/relationships/image" Target="../media/image2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3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4.wmf"/><Relationship Id="rId8" Type="http://schemas.openxmlformats.org/officeDocument/2006/relationships/image" Target="../media/image2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8.png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26.png"/><Relationship Id="rId7" Type="http://schemas.openxmlformats.org/officeDocument/2006/relationships/package" Target="../embeddings/Microsoft_Word_Document2.docx"/><Relationship Id="rId8" Type="http://schemas.openxmlformats.org/officeDocument/2006/relationships/image" Target="../media/image27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9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wmf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tiff"/><Relationship Id="rId3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6.emf"/><Relationship Id="rId6" Type="http://schemas.openxmlformats.org/officeDocument/2006/relationships/image" Target="../media/image7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6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4" Type="http://schemas.openxmlformats.org/officeDocument/2006/relationships/image" Target="../media/image67.tiff"/><Relationship Id="rId5" Type="http://schemas.openxmlformats.org/officeDocument/2006/relationships/image" Target="../media/image68.tiff"/><Relationship Id="rId6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8.wmf"/><Relationship Id="rId6" Type="http://schemas.openxmlformats.org/officeDocument/2006/relationships/image" Target="../media/image9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github.com/makefp/EFP_potentials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2800" y="3124200"/>
            <a:ext cx="5334000" cy="990600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en-US" sz="2400" dirty="0" smtClean="0"/>
              <a:t>Lyudmila </a:t>
            </a:r>
            <a:r>
              <a:rPr lang="en-US" sz="2400" dirty="0"/>
              <a:t>V. </a:t>
            </a:r>
            <a:r>
              <a:rPr lang="en-US" sz="2400" dirty="0" smtClean="0"/>
              <a:t>Slipchenko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sz="2000" i="1" dirty="0" smtClean="0"/>
              <a:t>Department of Chemistry, Purdue University</a:t>
            </a:r>
            <a:endParaRPr lang="en-US" sz="2000" i="1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1066800"/>
            <a:ext cx="6019800" cy="1905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accent2"/>
                </a:solidFill>
              </a:rPr>
              <a:t>Effective Fragment Potential method: </a:t>
            </a:r>
            <a:r>
              <a:rPr lang="en-US" sz="3600" dirty="0" smtClean="0">
                <a:solidFill>
                  <a:schemeClr val="accent2"/>
                </a:solidFill>
              </a:rPr>
              <a:t/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i="1" dirty="0" smtClean="0">
                <a:solidFill>
                  <a:schemeClr val="accent2"/>
                </a:solidFill>
              </a:rPr>
              <a:t>extension to flexible systems</a:t>
            </a:r>
            <a:endParaRPr lang="en-US" sz="3600" i="1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160" t="13680" r="13263" b="7907"/>
          <a:stretch/>
        </p:blipFill>
        <p:spPr>
          <a:xfrm rot="5400000">
            <a:off x="-227464" y="1370465"/>
            <a:ext cx="3274329" cy="25145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4590872"/>
            <a:ext cx="83150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Methodology</a:t>
            </a:r>
            <a:r>
              <a:rPr lang="en-US" dirty="0"/>
              <a:t>: Effective Fragment Potential method (EFP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Polarizable embedding: how and why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New </a:t>
            </a:r>
            <a:r>
              <a:rPr lang="en-US" dirty="0"/>
              <a:t>uses for old models: going to </a:t>
            </a:r>
            <a:r>
              <a:rPr lang="en-US" dirty="0" smtClean="0"/>
              <a:t>biology and materials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S22: performance of popular methods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103203"/>
            <a:ext cx="9220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903389"/>
              </p:ext>
            </p:extLst>
          </p:nvPr>
        </p:nvGraphicFramePr>
        <p:xfrm>
          <a:off x="1828800" y="1066800"/>
          <a:ext cx="7010399" cy="5257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46085"/>
                <a:gridCol w="1245261"/>
                <a:gridCol w="1376698"/>
                <a:gridCol w="1270755"/>
                <a:gridCol w="1371600"/>
              </a:tblGrid>
              <a:tr h="330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</a:rPr>
                        <a:t>HB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latin typeface="+mn-lt"/>
                        </a:rPr>
                        <a:t>disp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</a:rPr>
                        <a:t>mixed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</a:rPr>
                        <a:t>overall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HF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3.29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7.24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3.15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4.56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</a:rPr>
                        <a:t>B3LYP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</a:rPr>
                        <a:t>1.77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6.22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</a:rPr>
                        <a:t>2.64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</a:rPr>
                        <a:t>3.54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PBE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</a:rPr>
                        <a:t>1.13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4.53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</a:rPr>
                        <a:t>1.66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</a:rPr>
                        <a:t>2.44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M06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0.89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0.99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0.67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</a:rPr>
                        <a:t>0.85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M06-2X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0.73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0.36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0.32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</a:rPr>
                        <a:t>0.47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  <a:sym typeface="Symbol"/>
                        </a:rPr>
                        <a:t>B97X-D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0.27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0.30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0.42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0.33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FF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MP2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0.24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1.69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0.61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0.88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SCS-MP2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1.54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0.55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0.37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0.80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SCS-CCSD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0.40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0.23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0.08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0.24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Amber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4.64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0.98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0.89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2.12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OPLSAA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4.45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1.07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0.56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1.98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MMFF94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3.61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0.73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0.60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1.61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EFP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1.82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0.57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0.35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0.89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CFFCC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latin typeface="+mn-lt"/>
                          <a:ea typeface="Calibri"/>
                          <a:cs typeface="Times New Roman"/>
                        </a:rPr>
                        <a:t>10% error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8AA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1.38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8AA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0.48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8AA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0.39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8AA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Calibri"/>
                          <a:cs typeface="Times New Roman"/>
                        </a:rPr>
                        <a:t>0.74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8AAAA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156" y="1066800"/>
            <a:ext cx="1580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MAD, kcal/mol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2709" y="6443246"/>
            <a:ext cx="4628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Chem</a:t>
            </a:r>
            <a:r>
              <a:rPr lang="en-US" sz="1600" dirty="0"/>
              <a:t> Theory Comp., </a:t>
            </a:r>
            <a:r>
              <a:rPr lang="en-US" sz="1600" i="1" dirty="0"/>
              <a:t>8</a:t>
            </a:r>
            <a:r>
              <a:rPr lang="en-US" sz="1600" dirty="0"/>
              <a:t> (8), 2835–2843 (2012) 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953000" y="1371600"/>
            <a:ext cx="1066800" cy="1219200"/>
          </a:xfrm>
          <a:prstGeom prst="ellipse">
            <a:avLst/>
          </a:prstGeom>
          <a:noFill/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029200" y="3505200"/>
            <a:ext cx="1066800" cy="457200"/>
          </a:xfrm>
          <a:prstGeom prst="ellipse">
            <a:avLst/>
          </a:prstGeom>
          <a:noFill/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657600" y="4648200"/>
            <a:ext cx="1066800" cy="1066800"/>
          </a:xfrm>
          <a:prstGeom prst="ellipse">
            <a:avLst/>
          </a:prstGeom>
          <a:noFill/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958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S22: performance of force fields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152400" y="1066800"/>
          <a:ext cx="4343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4572000" y="990600"/>
          <a:ext cx="42672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152400" y="3505200"/>
          <a:ext cx="4343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57800" y="411480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</a:rPr>
              <a:t>energies in kcal/mol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69223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Paton et al, </a:t>
            </a:r>
            <a:r>
              <a:rPr lang="en-US" sz="1400" i="1" dirty="0" smtClean="0"/>
              <a:t>J. Chem. Inf. Model. 2009, 49, 944–955</a:t>
            </a:r>
            <a:endParaRPr lang="en-US" sz="1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591050"/>
            <a:ext cx="146304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876800" y="6477000"/>
            <a:ext cx="2362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Dr. Dmytro Kosenkov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4572000"/>
            <a:ext cx="147828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391400" y="6477000"/>
            <a:ext cx="1524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Joanna Flick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EFP </a:t>
            </a:r>
            <a:r>
              <a:rPr lang="en-US" dirty="0" err="1" smtClean="0"/>
              <a:t>vs</a:t>
            </a:r>
            <a:r>
              <a:rPr lang="en-US" dirty="0" smtClean="0"/>
              <a:t> SAPT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990600"/>
            <a:ext cx="3657599" cy="258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90600"/>
            <a:ext cx="369714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81400"/>
            <a:ext cx="369714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9564" y="3581400"/>
            <a:ext cx="367963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3124200" y="4724400"/>
            <a:ext cx="2386217" cy="1066800"/>
            <a:chOff x="6676725" y="2662535"/>
            <a:chExt cx="3280955" cy="1249011"/>
          </a:xfrm>
        </p:grpSpPr>
        <p:sp>
          <p:nvSpPr>
            <p:cNvPr id="9" name="Rectangle 8"/>
            <p:cNvSpPr/>
            <p:nvPr/>
          </p:nvSpPr>
          <p:spPr bwMode="auto">
            <a:xfrm>
              <a:off x="6705600" y="2790525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10401" y="2662535"/>
              <a:ext cx="1490390" cy="577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H-bonded</a:t>
              </a:r>
              <a:endParaRPr lang="en-US" sz="1600" dirty="0"/>
            </a:p>
          </p:txBody>
        </p:sp>
        <p:sp>
          <p:nvSpPr>
            <p:cNvPr id="11" name="Isosceles Triangle 10"/>
            <p:cNvSpPr/>
            <p:nvPr/>
          </p:nvSpPr>
          <p:spPr bwMode="auto">
            <a:xfrm>
              <a:off x="6676725" y="3066450"/>
              <a:ext cx="228600" cy="228600"/>
            </a:xfrm>
            <a:prstGeom prst="triangle">
              <a:avLst/>
            </a:prstGeom>
            <a:solidFill>
              <a:srgbClr val="00B0F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10401" y="2971800"/>
              <a:ext cx="2947279" cy="577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dispersion-dominated</a:t>
              </a:r>
              <a:endParaRPr lang="en-US" sz="1600" dirty="0"/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6705600" y="3476325"/>
              <a:ext cx="152400" cy="152400"/>
            </a:xfrm>
            <a:prstGeom prst="ellipse">
              <a:avLst/>
            </a:prstGeom>
            <a:solidFill>
              <a:srgbClr val="F3E500"/>
            </a:solidFill>
            <a:ln w="9525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0399" y="3333690"/>
              <a:ext cx="1005495" cy="577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mixed</a:t>
              </a:r>
              <a:endParaRPr lang="en-US" sz="16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85800" y="1295400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electrostatic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1200" y="1200090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induction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486400" y="3810000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exchange-repulsion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838200" y="3810000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dispersion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362200" y="22860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charge-penetration</a:t>
            </a:r>
          </a:p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energy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0400" y="2152471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charge-penetration &amp; missing charge-transfer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47360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good!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15200" y="51054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missing correlation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95800" y="6096000"/>
            <a:ext cx="4628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Chem</a:t>
            </a:r>
            <a:r>
              <a:rPr lang="en-US" sz="1600" dirty="0"/>
              <a:t> Theory Comp., </a:t>
            </a:r>
            <a:r>
              <a:rPr lang="en-US" sz="1600" i="1" dirty="0"/>
              <a:t>8</a:t>
            </a:r>
            <a:r>
              <a:rPr lang="en-US" sz="1600" dirty="0"/>
              <a:t> (8), 2835–2843 (2012)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EFP in a nutshell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038600" y="1219200"/>
            <a:ext cx="5105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  <a:ea typeface="+mn-ea"/>
              </a:rPr>
              <a:t>r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igid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-geometry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 fragment-based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polarizable force field</a:t>
            </a:r>
          </a:p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</a:rPr>
              <a:t>all EFP force field parameters are obtained from a separate </a:t>
            </a:r>
            <a:r>
              <a:rPr kumimoji="0" lang="en-US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</a:rPr>
              <a:t>ab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</a:rPr>
              <a:t> initio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</a:rPr>
              <a:t> calculation: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</a:rPr>
              <a:t>no fitted parameters</a:t>
            </a:r>
          </a:p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provides physical insight into intermolecular interaction</a:t>
            </a:r>
          </a:p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Tx/>
              <a:buChar char="•"/>
              <a:tabLst/>
              <a:defRPr/>
            </a:pPr>
            <a:endParaRPr lang="en-US" sz="2000" kern="0" dirty="0" smtClean="0"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</a:rPr>
              <a:t>accuracy: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</a:rPr>
              <a:t>11-12% relative error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</a:rPr>
              <a:t> in interaction energies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</a:rPr>
              <a:t>(similar to MP2, better than many DFT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</a:rPr>
              <a:t>functionals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</a:rPr>
              <a:t>, superior to classical force fields)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tabLst/>
              <a:defRPr/>
            </a:pPr>
            <a:endParaRPr lang="en-US" sz="2000" kern="0" dirty="0" smtClean="0"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latin typeface="+mn-lt"/>
                <a:ea typeface="+mn-ea"/>
              </a:rPr>
              <a:t>accuracy can be further improved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3810000" cy="254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Electrostatic interactions</a:t>
            </a:r>
            <a:endParaRPr lang="en-US" dirty="0"/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95600"/>
            <a:ext cx="501396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2514600"/>
            <a:ext cx="4389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 spherical Gaussian approximation:</a:t>
            </a:r>
            <a:endParaRPr lang="en-US" sz="2000" dirty="0"/>
          </a:p>
        </p:txBody>
      </p:sp>
      <p:pic>
        <p:nvPicPr>
          <p:cNvPr id="315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86200"/>
            <a:ext cx="418424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38600" y="5791200"/>
            <a:ext cx="495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Kairys</a:t>
            </a:r>
            <a:r>
              <a:rPr lang="en-US" sz="1600" dirty="0" smtClean="0"/>
              <a:t> and Jensen, CPL 315, 140 (1999);</a:t>
            </a:r>
          </a:p>
          <a:p>
            <a:r>
              <a:rPr lang="en-US" sz="1600" dirty="0" smtClean="0"/>
              <a:t>Slipchenko and Gordon, Mol. Phys., 107, 999 (2009)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1447800"/>
            <a:ext cx="7640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DMA in 6-31+G* (non-aromatic) or 6-31G* (aromatic)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accent1"/>
                </a:solidFill>
              </a:rPr>
              <a:t>Overlap-based damping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Benzene dimer: sandwich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4400" y="1219200"/>
            <a:ext cx="7696200" cy="5091113"/>
            <a:chOff x="576" y="768"/>
            <a:chExt cx="4848" cy="3207"/>
          </a:xfrm>
        </p:grpSpPr>
        <p:pic>
          <p:nvPicPr>
            <p:cNvPr id="7179" name="Picture 6" descr="jp0469517f0000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6" y="768"/>
              <a:ext cx="4848" cy="3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0" name="Rectangle 7"/>
            <p:cNvSpPr>
              <a:spLocks noChangeArrowheads="1"/>
            </p:cNvSpPr>
            <p:nvPr/>
          </p:nvSpPr>
          <p:spPr bwMode="auto">
            <a:xfrm>
              <a:off x="1824" y="1200"/>
              <a:ext cx="768" cy="3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Rectangle 8"/>
            <p:cNvSpPr>
              <a:spLocks noChangeArrowheads="1"/>
            </p:cNvSpPr>
            <p:nvPr/>
          </p:nvSpPr>
          <p:spPr bwMode="auto">
            <a:xfrm>
              <a:off x="2400" y="1588"/>
              <a:ext cx="2992" cy="3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Rectangle 9"/>
            <p:cNvSpPr>
              <a:spLocks noChangeArrowheads="1"/>
            </p:cNvSpPr>
            <p:nvPr/>
          </p:nvSpPr>
          <p:spPr bwMode="auto">
            <a:xfrm>
              <a:off x="1536" y="841"/>
              <a:ext cx="672" cy="3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0"/>
            <p:cNvSpPr>
              <a:spLocks noChangeArrowheads="1"/>
            </p:cNvSpPr>
            <p:nvPr/>
          </p:nvSpPr>
          <p:spPr bwMode="auto">
            <a:xfrm>
              <a:off x="3408" y="3242"/>
              <a:ext cx="1920" cy="1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173" name="Picture 11"/>
          <p:cNvPicPr>
            <a:picLocks noChangeAspect="1" noChangeArrowheads="1"/>
          </p:cNvPicPr>
          <p:nvPr/>
        </p:nvPicPr>
        <p:blipFill>
          <a:blip r:embed="rId5" cstate="print"/>
          <a:srcRect l="12500" t="10614" r="12500" b="9784"/>
          <a:stretch>
            <a:fillRect/>
          </a:stretch>
        </p:blipFill>
        <p:spPr bwMode="auto">
          <a:xfrm>
            <a:off x="6781800" y="1371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317625" y="1033463"/>
          <a:ext cx="7340600" cy="494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119" name="Worksheet" r:id="rId6" imgW="8674608" imgH="5931408" progId="Excel.Sheet.8">
                  <p:embed/>
                </p:oleObj>
              </mc:Choice>
              <mc:Fallback>
                <p:oleObj name="Worksheet" r:id="rId6" imgW="8674608" imgH="5931408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5" y="1033463"/>
                        <a:ext cx="7340600" cy="4946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Rectangle 12"/>
          <p:cNvSpPr>
            <a:spLocks noChangeArrowheads="1"/>
          </p:cNvSpPr>
          <p:nvPr/>
        </p:nvSpPr>
        <p:spPr bwMode="auto">
          <a:xfrm>
            <a:off x="2819400" y="259080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EFP</a:t>
            </a:r>
          </a:p>
        </p:txBody>
      </p:sp>
      <p:sp>
        <p:nvSpPr>
          <p:cNvPr id="7177" name="Rectangle 18"/>
          <p:cNvSpPr>
            <a:spLocks noChangeArrowheads="1"/>
          </p:cNvSpPr>
          <p:nvPr/>
        </p:nvSpPr>
        <p:spPr bwMode="auto">
          <a:xfrm>
            <a:off x="3962400" y="3108325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CCSD(T)</a:t>
            </a:r>
          </a:p>
        </p:txBody>
      </p:sp>
      <p:sp>
        <p:nvSpPr>
          <p:cNvPr id="7178" name="Rectangle 19"/>
          <p:cNvSpPr>
            <a:spLocks noChangeArrowheads="1"/>
          </p:cNvSpPr>
          <p:nvPr/>
        </p:nvSpPr>
        <p:spPr bwMode="auto">
          <a:xfrm>
            <a:off x="4170363" y="4495800"/>
            <a:ext cx="706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1CB525"/>
                </a:solidFill>
              </a:rPr>
              <a:t>MP2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 smtClean="0"/>
              <a:t>LIBEFP: </a:t>
            </a:r>
            <a:r>
              <a:rPr lang="en-US" sz="3200" dirty="0" smtClean="0"/>
              <a:t>stand-alone EFP implementation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4572000" cy="4800600"/>
          </a:xfrm>
        </p:spPr>
        <p:txBody>
          <a:bodyPr/>
          <a:lstStyle/>
          <a:p>
            <a:pPr indent="-274320"/>
            <a:r>
              <a:rPr lang="en-US" sz="2400" dirty="0" smtClean="0"/>
              <a:t>written </a:t>
            </a:r>
            <a:r>
              <a:rPr lang="en-US" sz="2400" dirty="0"/>
              <a:t>in standard C99</a:t>
            </a:r>
          </a:p>
          <a:p>
            <a:pPr indent="-274320"/>
            <a:r>
              <a:rPr lang="en-US" sz="2400" dirty="0" smtClean="0"/>
              <a:t>uses </a:t>
            </a:r>
            <a:r>
              <a:rPr lang="en-US" sz="2400" dirty="0"/>
              <a:t>native EFP data format generated by GAMESS</a:t>
            </a:r>
          </a:p>
          <a:p>
            <a:pPr indent="-274320"/>
            <a:r>
              <a:rPr lang="en-US" sz="2400" dirty="0"/>
              <a:t>2</a:t>
            </a:r>
            <a:r>
              <a:rPr lang="en-US" sz="2400" dirty="0" smtClean="0"/>
              <a:t>-clause </a:t>
            </a:r>
            <a:r>
              <a:rPr lang="en-US" sz="2400" dirty="0"/>
              <a:t>BSD </a:t>
            </a:r>
            <a:r>
              <a:rPr lang="en-US" sz="2400" dirty="0" smtClean="0"/>
              <a:t>license</a:t>
            </a:r>
            <a:endParaRPr lang="en-US" sz="2400" dirty="0"/>
          </a:p>
          <a:p>
            <a:pPr indent="-274320"/>
            <a:r>
              <a:rPr lang="en-US" sz="2400" dirty="0" smtClean="0"/>
              <a:t>uses </a:t>
            </a:r>
            <a:r>
              <a:rPr lang="en-US" sz="2400" dirty="0"/>
              <a:t>BLAS wherever possible for better performance</a:t>
            </a:r>
          </a:p>
          <a:p>
            <a:pPr indent="-274320"/>
            <a:r>
              <a:rPr lang="en-US" sz="2400" dirty="0" smtClean="0"/>
              <a:t>available </a:t>
            </a:r>
            <a:r>
              <a:rPr lang="en-US" sz="2400" dirty="0"/>
              <a:t>as a shared or static library</a:t>
            </a:r>
          </a:p>
          <a:p>
            <a:r>
              <a:rPr lang="en-US" sz="2400" dirty="0"/>
              <a:t>parallelization across multiple nodes using hybrid MPI/</a:t>
            </a:r>
            <a:r>
              <a:rPr lang="en-US" sz="2400" dirty="0" err="1" smtClean="0"/>
              <a:t>OpenMP</a:t>
            </a:r>
            <a:endParaRPr lang="en-US" sz="2400" dirty="0" smtClean="0"/>
          </a:p>
          <a:p>
            <a:endParaRPr lang="en-US" sz="2400" dirty="0"/>
          </a:p>
          <a:p>
            <a:pPr indent="-274320"/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609" y="3505200"/>
            <a:ext cx="4345102" cy="27232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1219200"/>
            <a:ext cx="311768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Dr. </a:t>
            </a:r>
            <a:r>
              <a:rPr lang="en-US" dirty="0" err="1" smtClean="0">
                <a:solidFill>
                  <a:schemeClr val="accent2"/>
                </a:solidFill>
              </a:rPr>
              <a:t>Ilya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Kaliman</a:t>
            </a:r>
            <a:endParaRPr lang="en-US" dirty="0" smtClean="0">
              <a:solidFill>
                <a:schemeClr val="accent2"/>
              </a:solidFill>
            </a:endParaRPr>
          </a:p>
          <a:p>
            <a:endParaRPr lang="en-US" i="1" dirty="0" smtClean="0"/>
          </a:p>
          <a:p>
            <a:r>
              <a:rPr lang="en-US" i="1" dirty="0" smtClean="0"/>
              <a:t>http</a:t>
            </a:r>
            <a:r>
              <a:rPr lang="en-US" i="1" dirty="0"/>
              <a:t>://</a:t>
            </a:r>
            <a:r>
              <a:rPr lang="en-US" i="1" dirty="0" err="1"/>
              <a:t>www.libefp.org</a:t>
            </a:r>
            <a:r>
              <a:rPr lang="en-US" i="1" dirty="0"/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6019800"/>
            <a:ext cx="451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Kaliman</a:t>
            </a:r>
            <a:r>
              <a:rPr lang="en-US" sz="1600" dirty="0" smtClean="0"/>
              <a:t> and Slipchenko, JCC 34, 2284 (2013</a:t>
            </a:r>
            <a:r>
              <a:rPr lang="en-US" sz="1600" dirty="0"/>
              <a:t>)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7286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LIBEFP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191000" y="1143000"/>
            <a:ext cx="12954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rPr>
              <a:t>LIBEFP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57200" y="16764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 pitchFamily="34" charset="-128"/>
              </a:rPr>
              <a:t>Q-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 pitchFamily="34" charset="-128"/>
              </a:rPr>
              <a:t>Chem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57200" y="26670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PSI4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57200" y="35814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 pitchFamily="34" charset="-128"/>
              </a:rPr>
              <a:t>NWChem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248400" y="2057400"/>
            <a:ext cx="13716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 pitchFamily="34" charset="-128"/>
              </a:rPr>
              <a:t>EFPMD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2691348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distributed with </a:t>
            </a:r>
            <a:r>
              <a:rPr lang="en-US" i="1" dirty="0" smtClean="0"/>
              <a:t>LIBEFP </a:t>
            </a:r>
            <a:r>
              <a:rPr lang="en-US" dirty="0" smtClean="0"/>
              <a:t>code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accent2"/>
                </a:solidFill>
              </a:rPr>
              <a:t>s</a:t>
            </a:r>
            <a:r>
              <a:rPr lang="en-US" dirty="0" smtClean="0">
                <a:solidFill>
                  <a:schemeClr val="accent2"/>
                </a:solidFill>
              </a:rPr>
              <a:t>ingle </a:t>
            </a:r>
            <a:r>
              <a:rPr lang="en-US" dirty="0">
                <a:solidFill>
                  <a:schemeClr val="accent2"/>
                </a:solidFill>
              </a:rPr>
              <a:t>point energy and analytical gradient </a:t>
            </a:r>
            <a:r>
              <a:rPr lang="en-US" dirty="0" smtClean="0">
                <a:solidFill>
                  <a:schemeClr val="accent2"/>
                </a:solidFill>
              </a:rPr>
              <a:t>calculation</a:t>
            </a:r>
            <a:endParaRPr lang="en-US" dirty="0">
              <a:solidFill>
                <a:schemeClr val="accent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geometry </a:t>
            </a:r>
            <a:r>
              <a:rPr lang="en-US" dirty="0"/>
              <a:t>optimization using efficient LBFGS </a:t>
            </a:r>
            <a:r>
              <a:rPr lang="en-US" dirty="0" smtClean="0"/>
              <a:t>optimizer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8B5AF0"/>
                </a:solidFill>
              </a:rPr>
              <a:t>molecular </a:t>
            </a:r>
            <a:r>
              <a:rPr lang="en-US" dirty="0">
                <a:solidFill>
                  <a:srgbClr val="8B5AF0"/>
                </a:solidFill>
              </a:rPr>
              <a:t>dynamics in </a:t>
            </a:r>
            <a:r>
              <a:rPr lang="en-US" dirty="0" smtClean="0">
                <a:solidFill>
                  <a:srgbClr val="8B5AF0"/>
                </a:solidFill>
              </a:rPr>
              <a:t>NVE, NVT, </a:t>
            </a:r>
            <a:r>
              <a:rPr lang="en-US" dirty="0">
                <a:solidFill>
                  <a:srgbClr val="8B5AF0"/>
                </a:solidFill>
              </a:rPr>
              <a:t>and </a:t>
            </a:r>
            <a:r>
              <a:rPr lang="en-US" dirty="0" smtClean="0">
                <a:solidFill>
                  <a:srgbClr val="8B5AF0"/>
                </a:solidFill>
              </a:rPr>
              <a:t>NPT ensembles</a:t>
            </a:r>
            <a:endParaRPr lang="en-US" dirty="0">
              <a:solidFill>
                <a:srgbClr val="8B5AF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err="1"/>
              <a:t>s</a:t>
            </a:r>
            <a:r>
              <a:rPr lang="en-US" dirty="0" err="1" smtClean="0"/>
              <a:t>eminumerical</a:t>
            </a:r>
            <a:r>
              <a:rPr lang="en-US" dirty="0" smtClean="0"/>
              <a:t> </a:t>
            </a:r>
            <a:r>
              <a:rPr lang="en-US" dirty="0"/>
              <a:t>Hessian and normal mode </a:t>
            </a:r>
            <a:r>
              <a:rPr lang="en-US" dirty="0" smtClean="0"/>
              <a:t>analysis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8B5AF0"/>
                </a:solidFill>
              </a:rPr>
              <a:t>simulation </a:t>
            </a:r>
            <a:r>
              <a:rPr lang="en-US" dirty="0">
                <a:solidFill>
                  <a:srgbClr val="8B5AF0"/>
                </a:solidFill>
              </a:rPr>
              <a:t>of periodic </a:t>
            </a:r>
            <a:r>
              <a:rPr lang="en-US" dirty="0" smtClean="0">
                <a:solidFill>
                  <a:srgbClr val="8B5AF0"/>
                </a:solidFill>
              </a:rPr>
              <a:t>systems</a:t>
            </a:r>
            <a:endParaRPr lang="en-US" dirty="0">
              <a:solidFill>
                <a:srgbClr val="8B5AF0"/>
              </a:solidFill>
            </a:endParaRPr>
          </a:p>
        </p:txBody>
      </p:sp>
      <p:cxnSp>
        <p:nvCxnSpPr>
          <p:cNvPr id="11" name="Elbow Connector 10"/>
          <p:cNvCxnSpPr>
            <a:stCxn id="4" idx="1"/>
            <a:endCxn id="5" idx="3"/>
          </p:cNvCxnSpPr>
          <p:nvPr/>
        </p:nvCxnSpPr>
        <p:spPr bwMode="auto">
          <a:xfrm rot="10800000" flipV="1">
            <a:off x="2057400" y="1409700"/>
            <a:ext cx="2133600" cy="571500"/>
          </a:xfrm>
          <a:prstGeom prst="bentConnector3">
            <a:avLst>
              <a:gd name="adj1" fmla="val 7465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Elbow Connector 12"/>
          <p:cNvCxnSpPr>
            <a:stCxn id="4" idx="1"/>
            <a:endCxn id="6" idx="3"/>
          </p:cNvCxnSpPr>
          <p:nvPr/>
        </p:nvCxnSpPr>
        <p:spPr bwMode="auto">
          <a:xfrm rot="10800000" flipV="1">
            <a:off x="2057400" y="1409700"/>
            <a:ext cx="2133600" cy="1562100"/>
          </a:xfrm>
          <a:prstGeom prst="bentConnector3">
            <a:avLst>
              <a:gd name="adj1" fmla="val 7465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Elbow Connector 14"/>
          <p:cNvCxnSpPr>
            <a:stCxn id="4" idx="1"/>
            <a:endCxn id="7" idx="3"/>
          </p:cNvCxnSpPr>
          <p:nvPr/>
        </p:nvCxnSpPr>
        <p:spPr bwMode="auto">
          <a:xfrm rot="10800000" flipV="1">
            <a:off x="2057400" y="1409700"/>
            <a:ext cx="2133600" cy="2476500"/>
          </a:xfrm>
          <a:prstGeom prst="bentConnector3">
            <a:avLst>
              <a:gd name="adj1" fmla="val 752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7" name="Elbow Connector 16"/>
          <p:cNvCxnSpPr>
            <a:stCxn id="4" idx="3"/>
            <a:endCxn id="8" idx="0"/>
          </p:cNvCxnSpPr>
          <p:nvPr/>
        </p:nvCxnSpPr>
        <p:spPr bwMode="auto">
          <a:xfrm>
            <a:off x="5486400" y="1409700"/>
            <a:ext cx="1447800" cy="64770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603434" y="1676400"/>
            <a:ext cx="158756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C00CC"/>
                </a:solidFill>
              </a:rPr>
              <a:t>v</a:t>
            </a:r>
            <a:r>
              <a:rPr lang="en-US" dirty="0" smtClean="0">
                <a:solidFill>
                  <a:srgbClr val="CC00CC"/>
                </a:solidFill>
              </a:rPr>
              <a:t>arious QM/EFP methods</a:t>
            </a:r>
            <a:endParaRPr lang="en-US" dirty="0">
              <a:solidFill>
                <a:srgbClr val="CC00CC"/>
              </a:solidFill>
            </a:endParaRPr>
          </a:p>
        </p:txBody>
      </p:sp>
      <p:cxnSp>
        <p:nvCxnSpPr>
          <p:cNvPr id="25" name="Elbow Connector 24"/>
          <p:cNvCxnSpPr>
            <a:stCxn id="4" idx="1"/>
            <a:endCxn id="28" idx="3"/>
          </p:cNvCxnSpPr>
          <p:nvPr/>
        </p:nvCxnSpPr>
        <p:spPr bwMode="auto">
          <a:xfrm rot="10800000" flipV="1">
            <a:off x="2057400" y="1409700"/>
            <a:ext cx="2133600" cy="4305300"/>
          </a:xfrm>
          <a:prstGeom prst="bentConnector3">
            <a:avLst>
              <a:gd name="adj1" fmla="val 7465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ectangle 27"/>
          <p:cNvSpPr/>
          <p:nvPr/>
        </p:nvSpPr>
        <p:spPr bwMode="auto">
          <a:xfrm>
            <a:off x="381000" y="5105400"/>
            <a:ext cx="1676400" cy="1219200"/>
          </a:xfrm>
          <a:prstGeom prst="rect">
            <a:avLst/>
          </a:prstGeom>
          <a:solidFill>
            <a:srgbClr val="CC00CC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Your favorite package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4200" y="1143000"/>
            <a:ext cx="1587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C00CC"/>
                </a:solidFill>
              </a:rPr>
              <a:t>EFP-only</a:t>
            </a:r>
          </a:p>
          <a:p>
            <a:pPr algn="ctr"/>
            <a:r>
              <a:rPr lang="en-US" dirty="0" smtClean="0">
                <a:solidFill>
                  <a:srgbClr val="CC00CC"/>
                </a:solidFill>
              </a:rPr>
              <a:t>system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57200" y="43434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 pitchFamily="34" charset="-128"/>
              </a:rPr>
              <a:t>GAMESS</a:t>
            </a:r>
          </a:p>
        </p:txBody>
      </p:sp>
      <p:cxnSp>
        <p:nvCxnSpPr>
          <p:cNvPr id="19" name="Elbow Connector 18"/>
          <p:cNvCxnSpPr>
            <a:endCxn id="18" idx="3"/>
          </p:cNvCxnSpPr>
          <p:nvPr/>
        </p:nvCxnSpPr>
        <p:spPr bwMode="auto">
          <a:xfrm rot="5400000">
            <a:off x="1943100" y="4000500"/>
            <a:ext cx="762000" cy="53340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9442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Callout 45"/>
          <p:cNvSpPr/>
          <p:nvPr/>
        </p:nvSpPr>
        <p:spPr bwMode="auto">
          <a:xfrm>
            <a:off x="2133600" y="4495800"/>
            <a:ext cx="1676400" cy="838200"/>
          </a:xfrm>
          <a:prstGeom prst="wedgeEllipseCallout">
            <a:avLst>
              <a:gd name="adj1" fmla="val -61873"/>
              <a:gd name="adj2" fmla="val 5869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1990" name="AutoShape 6"/>
          <p:cNvSpPr>
            <a:spLocks noChangeArrowheads="1"/>
          </p:cNvSpPr>
          <p:nvPr/>
        </p:nvSpPr>
        <p:spPr bwMode="auto">
          <a:xfrm>
            <a:off x="4572000" y="1295400"/>
            <a:ext cx="1371600" cy="533400"/>
          </a:xfrm>
          <a:prstGeom prst="wedgeRoundRectCallout">
            <a:avLst>
              <a:gd name="adj1" fmla="val 6039"/>
              <a:gd name="adj2" fmla="val 95508"/>
              <a:gd name="adj3" fmla="val 16667"/>
            </a:avLst>
          </a:prstGeom>
          <a:solidFill>
            <a:schemeClr val="bg1"/>
          </a:solidFill>
          <a:ln w="1905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solute</a:t>
            </a:r>
            <a:endParaRPr lang="en-US" dirty="0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QM / EFP: toward full embedding</a:t>
            </a:r>
            <a:endParaRPr lang="en-US" dirty="0"/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4098925" y="2108200"/>
          <a:ext cx="42862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" name="Equation" r:id="rId4" imgW="1714320" imgH="266400" progId="Equation.3">
                  <p:embed/>
                </p:oleObj>
              </mc:Choice>
              <mc:Fallback>
                <p:oleObj name="Equation" r:id="rId4" imgW="17143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8925" y="2108200"/>
                        <a:ext cx="428625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1" name="AutoShape 7"/>
          <p:cNvSpPr>
            <a:spLocks noChangeArrowheads="1"/>
          </p:cNvSpPr>
          <p:nvPr/>
        </p:nvSpPr>
        <p:spPr bwMode="auto">
          <a:xfrm>
            <a:off x="6553200" y="1295400"/>
            <a:ext cx="1295400" cy="533399"/>
          </a:xfrm>
          <a:prstGeom prst="wedgeRoundRectCallout">
            <a:avLst>
              <a:gd name="adj1" fmla="val -42561"/>
              <a:gd name="adj2" fmla="val 109695"/>
              <a:gd name="adj3" fmla="val 16667"/>
            </a:avLst>
          </a:prstGeom>
          <a:solidFill>
            <a:schemeClr val="bg1"/>
          </a:solidFill>
          <a:ln w="1905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solvent</a:t>
            </a:r>
            <a:endParaRPr lang="en-US" dirty="0"/>
          </a:p>
        </p:txBody>
      </p:sp>
      <p:sp>
        <p:nvSpPr>
          <p:cNvPr id="41993" name="AutoShape 9"/>
          <p:cNvSpPr>
            <a:spLocks noChangeArrowheads="1"/>
          </p:cNvSpPr>
          <p:nvPr/>
        </p:nvSpPr>
        <p:spPr bwMode="auto">
          <a:xfrm>
            <a:off x="6172200" y="2819400"/>
            <a:ext cx="2254250" cy="554037"/>
          </a:xfrm>
          <a:prstGeom prst="wedgeRoundRectCallout">
            <a:avLst>
              <a:gd name="adj1" fmla="val -5583"/>
              <a:gd name="adj2" fmla="val -80623"/>
              <a:gd name="adj3" fmla="val 16667"/>
            </a:avLst>
          </a:prstGeom>
          <a:solidFill>
            <a:schemeClr val="bg1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 term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97" name="Group 13"/>
          <p:cNvGrpSpPr>
            <a:grpSpLocks/>
          </p:cNvGrpSpPr>
          <p:nvPr/>
        </p:nvGrpSpPr>
        <p:grpSpPr bwMode="auto">
          <a:xfrm>
            <a:off x="336550" y="1295400"/>
            <a:ext cx="3378200" cy="2514600"/>
            <a:chOff x="752" y="720"/>
            <a:chExt cx="2128" cy="1584"/>
          </a:xfrm>
        </p:grpSpPr>
        <p:sp>
          <p:nvSpPr>
            <p:cNvPr id="41998" name="Oval 14"/>
            <p:cNvSpPr>
              <a:spLocks noChangeArrowheads="1"/>
            </p:cNvSpPr>
            <p:nvPr/>
          </p:nvSpPr>
          <p:spPr bwMode="auto">
            <a:xfrm>
              <a:off x="1680" y="960"/>
              <a:ext cx="1104" cy="1008"/>
            </a:xfrm>
            <a:prstGeom prst="ellipse">
              <a:avLst/>
            </a:prstGeom>
            <a:gradFill rotWithShape="0">
              <a:gsLst>
                <a:gs pos="0">
                  <a:srgbClr val="E6C656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Oval 15"/>
            <p:cNvSpPr>
              <a:spLocks noChangeArrowheads="1"/>
            </p:cNvSpPr>
            <p:nvPr/>
          </p:nvSpPr>
          <p:spPr bwMode="auto">
            <a:xfrm>
              <a:off x="1974" y="1234"/>
              <a:ext cx="528" cy="432"/>
            </a:xfrm>
            <a:prstGeom prst="ellipse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Oval 16"/>
            <p:cNvSpPr>
              <a:spLocks noChangeArrowheads="1"/>
            </p:cNvSpPr>
            <p:nvPr/>
          </p:nvSpPr>
          <p:spPr bwMode="auto">
            <a:xfrm>
              <a:off x="1255" y="1248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>
              <a:off x="1618" y="1611"/>
              <a:ext cx="144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Line 18"/>
            <p:cNvSpPr>
              <a:spLocks noChangeShapeType="1"/>
            </p:cNvSpPr>
            <p:nvPr/>
          </p:nvSpPr>
          <p:spPr bwMode="auto">
            <a:xfrm>
              <a:off x="2352" y="1680"/>
              <a:ext cx="96" cy="206"/>
            </a:xfrm>
            <a:prstGeom prst="line">
              <a:avLst/>
            </a:prstGeom>
            <a:noFill/>
            <a:ln w="9525">
              <a:solidFill>
                <a:srgbClr val="E6C65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3" name="Rectangle 19"/>
            <p:cNvSpPr>
              <a:spLocks noChangeArrowheads="1"/>
            </p:cNvSpPr>
            <p:nvPr/>
          </p:nvSpPr>
          <p:spPr bwMode="auto">
            <a:xfrm>
              <a:off x="2016" y="1296"/>
              <a:ext cx="4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QM</a:t>
              </a:r>
            </a:p>
          </p:txBody>
        </p:sp>
        <p:sp>
          <p:nvSpPr>
            <p:cNvPr id="42004" name="Rectangle 20"/>
            <p:cNvSpPr>
              <a:spLocks noChangeArrowheads="1"/>
            </p:cNvSpPr>
            <p:nvPr/>
          </p:nvSpPr>
          <p:spPr bwMode="auto">
            <a:xfrm>
              <a:off x="1262" y="1268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42005" name="Rectangle 21"/>
            <p:cNvSpPr>
              <a:spLocks noChangeArrowheads="1"/>
            </p:cNvSpPr>
            <p:nvPr/>
          </p:nvSpPr>
          <p:spPr bwMode="auto">
            <a:xfrm>
              <a:off x="1193" y="1988"/>
              <a:ext cx="3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E</a:t>
              </a:r>
              <a:r>
                <a:rPr lang="en-US" baseline="-25000">
                  <a:solidFill>
                    <a:schemeClr val="accent2"/>
                  </a:solidFill>
                </a:rPr>
                <a:t>int</a:t>
              </a: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42006" name="Oval 22"/>
            <p:cNvSpPr>
              <a:spLocks noChangeArrowheads="1"/>
            </p:cNvSpPr>
            <p:nvPr/>
          </p:nvSpPr>
          <p:spPr bwMode="auto">
            <a:xfrm>
              <a:off x="2336" y="1968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Rectangle 23"/>
            <p:cNvSpPr>
              <a:spLocks noChangeArrowheads="1"/>
            </p:cNvSpPr>
            <p:nvPr/>
          </p:nvSpPr>
          <p:spPr bwMode="auto">
            <a:xfrm>
              <a:off x="2343" y="1988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42008" name="Oval 24"/>
            <p:cNvSpPr>
              <a:spLocks noChangeArrowheads="1"/>
            </p:cNvSpPr>
            <p:nvPr/>
          </p:nvSpPr>
          <p:spPr bwMode="auto">
            <a:xfrm>
              <a:off x="1616" y="1920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9" name="Rectangle 25"/>
            <p:cNvSpPr>
              <a:spLocks noChangeArrowheads="1"/>
            </p:cNvSpPr>
            <p:nvPr/>
          </p:nvSpPr>
          <p:spPr bwMode="auto">
            <a:xfrm>
              <a:off x="1623" y="1940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42010" name="Oval 26"/>
            <p:cNvSpPr>
              <a:spLocks noChangeArrowheads="1"/>
            </p:cNvSpPr>
            <p:nvPr/>
          </p:nvSpPr>
          <p:spPr bwMode="auto">
            <a:xfrm>
              <a:off x="752" y="1680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1" name="Rectangle 27"/>
            <p:cNvSpPr>
              <a:spLocks noChangeArrowheads="1"/>
            </p:cNvSpPr>
            <p:nvPr/>
          </p:nvSpPr>
          <p:spPr bwMode="auto">
            <a:xfrm>
              <a:off x="759" y="1700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42012" name="Oval 28"/>
            <p:cNvSpPr>
              <a:spLocks noChangeArrowheads="1"/>
            </p:cNvSpPr>
            <p:nvPr/>
          </p:nvSpPr>
          <p:spPr bwMode="auto">
            <a:xfrm>
              <a:off x="1488" y="720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3" name="Rectangle 29"/>
            <p:cNvSpPr>
              <a:spLocks noChangeArrowheads="1"/>
            </p:cNvSpPr>
            <p:nvPr/>
          </p:nvSpPr>
          <p:spPr bwMode="auto">
            <a:xfrm>
              <a:off x="1495" y="740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42014" name="Line 30"/>
            <p:cNvSpPr>
              <a:spLocks noChangeShapeType="1"/>
            </p:cNvSpPr>
            <p:nvPr/>
          </p:nvSpPr>
          <p:spPr bwMode="auto">
            <a:xfrm>
              <a:off x="1872" y="1056"/>
              <a:ext cx="192" cy="192"/>
            </a:xfrm>
            <a:prstGeom prst="line">
              <a:avLst/>
            </a:prstGeom>
            <a:noFill/>
            <a:ln w="9525">
              <a:solidFill>
                <a:srgbClr val="E6C65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5" name="Line 31"/>
            <p:cNvSpPr>
              <a:spLocks noChangeShapeType="1"/>
            </p:cNvSpPr>
            <p:nvPr/>
          </p:nvSpPr>
          <p:spPr bwMode="auto">
            <a:xfrm flipH="1">
              <a:off x="1995" y="1680"/>
              <a:ext cx="117" cy="233"/>
            </a:xfrm>
            <a:prstGeom prst="line">
              <a:avLst/>
            </a:prstGeom>
            <a:noFill/>
            <a:ln w="9525">
              <a:solidFill>
                <a:srgbClr val="E6C65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6" name="Line 32"/>
            <p:cNvSpPr>
              <a:spLocks noChangeShapeType="1"/>
            </p:cNvSpPr>
            <p:nvPr/>
          </p:nvSpPr>
          <p:spPr bwMode="auto">
            <a:xfrm>
              <a:off x="1742" y="1392"/>
              <a:ext cx="226" cy="0"/>
            </a:xfrm>
            <a:prstGeom prst="line">
              <a:avLst/>
            </a:prstGeom>
            <a:noFill/>
            <a:ln w="9525">
              <a:solidFill>
                <a:srgbClr val="E6C65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7" name="Line 33"/>
            <p:cNvSpPr>
              <a:spLocks noChangeShapeType="1"/>
            </p:cNvSpPr>
            <p:nvPr/>
          </p:nvSpPr>
          <p:spPr bwMode="auto">
            <a:xfrm>
              <a:off x="1248" y="1920"/>
              <a:ext cx="288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8" name="Line 34"/>
            <p:cNvSpPr>
              <a:spLocks noChangeShapeType="1"/>
            </p:cNvSpPr>
            <p:nvPr/>
          </p:nvSpPr>
          <p:spPr bwMode="auto">
            <a:xfrm>
              <a:off x="2112" y="2112"/>
              <a:ext cx="19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9" name="Line 35"/>
            <p:cNvSpPr>
              <a:spLocks noChangeShapeType="1"/>
            </p:cNvSpPr>
            <p:nvPr/>
          </p:nvSpPr>
          <p:spPr bwMode="auto">
            <a:xfrm flipH="1">
              <a:off x="1536" y="1056"/>
              <a:ext cx="48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0" name="Rectangle 36"/>
            <p:cNvSpPr>
              <a:spLocks noChangeArrowheads="1"/>
            </p:cNvSpPr>
            <p:nvPr/>
          </p:nvSpPr>
          <p:spPr bwMode="auto">
            <a:xfrm>
              <a:off x="2501" y="1584"/>
              <a:ext cx="3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E6C656"/>
                  </a:solidFill>
                </a:rPr>
                <a:t>E</a:t>
              </a:r>
              <a:r>
                <a:rPr lang="en-US" baseline="-25000">
                  <a:solidFill>
                    <a:srgbClr val="E6C656"/>
                  </a:solidFill>
                </a:rPr>
                <a:t>int</a:t>
              </a:r>
              <a:endParaRPr lang="en-US">
                <a:solidFill>
                  <a:srgbClr val="E6C656"/>
                </a:solidFill>
              </a:endParaRPr>
            </a:p>
          </p:txBody>
        </p:sp>
      </p:grpSp>
      <p:sp>
        <p:nvSpPr>
          <p:cNvPr id="39" name="Oval Callout 38"/>
          <p:cNvSpPr/>
          <p:nvPr/>
        </p:nvSpPr>
        <p:spPr bwMode="auto">
          <a:xfrm>
            <a:off x="4953000" y="4495800"/>
            <a:ext cx="1219200" cy="838200"/>
          </a:xfrm>
          <a:prstGeom prst="wedgeEllipseCallout">
            <a:avLst>
              <a:gd name="adj1" fmla="val 51389"/>
              <a:gd name="adj2" fmla="val 4645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graphicFrame>
        <p:nvGraphicFramePr>
          <p:cNvPr id="40" name="Object 4"/>
          <p:cNvGraphicFramePr>
            <a:graphicFrameLocks noChangeAspect="1"/>
          </p:cNvGraphicFramePr>
          <p:nvPr/>
        </p:nvGraphicFramePr>
        <p:xfrm>
          <a:off x="704850" y="4618038"/>
          <a:ext cx="544830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" name="Equation" r:id="rId6" imgW="2425680" imgH="266400" progId="Equation.3">
                  <p:embed/>
                </p:oleObj>
              </mc:Choice>
              <mc:Fallback>
                <p:oleObj name="Equation" r:id="rId6" imgW="2425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4618038"/>
                        <a:ext cx="5448300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152400" y="5385137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one-electron terms 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in quantum Hamiltonian: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polarizable embedding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V="1">
            <a:off x="4191000" y="5105400"/>
            <a:ext cx="0" cy="3810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3429000" y="5486400"/>
            <a:ext cx="243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dditive contribution to QM/EFP energy</a:t>
            </a:r>
            <a:endParaRPr lang="en-US" sz="20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19200"/>
            <a:ext cx="4028701" cy="2667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315324" y="5562600"/>
            <a:ext cx="27958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Annu</a:t>
            </a:r>
            <a:r>
              <a:rPr lang="en-US" sz="1600" dirty="0"/>
              <a:t>. Rev. Phys. Chem., </a:t>
            </a:r>
            <a:r>
              <a:rPr lang="en-US" sz="1600" i="1" dirty="0"/>
              <a:t>64, </a:t>
            </a:r>
            <a:r>
              <a:rPr lang="en-US" sz="1600" dirty="0"/>
              <a:t>553-78 (</a:t>
            </a:r>
            <a:r>
              <a:rPr lang="en-US" sz="1600" dirty="0" smtClean="0"/>
              <a:t>2013);</a:t>
            </a:r>
          </a:p>
        </p:txBody>
      </p:sp>
    </p:spTree>
    <p:extLst>
      <p:ext uri="{BB962C8B-B14F-4D97-AF65-F5344CB8AC3E}">
        <p14:creationId xmlns:p14="http://schemas.microsoft.com/office/powerpoint/2010/main" val="327721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9" grpId="0" animBg="1"/>
      <p:bldP spid="41" grpId="0"/>
      <p:bldP spid="37" grpId="0" animBg="1"/>
      <p:bldP spid="38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914400"/>
          </a:xfrm>
        </p:spPr>
        <p:txBody>
          <a:bodyPr/>
          <a:lstStyle/>
          <a:p>
            <a:r>
              <a:rPr lang="en-US" dirty="0" smtClean="0"/>
              <a:t>QM/EFP: polarizable embedding</a:t>
            </a:r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l="5882"/>
          <a:stretch>
            <a:fillRect/>
          </a:stretch>
        </p:blipFill>
        <p:spPr bwMode="auto">
          <a:xfrm>
            <a:off x="999350" y="2353461"/>
            <a:ext cx="6163450" cy="252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809849"/>
              </p:ext>
            </p:extLst>
          </p:nvPr>
        </p:nvGraphicFramePr>
        <p:xfrm>
          <a:off x="-533400" y="1168400"/>
          <a:ext cx="10224655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37" name="Document" r:id="rId5" imgW="5486400" imgH="558800" progId="Word.Document.12">
                  <p:embed/>
                </p:oleObj>
              </mc:Choice>
              <mc:Fallback>
                <p:oleObj name="Document" r:id="rId5" imgW="5486400" imgH="558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533400" y="1168400"/>
                        <a:ext cx="10224655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555736"/>
              </p:ext>
            </p:extLst>
          </p:nvPr>
        </p:nvGraphicFramePr>
        <p:xfrm>
          <a:off x="-427892" y="5029200"/>
          <a:ext cx="9495692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38" name="Document" r:id="rId7" imgW="5486400" imgH="660400" progId="Word.Document.12">
                  <p:embed/>
                </p:oleObj>
              </mc:Choice>
              <mc:Fallback>
                <p:oleObj name="Document" r:id="rId7" imgW="5486400" imgH="66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427892" y="5029200"/>
                        <a:ext cx="9495692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88138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219200"/>
            <a:ext cx="7543800" cy="4724400"/>
          </a:xfrm>
        </p:spPr>
        <p:txBody>
          <a:bodyPr/>
          <a:lstStyle/>
          <a:p>
            <a:r>
              <a:rPr lang="en-US" dirty="0" smtClean="0"/>
              <a:t>Theory: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Effective Fragment Potential (EFP) method and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   QM / EFP for the electronic excited states </a:t>
            </a:r>
          </a:p>
          <a:p>
            <a:pPr>
              <a:buNone/>
            </a:pPr>
            <a:r>
              <a:rPr lang="en-US" dirty="0" smtClean="0">
                <a:solidFill>
                  <a:schemeClr val="accent1"/>
                </a:solidFill>
              </a:rPr>
              <a:t>    </a:t>
            </a:r>
          </a:p>
          <a:p>
            <a:r>
              <a:rPr lang="en-US" dirty="0" smtClean="0"/>
              <a:t>Chemistry: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excited state proton transfer in CHCM photoacid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r>
              <a:rPr lang="en-US" dirty="0" smtClean="0"/>
              <a:t>Theory again: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EFP method for biological systems: </a:t>
            </a:r>
            <a:r>
              <a:rPr lang="en-US" dirty="0" err="1" smtClean="0">
                <a:solidFill>
                  <a:schemeClr val="accent1"/>
                </a:solidFill>
              </a:rPr>
              <a:t>BioEFP</a:t>
            </a:r>
            <a:endParaRPr lang="en-US" dirty="0" smtClean="0">
              <a:solidFill>
                <a:srgbClr val="B5ABDA"/>
              </a:solidFill>
            </a:endParaRPr>
          </a:p>
          <a:p>
            <a:pPr lvl="1"/>
            <a:endParaRPr lang="en-US" dirty="0" smtClean="0">
              <a:solidFill>
                <a:schemeClr val="accent1"/>
              </a:solidFill>
            </a:endParaRPr>
          </a:p>
          <a:p>
            <a:endParaRPr lang="en-US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59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 bwMode="auto">
          <a:xfrm>
            <a:off x="4114800" y="5276910"/>
            <a:ext cx="1828800" cy="609600"/>
          </a:xfrm>
          <a:prstGeom prst="roundRect">
            <a:avLst/>
          </a:prstGeom>
          <a:solidFill>
            <a:srgbClr val="F8AAAA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1600200" y="5276910"/>
            <a:ext cx="1905000" cy="609600"/>
          </a:xfrm>
          <a:prstGeom prst="roundRect">
            <a:avLst/>
          </a:prstGeom>
          <a:solidFill>
            <a:srgbClr val="6DC9F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Polarizable embedding </a:t>
            </a:r>
            <a:endParaRPr lang="en-US" dirty="0"/>
          </a:p>
        </p:txBody>
      </p:sp>
      <p:sp>
        <p:nvSpPr>
          <p:cNvPr id="4" name="Freeform 2"/>
          <p:cNvSpPr>
            <a:spLocks/>
          </p:cNvSpPr>
          <p:nvPr/>
        </p:nvSpPr>
        <p:spPr bwMode="auto">
          <a:xfrm>
            <a:off x="4495800" y="1676400"/>
            <a:ext cx="3470275" cy="2224088"/>
          </a:xfrm>
          <a:custGeom>
            <a:avLst/>
            <a:gdLst/>
            <a:ahLst/>
            <a:cxnLst>
              <a:cxn ang="0">
                <a:pos x="0" y="149"/>
              </a:cxn>
              <a:cxn ang="0">
                <a:pos x="69" y="368"/>
              </a:cxn>
              <a:cxn ang="0">
                <a:pos x="96" y="409"/>
              </a:cxn>
              <a:cxn ang="0">
                <a:pos x="137" y="484"/>
              </a:cxn>
              <a:cxn ang="0">
                <a:pos x="192" y="546"/>
              </a:cxn>
              <a:cxn ang="0">
                <a:pos x="226" y="601"/>
              </a:cxn>
              <a:cxn ang="0">
                <a:pos x="240" y="648"/>
              </a:cxn>
              <a:cxn ang="0">
                <a:pos x="151" y="874"/>
              </a:cxn>
              <a:cxn ang="0">
                <a:pos x="144" y="915"/>
              </a:cxn>
              <a:cxn ang="0">
                <a:pos x="260" y="1202"/>
              </a:cxn>
              <a:cxn ang="0">
                <a:pos x="301" y="1216"/>
              </a:cxn>
              <a:cxn ang="0">
                <a:pos x="370" y="1250"/>
              </a:cxn>
              <a:cxn ang="0">
                <a:pos x="534" y="1305"/>
              </a:cxn>
              <a:cxn ang="0">
                <a:pos x="999" y="1401"/>
              </a:cxn>
              <a:cxn ang="0">
                <a:pos x="1395" y="1332"/>
              </a:cxn>
              <a:cxn ang="0">
                <a:pos x="1723" y="1257"/>
              </a:cxn>
              <a:cxn ang="0">
                <a:pos x="1901" y="1216"/>
              </a:cxn>
              <a:cxn ang="0">
                <a:pos x="2024" y="1202"/>
              </a:cxn>
              <a:cxn ang="0">
                <a:pos x="2086" y="1134"/>
              </a:cxn>
              <a:cxn ang="0">
                <a:pos x="2127" y="1066"/>
              </a:cxn>
              <a:cxn ang="0">
                <a:pos x="2141" y="1045"/>
              </a:cxn>
              <a:cxn ang="0">
                <a:pos x="2168" y="915"/>
              </a:cxn>
              <a:cxn ang="0">
                <a:pos x="2058" y="368"/>
              </a:cxn>
              <a:cxn ang="0">
                <a:pos x="1929" y="279"/>
              </a:cxn>
              <a:cxn ang="0">
                <a:pos x="1607" y="156"/>
              </a:cxn>
              <a:cxn ang="0">
                <a:pos x="1491" y="88"/>
              </a:cxn>
              <a:cxn ang="0">
                <a:pos x="985" y="26"/>
              </a:cxn>
              <a:cxn ang="0">
                <a:pos x="308" y="26"/>
              </a:cxn>
              <a:cxn ang="0">
                <a:pos x="164" y="47"/>
              </a:cxn>
              <a:cxn ang="0">
                <a:pos x="76" y="88"/>
              </a:cxn>
              <a:cxn ang="0">
                <a:pos x="34" y="115"/>
              </a:cxn>
              <a:cxn ang="0">
                <a:pos x="0" y="149"/>
              </a:cxn>
            </a:cxnLst>
            <a:rect l="0" t="0" r="r" b="b"/>
            <a:pathLst>
              <a:path w="2186" h="1401">
                <a:moveTo>
                  <a:pt x="0" y="149"/>
                </a:moveTo>
                <a:cubicBezTo>
                  <a:pt x="6" y="251"/>
                  <a:pt x="5" y="293"/>
                  <a:pt x="69" y="368"/>
                </a:cubicBezTo>
                <a:cubicBezTo>
                  <a:pt x="86" y="420"/>
                  <a:pt x="61" y="354"/>
                  <a:pt x="96" y="409"/>
                </a:cubicBezTo>
                <a:cubicBezTo>
                  <a:pt x="111" y="432"/>
                  <a:pt x="117" y="463"/>
                  <a:pt x="137" y="484"/>
                </a:cubicBezTo>
                <a:cubicBezTo>
                  <a:pt x="174" y="522"/>
                  <a:pt x="155" y="501"/>
                  <a:pt x="192" y="546"/>
                </a:cubicBezTo>
                <a:cubicBezTo>
                  <a:pt x="205" y="599"/>
                  <a:pt x="187" y="546"/>
                  <a:pt x="226" y="601"/>
                </a:cubicBezTo>
                <a:cubicBezTo>
                  <a:pt x="230" y="606"/>
                  <a:pt x="239" y="644"/>
                  <a:pt x="240" y="648"/>
                </a:cubicBezTo>
                <a:cubicBezTo>
                  <a:pt x="229" y="733"/>
                  <a:pt x="178" y="794"/>
                  <a:pt x="151" y="874"/>
                </a:cubicBezTo>
                <a:cubicBezTo>
                  <a:pt x="148" y="887"/>
                  <a:pt x="143" y="901"/>
                  <a:pt x="144" y="915"/>
                </a:cubicBezTo>
                <a:cubicBezTo>
                  <a:pt x="147" y="1009"/>
                  <a:pt x="139" y="1160"/>
                  <a:pt x="260" y="1202"/>
                </a:cubicBezTo>
                <a:cubicBezTo>
                  <a:pt x="273" y="1206"/>
                  <a:pt x="288" y="1209"/>
                  <a:pt x="301" y="1216"/>
                </a:cubicBezTo>
                <a:cubicBezTo>
                  <a:pt x="381" y="1256"/>
                  <a:pt x="307" y="1234"/>
                  <a:pt x="370" y="1250"/>
                </a:cubicBezTo>
                <a:cubicBezTo>
                  <a:pt x="421" y="1276"/>
                  <a:pt x="479" y="1286"/>
                  <a:pt x="534" y="1305"/>
                </a:cubicBezTo>
                <a:cubicBezTo>
                  <a:pt x="686" y="1356"/>
                  <a:pt x="838" y="1392"/>
                  <a:pt x="999" y="1401"/>
                </a:cubicBezTo>
                <a:cubicBezTo>
                  <a:pt x="1133" y="1387"/>
                  <a:pt x="1260" y="1349"/>
                  <a:pt x="1395" y="1332"/>
                </a:cubicBezTo>
                <a:cubicBezTo>
                  <a:pt x="1496" y="1282"/>
                  <a:pt x="1611" y="1273"/>
                  <a:pt x="1723" y="1257"/>
                </a:cubicBezTo>
                <a:cubicBezTo>
                  <a:pt x="1778" y="1238"/>
                  <a:pt x="1842" y="1225"/>
                  <a:pt x="1901" y="1216"/>
                </a:cubicBezTo>
                <a:cubicBezTo>
                  <a:pt x="1941" y="1209"/>
                  <a:pt x="2024" y="1202"/>
                  <a:pt x="2024" y="1202"/>
                </a:cubicBezTo>
                <a:cubicBezTo>
                  <a:pt x="2051" y="1185"/>
                  <a:pt x="2068" y="1161"/>
                  <a:pt x="2086" y="1134"/>
                </a:cubicBezTo>
                <a:cubicBezTo>
                  <a:pt x="2100" y="1111"/>
                  <a:pt x="2113" y="1088"/>
                  <a:pt x="2127" y="1066"/>
                </a:cubicBezTo>
                <a:cubicBezTo>
                  <a:pt x="2131" y="1058"/>
                  <a:pt x="2141" y="1045"/>
                  <a:pt x="2141" y="1045"/>
                </a:cubicBezTo>
                <a:cubicBezTo>
                  <a:pt x="2162" y="932"/>
                  <a:pt x="2152" y="975"/>
                  <a:pt x="2168" y="915"/>
                </a:cubicBezTo>
                <a:cubicBezTo>
                  <a:pt x="2162" y="658"/>
                  <a:pt x="2186" y="560"/>
                  <a:pt x="2058" y="368"/>
                </a:cubicBezTo>
                <a:cubicBezTo>
                  <a:pt x="2035" y="297"/>
                  <a:pt x="1995" y="292"/>
                  <a:pt x="1929" y="279"/>
                </a:cubicBezTo>
                <a:cubicBezTo>
                  <a:pt x="1834" y="216"/>
                  <a:pt x="1716" y="183"/>
                  <a:pt x="1607" y="156"/>
                </a:cubicBezTo>
                <a:cubicBezTo>
                  <a:pt x="1564" y="133"/>
                  <a:pt x="1542" y="102"/>
                  <a:pt x="1491" y="88"/>
                </a:cubicBezTo>
                <a:cubicBezTo>
                  <a:pt x="1275" y="27"/>
                  <a:pt x="1259" y="32"/>
                  <a:pt x="985" y="26"/>
                </a:cubicBezTo>
                <a:cubicBezTo>
                  <a:pt x="759" y="0"/>
                  <a:pt x="535" y="11"/>
                  <a:pt x="308" y="26"/>
                </a:cubicBezTo>
                <a:cubicBezTo>
                  <a:pt x="254" y="37"/>
                  <a:pt x="225" y="42"/>
                  <a:pt x="164" y="47"/>
                </a:cubicBezTo>
                <a:cubicBezTo>
                  <a:pt x="134" y="57"/>
                  <a:pt x="102" y="72"/>
                  <a:pt x="76" y="88"/>
                </a:cubicBezTo>
                <a:cubicBezTo>
                  <a:pt x="61" y="96"/>
                  <a:pt x="34" y="115"/>
                  <a:pt x="34" y="115"/>
                </a:cubicBezTo>
                <a:cubicBezTo>
                  <a:pt x="23" y="152"/>
                  <a:pt x="22" y="126"/>
                  <a:pt x="0" y="149"/>
                </a:cubicBezTo>
                <a:close/>
              </a:path>
            </a:pathLst>
          </a:custGeom>
          <a:solidFill>
            <a:srgbClr val="A2E6FF"/>
          </a:solidFill>
          <a:ln w="9525">
            <a:solidFill>
              <a:srgbClr val="4933CA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255963" y="4113213"/>
          <a:ext cx="2176462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399" name="Equation" r:id="rId3" imgW="850680" imgH="253800" progId="Equation.3">
                  <p:embed/>
                </p:oleObj>
              </mc:Choice>
              <mc:Fallback>
                <p:oleObj name="Equation" r:id="rId3" imgW="8506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63" y="4113213"/>
                        <a:ext cx="2176462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33400" y="4191000"/>
            <a:ext cx="2209800" cy="457200"/>
          </a:xfrm>
          <a:prstGeom prst="wedgeRoundRectCallout">
            <a:avLst>
              <a:gd name="adj1" fmla="val 64445"/>
              <a:gd name="adj2" fmla="val 6223"/>
              <a:gd name="adj3" fmla="val 16667"/>
            </a:avLst>
          </a:prstGeom>
          <a:noFill/>
          <a:ln w="22225">
            <a:solidFill>
              <a:srgbClr val="4933C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/>
              <a:t> Induced dipole 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334000" y="4648200"/>
            <a:ext cx="3276600" cy="457200"/>
          </a:xfrm>
          <a:prstGeom prst="wedgeRoundRectCallout">
            <a:avLst>
              <a:gd name="adj1" fmla="val -69629"/>
              <a:gd name="adj2" fmla="val -51557"/>
              <a:gd name="adj3" fmla="val 16667"/>
            </a:avLst>
          </a:prstGeom>
          <a:noFill/>
          <a:ln w="22225">
            <a:solidFill>
              <a:srgbClr val="4933C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/>
              <a:t> polarizability </a:t>
            </a:r>
            <a:r>
              <a:rPr lang="en-US" sz="2000" dirty="0" smtClean="0"/>
              <a:t>tensors </a:t>
            </a:r>
            <a:endParaRPr lang="en-US" sz="2000" dirty="0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943600" y="4038600"/>
            <a:ext cx="1905000" cy="457200"/>
          </a:xfrm>
          <a:prstGeom prst="wedgeRoundRectCallout">
            <a:avLst>
              <a:gd name="adj1" fmla="val -70727"/>
              <a:gd name="adj2" fmla="val -813"/>
              <a:gd name="adj3" fmla="val 16667"/>
            </a:avLst>
          </a:prstGeom>
          <a:noFill/>
          <a:ln w="22225">
            <a:solidFill>
              <a:srgbClr val="4933C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/>
              <a:t> </a:t>
            </a:r>
            <a:r>
              <a:rPr lang="en-US" sz="2000" dirty="0" smtClean="0"/>
              <a:t>total field</a:t>
            </a:r>
            <a:endParaRPr lang="en-US" sz="2000" dirty="0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627812" y="2365375"/>
            <a:ext cx="457200" cy="381000"/>
            <a:chOff x="3312" y="1584"/>
            <a:chExt cx="288" cy="240"/>
          </a:xfrm>
        </p:grpSpPr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>
              <a:off x="3456" y="1680"/>
              <a:ext cx="144" cy="144"/>
            </a:xfrm>
            <a:prstGeom prst="line">
              <a:avLst/>
            </a:prstGeom>
            <a:noFill/>
            <a:ln w="12700">
              <a:solidFill>
                <a:srgbClr val="4933CA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H="1" flipV="1">
              <a:off x="3408" y="1584"/>
              <a:ext cx="48" cy="144"/>
            </a:xfrm>
            <a:prstGeom prst="line">
              <a:avLst/>
            </a:prstGeom>
            <a:noFill/>
            <a:ln w="12700">
              <a:solidFill>
                <a:srgbClr val="4933CA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3312" y="1776"/>
              <a:ext cx="48" cy="48"/>
            </a:xfrm>
            <a:prstGeom prst="ellipse">
              <a:avLst/>
            </a:prstGeom>
            <a:solidFill>
              <a:srgbClr val="4933CA"/>
            </a:solidFill>
            <a:ln w="9525">
              <a:solidFill>
                <a:srgbClr val="4933C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 rot="4593181">
            <a:off x="5713412" y="3127375"/>
            <a:ext cx="457200" cy="381000"/>
            <a:chOff x="3312" y="1584"/>
            <a:chExt cx="288" cy="240"/>
          </a:xfrm>
        </p:grpSpPr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>
              <a:off x="3456" y="1680"/>
              <a:ext cx="144" cy="144"/>
            </a:xfrm>
            <a:prstGeom prst="line">
              <a:avLst/>
            </a:prstGeom>
            <a:noFill/>
            <a:ln w="12700">
              <a:solidFill>
                <a:srgbClr val="4933CA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 flipV="1">
              <a:off x="3408" y="1584"/>
              <a:ext cx="48" cy="144"/>
            </a:xfrm>
            <a:prstGeom prst="line">
              <a:avLst/>
            </a:prstGeom>
            <a:noFill/>
            <a:ln w="12700">
              <a:solidFill>
                <a:srgbClr val="4933CA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3312" y="1776"/>
              <a:ext cx="48" cy="48"/>
            </a:xfrm>
            <a:prstGeom prst="ellipse">
              <a:avLst/>
            </a:prstGeom>
            <a:solidFill>
              <a:srgbClr val="4933CA"/>
            </a:solidFill>
            <a:ln w="9525">
              <a:solidFill>
                <a:srgbClr val="4933C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 rot="19156813">
            <a:off x="5180012" y="1908175"/>
            <a:ext cx="457200" cy="381000"/>
            <a:chOff x="3312" y="1584"/>
            <a:chExt cx="288" cy="240"/>
          </a:xfrm>
        </p:grpSpPr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H="1">
              <a:off x="3456" y="1680"/>
              <a:ext cx="144" cy="144"/>
            </a:xfrm>
            <a:prstGeom prst="line">
              <a:avLst/>
            </a:prstGeom>
            <a:noFill/>
            <a:ln w="12700">
              <a:solidFill>
                <a:srgbClr val="4933CA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 flipV="1">
              <a:off x="3408" y="1584"/>
              <a:ext cx="48" cy="144"/>
            </a:xfrm>
            <a:prstGeom prst="line">
              <a:avLst/>
            </a:prstGeom>
            <a:noFill/>
            <a:ln w="12700">
              <a:solidFill>
                <a:srgbClr val="4933CA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312" y="1776"/>
              <a:ext cx="48" cy="48"/>
            </a:xfrm>
            <a:prstGeom prst="ellipse">
              <a:avLst/>
            </a:prstGeom>
            <a:solidFill>
              <a:srgbClr val="4933CA"/>
            </a:solidFill>
            <a:ln w="9525">
              <a:solidFill>
                <a:srgbClr val="4933C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Line 23"/>
          <p:cNvSpPr>
            <a:spLocks noChangeShapeType="1"/>
          </p:cNvSpPr>
          <p:nvPr/>
        </p:nvSpPr>
        <p:spPr bwMode="auto">
          <a:xfrm flipV="1">
            <a:off x="6094412" y="1908175"/>
            <a:ext cx="152400" cy="304800"/>
          </a:xfrm>
          <a:prstGeom prst="line">
            <a:avLst/>
          </a:prstGeom>
          <a:noFill/>
          <a:ln w="28575">
            <a:solidFill>
              <a:srgbClr val="CA105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H="1" flipV="1">
            <a:off x="6551612" y="3279775"/>
            <a:ext cx="228600" cy="228600"/>
          </a:xfrm>
          <a:prstGeom prst="line">
            <a:avLst/>
          </a:prstGeom>
          <a:noFill/>
          <a:ln w="28575">
            <a:solidFill>
              <a:srgbClr val="CA105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5027612" y="3051175"/>
            <a:ext cx="76200" cy="304800"/>
          </a:xfrm>
          <a:prstGeom prst="line">
            <a:avLst/>
          </a:prstGeom>
          <a:noFill/>
          <a:ln w="28575">
            <a:solidFill>
              <a:srgbClr val="CA105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851025" y="23907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085012" y="2000250"/>
            <a:ext cx="1592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4933CA"/>
                </a:solidFill>
              </a:rPr>
              <a:t>static multipoles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627812" y="2990850"/>
            <a:ext cx="1592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CA1059"/>
                </a:solidFill>
              </a:rPr>
              <a:t>induced dipoles</a:t>
            </a:r>
          </a:p>
        </p:txBody>
      </p:sp>
      <p:sp>
        <p:nvSpPr>
          <p:cNvPr id="32" name="Freeform 3"/>
          <p:cNvSpPr>
            <a:spLocks/>
          </p:cNvSpPr>
          <p:nvPr/>
        </p:nvSpPr>
        <p:spPr bwMode="auto">
          <a:xfrm>
            <a:off x="1447800" y="1676400"/>
            <a:ext cx="2671763" cy="2160587"/>
          </a:xfrm>
          <a:custGeom>
            <a:avLst/>
            <a:gdLst/>
            <a:ahLst/>
            <a:cxnLst>
              <a:cxn ang="0">
                <a:pos x="264" y="174"/>
              </a:cxn>
              <a:cxn ang="0">
                <a:pos x="160" y="236"/>
              </a:cxn>
              <a:cxn ang="0">
                <a:pos x="77" y="292"/>
              </a:cxn>
              <a:cxn ang="0">
                <a:pos x="35" y="320"/>
              </a:cxn>
              <a:cxn ang="0">
                <a:pos x="0" y="389"/>
              </a:cxn>
              <a:cxn ang="0">
                <a:pos x="7" y="465"/>
              </a:cxn>
              <a:cxn ang="0">
                <a:pos x="35" y="507"/>
              </a:cxn>
              <a:cxn ang="0">
                <a:pos x="174" y="687"/>
              </a:cxn>
              <a:cxn ang="0">
                <a:pos x="139" y="868"/>
              </a:cxn>
              <a:cxn ang="0">
                <a:pos x="132" y="1020"/>
              </a:cxn>
              <a:cxn ang="0">
                <a:pos x="167" y="1069"/>
              </a:cxn>
              <a:cxn ang="0">
                <a:pos x="195" y="1118"/>
              </a:cxn>
              <a:cxn ang="0">
                <a:pos x="500" y="1243"/>
              </a:cxn>
              <a:cxn ang="0">
                <a:pos x="826" y="1215"/>
              </a:cxn>
              <a:cxn ang="0">
                <a:pos x="993" y="1229"/>
              </a:cxn>
              <a:cxn ang="0">
                <a:pos x="1284" y="1312"/>
              </a:cxn>
              <a:cxn ang="0">
                <a:pos x="1513" y="1256"/>
              </a:cxn>
              <a:cxn ang="0">
                <a:pos x="1603" y="958"/>
              </a:cxn>
              <a:cxn ang="0">
                <a:pos x="1645" y="916"/>
              </a:cxn>
              <a:cxn ang="0">
                <a:pos x="1728" y="847"/>
              </a:cxn>
              <a:cxn ang="0">
                <a:pos x="1798" y="784"/>
              </a:cxn>
              <a:cxn ang="0">
                <a:pos x="1812" y="743"/>
              </a:cxn>
              <a:cxn ang="0">
                <a:pos x="1825" y="722"/>
              </a:cxn>
              <a:cxn ang="0">
                <a:pos x="1860" y="625"/>
              </a:cxn>
              <a:cxn ang="0">
                <a:pos x="1818" y="299"/>
              </a:cxn>
              <a:cxn ang="0">
                <a:pos x="1603" y="153"/>
              </a:cxn>
              <a:cxn ang="0">
                <a:pos x="1305" y="160"/>
              </a:cxn>
              <a:cxn ang="0">
                <a:pos x="1208" y="139"/>
              </a:cxn>
              <a:cxn ang="0">
                <a:pos x="1152" y="125"/>
              </a:cxn>
              <a:cxn ang="0">
                <a:pos x="1124" y="118"/>
              </a:cxn>
              <a:cxn ang="0">
                <a:pos x="1041" y="84"/>
              </a:cxn>
              <a:cxn ang="0">
                <a:pos x="930" y="35"/>
              </a:cxn>
              <a:cxn ang="0">
                <a:pos x="833" y="0"/>
              </a:cxn>
              <a:cxn ang="0">
                <a:pos x="639" y="7"/>
              </a:cxn>
              <a:cxn ang="0">
                <a:pos x="521" y="35"/>
              </a:cxn>
              <a:cxn ang="0">
                <a:pos x="479" y="49"/>
              </a:cxn>
              <a:cxn ang="0">
                <a:pos x="458" y="63"/>
              </a:cxn>
              <a:cxn ang="0">
                <a:pos x="368" y="91"/>
              </a:cxn>
              <a:cxn ang="0">
                <a:pos x="306" y="125"/>
              </a:cxn>
              <a:cxn ang="0">
                <a:pos x="278" y="167"/>
              </a:cxn>
              <a:cxn ang="0">
                <a:pos x="264" y="174"/>
              </a:cxn>
            </a:cxnLst>
            <a:rect l="0" t="0" r="r" b="b"/>
            <a:pathLst>
              <a:path w="1875" h="1321">
                <a:moveTo>
                  <a:pt x="264" y="174"/>
                </a:moveTo>
                <a:cubicBezTo>
                  <a:pt x="232" y="195"/>
                  <a:pt x="197" y="224"/>
                  <a:pt x="160" y="236"/>
                </a:cubicBezTo>
                <a:cubicBezTo>
                  <a:pt x="135" y="261"/>
                  <a:pt x="107" y="272"/>
                  <a:pt x="77" y="292"/>
                </a:cubicBezTo>
                <a:cubicBezTo>
                  <a:pt x="63" y="301"/>
                  <a:pt x="35" y="320"/>
                  <a:pt x="35" y="320"/>
                </a:cubicBezTo>
                <a:cubicBezTo>
                  <a:pt x="26" y="346"/>
                  <a:pt x="9" y="363"/>
                  <a:pt x="0" y="389"/>
                </a:cubicBezTo>
                <a:cubicBezTo>
                  <a:pt x="2" y="414"/>
                  <a:pt x="0" y="441"/>
                  <a:pt x="7" y="465"/>
                </a:cubicBezTo>
                <a:cubicBezTo>
                  <a:pt x="12" y="481"/>
                  <a:pt x="26" y="493"/>
                  <a:pt x="35" y="507"/>
                </a:cubicBezTo>
                <a:cubicBezTo>
                  <a:pt x="76" y="569"/>
                  <a:pt x="149" y="616"/>
                  <a:pt x="174" y="687"/>
                </a:cubicBezTo>
                <a:cubicBezTo>
                  <a:pt x="169" y="752"/>
                  <a:pt x="168" y="810"/>
                  <a:pt x="139" y="868"/>
                </a:cubicBezTo>
                <a:cubicBezTo>
                  <a:pt x="126" y="930"/>
                  <a:pt x="118" y="941"/>
                  <a:pt x="132" y="1020"/>
                </a:cubicBezTo>
                <a:cubicBezTo>
                  <a:pt x="136" y="1040"/>
                  <a:pt x="156" y="1052"/>
                  <a:pt x="167" y="1069"/>
                </a:cubicBezTo>
                <a:cubicBezTo>
                  <a:pt x="172" y="1078"/>
                  <a:pt x="185" y="1110"/>
                  <a:pt x="195" y="1118"/>
                </a:cubicBezTo>
                <a:cubicBezTo>
                  <a:pt x="285" y="1191"/>
                  <a:pt x="386" y="1230"/>
                  <a:pt x="500" y="1243"/>
                </a:cubicBezTo>
                <a:cubicBezTo>
                  <a:pt x="609" y="1236"/>
                  <a:pt x="717" y="1222"/>
                  <a:pt x="826" y="1215"/>
                </a:cubicBezTo>
                <a:cubicBezTo>
                  <a:pt x="882" y="1218"/>
                  <a:pt x="941" y="1209"/>
                  <a:pt x="993" y="1229"/>
                </a:cubicBezTo>
                <a:cubicBezTo>
                  <a:pt x="1093" y="1267"/>
                  <a:pt x="1173" y="1302"/>
                  <a:pt x="1284" y="1312"/>
                </a:cubicBezTo>
                <a:cubicBezTo>
                  <a:pt x="1375" y="1307"/>
                  <a:pt x="1448" y="1321"/>
                  <a:pt x="1513" y="1256"/>
                </a:cubicBezTo>
                <a:cubicBezTo>
                  <a:pt x="1547" y="1158"/>
                  <a:pt x="1570" y="1057"/>
                  <a:pt x="1603" y="958"/>
                </a:cubicBezTo>
                <a:cubicBezTo>
                  <a:pt x="1609" y="939"/>
                  <a:pt x="1631" y="930"/>
                  <a:pt x="1645" y="916"/>
                </a:cubicBezTo>
                <a:cubicBezTo>
                  <a:pt x="1675" y="886"/>
                  <a:pt x="1690" y="866"/>
                  <a:pt x="1728" y="847"/>
                </a:cubicBezTo>
                <a:cubicBezTo>
                  <a:pt x="1756" y="833"/>
                  <a:pt x="1798" y="784"/>
                  <a:pt x="1798" y="784"/>
                </a:cubicBezTo>
                <a:cubicBezTo>
                  <a:pt x="1803" y="770"/>
                  <a:pt x="1804" y="755"/>
                  <a:pt x="1812" y="743"/>
                </a:cubicBezTo>
                <a:cubicBezTo>
                  <a:pt x="1816" y="736"/>
                  <a:pt x="1821" y="729"/>
                  <a:pt x="1825" y="722"/>
                </a:cubicBezTo>
                <a:cubicBezTo>
                  <a:pt x="1840" y="691"/>
                  <a:pt x="1844" y="657"/>
                  <a:pt x="1860" y="625"/>
                </a:cubicBezTo>
                <a:cubicBezTo>
                  <a:pt x="1857" y="541"/>
                  <a:pt x="1875" y="385"/>
                  <a:pt x="1818" y="299"/>
                </a:cubicBezTo>
                <a:cubicBezTo>
                  <a:pt x="1796" y="221"/>
                  <a:pt x="1680" y="166"/>
                  <a:pt x="1603" y="153"/>
                </a:cubicBezTo>
                <a:cubicBezTo>
                  <a:pt x="1494" y="161"/>
                  <a:pt x="1420" y="165"/>
                  <a:pt x="1305" y="160"/>
                </a:cubicBezTo>
                <a:cubicBezTo>
                  <a:pt x="1273" y="154"/>
                  <a:pt x="1240" y="147"/>
                  <a:pt x="1208" y="139"/>
                </a:cubicBezTo>
                <a:cubicBezTo>
                  <a:pt x="1189" y="135"/>
                  <a:pt x="1171" y="130"/>
                  <a:pt x="1152" y="125"/>
                </a:cubicBezTo>
                <a:cubicBezTo>
                  <a:pt x="1143" y="123"/>
                  <a:pt x="1124" y="118"/>
                  <a:pt x="1124" y="118"/>
                </a:cubicBezTo>
                <a:cubicBezTo>
                  <a:pt x="1096" y="103"/>
                  <a:pt x="1070" y="95"/>
                  <a:pt x="1041" y="84"/>
                </a:cubicBezTo>
                <a:cubicBezTo>
                  <a:pt x="1000" y="69"/>
                  <a:pt x="975" y="44"/>
                  <a:pt x="930" y="35"/>
                </a:cubicBezTo>
                <a:cubicBezTo>
                  <a:pt x="899" y="14"/>
                  <a:pt x="869" y="7"/>
                  <a:pt x="833" y="0"/>
                </a:cubicBezTo>
                <a:cubicBezTo>
                  <a:pt x="768" y="2"/>
                  <a:pt x="704" y="3"/>
                  <a:pt x="639" y="7"/>
                </a:cubicBezTo>
                <a:cubicBezTo>
                  <a:pt x="601" y="9"/>
                  <a:pt x="560" y="29"/>
                  <a:pt x="521" y="35"/>
                </a:cubicBezTo>
                <a:cubicBezTo>
                  <a:pt x="507" y="40"/>
                  <a:pt x="491" y="41"/>
                  <a:pt x="479" y="49"/>
                </a:cubicBezTo>
                <a:cubicBezTo>
                  <a:pt x="472" y="54"/>
                  <a:pt x="466" y="60"/>
                  <a:pt x="458" y="63"/>
                </a:cubicBezTo>
                <a:cubicBezTo>
                  <a:pt x="430" y="75"/>
                  <a:pt x="397" y="81"/>
                  <a:pt x="368" y="91"/>
                </a:cubicBezTo>
                <a:cubicBezTo>
                  <a:pt x="346" y="98"/>
                  <a:pt x="328" y="117"/>
                  <a:pt x="306" y="125"/>
                </a:cubicBezTo>
                <a:cubicBezTo>
                  <a:pt x="297" y="139"/>
                  <a:pt x="294" y="162"/>
                  <a:pt x="278" y="167"/>
                </a:cubicBezTo>
                <a:cubicBezTo>
                  <a:pt x="255" y="175"/>
                  <a:pt x="250" y="174"/>
                  <a:pt x="264" y="174"/>
                </a:cubicBezTo>
                <a:close/>
              </a:path>
            </a:pathLst>
          </a:cu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rgbClr val="C00000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958840" y="1219200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QM region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311640" y="1219200"/>
            <a:ext cx="171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EFP region</a:t>
            </a:r>
            <a:endParaRPr lang="en-US" dirty="0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 rot="19156813">
            <a:off x="2270368" y="2270368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 rot="19156813">
            <a:off x="2073032" y="2727568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 rot="19156813">
            <a:off x="2498968" y="3032368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 rot="19156813">
            <a:off x="3413368" y="2422768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 rot="19156813">
            <a:off x="2422768" y="2422768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142623" y="273873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nuclei</a:t>
            </a:r>
            <a:endParaRPr lang="en-US" sz="1800" dirty="0"/>
          </a:p>
        </p:txBody>
      </p:sp>
      <p:sp>
        <p:nvSpPr>
          <p:cNvPr id="44" name="TextBox 43"/>
          <p:cNvSpPr txBox="1"/>
          <p:nvPr/>
        </p:nvSpPr>
        <p:spPr>
          <a:xfrm>
            <a:off x="2743200" y="2286000"/>
            <a:ext cx="633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Symbol" pitchFamily="18" charset="2"/>
              </a:rPr>
              <a:t>Y</a:t>
            </a:r>
            <a:endParaRPr lang="en-US" sz="4400" dirty="0">
              <a:solidFill>
                <a:srgbClr val="C00000"/>
              </a:solidFill>
              <a:latin typeface="Symbol" pitchFamily="18" charset="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3400" y="5363290"/>
            <a:ext cx="5375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baseline="30000" dirty="0" err="1" smtClean="0"/>
              <a:t>total</a:t>
            </a:r>
            <a:r>
              <a:rPr lang="en-US" i="1" baseline="-25000" dirty="0" smtClean="0"/>
              <a:t> </a:t>
            </a:r>
            <a:r>
              <a:rPr lang="en-US" i="1" dirty="0" smtClean="0"/>
              <a:t> = </a:t>
            </a:r>
            <a:r>
              <a:rPr lang="en-US" i="1" dirty="0" smtClean="0">
                <a:latin typeface="Symbol" pitchFamily="18" charset="2"/>
              </a:rPr>
              <a:t>S </a:t>
            </a:r>
            <a:r>
              <a:rPr lang="en-US" i="1" dirty="0" smtClean="0"/>
              <a:t>(</a:t>
            </a:r>
            <a:r>
              <a:rPr lang="en-US" i="1" dirty="0" err="1" smtClean="0"/>
              <a:t>F</a:t>
            </a:r>
            <a:r>
              <a:rPr lang="en-US" i="1" baseline="30000" dirty="0" err="1" smtClean="0"/>
              <a:t>mult</a:t>
            </a:r>
            <a:r>
              <a:rPr lang="en-US" i="1" baseline="30000" dirty="0" smtClean="0"/>
              <a:t> </a:t>
            </a:r>
            <a:r>
              <a:rPr lang="en-US" i="1" dirty="0" smtClean="0"/>
              <a:t>+ F</a:t>
            </a:r>
            <a:r>
              <a:rPr lang="en-US" i="1" baseline="30000" dirty="0" smtClean="0"/>
              <a:t>ind</a:t>
            </a:r>
            <a:r>
              <a:rPr lang="en-US" i="1" dirty="0" smtClean="0"/>
              <a:t>)   +     F</a:t>
            </a:r>
            <a:r>
              <a:rPr lang="en-US" i="1" baseline="30000" dirty="0" smtClean="0"/>
              <a:t>ai</a:t>
            </a:r>
            <a:r>
              <a:rPr lang="en-US" i="1" dirty="0" smtClean="0"/>
              <a:t> + F</a:t>
            </a:r>
            <a:r>
              <a:rPr lang="en-US" i="1" baseline="30000" dirty="0" smtClean="0"/>
              <a:t>ai-</a:t>
            </a:r>
            <a:r>
              <a:rPr lang="en-US" i="1" baseline="30000" dirty="0" err="1" smtClean="0"/>
              <a:t>nuc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588204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E</a:t>
            </a:r>
            <a:r>
              <a:rPr lang="en-US" i="1" baseline="30000" dirty="0" err="1" smtClean="0"/>
              <a:t>pol</a:t>
            </a:r>
            <a:r>
              <a:rPr lang="en-US" i="1" dirty="0" smtClean="0"/>
              <a:t> =</a:t>
            </a:r>
            <a:r>
              <a:rPr lang="en-US" dirty="0" smtClean="0"/>
              <a:t> -½ </a:t>
            </a:r>
            <a:r>
              <a:rPr lang="en-US" i="1" dirty="0" smtClean="0">
                <a:latin typeface="Symbol" pitchFamily="18" charset="2"/>
              </a:rPr>
              <a:t>S m (</a:t>
            </a:r>
            <a:r>
              <a:rPr lang="en-US" i="1" dirty="0" err="1" smtClean="0"/>
              <a:t>F</a:t>
            </a:r>
            <a:r>
              <a:rPr lang="en-US" i="1" baseline="30000" dirty="0" err="1" smtClean="0"/>
              <a:t>mult</a:t>
            </a:r>
            <a:r>
              <a:rPr lang="en-US" i="1" baseline="30000" dirty="0" smtClean="0"/>
              <a:t> </a:t>
            </a:r>
            <a:r>
              <a:rPr lang="en-US" i="1" dirty="0" smtClean="0"/>
              <a:t>+ F</a:t>
            </a:r>
            <a:r>
              <a:rPr lang="en-US" i="1" baseline="30000" dirty="0" smtClean="0"/>
              <a:t>ai-</a:t>
            </a:r>
            <a:r>
              <a:rPr lang="en-US" i="1" baseline="30000" dirty="0" err="1" smtClean="0"/>
              <a:t>nuc</a:t>
            </a:r>
            <a:r>
              <a:rPr lang="en-US" i="1" dirty="0" smtClean="0"/>
              <a:t>) + </a:t>
            </a:r>
            <a:r>
              <a:rPr lang="en-US" dirty="0" smtClean="0"/>
              <a:t>½ </a:t>
            </a:r>
            <a:r>
              <a:rPr lang="en-US" i="1" dirty="0" smtClean="0">
                <a:latin typeface="Symbol" pitchFamily="18" charset="2"/>
              </a:rPr>
              <a:t>S m </a:t>
            </a:r>
            <a:r>
              <a:rPr lang="en-US" i="1" dirty="0" smtClean="0"/>
              <a:t>F</a:t>
            </a:r>
            <a:r>
              <a:rPr lang="en-US" i="1" baseline="30000" dirty="0" smtClean="0"/>
              <a:t>ai</a:t>
            </a:r>
            <a:r>
              <a:rPr lang="en-US" i="1" dirty="0" smtClean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49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 l="3551" t="4114" r="4193" b="4293"/>
          <a:stretch>
            <a:fillRect/>
          </a:stretch>
        </p:blipFill>
        <p:spPr bwMode="auto">
          <a:xfrm>
            <a:off x="990601" y="1032163"/>
            <a:ext cx="7391400" cy="537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 within SCF cycle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971800" y="2743200"/>
            <a:ext cx="2057400" cy="1524000"/>
            <a:chOff x="2895600" y="3124200"/>
            <a:chExt cx="2057400" cy="1524000"/>
          </a:xfrm>
        </p:grpSpPr>
        <p:sp>
          <p:nvSpPr>
            <p:cNvPr id="10" name="Oval 9"/>
            <p:cNvSpPr/>
            <p:nvPr/>
          </p:nvSpPr>
          <p:spPr bwMode="auto">
            <a:xfrm>
              <a:off x="2971800" y="3124200"/>
              <a:ext cx="1981200" cy="1524000"/>
            </a:xfrm>
            <a:prstGeom prst="ellipse">
              <a:avLst/>
            </a:prstGeom>
            <a:solidFill>
              <a:srgbClr val="F8AAAA"/>
            </a:solidFill>
            <a:ln w="9525" cap="flat" cmpd="sng" algn="ctr">
              <a:solidFill>
                <a:srgbClr val="F22D2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95600" y="3352800"/>
              <a:ext cx="2057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w</a:t>
              </a:r>
              <a:r>
                <a:rPr lang="en-US" sz="2000" dirty="0" smtClean="0"/>
                <a:t>ave function</a:t>
              </a:r>
            </a:p>
            <a:p>
              <a:pPr algn="ctr"/>
              <a:r>
                <a:rPr lang="en-US" sz="2000" dirty="0" smtClean="0"/>
                <a:t>self-consistent cycle</a:t>
              </a:r>
              <a:endParaRPr lang="en-US" sz="2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38400" y="4876799"/>
            <a:ext cx="1905000" cy="1081703"/>
            <a:chOff x="2133600" y="5257800"/>
            <a:chExt cx="2057400" cy="1248119"/>
          </a:xfrm>
        </p:grpSpPr>
        <p:sp>
          <p:nvSpPr>
            <p:cNvPr id="11" name="Oval 10"/>
            <p:cNvSpPr/>
            <p:nvPr/>
          </p:nvSpPr>
          <p:spPr bwMode="auto">
            <a:xfrm>
              <a:off x="2286000" y="5257800"/>
              <a:ext cx="1828800" cy="1143000"/>
            </a:xfrm>
            <a:prstGeom prst="ellipse">
              <a:avLst/>
            </a:prstGeom>
            <a:solidFill>
              <a:srgbClr val="6DC9F7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33600" y="5334000"/>
              <a:ext cx="2057400" cy="1171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polarization </a:t>
              </a:r>
            </a:p>
            <a:p>
              <a:pPr algn="ctr"/>
              <a:r>
                <a:rPr lang="en-US" sz="2000" dirty="0" smtClean="0"/>
                <a:t>self-consistent cycle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8440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10600" cy="838200"/>
          </a:xfrm>
        </p:spPr>
        <p:txBody>
          <a:bodyPr/>
          <a:lstStyle/>
          <a:p>
            <a:r>
              <a:rPr lang="en-US" sz="3600" dirty="0" smtClean="0"/>
              <a:t>QM/EFP for the electronic excited states</a:t>
            </a:r>
            <a:endParaRPr lang="en-US" sz="3600" dirty="0"/>
          </a:p>
        </p:txBody>
      </p:sp>
      <p:sp>
        <p:nvSpPr>
          <p:cNvPr id="4" name="Freeform 3"/>
          <p:cNvSpPr/>
          <p:nvPr/>
        </p:nvSpPr>
        <p:spPr bwMode="auto">
          <a:xfrm>
            <a:off x="533400" y="2286000"/>
            <a:ext cx="3048000" cy="1600200"/>
          </a:xfrm>
          <a:custGeom>
            <a:avLst/>
            <a:gdLst>
              <a:gd name="connsiteX0" fmla="*/ 1926771 w 3090204"/>
              <a:gd name="connsiteY0" fmla="*/ 152400 h 1404257"/>
              <a:gd name="connsiteX1" fmla="*/ 1905000 w 3090204"/>
              <a:gd name="connsiteY1" fmla="*/ 119743 h 1404257"/>
              <a:gd name="connsiteX2" fmla="*/ 1850571 w 3090204"/>
              <a:gd name="connsiteY2" fmla="*/ 97971 h 1404257"/>
              <a:gd name="connsiteX3" fmla="*/ 1785257 w 3090204"/>
              <a:gd name="connsiteY3" fmla="*/ 76200 h 1404257"/>
              <a:gd name="connsiteX4" fmla="*/ 1741714 w 3090204"/>
              <a:gd name="connsiteY4" fmla="*/ 65314 h 1404257"/>
              <a:gd name="connsiteX5" fmla="*/ 1654628 w 3090204"/>
              <a:gd name="connsiteY5" fmla="*/ 32657 h 1404257"/>
              <a:gd name="connsiteX6" fmla="*/ 1545771 w 3090204"/>
              <a:gd name="connsiteY6" fmla="*/ 10886 h 1404257"/>
              <a:gd name="connsiteX7" fmla="*/ 1502228 w 3090204"/>
              <a:gd name="connsiteY7" fmla="*/ 0 h 1404257"/>
              <a:gd name="connsiteX8" fmla="*/ 1197428 w 3090204"/>
              <a:gd name="connsiteY8" fmla="*/ 10886 h 1404257"/>
              <a:gd name="connsiteX9" fmla="*/ 1077685 w 3090204"/>
              <a:gd name="connsiteY9" fmla="*/ 54429 h 1404257"/>
              <a:gd name="connsiteX10" fmla="*/ 1045028 w 3090204"/>
              <a:gd name="connsiteY10" fmla="*/ 87086 h 1404257"/>
              <a:gd name="connsiteX11" fmla="*/ 990600 w 3090204"/>
              <a:gd name="connsiteY11" fmla="*/ 130629 h 1404257"/>
              <a:gd name="connsiteX12" fmla="*/ 968828 w 3090204"/>
              <a:gd name="connsiteY12" fmla="*/ 163286 h 1404257"/>
              <a:gd name="connsiteX13" fmla="*/ 914400 w 3090204"/>
              <a:gd name="connsiteY13" fmla="*/ 239486 h 1404257"/>
              <a:gd name="connsiteX14" fmla="*/ 903514 w 3090204"/>
              <a:gd name="connsiteY14" fmla="*/ 272143 h 1404257"/>
              <a:gd name="connsiteX15" fmla="*/ 816428 w 3090204"/>
              <a:gd name="connsiteY15" fmla="*/ 337457 h 1404257"/>
              <a:gd name="connsiteX16" fmla="*/ 772885 w 3090204"/>
              <a:gd name="connsiteY16" fmla="*/ 370114 h 1404257"/>
              <a:gd name="connsiteX17" fmla="*/ 631371 w 3090204"/>
              <a:gd name="connsiteY17" fmla="*/ 391886 h 1404257"/>
              <a:gd name="connsiteX18" fmla="*/ 587828 w 3090204"/>
              <a:gd name="connsiteY18" fmla="*/ 402771 h 1404257"/>
              <a:gd name="connsiteX19" fmla="*/ 435428 w 3090204"/>
              <a:gd name="connsiteY19" fmla="*/ 424543 h 1404257"/>
              <a:gd name="connsiteX20" fmla="*/ 326571 w 3090204"/>
              <a:gd name="connsiteY20" fmla="*/ 446314 h 1404257"/>
              <a:gd name="connsiteX21" fmla="*/ 206828 w 3090204"/>
              <a:gd name="connsiteY21" fmla="*/ 511629 h 1404257"/>
              <a:gd name="connsiteX22" fmla="*/ 130628 w 3090204"/>
              <a:gd name="connsiteY22" fmla="*/ 555171 h 1404257"/>
              <a:gd name="connsiteX23" fmla="*/ 108857 w 3090204"/>
              <a:gd name="connsiteY23" fmla="*/ 587829 h 1404257"/>
              <a:gd name="connsiteX24" fmla="*/ 32657 w 3090204"/>
              <a:gd name="connsiteY24" fmla="*/ 685800 h 1404257"/>
              <a:gd name="connsiteX25" fmla="*/ 21771 w 3090204"/>
              <a:gd name="connsiteY25" fmla="*/ 718457 h 1404257"/>
              <a:gd name="connsiteX26" fmla="*/ 0 w 3090204"/>
              <a:gd name="connsiteY26" fmla="*/ 805543 h 1404257"/>
              <a:gd name="connsiteX27" fmla="*/ 32657 w 3090204"/>
              <a:gd name="connsiteY27" fmla="*/ 903514 h 1404257"/>
              <a:gd name="connsiteX28" fmla="*/ 54428 w 3090204"/>
              <a:gd name="connsiteY28" fmla="*/ 925286 h 1404257"/>
              <a:gd name="connsiteX29" fmla="*/ 76200 w 3090204"/>
              <a:gd name="connsiteY29" fmla="*/ 957943 h 1404257"/>
              <a:gd name="connsiteX30" fmla="*/ 108857 w 3090204"/>
              <a:gd name="connsiteY30" fmla="*/ 979714 h 1404257"/>
              <a:gd name="connsiteX31" fmla="*/ 217714 w 3090204"/>
              <a:gd name="connsiteY31" fmla="*/ 1077686 h 1404257"/>
              <a:gd name="connsiteX32" fmla="*/ 261257 w 3090204"/>
              <a:gd name="connsiteY32" fmla="*/ 1088571 h 1404257"/>
              <a:gd name="connsiteX33" fmla="*/ 337457 w 3090204"/>
              <a:gd name="connsiteY33" fmla="*/ 1143000 h 1404257"/>
              <a:gd name="connsiteX34" fmla="*/ 402771 w 3090204"/>
              <a:gd name="connsiteY34" fmla="*/ 1153886 h 1404257"/>
              <a:gd name="connsiteX35" fmla="*/ 544285 w 3090204"/>
              <a:gd name="connsiteY35" fmla="*/ 1186543 h 1404257"/>
              <a:gd name="connsiteX36" fmla="*/ 772885 w 3090204"/>
              <a:gd name="connsiteY36" fmla="*/ 1175657 h 1404257"/>
              <a:gd name="connsiteX37" fmla="*/ 805542 w 3090204"/>
              <a:gd name="connsiteY37" fmla="*/ 1164771 h 1404257"/>
              <a:gd name="connsiteX38" fmla="*/ 870857 w 3090204"/>
              <a:gd name="connsiteY38" fmla="*/ 1153886 h 1404257"/>
              <a:gd name="connsiteX39" fmla="*/ 1034142 w 3090204"/>
              <a:gd name="connsiteY39" fmla="*/ 1164771 h 1404257"/>
              <a:gd name="connsiteX40" fmla="*/ 1055914 w 3090204"/>
              <a:gd name="connsiteY40" fmla="*/ 1186543 h 1404257"/>
              <a:gd name="connsiteX41" fmla="*/ 1099457 w 3090204"/>
              <a:gd name="connsiteY41" fmla="*/ 1197429 h 1404257"/>
              <a:gd name="connsiteX42" fmla="*/ 1164771 w 3090204"/>
              <a:gd name="connsiteY42" fmla="*/ 1240971 h 1404257"/>
              <a:gd name="connsiteX43" fmla="*/ 1197428 w 3090204"/>
              <a:gd name="connsiteY43" fmla="*/ 1262743 h 1404257"/>
              <a:gd name="connsiteX44" fmla="*/ 1240971 w 3090204"/>
              <a:gd name="connsiteY44" fmla="*/ 1306286 h 1404257"/>
              <a:gd name="connsiteX45" fmla="*/ 1306285 w 3090204"/>
              <a:gd name="connsiteY45" fmla="*/ 1328057 h 1404257"/>
              <a:gd name="connsiteX46" fmla="*/ 1371600 w 3090204"/>
              <a:gd name="connsiteY46" fmla="*/ 1306286 h 1404257"/>
              <a:gd name="connsiteX47" fmla="*/ 1469571 w 3090204"/>
              <a:gd name="connsiteY47" fmla="*/ 1284514 h 1404257"/>
              <a:gd name="connsiteX48" fmla="*/ 1545771 w 3090204"/>
              <a:gd name="connsiteY48" fmla="*/ 1295400 h 1404257"/>
              <a:gd name="connsiteX49" fmla="*/ 1556657 w 3090204"/>
              <a:gd name="connsiteY49" fmla="*/ 1338943 h 1404257"/>
              <a:gd name="connsiteX50" fmla="*/ 1621971 w 3090204"/>
              <a:gd name="connsiteY50" fmla="*/ 1360714 h 1404257"/>
              <a:gd name="connsiteX51" fmla="*/ 1654628 w 3090204"/>
              <a:gd name="connsiteY51" fmla="*/ 1382486 h 1404257"/>
              <a:gd name="connsiteX52" fmla="*/ 1698171 w 3090204"/>
              <a:gd name="connsiteY52" fmla="*/ 1393371 h 1404257"/>
              <a:gd name="connsiteX53" fmla="*/ 1730828 w 3090204"/>
              <a:gd name="connsiteY53" fmla="*/ 1404257 h 1404257"/>
              <a:gd name="connsiteX54" fmla="*/ 1828800 w 3090204"/>
              <a:gd name="connsiteY54" fmla="*/ 1393371 h 1404257"/>
              <a:gd name="connsiteX55" fmla="*/ 1861457 w 3090204"/>
              <a:gd name="connsiteY55" fmla="*/ 1382486 h 1404257"/>
              <a:gd name="connsiteX56" fmla="*/ 2002971 w 3090204"/>
              <a:gd name="connsiteY56" fmla="*/ 1349829 h 1404257"/>
              <a:gd name="connsiteX57" fmla="*/ 2057400 w 3090204"/>
              <a:gd name="connsiteY57" fmla="*/ 1328057 h 1404257"/>
              <a:gd name="connsiteX58" fmla="*/ 2122714 w 3090204"/>
              <a:gd name="connsiteY58" fmla="*/ 1306286 h 1404257"/>
              <a:gd name="connsiteX59" fmla="*/ 2166257 w 3090204"/>
              <a:gd name="connsiteY59" fmla="*/ 1262743 h 1404257"/>
              <a:gd name="connsiteX60" fmla="*/ 2198914 w 3090204"/>
              <a:gd name="connsiteY60" fmla="*/ 1230086 h 1404257"/>
              <a:gd name="connsiteX61" fmla="*/ 2220685 w 3090204"/>
              <a:gd name="connsiteY61" fmla="*/ 1034143 h 1404257"/>
              <a:gd name="connsiteX62" fmla="*/ 2275114 w 3090204"/>
              <a:gd name="connsiteY62" fmla="*/ 990600 h 1404257"/>
              <a:gd name="connsiteX63" fmla="*/ 2318657 w 3090204"/>
              <a:gd name="connsiteY63" fmla="*/ 968829 h 1404257"/>
              <a:gd name="connsiteX64" fmla="*/ 2394857 w 3090204"/>
              <a:gd name="connsiteY64" fmla="*/ 957943 h 1404257"/>
              <a:gd name="connsiteX65" fmla="*/ 2721428 w 3090204"/>
              <a:gd name="connsiteY65" fmla="*/ 936171 h 1404257"/>
              <a:gd name="connsiteX66" fmla="*/ 2819400 w 3090204"/>
              <a:gd name="connsiteY66" fmla="*/ 892629 h 1404257"/>
              <a:gd name="connsiteX67" fmla="*/ 2862942 w 3090204"/>
              <a:gd name="connsiteY67" fmla="*/ 870857 h 1404257"/>
              <a:gd name="connsiteX68" fmla="*/ 2895600 w 3090204"/>
              <a:gd name="connsiteY68" fmla="*/ 838200 h 1404257"/>
              <a:gd name="connsiteX69" fmla="*/ 2928257 w 3090204"/>
              <a:gd name="connsiteY69" fmla="*/ 816429 h 1404257"/>
              <a:gd name="connsiteX70" fmla="*/ 2971800 w 3090204"/>
              <a:gd name="connsiteY70" fmla="*/ 772886 h 1404257"/>
              <a:gd name="connsiteX71" fmla="*/ 3004457 w 3090204"/>
              <a:gd name="connsiteY71" fmla="*/ 740229 h 1404257"/>
              <a:gd name="connsiteX72" fmla="*/ 3037114 w 3090204"/>
              <a:gd name="connsiteY72" fmla="*/ 718457 h 1404257"/>
              <a:gd name="connsiteX73" fmla="*/ 3048000 w 3090204"/>
              <a:gd name="connsiteY73" fmla="*/ 685800 h 1404257"/>
              <a:gd name="connsiteX74" fmla="*/ 3080657 w 3090204"/>
              <a:gd name="connsiteY74" fmla="*/ 620486 h 1404257"/>
              <a:gd name="connsiteX75" fmla="*/ 3058885 w 3090204"/>
              <a:gd name="connsiteY75" fmla="*/ 533400 h 1404257"/>
              <a:gd name="connsiteX76" fmla="*/ 3048000 w 3090204"/>
              <a:gd name="connsiteY76" fmla="*/ 500743 h 1404257"/>
              <a:gd name="connsiteX77" fmla="*/ 3026228 w 3090204"/>
              <a:gd name="connsiteY77" fmla="*/ 478971 h 1404257"/>
              <a:gd name="connsiteX78" fmla="*/ 3015342 w 3090204"/>
              <a:gd name="connsiteY78" fmla="*/ 446314 h 1404257"/>
              <a:gd name="connsiteX79" fmla="*/ 2917371 w 3090204"/>
              <a:gd name="connsiteY79" fmla="*/ 359229 h 1404257"/>
              <a:gd name="connsiteX80" fmla="*/ 2884714 w 3090204"/>
              <a:gd name="connsiteY80" fmla="*/ 348343 h 1404257"/>
              <a:gd name="connsiteX81" fmla="*/ 2852057 w 3090204"/>
              <a:gd name="connsiteY81" fmla="*/ 326571 h 1404257"/>
              <a:gd name="connsiteX82" fmla="*/ 2699657 w 3090204"/>
              <a:gd name="connsiteY82" fmla="*/ 283029 h 1404257"/>
              <a:gd name="connsiteX83" fmla="*/ 2612571 w 3090204"/>
              <a:gd name="connsiteY83" fmla="*/ 250371 h 1404257"/>
              <a:gd name="connsiteX84" fmla="*/ 2569028 w 3090204"/>
              <a:gd name="connsiteY84" fmla="*/ 228600 h 1404257"/>
              <a:gd name="connsiteX85" fmla="*/ 2253342 w 3090204"/>
              <a:gd name="connsiteY85" fmla="*/ 195943 h 1404257"/>
              <a:gd name="connsiteX86" fmla="*/ 2144485 w 3090204"/>
              <a:gd name="connsiteY86" fmla="*/ 185057 h 1404257"/>
              <a:gd name="connsiteX87" fmla="*/ 1970314 w 3090204"/>
              <a:gd name="connsiteY87" fmla="*/ 163286 h 1404257"/>
              <a:gd name="connsiteX88" fmla="*/ 1926771 w 3090204"/>
              <a:gd name="connsiteY88" fmla="*/ 152400 h 14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090204" h="1404257">
                <a:moveTo>
                  <a:pt x="1926771" y="152400"/>
                </a:moveTo>
                <a:cubicBezTo>
                  <a:pt x="1915885" y="145143"/>
                  <a:pt x="1915646" y="127347"/>
                  <a:pt x="1905000" y="119743"/>
                </a:cubicBezTo>
                <a:cubicBezTo>
                  <a:pt x="1889099" y="108385"/>
                  <a:pt x="1868935" y="104649"/>
                  <a:pt x="1850571" y="97971"/>
                </a:cubicBezTo>
                <a:cubicBezTo>
                  <a:pt x="1829004" y="90128"/>
                  <a:pt x="1807521" y="81766"/>
                  <a:pt x="1785257" y="76200"/>
                </a:cubicBezTo>
                <a:cubicBezTo>
                  <a:pt x="1770743" y="72571"/>
                  <a:pt x="1755907" y="70045"/>
                  <a:pt x="1741714" y="65314"/>
                </a:cubicBezTo>
                <a:cubicBezTo>
                  <a:pt x="1712302" y="55510"/>
                  <a:pt x="1684040" y="42461"/>
                  <a:pt x="1654628" y="32657"/>
                </a:cubicBezTo>
                <a:cubicBezTo>
                  <a:pt x="1616695" y="20013"/>
                  <a:pt x="1585978" y="18927"/>
                  <a:pt x="1545771" y="10886"/>
                </a:cubicBezTo>
                <a:cubicBezTo>
                  <a:pt x="1531100" y="7952"/>
                  <a:pt x="1516742" y="3629"/>
                  <a:pt x="1502228" y="0"/>
                </a:cubicBezTo>
                <a:cubicBezTo>
                  <a:pt x="1400628" y="3629"/>
                  <a:pt x="1298699" y="1950"/>
                  <a:pt x="1197428" y="10886"/>
                </a:cubicBezTo>
                <a:cubicBezTo>
                  <a:pt x="1179494" y="12468"/>
                  <a:pt x="1097293" y="46586"/>
                  <a:pt x="1077685" y="54429"/>
                </a:cubicBezTo>
                <a:cubicBezTo>
                  <a:pt x="1066799" y="65315"/>
                  <a:pt x="1056855" y="77231"/>
                  <a:pt x="1045028" y="87086"/>
                </a:cubicBezTo>
                <a:cubicBezTo>
                  <a:pt x="1011075" y="115380"/>
                  <a:pt x="1015939" y="98955"/>
                  <a:pt x="990600" y="130629"/>
                </a:cubicBezTo>
                <a:cubicBezTo>
                  <a:pt x="982427" y="140845"/>
                  <a:pt x="976432" y="152640"/>
                  <a:pt x="968828" y="163286"/>
                </a:cubicBezTo>
                <a:cubicBezTo>
                  <a:pt x="960609" y="174792"/>
                  <a:pt x="922952" y="222382"/>
                  <a:pt x="914400" y="239486"/>
                </a:cubicBezTo>
                <a:cubicBezTo>
                  <a:pt x="909268" y="249749"/>
                  <a:pt x="910183" y="262806"/>
                  <a:pt x="903514" y="272143"/>
                </a:cubicBezTo>
                <a:cubicBezTo>
                  <a:pt x="864262" y="327095"/>
                  <a:pt x="865866" y="306558"/>
                  <a:pt x="816428" y="337457"/>
                </a:cubicBezTo>
                <a:cubicBezTo>
                  <a:pt x="801043" y="347073"/>
                  <a:pt x="789112" y="362000"/>
                  <a:pt x="772885" y="370114"/>
                </a:cubicBezTo>
                <a:cubicBezTo>
                  <a:pt x="745949" y="383582"/>
                  <a:pt x="637730" y="391179"/>
                  <a:pt x="631371" y="391886"/>
                </a:cubicBezTo>
                <a:cubicBezTo>
                  <a:pt x="616857" y="395514"/>
                  <a:pt x="602498" y="399837"/>
                  <a:pt x="587828" y="402771"/>
                </a:cubicBezTo>
                <a:cubicBezTo>
                  <a:pt x="522882" y="415760"/>
                  <a:pt x="505680" y="414507"/>
                  <a:pt x="435428" y="424543"/>
                </a:cubicBezTo>
                <a:cubicBezTo>
                  <a:pt x="373155" y="433439"/>
                  <a:pt x="379463" y="433092"/>
                  <a:pt x="326571" y="446314"/>
                </a:cubicBezTo>
                <a:cubicBezTo>
                  <a:pt x="237058" y="505991"/>
                  <a:pt x="379670" y="412864"/>
                  <a:pt x="206828" y="511629"/>
                </a:cubicBezTo>
                <a:lnTo>
                  <a:pt x="130628" y="555171"/>
                </a:lnTo>
                <a:cubicBezTo>
                  <a:pt x="123371" y="566057"/>
                  <a:pt x="117233" y="577778"/>
                  <a:pt x="108857" y="587829"/>
                </a:cubicBezTo>
                <a:cubicBezTo>
                  <a:pt x="77548" y="625400"/>
                  <a:pt x="51000" y="630772"/>
                  <a:pt x="32657" y="685800"/>
                </a:cubicBezTo>
                <a:cubicBezTo>
                  <a:pt x="29028" y="696686"/>
                  <a:pt x="24554" y="707325"/>
                  <a:pt x="21771" y="718457"/>
                </a:cubicBezTo>
                <a:lnTo>
                  <a:pt x="0" y="805543"/>
                </a:lnTo>
                <a:cubicBezTo>
                  <a:pt x="9174" y="851417"/>
                  <a:pt x="6902" y="864881"/>
                  <a:pt x="32657" y="903514"/>
                </a:cubicBezTo>
                <a:cubicBezTo>
                  <a:pt x="38350" y="912054"/>
                  <a:pt x="48017" y="917272"/>
                  <a:pt x="54428" y="925286"/>
                </a:cubicBezTo>
                <a:cubicBezTo>
                  <a:pt x="62601" y="935502"/>
                  <a:pt x="66949" y="948692"/>
                  <a:pt x="76200" y="957943"/>
                </a:cubicBezTo>
                <a:cubicBezTo>
                  <a:pt x="85451" y="967194"/>
                  <a:pt x="99079" y="971022"/>
                  <a:pt x="108857" y="979714"/>
                </a:cubicBezTo>
                <a:cubicBezTo>
                  <a:pt x="134952" y="1002910"/>
                  <a:pt x="180208" y="1058934"/>
                  <a:pt x="217714" y="1077686"/>
                </a:cubicBezTo>
                <a:cubicBezTo>
                  <a:pt x="231096" y="1084377"/>
                  <a:pt x="246743" y="1084943"/>
                  <a:pt x="261257" y="1088571"/>
                </a:cubicBezTo>
                <a:cubicBezTo>
                  <a:pt x="262292" y="1089347"/>
                  <a:pt x="327904" y="1139816"/>
                  <a:pt x="337457" y="1143000"/>
                </a:cubicBezTo>
                <a:cubicBezTo>
                  <a:pt x="358396" y="1149980"/>
                  <a:pt x="381358" y="1148533"/>
                  <a:pt x="402771" y="1153886"/>
                </a:cubicBezTo>
                <a:cubicBezTo>
                  <a:pt x="562156" y="1193732"/>
                  <a:pt x="367406" y="1161274"/>
                  <a:pt x="544285" y="1186543"/>
                </a:cubicBezTo>
                <a:cubicBezTo>
                  <a:pt x="620485" y="1182914"/>
                  <a:pt x="696862" y="1181992"/>
                  <a:pt x="772885" y="1175657"/>
                </a:cubicBezTo>
                <a:cubicBezTo>
                  <a:pt x="784320" y="1174704"/>
                  <a:pt x="794341" y="1167260"/>
                  <a:pt x="805542" y="1164771"/>
                </a:cubicBezTo>
                <a:cubicBezTo>
                  <a:pt x="827088" y="1159983"/>
                  <a:pt x="849085" y="1157514"/>
                  <a:pt x="870857" y="1153886"/>
                </a:cubicBezTo>
                <a:cubicBezTo>
                  <a:pt x="925285" y="1157514"/>
                  <a:pt x="980423" y="1155291"/>
                  <a:pt x="1034142" y="1164771"/>
                </a:cubicBezTo>
                <a:cubicBezTo>
                  <a:pt x="1044249" y="1166555"/>
                  <a:pt x="1046734" y="1181953"/>
                  <a:pt x="1055914" y="1186543"/>
                </a:cubicBezTo>
                <a:cubicBezTo>
                  <a:pt x="1069296" y="1193234"/>
                  <a:pt x="1084943" y="1193800"/>
                  <a:pt x="1099457" y="1197429"/>
                </a:cubicBezTo>
                <a:lnTo>
                  <a:pt x="1164771" y="1240971"/>
                </a:lnTo>
                <a:cubicBezTo>
                  <a:pt x="1175657" y="1248228"/>
                  <a:pt x="1188177" y="1253492"/>
                  <a:pt x="1197428" y="1262743"/>
                </a:cubicBezTo>
                <a:cubicBezTo>
                  <a:pt x="1211942" y="1277257"/>
                  <a:pt x="1221498" y="1299795"/>
                  <a:pt x="1240971" y="1306286"/>
                </a:cubicBezTo>
                <a:lnTo>
                  <a:pt x="1306285" y="1328057"/>
                </a:lnTo>
                <a:cubicBezTo>
                  <a:pt x="1328057" y="1320800"/>
                  <a:pt x="1349096" y="1310787"/>
                  <a:pt x="1371600" y="1306286"/>
                </a:cubicBezTo>
                <a:cubicBezTo>
                  <a:pt x="1440698" y="1292466"/>
                  <a:pt x="1408078" y="1299887"/>
                  <a:pt x="1469571" y="1284514"/>
                </a:cubicBezTo>
                <a:cubicBezTo>
                  <a:pt x="1494971" y="1288143"/>
                  <a:pt x="1524013" y="1281801"/>
                  <a:pt x="1545771" y="1295400"/>
                </a:cubicBezTo>
                <a:cubicBezTo>
                  <a:pt x="1558458" y="1303329"/>
                  <a:pt x="1545298" y="1329207"/>
                  <a:pt x="1556657" y="1338943"/>
                </a:cubicBezTo>
                <a:cubicBezTo>
                  <a:pt x="1574081" y="1353878"/>
                  <a:pt x="1621971" y="1360714"/>
                  <a:pt x="1621971" y="1360714"/>
                </a:cubicBezTo>
                <a:cubicBezTo>
                  <a:pt x="1632857" y="1367971"/>
                  <a:pt x="1642603" y="1377332"/>
                  <a:pt x="1654628" y="1382486"/>
                </a:cubicBezTo>
                <a:cubicBezTo>
                  <a:pt x="1668379" y="1388379"/>
                  <a:pt x="1683786" y="1389261"/>
                  <a:pt x="1698171" y="1393371"/>
                </a:cubicBezTo>
                <a:cubicBezTo>
                  <a:pt x="1709204" y="1396523"/>
                  <a:pt x="1719942" y="1400628"/>
                  <a:pt x="1730828" y="1404257"/>
                </a:cubicBezTo>
                <a:cubicBezTo>
                  <a:pt x="1763485" y="1400628"/>
                  <a:pt x="1796389" y="1398773"/>
                  <a:pt x="1828800" y="1393371"/>
                </a:cubicBezTo>
                <a:cubicBezTo>
                  <a:pt x="1840118" y="1391485"/>
                  <a:pt x="1850387" y="1385505"/>
                  <a:pt x="1861457" y="1382486"/>
                </a:cubicBezTo>
                <a:cubicBezTo>
                  <a:pt x="1933687" y="1362787"/>
                  <a:pt x="1939486" y="1362525"/>
                  <a:pt x="2002971" y="1349829"/>
                </a:cubicBezTo>
                <a:cubicBezTo>
                  <a:pt x="2021114" y="1342572"/>
                  <a:pt x="2039036" y="1334735"/>
                  <a:pt x="2057400" y="1328057"/>
                </a:cubicBezTo>
                <a:cubicBezTo>
                  <a:pt x="2078967" y="1320214"/>
                  <a:pt x="2122714" y="1306286"/>
                  <a:pt x="2122714" y="1306286"/>
                </a:cubicBezTo>
                <a:lnTo>
                  <a:pt x="2166257" y="1262743"/>
                </a:lnTo>
                <a:lnTo>
                  <a:pt x="2198914" y="1230086"/>
                </a:lnTo>
                <a:cubicBezTo>
                  <a:pt x="2234402" y="1123626"/>
                  <a:pt x="2174090" y="1313716"/>
                  <a:pt x="2220685" y="1034143"/>
                </a:cubicBezTo>
                <a:cubicBezTo>
                  <a:pt x="2226974" y="996409"/>
                  <a:pt x="2249207" y="1001703"/>
                  <a:pt x="2275114" y="990600"/>
                </a:cubicBezTo>
                <a:cubicBezTo>
                  <a:pt x="2290029" y="984208"/>
                  <a:pt x="2303001" y="973099"/>
                  <a:pt x="2318657" y="968829"/>
                </a:cubicBezTo>
                <a:cubicBezTo>
                  <a:pt x="2343411" y="962078"/>
                  <a:pt x="2369397" y="961126"/>
                  <a:pt x="2394857" y="957943"/>
                </a:cubicBezTo>
                <a:cubicBezTo>
                  <a:pt x="2537455" y="940118"/>
                  <a:pt x="2532427" y="945171"/>
                  <a:pt x="2721428" y="936171"/>
                </a:cubicBezTo>
                <a:cubicBezTo>
                  <a:pt x="2835452" y="898164"/>
                  <a:pt x="2746954" y="934027"/>
                  <a:pt x="2819400" y="892629"/>
                </a:cubicBezTo>
                <a:cubicBezTo>
                  <a:pt x="2833489" y="884578"/>
                  <a:pt x="2849737" y="880289"/>
                  <a:pt x="2862942" y="870857"/>
                </a:cubicBezTo>
                <a:cubicBezTo>
                  <a:pt x="2875469" y="861909"/>
                  <a:pt x="2883773" y="848055"/>
                  <a:pt x="2895600" y="838200"/>
                </a:cubicBezTo>
                <a:cubicBezTo>
                  <a:pt x="2905651" y="829825"/>
                  <a:pt x="2918324" y="824943"/>
                  <a:pt x="2928257" y="816429"/>
                </a:cubicBezTo>
                <a:cubicBezTo>
                  <a:pt x="2943842" y="803071"/>
                  <a:pt x="2957286" y="787400"/>
                  <a:pt x="2971800" y="772886"/>
                </a:cubicBezTo>
                <a:cubicBezTo>
                  <a:pt x="2982686" y="762000"/>
                  <a:pt x="2991648" y="748769"/>
                  <a:pt x="3004457" y="740229"/>
                </a:cubicBezTo>
                <a:lnTo>
                  <a:pt x="3037114" y="718457"/>
                </a:lnTo>
                <a:cubicBezTo>
                  <a:pt x="3040743" y="707571"/>
                  <a:pt x="3042868" y="696063"/>
                  <a:pt x="3048000" y="685800"/>
                </a:cubicBezTo>
                <a:cubicBezTo>
                  <a:pt x="3090204" y="601391"/>
                  <a:pt x="3053295" y="702570"/>
                  <a:pt x="3080657" y="620486"/>
                </a:cubicBezTo>
                <a:cubicBezTo>
                  <a:pt x="3073400" y="591457"/>
                  <a:pt x="3068347" y="561787"/>
                  <a:pt x="3058885" y="533400"/>
                </a:cubicBezTo>
                <a:cubicBezTo>
                  <a:pt x="3055257" y="522514"/>
                  <a:pt x="3053903" y="510582"/>
                  <a:pt x="3048000" y="500743"/>
                </a:cubicBezTo>
                <a:cubicBezTo>
                  <a:pt x="3042720" y="491942"/>
                  <a:pt x="3033485" y="486228"/>
                  <a:pt x="3026228" y="478971"/>
                </a:cubicBezTo>
                <a:cubicBezTo>
                  <a:pt x="3022599" y="468085"/>
                  <a:pt x="3022387" y="455371"/>
                  <a:pt x="3015342" y="446314"/>
                </a:cubicBezTo>
                <a:cubicBezTo>
                  <a:pt x="2996981" y="422707"/>
                  <a:pt x="2951764" y="376426"/>
                  <a:pt x="2917371" y="359229"/>
                </a:cubicBezTo>
                <a:cubicBezTo>
                  <a:pt x="2907108" y="354097"/>
                  <a:pt x="2894977" y="353475"/>
                  <a:pt x="2884714" y="348343"/>
                </a:cubicBezTo>
                <a:cubicBezTo>
                  <a:pt x="2873012" y="342492"/>
                  <a:pt x="2864134" y="331603"/>
                  <a:pt x="2852057" y="326571"/>
                </a:cubicBezTo>
                <a:cubicBezTo>
                  <a:pt x="2780965" y="296949"/>
                  <a:pt x="2763959" y="295889"/>
                  <a:pt x="2699657" y="283029"/>
                </a:cubicBezTo>
                <a:cubicBezTo>
                  <a:pt x="2632584" y="238312"/>
                  <a:pt x="2706729" y="281757"/>
                  <a:pt x="2612571" y="250371"/>
                </a:cubicBezTo>
                <a:cubicBezTo>
                  <a:pt x="2597176" y="245239"/>
                  <a:pt x="2584869" y="232120"/>
                  <a:pt x="2569028" y="228600"/>
                </a:cubicBezTo>
                <a:cubicBezTo>
                  <a:pt x="2458891" y="204126"/>
                  <a:pt x="2365499" y="204916"/>
                  <a:pt x="2253342" y="195943"/>
                </a:cubicBezTo>
                <a:cubicBezTo>
                  <a:pt x="2216991" y="193035"/>
                  <a:pt x="2180711" y="189237"/>
                  <a:pt x="2144485" y="185057"/>
                </a:cubicBezTo>
                <a:lnTo>
                  <a:pt x="1970314" y="163286"/>
                </a:lnTo>
                <a:cubicBezTo>
                  <a:pt x="1897303" y="138948"/>
                  <a:pt x="1937657" y="159657"/>
                  <a:pt x="1926771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1219201" y="1828800"/>
            <a:ext cx="2057400" cy="2286000"/>
          </a:xfrm>
          <a:custGeom>
            <a:avLst/>
            <a:gdLst>
              <a:gd name="connsiteX0" fmla="*/ 283029 w 2335118"/>
              <a:gd name="connsiteY0" fmla="*/ 587828 h 2547257"/>
              <a:gd name="connsiteX1" fmla="*/ 261258 w 2335118"/>
              <a:gd name="connsiteY1" fmla="*/ 555171 h 2547257"/>
              <a:gd name="connsiteX2" fmla="*/ 228600 w 2335118"/>
              <a:gd name="connsiteY2" fmla="*/ 391886 h 2547257"/>
              <a:gd name="connsiteX3" fmla="*/ 250372 w 2335118"/>
              <a:gd name="connsiteY3" fmla="*/ 250371 h 2547257"/>
              <a:gd name="connsiteX4" fmla="*/ 283029 w 2335118"/>
              <a:gd name="connsiteY4" fmla="*/ 206828 h 2547257"/>
              <a:gd name="connsiteX5" fmla="*/ 337458 w 2335118"/>
              <a:gd name="connsiteY5" fmla="*/ 141514 h 2547257"/>
              <a:gd name="connsiteX6" fmla="*/ 391886 w 2335118"/>
              <a:gd name="connsiteY6" fmla="*/ 76200 h 2547257"/>
              <a:gd name="connsiteX7" fmla="*/ 511629 w 2335118"/>
              <a:gd name="connsiteY7" fmla="*/ 0 h 2547257"/>
              <a:gd name="connsiteX8" fmla="*/ 631372 w 2335118"/>
              <a:gd name="connsiteY8" fmla="*/ 21771 h 2547257"/>
              <a:gd name="connsiteX9" fmla="*/ 685800 w 2335118"/>
              <a:gd name="connsiteY9" fmla="*/ 43543 h 2547257"/>
              <a:gd name="connsiteX10" fmla="*/ 729343 w 2335118"/>
              <a:gd name="connsiteY10" fmla="*/ 54428 h 2547257"/>
              <a:gd name="connsiteX11" fmla="*/ 827315 w 2335118"/>
              <a:gd name="connsiteY11" fmla="*/ 119743 h 2547257"/>
              <a:gd name="connsiteX12" fmla="*/ 859972 w 2335118"/>
              <a:gd name="connsiteY12" fmla="*/ 141514 h 2547257"/>
              <a:gd name="connsiteX13" fmla="*/ 947058 w 2335118"/>
              <a:gd name="connsiteY13" fmla="*/ 206828 h 2547257"/>
              <a:gd name="connsiteX14" fmla="*/ 1055915 w 2335118"/>
              <a:gd name="connsiteY14" fmla="*/ 261257 h 2547257"/>
              <a:gd name="connsiteX15" fmla="*/ 1153886 w 2335118"/>
              <a:gd name="connsiteY15" fmla="*/ 250371 h 2547257"/>
              <a:gd name="connsiteX16" fmla="*/ 1328058 w 2335118"/>
              <a:gd name="connsiteY16" fmla="*/ 141514 h 2547257"/>
              <a:gd name="connsiteX17" fmla="*/ 1415143 w 2335118"/>
              <a:gd name="connsiteY17" fmla="*/ 97971 h 2547257"/>
              <a:gd name="connsiteX18" fmla="*/ 1458686 w 2335118"/>
              <a:gd name="connsiteY18" fmla="*/ 76200 h 2547257"/>
              <a:gd name="connsiteX19" fmla="*/ 1578429 w 2335118"/>
              <a:gd name="connsiteY19" fmla="*/ 97971 h 2547257"/>
              <a:gd name="connsiteX20" fmla="*/ 1621972 w 2335118"/>
              <a:gd name="connsiteY20" fmla="*/ 130628 h 2547257"/>
              <a:gd name="connsiteX21" fmla="*/ 1665515 w 2335118"/>
              <a:gd name="connsiteY21" fmla="*/ 152400 h 2547257"/>
              <a:gd name="connsiteX22" fmla="*/ 1698172 w 2335118"/>
              <a:gd name="connsiteY22" fmla="*/ 174171 h 2547257"/>
              <a:gd name="connsiteX23" fmla="*/ 1730829 w 2335118"/>
              <a:gd name="connsiteY23" fmla="*/ 217714 h 2547257"/>
              <a:gd name="connsiteX24" fmla="*/ 1752600 w 2335118"/>
              <a:gd name="connsiteY24" fmla="*/ 239486 h 2547257"/>
              <a:gd name="connsiteX25" fmla="*/ 1785258 w 2335118"/>
              <a:gd name="connsiteY25" fmla="*/ 315686 h 2547257"/>
              <a:gd name="connsiteX26" fmla="*/ 1774372 w 2335118"/>
              <a:gd name="connsiteY26" fmla="*/ 489857 h 2547257"/>
              <a:gd name="connsiteX27" fmla="*/ 1763486 w 2335118"/>
              <a:gd name="connsiteY27" fmla="*/ 533400 h 2547257"/>
              <a:gd name="connsiteX28" fmla="*/ 1752600 w 2335118"/>
              <a:gd name="connsiteY28" fmla="*/ 620486 h 2547257"/>
              <a:gd name="connsiteX29" fmla="*/ 1730829 w 2335118"/>
              <a:gd name="connsiteY29" fmla="*/ 685800 h 2547257"/>
              <a:gd name="connsiteX30" fmla="*/ 1719943 w 2335118"/>
              <a:gd name="connsiteY30" fmla="*/ 751114 h 2547257"/>
              <a:gd name="connsiteX31" fmla="*/ 1730829 w 2335118"/>
              <a:gd name="connsiteY31" fmla="*/ 925286 h 2547257"/>
              <a:gd name="connsiteX32" fmla="*/ 1752600 w 2335118"/>
              <a:gd name="connsiteY32" fmla="*/ 957943 h 2547257"/>
              <a:gd name="connsiteX33" fmla="*/ 1817915 w 2335118"/>
              <a:gd name="connsiteY33" fmla="*/ 1023257 h 2547257"/>
              <a:gd name="connsiteX34" fmla="*/ 1861458 w 2335118"/>
              <a:gd name="connsiteY34" fmla="*/ 1055914 h 2547257"/>
              <a:gd name="connsiteX35" fmla="*/ 1894115 w 2335118"/>
              <a:gd name="connsiteY35" fmla="*/ 1077686 h 2547257"/>
              <a:gd name="connsiteX36" fmla="*/ 1937658 w 2335118"/>
              <a:gd name="connsiteY36" fmla="*/ 1121228 h 2547257"/>
              <a:gd name="connsiteX37" fmla="*/ 1970315 w 2335118"/>
              <a:gd name="connsiteY37" fmla="*/ 1143000 h 2547257"/>
              <a:gd name="connsiteX38" fmla="*/ 2013858 w 2335118"/>
              <a:gd name="connsiteY38" fmla="*/ 1175657 h 2547257"/>
              <a:gd name="connsiteX39" fmla="*/ 2057400 w 2335118"/>
              <a:gd name="connsiteY39" fmla="*/ 1197428 h 2547257"/>
              <a:gd name="connsiteX40" fmla="*/ 2144486 w 2335118"/>
              <a:gd name="connsiteY40" fmla="*/ 1284514 h 2547257"/>
              <a:gd name="connsiteX41" fmla="*/ 2177143 w 2335118"/>
              <a:gd name="connsiteY41" fmla="*/ 1317171 h 2547257"/>
              <a:gd name="connsiteX42" fmla="*/ 2220686 w 2335118"/>
              <a:gd name="connsiteY42" fmla="*/ 1360714 h 2547257"/>
              <a:gd name="connsiteX43" fmla="*/ 2253343 w 2335118"/>
              <a:gd name="connsiteY43" fmla="*/ 1415143 h 2547257"/>
              <a:gd name="connsiteX44" fmla="*/ 2296886 w 2335118"/>
              <a:gd name="connsiteY44" fmla="*/ 1480457 h 2547257"/>
              <a:gd name="connsiteX45" fmla="*/ 2307772 w 2335118"/>
              <a:gd name="connsiteY45" fmla="*/ 1513114 h 2547257"/>
              <a:gd name="connsiteX46" fmla="*/ 2329543 w 2335118"/>
              <a:gd name="connsiteY46" fmla="*/ 1589314 h 2547257"/>
              <a:gd name="connsiteX47" fmla="*/ 2307772 w 2335118"/>
              <a:gd name="connsiteY47" fmla="*/ 1676400 h 2547257"/>
              <a:gd name="connsiteX48" fmla="*/ 2253343 w 2335118"/>
              <a:gd name="connsiteY48" fmla="*/ 1730828 h 2547257"/>
              <a:gd name="connsiteX49" fmla="*/ 2231572 w 2335118"/>
              <a:gd name="connsiteY49" fmla="*/ 1752600 h 2547257"/>
              <a:gd name="connsiteX50" fmla="*/ 2144486 w 2335118"/>
              <a:gd name="connsiteY50" fmla="*/ 1817914 h 2547257"/>
              <a:gd name="connsiteX51" fmla="*/ 2111829 w 2335118"/>
              <a:gd name="connsiteY51" fmla="*/ 1861457 h 2547257"/>
              <a:gd name="connsiteX52" fmla="*/ 2068286 w 2335118"/>
              <a:gd name="connsiteY52" fmla="*/ 1926771 h 2547257"/>
              <a:gd name="connsiteX53" fmla="*/ 2024743 w 2335118"/>
              <a:gd name="connsiteY53" fmla="*/ 1992086 h 2547257"/>
              <a:gd name="connsiteX54" fmla="*/ 2013858 w 2335118"/>
              <a:gd name="connsiteY54" fmla="*/ 2024743 h 2547257"/>
              <a:gd name="connsiteX55" fmla="*/ 1981200 w 2335118"/>
              <a:gd name="connsiteY55" fmla="*/ 2057400 h 2547257"/>
              <a:gd name="connsiteX56" fmla="*/ 1937658 w 2335118"/>
              <a:gd name="connsiteY56" fmla="*/ 2133600 h 2547257"/>
              <a:gd name="connsiteX57" fmla="*/ 1915886 w 2335118"/>
              <a:gd name="connsiteY57" fmla="*/ 2155371 h 2547257"/>
              <a:gd name="connsiteX58" fmla="*/ 1894115 w 2335118"/>
              <a:gd name="connsiteY58" fmla="*/ 2231571 h 2547257"/>
              <a:gd name="connsiteX59" fmla="*/ 1872343 w 2335118"/>
              <a:gd name="connsiteY59" fmla="*/ 2264228 h 2547257"/>
              <a:gd name="connsiteX60" fmla="*/ 1861458 w 2335118"/>
              <a:gd name="connsiteY60" fmla="*/ 2296886 h 2547257"/>
              <a:gd name="connsiteX61" fmla="*/ 1741715 w 2335118"/>
              <a:gd name="connsiteY61" fmla="*/ 2394857 h 2547257"/>
              <a:gd name="connsiteX62" fmla="*/ 1709058 w 2335118"/>
              <a:gd name="connsiteY62" fmla="*/ 2405743 h 2547257"/>
              <a:gd name="connsiteX63" fmla="*/ 1687286 w 2335118"/>
              <a:gd name="connsiteY63" fmla="*/ 2427514 h 2547257"/>
              <a:gd name="connsiteX64" fmla="*/ 1611086 w 2335118"/>
              <a:gd name="connsiteY64" fmla="*/ 2449286 h 2547257"/>
              <a:gd name="connsiteX65" fmla="*/ 1545772 w 2335118"/>
              <a:gd name="connsiteY65" fmla="*/ 2471057 h 2547257"/>
              <a:gd name="connsiteX66" fmla="*/ 1338943 w 2335118"/>
              <a:gd name="connsiteY66" fmla="*/ 2460171 h 2547257"/>
              <a:gd name="connsiteX67" fmla="*/ 1273629 w 2335118"/>
              <a:gd name="connsiteY67" fmla="*/ 2492828 h 2547257"/>
              <a:gd name="connsiteX68" fmla="*/ 1197429 w 2335118"/>
              <a:gd name="connsiteY68" fmla="*/ 2514600 h 2547257"/>
              <a:gd name="connsiteX69" fmla="*/ 1164772 w 2335118"/>
              <a:gd name="connsiteY69" fmla="*/ 2525486 h 2547257"/>
              <a:gd name="connsiteX70" fmla="*/ 947058 w 2335118"/>
              <a:gd name="connsiteY70" fmla="*/ 2547257 h 2547257"/>
              <a:gd name="connsiteX71" fmla="*/ 827315 w 2335118"/>
              <a:gd name="connsiteY71" fmla="*/ 2536371 h 2547257"/>
              <a:gd name="connsiteX72" fmla="*/ 762000 w 2335118"/>
              <a:gd name="connsiteY72" fmla="*/ 2514600 h 2547257"/>
              <a:gd name="connsiteX73" fmla="*/ 685800 w 2335118"/>
              <a:gd name="connsiteY73" fmla="*/ 2460171 h 2547257"/>
              <a:gd name="connsiteX74" fmla="*/ 631372 w 2335118"/>
              <a:gd name="connsiteY74" fmla="*/ 2394857 h 2547257"/>
              <a:gd name="connsiteX75" fmla="*/ 609600 w 2335118"/>
              <a:gd name="connsiteY75" fmla="*/ 2340428 h 2547257"/>
              <a:gd name="connsiteX76" fmla="*/ 598715 w 2335118"/>
              <a:gd name="connsiteY76" fmla="*/ 2307771 h 2547257"/>
              <a:gd name="connsiteX77" fmla="*/ 587829 w 2335118"/>
              <a:gd name="connsiteY77" fmla="*/ 2253343 h 2547257"/>
              <a:gd name="connsiteX78" fmla="*/ 587829 w 2335118"/>
              <a:gd name="connsiteY78" fmla="*/ 2002971 h 2547257"/>
              <a:gd name="connsiteX79" fmla="*/ 566058 w 2335118"/>
              <a:gd name="connsiteY79" fmla="*/ 1970314 h 2547257"/>
              <a:gd name="connsiteX80" fmla="*/ 533400 w 2335118"/>
              <a:gd name="connsiteY80" fmla="*/ 1937657 h 2547257"/>
              <a:gd name="connsiteX81" fmla="*/ 500743 w 2335118"/>
              <a:gd name="connsiteY81" fmla="*/ 1926771 h 2547257"/>
              <a:gd name="connsiteX82" fmla="*/ 457200 w 2335118"/>
              <a:gd name="connsiteY82" fmla="*/ 1894114 h 2547257"/>
              <a:gd name="connsiteX83" fmla="*/ 370115 w 2335118"/>
              <a:gd name="connsiteY83" fmla="*/ 1861457 h 2547257"/>
              <a:gd name="connsiteX84" fmla="*/ 348343 w 2335118"/>
              <a:gd name="connsiteY84" fmla="*/ 1839686 h 2547257"/>
              <a:gd name="connsiteX85" fmla="*/ 228600 w 2335118"/>
              <a:gd name="connsiteY85" fmla="*/ 1785257 h 2547257"/>
              <a:gd name="connsiteX86" fmla="*/ 152400 w 2335118"/>
              <a:gd name="connsiteY86" fmla="*/ 1709057 h 2547257"/>
              <a:gd name="connsiteX87" fmla="*/ 119743 w 2335118"/>
              <a:gd name="connsiteY87" fmla="*/ 1676400 h 2547257"/>
              <a:gd name="connsiteX88" fmla="*/ 97972 w 2335118"/>
              <a:gd name="connsiteY88" fmla="*/ 1643743 h 2547257"/>
              <a:gd name="connsiteX89" fmla="*/ 54429 w 2335118"/>
              <a:gd name="connsiteY89" fmla="*/ 1545771 h 2547257"/>
              <a:gd name="connsiteX90" fmla="*/ 32658 w 2335118"/>
              <a:gd name="connsiteY90" fmla="*/ 1480457 h 2547257"/>
              <a:gd name="connsiteX91" fmla="*/ 21772 w 2335118"/>
              <a:gd name="connsiteY91" fmla="*/ 1426028 h 2547257"/>
              <a:gd name="connsiteX92" fmla="*/ 10886 w 2335118"/>
              <a:gd name="connsiteY92" fmla="*/ 1393371 h 2547257"/>
              <a:gd name="connsiteX93" fmla="*/ 0 w 2335118"/>
              <a:gd name="connsiteY93" fmla="*/ 1338943 h 2547257"/>
              <a:gd name="connsiteX94" fmla="*/ 10886 w 2335118"/>
              <a:gd name="connsiteY94" fmla="*/ 816428 h 2547257"/>
              <a:gd name="connsiteX95" fmla="*/ 21772 w 2335118"/>
              <a:gd name="connsiteY95" fmla="*/ 783771 h 2547257"/>
              <a:gd name="connsiteX96" fmla="*/ 54429 w 2335118"/>
              <a:gd name="connsiteY96" fmla="*/ 762000 h 2547257"/>
              <a:gd name="connsiteX97" fmla="*/ 87086 w 2335118"/>
              <a:gd name="connsiteY97" fmla="*/ 729343 h 2547257"/>
              <a:gd name="connsiteX98" fmla="*/ 163286 w 2335118"/>
              <a:gd name="connsiteY98" fmla="*/ 696686 h 2547257"/>
              <a:gd name="connsiteX99" fmla="*/ 185058 w 2335118"/>
              <a:gd name="connsiteY99" fmla="*/ 674914 h 2547257"/>
              <a:gd name="connsiteX100" fmla="*/ 217715 w 2335118"/>
              <a:gd name="connsiteY100" fmla="*/ 664028 h 2547257"/>
              <a:gd name="connsiteX101" fmla="*/ 239486 w 2335118"/>
              <a:gd name="connsiteY101" fmla="*/ 631371 h 2547257"/>
              <a:gd name="connsiteX102" fmla="*/ 228600 w 2335118"/>
              <a:gd name="connsiteY102" fmla="*/ 598714 h 2547257"/>
              <a:gd name="connsiteX103" fmla="*/ 283029 w 2335118"/>
              <a:gd name="connsiteY103" fmla="*/ 587828 h 254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335118" h="2547257">
                <a:moveTo>
                  <a:pt x="283029" y="587828"/>
                </a:moveTo>
                <a:cubicBezTo>
                  <a:pt x="288472" y="580571"/>
                  <a:pt x="266117" y="567318"/>
                  <a:pt x="261258" y="555171"/>
                </a:cubicBezTo>
                <a:cubicBezTo>
                  <a:pt x="236869" y="494198"/>
                  <a:pt x="236761" y="457170"/>
                  <a:pt x="228600" y="391886"/>
                </a:cubicBezTo>
                <a:cubicBezTo>
                  <a:pt x="235857" y="344714"/>
                  <a:pt x="236905" y="296158"/>
                  <a:pt x="250372" y="250371"/>
                </a:cubicBezTo>
                <a:cubicBezTo>
                  <a:pt x="255491" y="232965"/>
                  <a:pt x="274028" y="222580"/>
                  <a:pt x="283029" y="206828"/>
                </a:cubicBezTo>
                <a:cubicBezTo>
                  <a:pt x="338472" y="109804"/>
                  <a:pt x="223357" y="255615"/>
                  <a:pt x="337458" y="141514"/>
                </a:cubicBezTo>
                <a:cubicBezTo>
                  <a:pt x="357497" y="121475"/>
                  <a:pt x="371062" y="95422"/>
                  <a:pt x="391886" y="76200"/>
                </a:cubicBezTo>
                <a:cubicBezTo>
                  <a:pt x="459899" y="13419"/>
                  <a:pt x="453483" y="19383"/>
                  <a:pt x="511629" y="0"/>
                </a:cubicBezTo>
                <a:cubicBezTo>
                  <a:pt x="551543" y="7257"/>
                  <a:pt x="592015" y="11932"/>
                  <a:pt x="631372" y="21771"/>
                </a:cubicBezTo>
                <a:cubicBezTo>
                  <a:pt x="650329" y="26510"/>
                  <a:pt x="667262" y="37364"/>
                  <a:pt x="685800" y="43543"/>
                </a:cubicBezTo>
                <a:cubicBezTo>
                  <a:pt x="699993" y="48274"/>
                  <a:pt x="714829" y="50800"/>
                  <a:pt x="729343" y="54428"/>
                </a:cubicBezTo>
                <a:lnTo>
                  <a:pt x="827315" y="119743"/>
                </a:lnTo>
                <a:cubicBezTo>
                  <a:pt x="838201" y="127000"/>
                  <a:pt x="849756" y="133341"/>
                  <a:pt x="859972" y="141514"/>
                </a:cubicBezTo>
                <a:cubicBezTo>
                  <a:pt x="873334" y="152204"/>
                  <a:pt x="923945" y="195271"/>
                  <a:pt x="947058" y="206828"/>
                </a:cubicBezTo>
                <a:cubicBezTo>
                  <a:pt x="1095198" y="280898"/>
                  <a:pt x="904531" y="170428"/>
                  <a:pt x="1055915" y="261257"/>
                </a:cubicBezTo>
                <a:cubicBezTo>
                  <a:pt x="1088572" y="257628"/>
                  <a:pt x="1122363" y="259642"/>
                  <a:pt x="1153886" y="250371"/>
                </a:cubicBezTo>
                <a:cubicBezTo>
                  <a:pt x="1276665" y="214259"/>
                  <a:pt x="1211388" y="199850"/>
                  <a:pt x="1328058" y="141514"/>
                </a:cubicBezTo>
                <a:lnTo>
                  <a:pt x="1415143" y="97971"/>
                </a:lnTo>
                <a:lnTo>
                  <a:pt x="1458686" y="76200"/>
                </a:lnTo>
                <a:cubicBezTo>
                  <a:pt x="1475008" y="78240"/>
                  <a:pt x="1550240" y="81863"/>
                  <a:pt x="1578429" y="97971"/>
                </a:cubicBezTo>
                <a:cubicBezTo>
                  <a:pt x="1594181" y="106972"/>
                  <a:pt x="1606587" y="121012"/>
                  <a:pt x="1621972" y="130628"/>
                </a:cubicBezTo>
                <a:cubicBezTo>
                  <a:pt x="1635733" y="139229"/>
                  <a:pt x="1651426" y="144349"/>
                  <a:pt x="1665515" y="152400"/>
                </a:cubicBezTo>
                <a:cubicBezTo>
                  <a:pt x="1676874" y="158891"/>
                  <a:pt x="1687286" y="166914"/>
                  <a:pt x="1698172" y="174171"/>
                </a:cubicBezTo>
                <a:cubicBezTo>
                  <a:pt x="1709058" y="188685"/>
                  <a:pt x="1719214" y="203776"/>
                  <a:pt x="1730829" y="217714"/>
                </a:cubicBezTo>
                <a:cubicBezTo>
                  <a:pt x="1737399" y="225598"/>
                  <a:pt x="1746907" y="230947"/>
                  <a:pt x="1752600" y="239486"/>
                </a:cubicBezTo>
                <a:cubicBezTo>
                  <a:pt x="1770537" y="266392"/>
                  <a:pt x="1775581" y="286655"/>
                  <a:pt x="1785258" y="315686"/>
                </a:cubicBezTo>
                <a:cubicBezTo>
                  <a:pt x="1781629" y="373743"/>
                  <a:pt x="1780160" y="431975"/>
                  <a:pt x="1774372" y="489857"/>
                </a:cubicBezTo>
                <a:cubicBezTo>
                  <a:pt x="1772883" y="504744"/>
                  <a:pt x="1765946" y="518643"/>
                  <a:pt x="1763486" y="533400"/>
                </a:cubicBezTo>
                <a:cubicBezTo>
                  <a:pt x="1758676" y="562257"/>
                  <a:pt x="1758730" y="591881"/>
                  <a:pt x="1752600" y="620486"/>
                </a:cubicBezTo>
                <a:cubicBezTo>
                  <a:pt x="1747792" y="642926"/>
                  <a:pt x="1734602" y="663163"/>
                  <a:pt x="1730829" y="685800"/>
                </a:cubicBezTo>
                <a:lnTo>
                  <a:pt x="1719943" y="751114"/>
                </a:lnTo>
                <a:cubicBezTo>
                  <a:pt x="1723572" y="809171"/>
                  <a:pt x="1721757" y="867827"/>
                  <a:pt x="1730829" y="925286"/>
                </a:cubicBezTo>
                <a:cubicBezTo>
                  <a:pt x="1732869" y="938209"/>
                  <a:pt x="1743908" y="948165"/>
                  <a:pt x="1752600" y="957943"/>
                </a:cubicBezTo>
                <a:cubicBezTo>
                  <a:pt x="1773056" y="980955"/>
                  <a:pt x="1793283" y="1004783"/>
                  <a:pt x="1817915" y="1023257"/>
                </a:cubicBezTo>
                <a:cubicBezTo>
                  <a:pt x="1832429" y="1034143"/>
                  <a:pt x="1846695" y="1045369"/>
                  <a:pt x="1861458" y="1055914"/>
                </a:cubicBezTo>
                <a:cubicBezTo>
                  <a:pt x="1872104" y="1063518"/>
                  <a:pt x="1884182" y="1069172"/>
                  <a:pt x="1894115" y="1077686"/>
                </a:cubicBezTo>
                <a:cubicBezTo>
                  <a:pt x="1909700" y="1091044"/>
                  <a:pt x="1922073" y="1107870"/>
                  <a:pt x="1937658" y="1121228"/>
                </a:cubicBezTo>
                <a:cubicBezTo>
                  <a:pt x="1947591" y="1129742"/>
                  <a:pt x="1959669" y="1135396"/>
                  <a:pt x="1970315" y="1143000"/>
                </a:cubicBezTo>
                <a:cubicBezTo>
                  <a:pt x="1985078" y="1153545"/>
                  <a:pt x="1998473" y="1166041"/>
                  <a:pt x="2013858" y="1175657"/>
                </a:cubicBezTo>
                <a:cubicBezTo>
                  <a:pt x="2027619" y="1184257"/>
                  <a:pt x="2044934" y="1187040"/>
                  <a:pt x="2057400" y="1197428"/>
                </a:cubicBezTo>
                <a:cubicBezTo>
                  <a:pt x="2088938" y="1223709"/>
                  <a:pt x="2115457" y="1255485"/>
                  <a:pt x="2144486" y="1284514"/>
                </a:cubicBezTo>
                <a:lnTo>
                  <a:pt x="2177143" y="1317171"/>
                </a:lnTo>
                <a:cubicBezTo>
                  <a:pt x="2191657" y="1331685"/>
                  <a:pt x="2210125" y="1343113"/>
                  <a:pt x="2220686" y="1360714"/>
                </a:cubicBezTo>
                <a:cubicBezTo>
                  <a:pt x="2231572" y="1378857"/>
                  <a:pt x="2241984" y="1397293"/>
                  <a:pt x="2253343" y="1415143"/>
                </a:cubicBezTo>
                <a:cubicBezTo>
                  <a:pt x="2267391" y="1437218"/>
                  <a:pt x="2288611" y="1455634"/>
                  <a:pt x="2296886" y="1480457"/>
                </a:cubicBezTo>
                <a:cubicBezTo>
                  <a:pt x="2300515" y="1491343"/>
                  <a:pt x="2304620" y="1502081"/>
                  <a:pt x="2307772" y="1513114"/>
                </a:cubicBezTo>
                <a:cubicBezTo>
                  <a:pt x="2335118" y="1608821"/>
                  <a:pt x="2303438" y="1510994"/>
                  <a:pt x="2329543" y="1589314"/>
                </a:cubicBezTo>
                <a:cubicBezTo>
                  <a:pt x="2328673" y="1593663"/>
                  <a:pt x="2316902" y="1664226"/>
                  <a:pt x="2307772" y="1676400"/>
                </a:cubicBezTo>
                <a:cubicBezTo>
                  <a:pt x="2292377" y="1696926"/>
                  <a:pt x="2271486" y="1712685"/>
                  <a:pt x="2253343" y="1730828"/>
                </a:cubicBezTo>
                <a:cubicBezTo>
                  <a:pt x="2246086" y="1738085"/>
                  <a:pt x="2239783" y="1746442"/>
                  <a:pt x="2231572" y="1752600"/>
                </a:cubicBezTo>
                <a:cubicBezTo>
                  <a:pt x="2202543" y="1774371"/>
                  <a:pt x="2166257" y="1788885"/>
                  <a:pt x="2144486" y="1817914"/>
                </a:cubicBezTo>
                <a:cubicBezTo>
                  <a:pt x="2133600" y="1832428"/>
                  <a:pt x="2121445" y="1846072"/>
                  <a:pt x="2111829" y="1861457"/>
                </a:cubicBezTo>
                <a:cubicBezTo>
                  <a:pt x="2067895" y="1931752"/>
                  <a:pt x="2112647" y="1882412"/>
                  <a:pt x="2068286" y="1926771"/>
                </a:cubicBezTo>
                <a:cubicBezTo>
                  <a:pt x="2042401" y="2004424"/>
                  <a:pt x="2079105" y="1910540"/>
                  <a:pt x="2024743" y="1992086"/>
                </a:cubicBezTo>
                <a:cubicBezTo>
                  <a:pt x="2018378" y="2001633"/>
                  <a:pt x="2020223" y="2015196"/>
                  <a:pt x="2013858" y="2024743"/>
                </a:cubicBezTo>
                <a:cubicBezTo>
                  <a:pt x="2005318" y="2037552"/>
                  <a:pt x="1991056" y="2045573"/>
                  <a:pt x="1981200" y="2057400"/>
                </a:cubicBezTo>
                <a:cubicBezTo>
                  <a:pt x="1944084" y="2101938"/>
                  <a:pt x="1973148" y="2080366"/>
                  <a:pt x="1937658" y="2133600"/>
                </a:cubicBezTo>
                <a:cubicBezTo>
                  <a:pt x="1931965" y="2142139"/>
                  <a:pt x="1923143" y="2148114"/>
                  <a:pt x="1915886" y="2155371"/>
                </a:cubicBezTo>
                <a:cubicBezTo>
                  <a:pt x="1912400" y="2169316"/>
                  <a:pt x="1901921" y="2215959"/>
                  <a:pt x="1894115" y="2231571"/>
                </a:cubicBezTo>
                <a:cubicBezTo>
                  <a:pt x="1888264" y="2243273"/>
                  <a:pt x="1879600" y="2253342"/>
                  <a:pt x="1872343" y="2264228"/>
                </a:cubicBezTo>
                <a:cubicBezTo>
                  <a:pt x="1868715" y="2275114"/>
                  <a:pt x="1868343" y="2287706"/>
                  <a:pt x="1861458" y="2296886"/>
                </a:cubicBezTo>
                <a:cubicBezTo>
                  <a:pt x="1841165" y="2323943"/>
                  <a:pt x="1774697" y="2383863"/>
                  <a:pt x="1741715" y="2394857"/>
                </a:cubicBezTo>
                <a:lnTo>
                  <a:pt x="1709058" y="2405743"/>
                </a:lnTo>
                <a:cubicBezTo>
                  <a:pt x="1701801" y="2413000"/>
                  <a:pt x="1696087" y="2422234"/>
                  <a:pt x="1687286" y="2427514"/>
                </a:cubicBezTo>
                <a:cubicBezTo>
                  <a:pt x="1675090" y="2434831"/>
                  <a:pt x="1620576" y="2446439"/>
                  <a:pt x="1611086" y="2449286"/>
                </a:cubicBezTo>
                <a:cubicBezTo>
                  <a:pt x="1589105" y="2455880"/>
                  <a:pt x="1545772" y="2471057"/>
                  <a:pt x="1545772" y="2471057"/>
                </a:cubicBezTo>
                <a:cubicBezTo>
                  <a:pt x="1435575" y="2434325"/>
                  <a:pt x="1503339" y="2447526"/>
                  <a:pt x="1338943" y="2460171"/>
                </a:cubicBezTo>
                <a:cubicBezTo>
                  <a:pt x="1256859" y="2487533"/>
                  <a:pt x="1358038" y="2450624"/>
                  <a:pt x="1273629" y="2492828"/>
                </a:cubicBezTo>
                <a:cubicBezTo>
                  <a:pt x="1256227" y="2501529"/>
                  <a:pt x="1213707" y="2509949"/>
                  <a:pt x="1197429" y="2514600"/>
                </a:cubicBezTo>
                <a:cubicBezTo>
                  <a:pt x="1186396" y="2517752"/>
                  <a:pt x="1176061" y="2523433"/>
                  <a:pt x="1164772" y="2525486"/>
                </a:cubicBezTo>
                <a:cubicBezTo>
                  <a:pt x="1109596" y="2535518"/>
                  <a:pt x="994424" y="2543310"/>
                  <a:pt x="947058" y="2547257"/>
                </a:cubicBezTo>
                <a:cubicBezTo>
                  <a:pt x="907144" y="2543628"/>
                  <a:pt x="866784" y="2543336"/>
                  <a:pt x="827315" y="2536371"/>
                </a:cubicBezTo>
                <a:cubicBezTo>
                  <a:pt x="804715" y="2532383"/>
                  <a:pt x="762000" y="2514600"/>
                  <a:pt x="762000" y="2514600"/>
                </a:cubicBezTo>
                <a:cubicBezTo>
                  <a:pt x="706869" y="2459467"/>
                  <a:pt x="786960" y="2536040"/>
                  <a:pt x="685800" y="2460171"/>
                </a:cubicBezTo>
                <a:cubicBezTo>
                  <a:pt x="666540" y="2445726"/>
                  <a:pt x="642436" y="2416984"/>
                  <a:pt x="631372" y="2394857"/>
                </a:cubicBezTo>
                <a:cubicBezTo>
                  <a:pt x="622633" y="2377379"/>
                  <a:pt x="616461" y="2358725"/>
                  <a:pt x="609600" y="2340428"/>
                </a:cubicBezTo>
                <a:cubicBezTo>
                  <a:pt x="605571" y="2329684"/>
                  <a:pt x="601498" y="2318903"/>
                  <a:pt x="598715" y="2307771"/>
                </a:cubicBezTo>
                <a:cubicBezTo>
                  <a:pt x="594228" y="2289821"/>
                  <a:pt x="591458" y="2271486"/>
                  <a:pt x="587829" y="2253343"/>
                </a:cubicBezTo>
                <a:cubicBezTo>
                  <a:pt x="602949" y="2147506"/>
                  <a:pt x="609368" y="2139385"/>
                  <a:pt x="587829" y="2002971"/>
                </a:cubicBezTo>
                <a:cubicBezTo>
                  <a:pt x="585789" y="1990048"/>
                  <a:pt x="574434" y="1980364"/>
                  <a:pt x="566058" y="1970314"/>
                </a:cubicBezTo>
                <a:cubicBezTo>
                  <a:pt x="556202" y="1958487"/>
                  <a:pt x="546209" y="1946197"/>
                  <a:pt x="533400" y="1937657"/>
                </a:cubicBezTo>
                <a:cubicBezTo>
                  <a:pt x="523853" y="1931292"/>
                  <a:pt x="511629" y="1930400"/>
                  <a:pt x="500743" y="1926771"/>
                </a:cubicBezTo>
                <a:cubicBezTo>
                  <a:pt x="486229" y="1915885"/>
                  <a:pt x="473060" y="1902925"/>
                  <a:pt x="457200" y="1894114"/>
                </a:cubicBezTo>
                <a:cubicBezTo>
                  <a:pt x="437678" y="1883269"/>
                  <a:pt x="394555" y="1869604"/>
                  <a:pt x="370115" y="1861457"/>
                </a:cubicBezTo>
                <a:cubicBezTo>
                  <a:pt x="362858" y="1854200"/>
                  <a:pt x="357046" y="1845125"/>
                  <a:pt x="348343" y="1839686"/>
                </a:cubicBezTo>
                <a:cubicBezTo>
                  <a:pt x="311539" y="1816684"/>
                  <a:pt x="268711" y="1801301"/>
                  <a:pt x="228600" y="1785257"/>
                </a:cubicBezTo>
                <a:lnTo>
                  <a:pt x="152400" y="1709057"/>
                </a:lnTo>
                <a:cubicBezTo>
                  <a:pt x="141514" y="1698171"/>
                  <a:pt x="128282" y="1689209"/>
                  <a:pt x="119743" y="1676400"/>
                </a:cubicBezTo>
                <a:cubicBezTo>
                  <a:pt x="112486" y="1665514"/>
                  <a:pt x="104463" y="1655102"/>
                  <a:pt x="97972" y="1643743"/>
                </a:cubicBezTo>
                <a:cubicBezTo>
                  <a:pt x="80858" y="1613793"/>
                  <a:pt x="66095" y="1577853"/>
                  <a:pt x="54429" y="1545771"/>
                </a:cubicBezTo>
                <a:cubicBezTo>
                  <a:pt x="46586" y="1524204"/>
                  <a:pt x="37159" y="1502960"/>
                  <a:pt x="32658" y="1480457"/>
                </a:cubicBezTo>
                <a:cubicBezTo>
                  <a:pt x="29029" y="1462314"/>
                  <a:pt x="26260" y="1443978"/>
                  <a:pt x="21772" y="1426028"/>
                </a:cubicBezTo>
                <a:cubicBezTo>
                  <a:pt x="18989" y="1414896"/>
                  <a:pt x="13669" y="1404503"/>
                  <a:pt x="10886" y="1393371"/>
                </a:cubicBezTo>
                <a:cubicBezTo>
                  <a:pt x="6398" y="1375421"/>
                  <a:pt x="3629" y="1357086"/>
                  <a:pt x="0" y="1338943"/>
                </a:cubicBezTo>
                <a:cubicBezTo>
                  <a:pt x="3629" y="1164771"/>
                  <a:pt x="4059" y="990504"/>
                  <a:pt x="10886" y="816428"/>
                </a:cubicBezTo>
                <a:cubicBezTo>
                  <a:pt x="11336" y="804962"/>
                  <a:pt x="14604" y="792731"/>
                  <a:pt x="21772" y="783771"/>
                </a:cubicBezTo>
                <a:cubicBezTo>
                  <a:pt x="29945" y="773555"/>
                  <a:pt x="44378" y="770375"/>
                  <a:pt x="54429" y="762000"/>
                </a:cubicBezTo>
                <a:cubicBezTo>
                  <a:pt x="66256" y="752145"/>
                  <a:pt x="74559" y="738291"/>
                  <a:pt x="87086" y="729343"/>
                </a:cubicBezTo>
                <a:cubicBezTo>
                  <a:pt x="110629" y="712526"/>
                  <a:pt x="136633" y="705570"/>
                  <a:pt x="163286" y="696686"/>
                </a:cubicBezTo>
                <a:cubicBezTo>
                  <a:pt x="170543" y="689429"/>
                  <a:pt x="176257" y="680195"/>
                  <a:pt x="185058" y="674914"/>
                </a:cubicBezTo>
                <a:cubicBezTo>
                  <a:pt x="194897" y="669010"/>
                  <a:pt x="208755" y="671196"/>
                  <a:pt x="217715" y="664028"/>
                </a:cubicBezTo>
                <a:cubicBezTo>
                  <a:pt x="227931" y="655855"/>
                  <a:pt x="232229" y="642257"/>
                  <a:pt x="239486" y="631371"/>
                </a:cubicBezTo>
                <a:cubicBezTo>
                  <a:pt x="235857" y="620485"/>
                  <a:pt x="226714" y="610032"/>
                  <a:pt x="228600" y="598714"/>
                </a:cubicBezTo>
                <a:cubicBezTo>
                  <a:pt x="231062" y="583944"/>
                  <a:pt x="277586" y="595085"/>
                  <a:pt x="283029" y="587828"/>
                </a:cubicBezTo>
                <a:close/>
              </a:path>
            </a:pathLst>
          </a:custGeom>
          <a:gradFill flip="none" rotWithShape="1">
            <a:gsLst>
              <a:gs pos="0">
                <a:srgbClr val="F22D20">
                  <a:tint val="66000"/>
                  <a:satMod val="160000"/>
                </a:srgbClr>
              </a:gs>
              <a:gs pos="50000">
                <a:srgbClr val="F22D20">
                  <a:tint val="44500"/>
                  <a:satMod val="160000"/>
                </a:srgbClr>
              </a:gs>
              <a:gs pos="100000">
                <a:srgbClr val="F22D2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" name="Picture 8" descr="Water_Monomer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2133600"/>
            <a:ext cx="1279525" cy="1676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0" y="1534820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Generally, each excited state has different electron density &amp; charge distribution 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different response from environment </a:t>
            </a:r>
          </a:p>
        </p:txBody>
      </p:sp>
      <p:pic>
        <p:nvPicPr>
          <p:cNvPr id="8" name="Picture 8" descr="Water_Monomer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3657600" y="3048000"/>
            <a:ext cx="838200" cy="1098188"/>
          </a:xfrm>
          <a:prstGeom prst="rect">
            <a:avLst/>
          </a:prstGeom>
          <a:noFill/>
        </p:spPr>
      </p:pic>
      <p:pic>
        <p:nvPicPr>
          <p:cNvPr id="9" name="Picture 8" descr="Water_Monomer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1600200"/>
            <a:ext cx="838200" cy="1098188"/>
          </a:xfrm>
          <a:prstGeom prst="rect">
            <a:avLst/>
          </a:prstGeom>
          <a:noFill/>
        </p:spPr>
      </p:pic>
      <p:pic>
        <p:nvPicPr>
          <p:cNvPr id="10" name="Picture 8" descr="Water_Monomer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653994" y="914400"/>
            <a:ext cx="838200" cy="1098188"/>
          </a:xfrm>
          <a:prstGeom prst="rect">
            <a:avLst/>
          </a:prstGeom>
          <a:noFill/>
        </p:spPr>
      </p:pic>
      <p:pic>
        <p:nvPicPr>
          <p:cNvPr id="11" name="Picture 8" descr="Water_Monomer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358594" y="1546406"/>
            <a:ext cx="838200" cy="1098188"/>
          </a:xfrm>
          <a:prstGeom prst="rect">
            <a:avLst/>
          </a:prstGeom>
          <a:noFill/>
        </p:spPr>
      </p:pic>
      <p:sp>
        <p:nvSpPr>
          <p:cNvPr id="12" name="Rounded Rectangular Callout 11"/>
          <p:cNvSpPr/>
          <p:nvPr/>
        </p:nvSpPr>
        <p:spPr bwMode="auto">
          <a:xfrm>
            <a:off x="5410200" y="4990341"/>
            <a:ext cx="2819400" cy="685800"/>
          </a:xfrm>
          <a:prstGeom prst="wedgeRoundRect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411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Polarization correction to the excitation energy due to polarizable environment (using one-electron </a:t>
            </a:r>
            <a:r>
              <a:rPr lang="en-US" sz="2000" dirty="0" smtClean="0">
                <a:solidFill>
                  <a:schemeClr val="accent1"/>
                </a:solidFill>
              </a:rPr>
              <a:t>excited state density):</a:t>
            </a:r>
          </a:p>
          <a:p>
            <a:endParaRPr lang="en-US" sz="2000" dirty="0" smtClean="0"/>
          </a:p>
          <a:p>
            <a:r>
              <a:rPr lang="en-US" sz="2800" i="1" dirty="0" err="1" smtClean="0">
                <a:latin typeface="Symbol" pitchFamily="18" charset="2"/>
              </a:rPr>
              <a:t>D</a:t>
            </a:r>
            <a:r>
              <a:rPr lang="en-US" sz="2800" i="1" dirty="0" err="1" smtClean="0"/>
              <a:t>E</a:t>
            </a:r>
            <a:r>
              <a:rPr lang="en-US" sz="2800" i="1" baseline="30000" dirty="0" err="1" smtClean="0"/>
              <a:t>pol</a:t>
            </a:r>
            <a:r>
              <a:rPr lang="en-US" sz="2800" i="1" dirty="0" smtClean="0"/>
              <a:t> = </a:t>
            </a:r>
            <a:r>
              <a:rPr lang="en-US" sz="2800" i="1" dirty="0" err="1" smtClean="0"/>
              <a:t>E</a:t>
            </a:r>
            <a:r>
              <a:rPr lang="en-US" sz="2800" i="1" baseline="30000" dirty="0" err="1" smtClean="0"/>
              <a:t>pol,ai</a:t>
            </a:r>
            <a:r>
              <a:rPr lang="en-US" sz="2800" i="1" dirty="0" smtClean="0"/>
              <a:t>(</a:t>
            </a:r>
            <a:r>
              <a:rPr lang="en-US" sz="2800" i="1" dirty="0" err="1" smtClean="0">
                <a:latin typeface="Symbol" pitchFamily="18" charset="2"/>
              </a:rPr>
              <a:t>m</a:t>
            </a:r>
            <a:r>
              <a:rPr lang="en-US" sz="2800" i="1" baseline="30000" dirty="0" err="1" smtClean="0">
                <a:latin typeface="+mn-lt"/>
              </a:rPr>
              <a:t>ex</a:t>
            </a:r>
            <a:r>
              <a:rPr lang="en-US" sz="2800" i="1" dirty="0" smtClean="0"/>
              <a:t>) – </a:t>
            </a:r>
            <a:r>
              <a:rPr lang="en-US" sz="2800" i="1" dirty="0" err="1" smtClean="0"/>
              <a:t>E</a:t>
            </a:r>
            <a:r>
              <a:rPr lang="en-US" sz="2800" i="1" baseline="30000" dirty="0" err="1" smtClean="0"/>
              <a:t>pol,gr</a:t>
            </a:r>
            <a:r>
              <a:rPr lang="en-US" sz="2800" i="1" dirty="0" smtClean="0"/>
              <a:t>(</a:t>
            </a:r>
            <a:r>
              <a:rPr lang="en-US" sz="2800" i="1" dirty="0" smtClean="0">
                <a:latin typeface="Symbol" pitchFamily="18" charset="2"/>
              </a:rPr>
              <a:t>m</a:t>
            </a:r>
            <a:r>
              <a:rPr lang="en-US" sz="2800" i="1" baseline="30000" dirty="0" smtClean="0"/>
              <a:t>gr</a:t>
            </a:r>
            <a:r>
              <a:rPr lang="en-US" sz="2800" i="1" dirty="0" smtClean="0"/>
              <a:t>) - </a:t>
            </a:r>
            <a:r>
              <a:rPr lang="en-US" sz="2800" i="1" dirty="0" smtClean="0">
                <a:latin typeface="Symbol" pitchFamily="18" charset="2"/>
              </a:rPr>
              <a:t>S </a:t>
            </a:r>
            <a:r>
              <a:rPr lang="en-US" sz="2800" i="1" dirty="0" smtClean="0"/>
              <a:t>(</a:t>
            </a:r>
            <a:r>
              <a:rPr lang="en-US" sz="2800" i="1" dirty="0" err="1" smtClean="0">
                <a:latin typeface="Symbol" pitchFamily="18" charset="2"/>
              </a:rPr>
              <a:t>m</a:t>
            </a:r>
            <a:r>
              <a:rPr lang="en-US" sz="2800" i="1" baseline="30000" dirty="0" err="1" smtClean="0"/>
              <a:t>ex</a:t>
            </a:r>
            <a:r>
              <a:rPr lang="en-US" sz="2800" i="1" dirty="0" smtClean="0"/>
              <a:t> – </a:t>
            </a:r>
            <a:r>
              <a:rPr lang="en-US" sz="2800" i="1" dirty="0" smtClean="0">
                <a:latin typeface="Symbol" pitchFamily="18" charset="2"/>
              </a:rPr>
              <a:t>m</a:t>
            </a:r>
            <a:r>
              <a:rPr lang="en-US" sz="2800" i="1" baseline="30000" dirty="0" smtClean="0"/>
              <a:t>gr</a:t>
            </a:r>
            <a:r>
              <a:rPr lang="en-US" sz="2800" i="1" dirty="0" smtClean="0"/>
              <a:t>)</a:t>
            </a:r>
            <a:r>
              <a:rPr lang="en-US" sz="2800" i="1" dirty="0" err="1" smtClean="0"/>
              <a:t>F</a:t>
            </a:r>
            <a:r>
              <a:rPr lang="en-US" sz="2800" i="1" baseline="30000" dirty="0" err="1" smtClean="0"/>
              <a:t>ai,ex</a:t>
            </a:r>
            <a:endParaRPr lang="en-US" sz="28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648200" y="57150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leading correction to the interaction between </a:t>
            </a:r>
            <a:r>
              <a:rPr lang="en-US" sz="2000" i="1" dirty="0" err="1" smtClean="0">
                <a:solidFill>
                  <a:schemeClr val="accent6"/>
                </a:solidFill>
                <a:latin typeface="Symbol" pitchFamily="18" charset="2"/>
              </a:rPr>
              <a:t>m</a:t>
            </a:r>
            <a:r>
              <a:rPr lang="en-US" sz="2000" i="1" baseline="30000" dirty="0" err="1" smtClean="0">
                <a:solidFill>
                  <a:schemeClr val="accent6"/>
                </a:solidFill>
              </a:rPr>
              <a:t>ex</a:t>
            </a:r>
            <a:r>
              <a:rPr lang="en-US" sz="2000" dirty="0" smtClean="0">
                <a:solidFill>
                  <a:schemeClr val="accent6"/>
                </a:solidFill>
              </a:rPr>
              <a:t> and </a:t>
            </a:r>
            <a:r>
              <a:rPr lang="en-US" sz="2000" i="1" dirty="0" smtClean="0">
                <a:solidFill>
                  <a:schemeClr val="accent6"/>
                </a:solidFill>
                <a:latin typeface="Symbol" pitchFamily="18" charset="2"/>
              </a:rPr>
              <a:t>Y </a:t>
            </a:r>
            <a:r>
              <a:rPr lang="en-US" sz="2000" i="1" baseline="30000" dirty="0" smtClean="0">
                <a:solidFill>
                  <a:schemeClr val="accent6"/>
                </a:solidFill>
              </a:rPr>
              <a:t>ex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i="1" baseline="30000" dirty="0" smtClean="0">
                <a:solidFill>
                  <a:schemeClr val="accent6"/>
                </a:solidFill>
              </a:rPr>
              <a:t>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" y="58674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Thompson &amp; </a:t>
            </a:r>
            <a:r>
              <a:rPr lang="en-US" sz="1600" dirty="0" err="1" smtClean="0"/>
              <a:t>Schenter</a:t>
            </a:r>
            <a:r>
              <a:rPr lang="en-US" sz="1600" dirty="0" smtClean="0"/>
              <a:t>, JPC 99, 6374 (1995)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7620000" y="2382414"/>
            <a:ext cx="4572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74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Solvatochromism</a:t>
            </a:r>
            <a:r>
              <a:rPr lang="en-US" dirty="0" smtClean="0"/>
              <a:t> in </a:t>
            </a:r>
            <a:r>
              <a:rPr lang="en-US" dirty="0" err="1" smtClean="0"/>
              <a:t>para-nitroaniline</a:t>
            </a:r>
            <a:endParaRPr lang="en-US" dirty="0"/>
          </a:p>
        </p:txBody>
      </p:sp>
      <p:pic>
        <p:nvPicPr>
          <p:cNvPr id="4" name="Picture 3" descr="pna-homo.bmp"/>
          <p:cNvPicPr>
            <a:picLocks noChangeAspect="1"/>
          </p:cNvPicPr>
          <p:nvPr/>
        </p:nvPicPr>
        <p:blipFill>
          <a:blip r:embed="rId2" cstate="print"/>
          <a:srcRect l="25259" t="5734" r="26383" b="6964"/>
          <a:stretch>
            <a:fillRect/>
          </a:stretch>
        </p:blipFill>
        <p:spPr>
          <a:xfrm>
            <a:off x="152400" y="2789260"/>
            <a:ext cx="1295400" cy="2138916"/>
          </a:xfrm>
          <a:prstGeom prst="rect">
            <a:avLst/>
          </a:prstGeom>
        </p:spPr>
      </p:pic>
      <p:pic>
        <p:nvPicPr>
          <p:cNvPr id="6" name="Picture 5" descr="pna-lumo.bmp"/>
          <p:cNvPicPr>
            <a:picLocks noChangeAspect="1"/>
          </p:cNvPicPr>
          <p:nvPr/>
        </p:nvPicPr>
        <p:blipFill>
          <a:blip r:embed="rId3" cstate="print"/>
          <a:srcRect l="25259" r="26383" b="11882"/>
          <a:stretch>
            <a:fillRect/>
          </a:stretch>
        </p:blipFill>
        <p:spPr>
          <a:xfrm>
            <a:off x="3620331" y="2794576"/>
            <a:ext cx="1234491" cy="205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5518" y="3402588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charge-transfer </a:t>
            </a:r>
            <a:r>
              <a:rPr lang="en-US" sz="2000" dirty="0" smtClean="0">
                <a:latin typeface="Symbol" pitchFamily="18" charset="2"/>
              </a:rPr>
              <a:t>p</a:t>
            </a:r>
            <a:r>
              <a:rPr lang="en-US" sz="2000" dirty="0" smtClean="0"/>
              <a:t>-&gt;</a:t>
            </a:r>
            <a:r>
              <a:rPr lang="en-US" sz="2000" dirty="0" smtClean="0">
                <a:latin typeface="Symbol" pitchFamily="18" charset="2"/>
              </a:rPr>
              <a:t>p</a:t>
            </a:r>
            <a:r>
              <a:rPr lang="en-US" sz="2000" dirty="0" smtClean="0"/>
              <a:t>* transition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742545" y="4214750"/>
            <a:ext cx="24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63313" y="2514600"/>
            <a:ext cx="2197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</a:t>
            </a:r>
            <a:endParaRPr lang="en-US" sz="32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615518" y="4316988"/>
            <a:ext cx="1752600" cy="2069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67931" y="4851976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baseline="30000" dirty="0" err="1" smtClean="0"/>
              <a:t>ex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= 15.3 D      </a:t>
            </a:r>
            <a:endParaRPr lang="en-US" sz="2000" dirty="0"/>
          </a:p>
        </p:txBody>
      </p:sp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4" cstate="print"/>
          <a:srcRect l="9756" r="4878"/>
          <a:stretch>
            <a:fillRect/>
          </a:stretch>
        </p:blipFill>
        <p:spPr bwMode="auto">
          <a:xfrm>
            <a:off x="5257800" y="1989788"/>
            <a:ext cx="3889077" cy="380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318184" y="5791200"/>
            <a:ext cx="38258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Kovalenko</a:t>
            </a:r>
            <a:r>
              <a:rPr lang="en-US" sz="1600" dirty="0" smtClean="0"/>
              <a:t>, </a:t>
            </a:r>
            <a:r>
              <a:rPr lang="en-US" sz="1600" dirty="0" err="1" smtClean="0"/>
              <a:t>Schanz</a:t>
            </a:r>
            <a:r>
              <a:rPr lang="en-US" sz="1600" dirty="0" smtClean="0"/>
              <a:t>, </a:t>
            </a:r>
            <a:r>
              <a:rPr lang="en-US" sz="1600" dirty="0" err="1" smtClean="0"/>
              <a:t>Farztdinov</a:t>
            </a:r>
            <a:r>
              <a:rPr lang="en-US" sz="1600" dirty="0" smtClean="0"/>
              <a:t>, </a:t>
            </a:r>
            <a:r>
              <a:rPr lang="en-US" sz="1600" dirty="0" err="1" smtClean="0"/>
              <a:t>Hennig</a:t>
            </a:r>
            <a:r>
              <a:rPr lang="en-US" sz="1600" dirty="0" smtClean="0"/>
              <a:t>, </a:t>
            </a:r>
            <a:r>
              <a:rPr lang="en-US" sz="1600" dirty="0" err="1" smtClean="0"/>
              <a:t>Ernsting</a:t>
            </a:r>
            <a:r>
              <a:rPr lang="en-US" sz="1600" dirty="0" smtClean="0"/>
              <a:t>, CPL 323, 312 (2000)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4928176"/>
            <a:ext cx="1386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baseline="30000" dirty="0" smtClean="0"/>
              <a:t>gr</a:t>
            </a:r>
            <a:r>
              <a:rPr lang="en-US" sz="2000" dirty="0" smtClean="0"/>
              <a:t> = 6.2 D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533400" y="1142998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Para-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nitroaniline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pNA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 – a chromophore with bright low-lying charge-transfer state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6006" y="1684987"/>
            <a:ext cx="2508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absorption spectrum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430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/>
          <p:nvPr/>
        </p:nvGraphicFramePr>
        <p:xfrm>
          <a:off x="2702243" y="1143000"/>
          <a:ext cx="60198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Composition of solvatochromic shift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540443" y="3099137"/>
            <a:ext cx="1371600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indirect Coulomb: -0.177 </a:t>
            </a:r>
            <a:r>
              <a:rPr lang="en-US" sz="2000" dirty="0" err="1" smtClean="0"/>
              <a:t>eV</a:t>
            </a:r>
            <a:r>
              <a:rPr lang="en-US" sz="2000" baseline="-25000" dirty="0" smtClean="0"/>
              <a:t> </a:t>
            </a:r>
            <a:endParaRPr lang="en-US" sz="2000" baseline="-25000" dirty="0"/>
          </a:p>
        </p:txBody>
      </p:sp>
      <p:pic>
        <p:nvPicPr>
          <p:cNvPr id="10" name="Picture 9" descr="pna-6w.bmp"/>
          <p:cNvPicPr>
            <a:picLocks noChangeAspect="1"/>
          </p:cNvPicPr>
          <p:nvPr/>
        </p:nvPicPr>
        <p:blipFill>
          <a:blip r:embed="rId3" cstate="print"/>
          <a:srcRect l="18250" t="3112" r="12202" b="1236"/>
          <a:stretch>
            <a:fillRect/>
          </a:stretch>
        </p:blipFill>
        <p:spPr>
          <a:xfrm>
            <a:off x="162859" y="1447800"/>
            <a:ext cx="2199341" cy="2438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69243" y="2133600"/>
            <a:ext cx="1600200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indirect polarization: -0.043 </a:t>
            </a:r>
            <a:r>
              <a:rPr lang="en-US" sz="2000" dirty="0" err="1" smtClean="0"/>
              <a:t>eV</a:t>
            </a:r>
            <a:r>
              <a:rPr lang="en-US" sz="2000" baseline="-25000" dirty="0" smtClean="0"/>
              <a:t> </a:t>
            </a:r>
            <a:endParaRPr lang="en-US" sz="20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7086600" y="2590800"/>
            <a:ext cx="1600200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direct polarization: -0.019 </a:t>
            </a:r>
            <a:r>
              <a:rPr lang="en-US" sz="2000" dirty="0" err="1" smtClean="0"/>
              <a:t>eV</a:t>
            </a:r>
            <a:r>
              <a:rPr lang="en-US" sz="2000" baseline="-25000" dirty="0" smtClean="0"/>
              <a:t> </a:t>
            </a:r>
            <a:endParaRPr lang="en-US" sz="2000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6934200" y="4724400"/>
            <a:ext cx="1676400" cy="707886"/>
          </a:xfrm>
          <a:prstGeom prst="rect">
            <a:avLst/>
          </a:prstGeom>
          <a:solidFill>
            <a:srgbClr val="F8AAAA"/>
          </a:solidFill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discrepancy: -0.024 </a:t>
            </a:r>
            <a:r>
              <a:rPr lang="en-US" sz="2000" dirty="0" err="1" smtClean="0"/>
              <a:t>eV</a:t>
            </a:r>
            <a:r>
              <a:rPr lang="en-US" sz="2000" baseline="-25000" dirty="0" smtClean="0"/>
              <a:t> </a:t>
            </a:r>
            <a:endParaRPr lang="en-US" sz="200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2362200" y="2263917"/>
            <a:ext cx="492443" cy="284148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000" dirty="0" smtClean="0"/>
              <a:t>Solvatochromic shift, </a:t>
            </a:r>
            <a:r>
              <a:rPr lang="en-US" sz="2000" dirty="0" err="1" smtClean="0"/>
              <a:t>eV</a:t>
            </a:r>
            <a:endParaRPr lang="en-US" sz="20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rot="5400000">
            <a:off x="7430294" y="3923506"/>
            <a:ext cx="3810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rot="16200000" flipH="1">
            <a:off x="5871696" y="3500903"/>
            <a:ext cx="483057" cy="3444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4191000" y="2590800"/>
            <a:ext cx="533400" cy="381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Arc 24"/>
          <p:cNvSpPr/>
          <p:nvPr/>
        </p:nvSpPr>
        <p:spPr bwMode="auto">
          <a:xfrm>
            <a:off x="7543800" y="4419600"/>
            <a:ext cx="685800" cy="533400"/>
          </a:xfrm>
          <a:prstGeom prst="arc">
            <a:avLst>
              <a:gd name="adj1" fmla="val 16200000"/>
              <a:gd name="adj2" fmla="val 21501803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05993" y="4572000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EOM-CCSD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61116" y="1504890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EOM-CCSD / EFP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548640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Indirect terms: </a:t>
            </a:r>
            <a:r>
              <a:rPr lang="en-US" sz="1800" dirty="0" smtClean="0"/>
              <a:t>orbital relaxation of the solute in the electrostatic field of the solvent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Direct polarization: </a:t>
            </a:r>
            <a:r>
              <a:rPr lang="en-US" sz="1800" dirty="0" smtClean="0"/>
              <a:t>repolarization of the environment as a response to a change of the electronic wave function in the excited state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876399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838200"/>
          </a:xfrm>
        </p:spPr>
        <p:txBody>
          <a:bodyPr/>
          <a:lstStyle/>
          <a:p>
            <a:r>
              <a:rPr lang="en-US" sz="3600" dirty="0" smtClean="0"/>
              <a:t>QM / EFP for the electronic excited states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1061621"/>
            <a:ext cx="7924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Electrostatic and polarization environmental response is calculated for the excited states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2"/>
                </a:solidFill>
              </a:rPr>
              <a:t>One-particle excited state density is needed;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cost of QM/EFP calculation is ~ the cost of QM properties calculation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Any number of the excited states can be treated simultaneously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Implemented for excited state methods which have one-particle properties: </a:t>
            </a:r>
            <a:endParaRPr lang="en-US" dirty="0" smtClean="0">
              <a:solidFill>
                <a:schemeClr val="accent2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solidFill>
                  <a:schemeClr val="accent2"/>
                </a:solidFill>
              </a:rPr>
              <a:t>   CI family (CIS, CIS(D), CISD)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solidFill>
                  <a:schemeClr val="accent2"/>
                </a:solidFill>
              </a:rPr>
              <a:t>   TD-DFT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solidFill>
                  <a:schemeClr val="accent2"/>
                </a:solidFill>
              </a:rPr>
              <a:t>   EOM-CCSD, including SF and IP variants</a:t>
            </a:r>
          </a:p>
        </p:txBody>
      </p:sp>
    </p:spTree>
    <p:extLst>
      <p:ext uri="{BB962C8B-B14F-4D97-AF65-F5344CB8AC3E}">
        <p14:creationId xmlns:p14="http://schemas.microsoft.com/office/powerpoint/2010/main" val="317714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Excited state dynamics </a:t>
            </a:r>
            <a:r>
              <a:rPr lang="en-US" dirty="0" smtClean="0"/>
              <a:t>in photoacids</a:t>
            </a:r>
            <a:endParaRPr lang="en-US" dirty="0"/>
          </a:p>
        </p:txBody>
      </p:sp>
      <p:pic>
        <p:nvPicPr>
          <p:cNvPr id="4" name="Picture 3" descr="J:\Users\SungMin_Hong\Desktop\RESEARCH\chcm\2014_CHCM_paper\experimental\CHCM_h2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3886200" cy="2653546"/>
          </a:xfrm>
          <a:prstGeom prst="rect">
            <a:avLst/>
          </a:prstGeom>
          <a:noFill/>
        </p:spPr>
      </p:pic>
      <p:pic>
        <p:nvPicPr>
          <p:cNvPr id="5" name="Picture 4" descr="J:\Users\SungMin_Hong\Desktop\RESEARCH\chcm\2014_CHCM_paper\experimental\CHCM_h2o_MeC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819872"/>
            <a:ext cx="3856659" cy="2624336"/>
          </a:xfrm>
          <a:prstGeom prst="rect">
            <a:avLst/>
          </a:prstGeom>
          <a:noFill/>
        </p:spPr>
      </p:pic>
      <p:pic>
        <p:nvPicPr>
          <p:cNvPr id="6" name="Picture 5" descr="䲐䲘x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143000"/>
            <a:ext cx="3048000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04800" y="2876490"/>
            <a:ext cx="452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3-cyano-6-hydroxycoumarin (CHCM)</a:t>
            </a:r>
            <a:endParaRPr lang="en-US" sz="2000" dirty="0"/>
          </a:p>
        </p:txBody>
      </p:sp>
      <p:sp>
        <p:nvSpPr>
          <p:cNvPr id="8" name="직사각형 13"/>
          <p:cNvSpPr/>
          <p:nvPr/>
        </p:nvSpPr>
        <p:spPr>
          <a:xfrm>
            <a:off x="381000" y="3352800"/>
            <a:ext cx="4248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None/>
              <a:defRPr/>
            </a:pPr>
            <a:r>
              <a:rPr lang="en-US" altLang="ko-KR" sz="2000" dirty="0" smtClean="0">
                <a:solidFill>
                  <a:srgbClr val="800000"/>
                </a:solidFill>
              </a:rPr>
              <a:t>Dr. </a:t>
            </a:r>
            <a:r>
              <a:rPr lang="en-US" altLang="ko-KR" sz="2000" dirty="0" err="1" smtClean="0">
                <a:solidFill>
                  <a:srgbClr val="800000"/>
                </a:solidFill>
              </a:rPr>
              <a:t>Kyril</a:t>
            </a:r>
            <a:r>
              <a:rPr lang="en-US" altLang="ko-KR" sz="2000" dirty="0" smtClean="0">
                <a:solidFill>
                  <a:srgbClr val="800000"/>
                </a:solidFill>
              </a:rPr>
              <a:t> </a:t>
            </a:r>
            <a:r>
              <a:rPr lang="en-US" altLang="ko-KR" sz="2000" dirty="0" err="1" smtClean="0">
                <a:solidFill>
                  <a:srgbClr val="800000"/>
                </a:solidFill>
              </a:rPr>
              <a:t>Solntsev</a:t>
            </a:r>
            <a:r>
              <a:rPr lang="en-US" altLang="ko-KR" sz="2000" dirty="0" smtClean="0">
                <a:solidFill>
                  <a:srgbClr val="800000"/>
                </a:solidFill>
              </a:rPr>
              <a:t>, Georgia Tech</a:t>
            </a:r>
          </a:p>
          <a:p>
            <a:pPr>
              <a:spcBef>
                <a:spcPct val="20000"/>
              </a:spcBef>
              <a:buNone/>
              <a:defRPr/>
            </a:pPr>
            <a:r>
              <a:rPr lang="en-US" altLang="ko-KR" sz="2000" dirty="0" smtClean="0">
                <a:solidFill>
                  <a:srgbClr val="800000"/>
                </a:solidFill>
              </a:rPr>
              <a:t>Dr. Oliver </a:t>
            </a:r>
            <a:r>
              <a:rPr lang="en-US" altLang="ko-KR" sz="2000" dirty="0" err="1" smtClean="0">
                <a:solidFill>
                  <a:srgbClr val="800000"/>
                </a:solidFill>
              </a:rPr>
              <a:t>Poizat</a:t>
            </a:r>
            <a:r>
              <a:rPr lang="en-US" altLang="ko-KR" sz="2000" dirty="0" smtClean="0">
                <a:solidFill>
                  <a:srgbClr val="800000"/>
                </a:solidFill>
              </a:rPr>
              <a:t>, </a:t>
            </a:r>
            <a:r>
              <a:rPr lang="en-US" altLang="ko-KR" sz="2000" dirty="0" err="1" smtClean="0">
                <a:solidFill>
                  <a:srgbClr val="800000"/>
                </a:solidFill>
              </a:rPr>
              <a:t>Université</a:t>
            </a:r>
            <a:r>
              <a:rPr lang="en-US" altLang="ko-KR" sz="2000" dirty="0" smtClean="0">
                <a:solidFill>
                  <a:srgbClr val="800000"/>
                </a:solidFill>
              </a:rPr>
              <a:t> de Lille, France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4648200"/>
            <a:ext cx="4572000" cy="167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Transient absorption spectra: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No significant time dependence in spectra in aprotic </a:t>
            </a:r>
            <a:r>
              <a:rPr lang="en-US" sz="2000" dirty="0" err="1" smtClean="0"/>
              <a:t>MeCN</a:t>
            </a:r>
            <a:r>
              <a:rPr lang="en-US" sz="2000" dirty="0" smtClean="0"/>
              <a:t> solvent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Excited state anion signal appears and decays in presence of water</a:t>
            </a:r>
            <a:endParaRPr lang="en-US" sz="2000" dirty="0"/>
          </a:p>
        </p:txBody>
      </p:sp>
      <p:grpSp>
        <p:nvGrpSpPr>
          <p:cNvPr id="10" name="그룹 21"/>
          <p:cNvGrpSpPr/>
          <p:nvPr/>
        </p:nvGrpSpPr>
        <p:grpSpPr>
          <a:xfrm>
            <a:off x="7791400" y="1412776"/>
            <a:ext cx="971600" cy="493023"/>
            <a:chOff x="8172400" y="1556792"/>
            <a:chExt cx="971600" cy="493023"/>
          </a:xfrm>
        </p:grpSpPr>
        <p:cxnSp>
          <p:nvCxnSpPr>
            <p:cNvPr id="11" name="직선 연결선 17"/>
            <p:cNvCxnSpPr/>
            <p:nvPr/>
          </p:nvCxnSpPr>
          <p:spPr>
            <a:xfrm>
              <a:off x="8172400" y="1700808"/>
              <a:ext cx="3600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8"/>
            <p:cNvCxnSpPr/>
            <p:nvPr/>
          </p:nvCxnSpPr>
          <p:spPr>
            <a:xfrm>
              <a:off x="8172400" y="1916832"/>
              <a:ext cx="360040" cy="0"/>
            </a:xfrm>
            <a:prstGeom prst="line">
              <a:avLst/>
            </a:prstGeom>
            <a:ln w="190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502478" y="1772816"/>
              <a:ext cx="6415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900 </a:t>
              </a:r>
              <a:r>
                <a:rPr lang="en-US" altLang="ko-KR" sz="1200" dirty="0" err="1" smtClean="0"/>
                <a:t>ps</a:t>
              </a:r>
              <a:endParaRPr lang="ko-KR" alt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672396" y="1556792"/>
              <a:ext cx="4716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7 </a:t>
              </a:r>
              <a:r>
                <a:rPr lang="en-US" altLang="ko-KR" sz="1200" dirty="0" err="1" smtClean="0"/>
                <a:t>ps</a:t>
              </a:r>
              <a:endParaRPr lang="ko-KR" altLang="en-US" sz="1200" dirty="0"/>
            </a:p>
          </p:txBody>
        </p:sp>
      </p:grpSp>
      <p:cxnSp>
        <p:nvCxnSpPr>
          <p:cNvPr id="15" name="직선 연결선 18"/>
          <p:cNvCxnSpPr/>
          <p:nvPr/>
        </p:nvCxnSpPr>
        <p:spPr>
          <a:xfrm>
            <a:off x="7793360" y="1772816"/>
            <a:ext cx="360040" cy="0"/>
          </a:xfrm>
          <a:prstGeom prst="line">
            <a:avLst/>
          </a:prstGeom>
          <a:ln w="19050">
            <a:solidFill>
              <a:srgbClr val="F8A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 bwMode="auto">
          <a:xfrm>
            <a:off x="7239000" y="1905000"/>
            <a:ext cx="838200" cy="6096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722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CM_S1_opt_smlbasopt_smlba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9" r="3353" b="5008"/>
          <a:stretch/>
        </p:blipFill>
        <p:spPr>
          <a:xfrm>
            <a:off x="4648200" y="1066800"/>
            <a:ext cx="4419600" cy="5337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Excited state proton transfer in CHCM</a:t>
            </a:r>
            <a:endParaRPr lang="en-US" sz="3600" dirty="0"/>
          </a:p>
        </p:txBody>
      </p:sp>
      <p:pic>
        <p:nvPicPr>
          <p:cNvPr id="4" name="Content Placeholder 15" descr="C:\Users\hong109\AppData\Local\Microsoft\Windows\Temporary Internet Files\Low\Content.IE5\QW6QWPDR\gasneut_exen[1]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01604" y="17961254"/>
            <a:ext cx="4038600" cy="260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178667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1"/>
            <a:ext cx="189336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오른쪽 화살표 5"/>
          <p:cNvSpPr/>
          <p:nvPr/>
        </p:nvSpPr>
        <p:spPr>
          <a:xfrm>
            <a:off x="1905000" y="1905000"/>
            <a:ext cx="304800" cy="2285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943600"/>
            <a:ext cx="269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TD-DFT(PBE0)/6-31+G*</a:t>
            </a:r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7359" t="28364" r="81057" b="51978"/>
          <a:stretch/>
        </p:blipFill>
        <p:spPr>
          <a:xfrm>
            <a:off x="228600" y="3048000"/>
            <a:ext cx="1397000" cy="177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7400" y="47244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8000"/>
                </a:solidFill>
              </a:rPr>
              <a:t>SungMin</a:t>
            </a:r>
            <a:r>
              <a:rPr lang="en-US" sz="2000" dirty="0" smtClean="0">
                <a:solidFill>
                  <a:srgbClr val="008000"/>
                </a:solidFill>
              </a:rPr>
              <a:t> Hong</a:t>
            </a:r>
            <a:endParaRPr lang="en-US" sz="2000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76765" t="23310" r="10130" b="58125"/>
          <a:stretch/>
        </p:blipFill>
        <p:spPr>
          <a:xfrm>
            <a:off x="2285999" y="3048000"/>
            <a:ext cx="1580444" cy="167922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48006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Ben </a:t>
            </a:r>
            <a:r>
              <a:rPr lang="en-US" sz="2000" dirty="0" err="1" smtClean="0">
                <a:solidFill>
                  <a:srgbClr val="008000"/>
                </a:solidFill>
              </a:rPr>
              <a:t>Nebgen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1143000"/>
            <a:ext cx="1368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gas phase            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010400" y="2205335"/>
            <a:ext cx="8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π-&gt;π*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1733490"/>
            <a:ext cx="854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0000FF"/>
                </a:solidFill>
              </a:rPr>
              <a:t>π</a:t>
            </a:r>
            <a:r>
              <a:rPr lang="en-US" sz="2000" dirty="0" smtClean="0">
                <a:solidFill>
                  <a:srgbClr val="0000FF"/>
                </a:solidFill>
              </a:rPr>
              <a:t>-&gt;</a:t>
            </a:r>
            <a:r>
              <a:rPr lang="en-US" sz="2000" dirty="0" err="1" smtClean="0">
                <a:solidFill>
                  <a:srgbClr val="0000FF"/>
                </a:solidFill>
              </a:rPr>
              <a:t>σ</a:t>
            </a:r>
            <a:r>
              <a:rPr lang="en-US" sz="2000" dirty="0" smtClean="0">
                <a:solidFill>
                  <a:srgbClr val="0000FF"/>
                </a:solidFill>
              </a:rPr>
              <a:t>*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53235" y="3657600"/>
            <a:ext cx="2520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w</a:t>
            </a:r>
            <a:r>
              <a:rPr lang="en-US" sz="2000" dirty="0" smtClean="0"/>
              <a:t>ater solvent (PCM)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4724400" y="3454656"/>
            <a:ext cx="4419600" cy="2362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1524000"/>
            <a:ext cx="492443" cy="134908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000" dirty="0" smtClean="0"/>
              <a:t>Energy, </a:t>
            </a:r>
            <a:r>
              <a:rPr lang="en-US" sz="2000" dirty="0" err="1" smtClean="0"/>
              <a:t>eV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656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displacement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67922" r="6151" b="2370"/>
          <a:stretch/>
        </p:blipFill>
        <p:spPr bwMode="auto">
          <a:xfrm>
            <a:off x="152400" y="1447800"/>
            <a:ext cx="4165600" cy="31242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b="31324"/>
          <a:stretch/>
        </p:blipFill>
        <p:spPr bwMode="auto">
          <a:xfrm>
            <a:off x="4876800" y="1066800"/>
            <a:ext cx="3429000" cy="4953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95442" y="990600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moment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2667000"/>
            <a:ext cx="988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0000FF"/>
                </a:solidFill>
              </a:rPr>
              <a:t>π</a:t>
            </a:r>
            <a:r>
              <a:rPr lang="en-US" dirty="0" smtClean="0">
                <a:solidFill>
                  <a:srgbClr val="0000FF"/>
                </a:solidFill>
              </a:rPr>
              <a:t>-&gt;</a:t>
            </a:r>
            <a:r>
              <a:rPr lang="en-US" dirty="0" err="1" smtClean="0">
                <a:solidFill>
                  <a:srgbClr val="0000FF"/>
                </a:solidFill>
              </a:rPr>
              <a:t>σ</a:t>
            </a:r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00" b="2930"/>
          <a:stretch/>
        </p:blipFill>
        <p:spPr bwMode="auto">
          <a:xfrm>
            <a:off x="4648199" y="6016978"/>
            <a:ext cx="3429000" cy="46002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924800" y="12192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gas phase            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924800" y="28735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PCM water            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001000" y="4626114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QM/EFP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60557" y="2003713"/>
            <a:ext cx="492443" cy="134908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000" dirty="0" smtClean="0"/>
              <a:t>Energy, </a:t>
            </a:r>
            <a:r>
              <a:rPr lang="en-US" sz="2000" dirty="0" err="1" smtClean="0"/>
              <a:t>eV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4978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 is solvent: PCM </a:t>
            </a:r>
            <a:r>
              <a:rPr lang="en-US" dirty="0" err="1" smtClean="0"/>
              <a:t>vs</a:t>
            </a:r>
            <a:r>
              <a:rPr lang="en-US" dirty="0" smtClean="0"/>
              <a:t> EFP</a:t>
            </a:r>
            <a:endParaRPr lang="en-US" dirty="0"/>
          </a:p>
        </p:txBody>
      </p:sp>
      <p:pic>
        <p:nvPicPr>
          <p:cNvPr id="4" name="Picture 4" descr="J:\Users\SungMin_Hong\Desktop\RESEARCH\chcm\2014_CHCM_paper\neutral\pcm\CHCM Neutral PCM_To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118592"/>
            <a:ext cx="3810000" cy="2539008"/>
          </a:xfrm>
          <a:prstGeom prst="rect">
            <a:avLst/>
          </a:prstGeom>
          <a:noFill/>
        </p:spPr>
      </p:pic>
      <p:pic>
        <p:nvPicPr>
          <p:cNvPr id="5" name="Picture 5" descr="J:\Users\SungMin_Hong\Desktop\RESEARCH\chcm\2014_CHCM_paper\neutral\efp\CHCM Neutral EFP Average_To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313" y="3657600"/>
            <a:ext cx="3843687" cy="25104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03951" y="1219200"/>
            <a:ext cx="754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PCM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103951" y="3810000"/>
            <a:ext cx="1163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QM/EFP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0" y="6019800"/>
            <a:ext cx="31500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Proton transfer coordinate</a:t>
            </a:r>
            <a:endParaRPr lang="en-US" sz="2000" dirty="0"/>
          </a:p>
        </p:txBody>
      </p:sp>
      <p:sp>
        <p:nvSpPr>
          <p:cNvPr id="9" name="Left Bracket 8"/>
          <p:cNvSpPr/>
          <p:nvPr/>
        </p:nvSpPr>
        <p:spPr bwMode="auto">
          <a:xfrm>
            <a:off x="2209800" y="2057400"/>
            <a:ext cx="304800" cy="3200400"/>
          </a:xfrm>
          <a:prstGeom prst="leftBracke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1524000"/>
            <a:ext cx="2057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Neutral complex:</a:t>
            </a:r>
          </a:p>
          <a:p>
            <a:r>
              <a:rPr lang="en-US" sz="2000" dirty="0" smtClean="0"/>
              <a:t>CHCM +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chemeClr val="accent2"/>
                </a:solidFill>
              </a:rPr>
              <a:t>Weak solvent effects</a:t>
            </a:r>
          </a:p>
          <a:p>
            <a:r>
              <a:rPr lang="en-US" sz="2000" dirty="0" smtClean="0"/>
              <a:t>Good agreement between implicit and explicit description of solvent</a:t>
            </a:r>
          </a:p>
          <a:p>
            <a:r>
              <a:rPr lang="en-US" sz="2000" dirty="0" smtClean="0">
                <a:solidFill>
                  <a:srgbClr val="8B5AF0"/>
                </a:solidFill>
              </a:rPr>
              <a:t>Implicit solvent </a:t>
            </a:r>
            <a:r>
              <a:rPr lang="en-US" sz="2000" dirty="0">
                <a:solidFill>
                  <a:srgbClr val="8B5AF0"/>
                </a:solidFill>
              </a:rPr>
              <a:t>is </a:t>
            </a:r>
            <a:r>
              <a:rPr lang="en-US" sz="2000" dirty="0" smtClean="0">
                <a:solidFill>
                  <a:srgbClr val="8B5AF0"/>
                </a:solidFill>
              </a:rPr>
              <a:t>OK</a:t>
            </a:r>
            <a:endParaRPr lang="en-US" sz="2000" dirty="0">
              <a:solidFill>
                <a:srgbClr val="8B5A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1542395"/>
            <a:ext cx="2057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Zwitterionic</a:t>
            </a:r>
            <a:r>
              <a:rPr lang="en-US" sz="2000" dirty="0" smtClean="0"/>
              <a:t> complex:</a:t>
            </a:r>
          </a:p>
          <a:p>
            <a:r>
              <a:rPr lang="en-US" sz="2000" dirty="0" smtClean="0"/>
              <a:t>COCM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+ H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O</a:t>
            </a:r>
            <a:r>
              <a:rPr lang="en-US" sz="2000" baseline="30000" dirty="0" smtClean="0"/>
              <a:t>+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chemeClr val="accent2"/>
                </a:solidFill>
              </a:rPr>
              <a:t>Strong solvent effects</a:t>
            </a:r>
          </a:p>
          <a:p>
            <a:r>
              <a:rPr lang="en-US" sz="2000" dirty="0" smtClean="0"/>
              <a:t>Large discrepancy between implicit and explicit description of solvent</a:t>
            </a:r>
          </a:p>
          <a:p>
            <a:r>
              <a:rPr lang="en-US" sz="2000" dirty="0" smtClean="0">
                <a:solidFill>
                  <a:srgbClr val="8B5AF0"/>
                </a:solidFill>
              </a:rPr>
              <a:t>Explicit solvent is needed!</a:t>
            </a:r>
            <a:endParaRPr lang="en-US" sz="2000" dirty="0">
              <a:solidFill>
                <a:srgbClr val="8B5AF0"/>
              </a:solidFill>
            </a:endParaRPr>
          </a:p>
        </p:txBody>
      </p:sp>
      <p:sp>
        <p:nvSpPr>
          <p:cNvPr id="12" name="Left Bracket 11"/>
          <p:cNvSpPr/>
          <p:nvPr/>
        </p:nvSpPr>
        <p:spPr bwMode="auto">
          <a:xfrm flipH="1">
            <a:off x="6629400" y="1905000"/>
            <a:ext cx="304800" cy="3200400"/>
          </a:xfrm>
          <a:prstGeom prst="leftBracke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647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Electrostatic energy in EFP</a:t>
            </a:r>
          </a:p>
        </p:txBody>
      </p:sp>
      <p:sp>
        <p:nvSpPr>
          <p:cNvPr id="9219" name="Freeform 3"/>
          <p:cNvSpPr>
            <a:spLocks/>
          </p:cNvSpPr>
          <p:nvPr/>
        </p:nvSpPr>
        <p:spPr bwMode="auto">
          <a:xfrm>
            <a:off x="762000" y="1344613"/>
            <a:ext cx="2671763" cy="2160587"/>
          </a:xfrm>
          <a:custGeom>
            <a:avLst/>
            <a:gdLst/>
            <a:ahLst/>
            <a:cxnLst>
              <a:cxn ang="0">
                <a:pos x="264" y="174"/>
              </a:cxn>
              <a:cxn ang="0">
                <a:pos x="160" y="236"/>
              </a:cxn>
              <a:cxn ang="0">
                <a:pos x="77" y="292"/>
              </a:cxn>
              <a:cxn ang="0">
                <a:pos x="35" y="320"/>
              </a:cxn>
              <a:cxn ang="0">
                <a:pos x="0" y="389"/>
              </a:cxn>
              <a:cxn ang="0">
                <a:pos x="7" y="465"/>
              </a:cxn>
              <a:cxn ang="0">
                <a:pos x="35" y="507"/>
              </a:cxn>
              <a:cxn ang="0">
                <a:pos x="174" y="687"/>
              </a:cxn>
              <a:cxn ang="0">
                <a:pos x="139" y="868"/>
              </a:cxn>
              <a:cxn ang="0">
                <a:pos x="132" y="1020"/>
              </a:cxn>
              <a:cxn ang="0">
                <a:pos x="167" y="1069"/>
              </a:cxn>
              <a:cxn ang="0">
                <a:pos x="195" y="1118"/>
              </a:cxn>
              <a:cxn ang="0">
                <a:pos x="500" y="1243"/>
              </a:cxn>
              <a:cxn ang="0">
                <a:pos x="826" y="1215"/>
              </a:cxn>
              <a:cxn ang="0">
                <a:pos x="993" y="1229"/>
              </a:cxn>
              <a:cxn ang="0">
                <a:pos x="1284" y="1312"/>
              </a:cxn>
              <a:cxn ang="0">
                <a:pos x="1513" y="1256"/>
              </a:cxn>
              <a:cxn ang="0">
                <a:pos x="1603" y="958"/>
              </a:cxn>
              <a:cxn ang="0">
                <a:pos x="1645" y="916"/>
              </a:cxn>
              <a:cxn ang="0">
                <a:pos x="1728" y="847"/>
              </a:cxn>
              <a:cxn ang="0">
                <a:pos x="1798" y="784"/>
              </a:cxn>
              <a:cxn ang="0">
                <a:pos x="1812" y="743"/>
              </a:cxn>
              <a:cxn ang="0">
                <a:pos x="1825" y="722"/>
              </a:cxn>
              <a:cxn ang="0">
                <a:pos x="1860" y="625"/>
              </a:cxn>
              <a:cxn ang="0">
                <a:pos x="1818" y="299"/>
              </a:cxn>
              <a:cxn ang="0">
                <a:pos x="1603" y="153"/>
              </a:cxn>
              <a:cxn ang="0">
                <a:pos x="1305" y="160"/>
              </a:cxn>
              <a:cxn ang="0">
                <a:pos x="1208" y="139"/>
              </a:cxn>
              <a:cxn ang="0">
                <a:pos x="1152" y="125"/>
              </a:cxn>
              <a:cxn ang="0">
                <a:pos x="1124" y="118"/>
              </a:cxn>
              <a:cxn ang="0">
                <a:pos x="1041" y="84"/>
              </a:cxn>
              <a:cxn ang="0">
                <a:pos x="930" y="35"/>
              </a:cxn>
              <a:cxn ang="0">
                <a:pos x="833" y="0"/>
              </a:cxn>
              <a:cxn ang="0">
                <a:pos x="639" y="7"/>
              </a:cxn>
              <a:cxn ang="0">
                <a:pos x="521" y="35"/>
              </a:cxn>
              <a:cxn ang="0">
                <a:pos x="479" y="49"/>
              </a:cxn>
              <a:cxn ang="0">
                <a:pos x="458" y="63"/>
              </a:cxn>
              <a:cxn ang="0">
                <a:pos x="368" y="91"/>
              </a:cxn>
              <a:cxn ang="0">
                <a:pos x="306" y="125"/>
              </a:cxn>
              <a:cxn ang="0">
                <a:pos x="278" y="167"/>
              </a:cxn>
              <a:cxn ang="0">
                <a:pos x="264" y="174"/>
              </a:cxn>
            </a:cxnLst>
            <a:rect l="0" t="0" r="r" b="b"/>
            <a:pathLst>
              <a:path w="1875" h="1321">
                <a:moveTo>
                  <a:pt x="264" y="174"/>
                </a:moveTo>
                <a:cubicBezTo>
                  <a:pt x="232" y="195"/>
                  <a:pt x="197" y="224"/>
                  <a:pt x="160" y="236"/>
                </a:cubicBezTo>
                <a:cubicBezTo>
                  <a:pt x="135" y="261"/>
                  <a:pt x="107" y="272"/>
                  <a:pt x="77" y="292"/>
                </a:cubicBezTo>
                <a:cubicBezTo>
                  <a:pt x="63" y="301"/>
                  <a:pt x="35" y="320"/>
                  <a:pt x="35" y="320"/>
                </a:cubicBezTo>
                <a:cubicBezTo>
                  <a:pt x="26" y="346"/>
                  <a:pt x="9" y="363"/>
                  <a:pt x="0" y="389"/>
                </a:cubicBezTo>
                <a:cubicBezTo>
                  <a:pt x="2" y="414"/>
                  <a:pt x="0" y="441"/>
                  <a:pt x="7" y="465"/>
                </a:cubicBezTo>
                <a:cubicBezTo>
                  <a:pt x="12" y="481"/>
                  <a:pt x="26" y="493"/>
                  <a:pt x="35" y="507"/>
                </a:cubicBezTo>
                <a:cubicBezTo>
                  <a:pt x="76" y="569"/>
                  <a:pt x="149" y="616"/>
                  <a:pt x="174" y="687"/>
                </a:cubicBezTo>
                <a:cubicBezTo>
                  <a:pt x="169" y="752"/>
                  <a:pt x="168" y="810"/>
                  <a:pt x="139" y="868"/>
                </a:cubicBezTo>
                <a:cubicBezTo>
                  <a:pt x="126" y="930"/>
                  <a:pt x="118" y="941"/>
                  <a:pt x="132" y="1020"/>
                </a:cubicBezTo>
                <a:cubicBezTo>
                  <a:pt x="136" y="1040"/>
                  <a:pt x="156" y="1052"/>
                  <a:pt x="167" y="1069"/>
                </a:cubicBezTo>
                <a:cubicBezTo>
                  <a:pt x="172" y="1078"/>
                  <a:pt x="185" y="1110"/>
                  <a:pt x="195" y="1118"/>
                </a:cubicBezTo>
                <a:cubicBezTo>
                  <a:pt x="285" y="1191"/>
                  <a:pt x="386" y="1230"/>
                  <a:pt x="500" y="1243"/>
                </a:cubicBezTo>
                <a:cubicBezTo>
                  <a:pt x="609" y="1236"/>
                  <a:pt x="717" y="1222"/>
                  <a:pt x="826" y="1215"/>
                </a:cubicBezTo>
                <a:cubicBezTo>
                  <a:pt x="882" y="1218"/>
                  <a:pt x="941" y="1209"/>
                  <a:pt x="993" y="1229"/>
                </a:cubicBezTo>
                <a:cubicBezTo>
                  <a:pt x="1093" y="1267"/>
                  <a:pt x="1173" y="1302"/>
                  <a:pt x="1284" y="1312"/>
                </a:cubicBezTo>
                <a:cubicBezTo>
                  <a:pt x="1375" y="1307"/>
                  <a:pt x="1448" y="1321"/>
                  <a:pt x="1513" y="1256"/>
                </a:cubicBezTo>
                <a:cubicBezTo>
                  <a:pt x="1547" y="1158"/>
                  <a:pt x="1570" y="1057"/>
                  <a:pt x="1603" y="958"/>
                </a:cubicBezTo>
                <a:cubicBezTo>
                  <a:pt x="1609" y="939"/>
                  <a:pt x="1631" y="930"/>
                  <a:pt x="1645" y="916"/>
                </a:cubicBezTo>
                <a:cubicBezTo>
                  <a:pt x="1675" y="886"/>
                  <a:pt x="1690" y="866"/>
                  <a:pt x="1728" y="847"/>
                </a:cubicBezTo>
                <a:cubicBezTo>
                  <a:pt x="1756" y="833"/>
                  <a:pt x="1798" y="784"/>
                  <a:pt x="1798" y="784"/>
                </a:cubicBezTo>
                <a:cubicBezTo>
                  <a:pt x="1803" y="770"/>
                  <a:pt x="1804" y="755"/>
                  <a:pt x="1812" y="743"/>
                </a:cubicBezTo>
                <a:cubicBezTo>
                  <a:pt x="1816" y="736"/>
                  <a:pt x="1821" y="729"/>
                  <a:pt x="1825" y="722"/>
                </a:cubicBezTo>
                <a:cubicBezTo>
                  <a:pt x="1840" y="691"/>
                  <a:pt x="1844" y="657"/>
                  <a:pt x="1860" y="625"/>
                </a:cubicBezTo>
                <a:cubicBezTo>
                  <a:pt x="1857" y="541"/>
                  <a:pt x="1875" y="385"/>
                  <a:pt x="1818" y="299"/>
                </a:cubicBezTo>
                <a:cubicBezTo>
                  <a:pt x="1796" y="221"/>
                  <a:pt x="1680" y="166"/>
                  <a:pt x="1603" y="153"/>
                </a:cubicBezTo>
                <a:cubicBezTo>
                  <a:pt x="1494" y="161"/>
                  <a:pt x="1420" y="165"/>
                  <a:pt x="1305" y="160"/>
                </a:cubicBezTo>
                <a:cubicBezTo>
                  <a:pt x="1273" y="154"/>
                  <a:pt x="1240" y="147"/>
                  <a:pt x="1208" y="139"/>
                </a:cubicBezTo>
                <a:cubicBezTo>
                  <a:pt x="1189" y="135"/>
                  <a:pt x="1171" y="130"/>
                  <a:pt x="1152" y="125"/>
                </a:cubicBezTo>
                <a:cubicBezTo>
                  <a:pt x="1143" y="123"/>
                  <a:pt x="1124" y="118"/>
                  <a:pt x="1124" y="118"/>
                </a:cubicBezTo>
                <a:cubicBezTo>
                  <a:pt x="1096" y="103"/>
                  <a:pt x="1070" y="95"/>
                  <a:pt x="1041" y="84"/>
                </a:cubicBezTo>
                <a:cubicBezTo>
                  <a:pt x="1000" y="69"/>
                  <a:pt x="975" y="44"/>
                  <a:pt x="930" y="35"/>
                </a:cubicBezTo>
                <a:cubicBezTo>
                  <a:pt x="899" y="14"/>
                  <a:pt x="869" y="7"/>
                  <a:pt x="833" y="0"/>
                </a:cubicBezTo>
                <a:cubicBezTo>
                  <a:pt x="768" y="2"/>
                  <a:pt x="704" y="3"/>
                  <a:pt x="639" y="7"/>
                </a:cubicBezTo>
                <a:cubicBezTo>
                  <a:pt x="601" y="9"/>
                  <a:pt x="560" y="29"/>
                  <a:pt x="521" y="35"/>
                </a:cubicBezTo>
                <a:cubicBezTo>
                  <a:pt x="507" y="40"/>
                  <a:pt x="491" y="41"/>
                  <a:pt x="479" y="49"/>
                </a:cubicBezTo>
                <a:cubicBezTo>
                  <a:pt x="472" y="54"/>
                  <a:pt x="466" y="60"/>
                  <a:pt x="458" y="63"/>
                </a:cubicBezTo>
                <a:cubicBezTo>
                  <a:pt x="430" y="75"/>
                  <a:pt x="397" y="81"/>
                  <a:pt x="368" y="91"/>
                </a:cubicBezTo>
                <a:cubicBezTo>
                  <a:pt x="346" y="98"/>
                  <a:pt x="328" y="117"/>
                  <a:pt x="306" y="125"/>
                </a:cubicBezTo>
                <a:cubicBezTo>
                  <a:pt x="297" y="139"/>
                  <a:pt x="294" y="162"/>
                  <a:pt x="278" y="167"/>
                </a:cubicBezTo>
                <a:cubicBezTo>
                  <a:pt x="255" y="175"/>
                  <a:pt x="250" y="174"/>
                  <a:pt x="264" y="174"/>
                </a:cubicBezTo>
                <a:close/>
              </a:path>
            </a:pathLst>
          </a:custGeom>
          <a:gradFill rotWithShape="0">
            <a:gsLst>
              <a:gs pos="0">
                <a:srgbClr val="3366FF"/>
              </a:gs>
              <a:gs pos="100000">
                <a:srgbClr val="3366FF">
                  <a:gamma/>
                  <a:tint val="21176"/>
                  <a:invGamma/>
                </a:srgbClr>
              </a:gs>
            </a:gsLst>
            <a:path path="rect">
              <a:fillToRect l="50000" t="50000" r="50000" b="50000"/>
            </a:path>
          </a:gradFill>
          <a:ln w="12700" cap="flat" cmpd="sng">
            <a:solidFill>
              <a:srgbClr val="3366FF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2482850" y="1231900"/>
            <a:ext cx="2819400" cy="2501900"/>
          </a:xfrm>
          <a:custGeom>
            <a:avLst/>
            <a:gdLst/>
            <a:ahLst/>
            <a:cxnLst>
              <a:cxn ang="0">
                <a:pos x="615" y="138"/>
              </a:cxn>
              <a:cxn ang="0">
                <a:pos x="893" y="0"/>
              </a:cxn>
              <a:cxn ang="0">
                <a:pos x="969" y="6"/>
              </a:cxn>
              <a:cxn ang="0">
                <a:pos x="1053" y="48"/>
              </a:cxn>
              <a:cxn ang="0">
                <a:pos x="1191" y="83"/>
              </a:cxn>
              <a:cxn ang="0">
                <a:pos x="1504" y="83"/>
              </a:cxn>
              <a:cxn ang="0">
                <a:pos x="1615" y="97"/>
              </a:cxn>
              <a:cxn ang="0">
                <a:pos x="1767" y="138"/>
              </a:cxn>
              <a:cxn ang="0">
                <a:pos x="1809" y="166"/>
              </a:cxn>
              <a:cxn ang="0">
                <a:pos x="1851" y="180"/>
              </a:cxn>
              <a:cxn ang="0">
                <a:pos x="2094" y="222"/>
              </a:cxn>
              <a:cxn ang="0">
                <a:pos x="2156" y="249"/>
              </a:cxn>
              <a:cxn ang="0">
                <a:pos x="2218" y="319"/>
              </a:cxn>
              <a:cxn ang="0">
                <a:pos x="2253" y="381"/>
              </a:cxn>
              <a:cxn ang="0">
                <a:pos x="2232" y="576"/>
              </a:cxn>
              <a:cxn ang="0">
                <a:pos x="2239" y="693"/>
              </a:cxn>
              <a:cxn ang="0">
                <a:pos x="2253" y="735"/>
              </a:cxn>
              <a:cxn ang="0">
                <a:pos x="2246" y="853"/>
              </a:cxn>
              <a:cxn ang="0">
                <a:pos x="2218" y="902"/>
              </a:cxn>
              <a:cxn ang="0">
                <a:pos x="2184" y="999"/>
              </a:cxn>
              <a:cxn ang="0">
                <a:pos x="2177" y="1276"/>
              </a:cxn>
              <a:cxn ang="0">
                <a:pos x="2163" y="1304"/>
              </a:cxn>
              <a:cxn ang="0">
                <a:pos x="2128" y="1394"/>
              </a:cxn>
              <a:cxn ang="0">
                <a:pos x="2059" y="1471"/>
              </a:cxn>
              <a:cxn ang="0">
                <a:pos x="1504" y="1818"/>
              </a:cxn>
              <a:cxn ang="0">
                <a:pos x="1080" y="1721"/>
              </a:cxn>
              <a:cxn ang="0">
                <a:pos x="1011" y="1693"/>
              </a:cxn>
              <a:cxn ang="0">
                <a:pos x="990" y="1686"/>
              </a:cxn>
              <a:cxn ang="0">
                <a:pos x="879" y="1596"/>
              </a:cxn>
              <a:cxn ang="0">
                <a:pos x="858" y="1575"/>
              </a:cxn>
              <a:cxn ang="0">
                <a:pos x="803" y="1561"/>
              </a:cxn>
              <a:cxn ang="0">
                <a:pos x="442" y="1568"/>
              </a:cxn>
              <a:cxn ang="0">
                <a:pos x="268" y="1505"/>
              </a:cxn>
              <a:cxn ang="0">
                <a:pos x="220" y="1471"/>
              </a:cxn>
              <a:cxn ang="0">
                <a:pos x="199" y="1457"/>
              </a:cxn>
              <a:cxn ang="0">
                <a:pos x="137" y="1304"/>
              </a:cxn>
              <a:cxn ang="0">
                <a:pos x="123" y="1263"/>
              </a:cxn>
              <a:cxn ang="0">
                <a:pos x="116" y="1242"/>
              </a:cxn>
              <a:cxn ang="0">
                <a:pos x="137" y="1172"/>
              </a:cxn>
              <a:cxn ang="0">
                <a:pos x="150" y="1131"/>
              </a:cxn>
              <a:cxn ang="0">
                <a:pos x="95" y="916"/>
              </a:cxn>
              <a:cxn ang="0">
                <a:pos x="81" y="874"/>
              </a:cxn>
              <a:cxn ang="0">
                <a:pos x="53" y="832"/>
              </a:cxn>
              <a:cxn ang="0">
                <a:pos x="25" y="749"/>
              </a:cxn>
              <a:cxn ang="0">
                <a:pos x="74" y="548"/>
              </a:cxn>
              <a:cxn ang="0">
                <a:pos x="143" y="464"/>
              </a:cxn>
              <a:cxn ang="0">
                <a:pos x="199" y="360"/>
              </a:cxn>
              <a:cxn ang="0">
                <a:pos x="386" y="215"/>
              </a:cxn>
              <a:cxn ang="0">
                <a:pos x="449" y="187"/>
              </a:cxn>
              <a:cxn ang="0">
                <a:pos x="595" y="138"/>
              </a:cxn>
              <a:cxn ang="0">
                <a:pos x="615" y="138"/>
              </a:cxn>
            </a:cxnLst>
            <a:rect l="0" t="0" r="r" b="b"/>
            <a:pathLst>
              <a:path w="2253" h="1818">
                <a:moveTo>
                  <a:pt x="615" y="138"/>
                </a:moveTo>
                <a:cubicBezTo>
                  <a:pt x="717" y="112"/>
                  <a:pt x="792" y="29"/>
                  <a:pt x="893" y="0"/>
                </a:cubicBezTo>
                <a:cubicBezTo>
                  <a:pt x="918" y="2"/>
                  <a:pt x="944" y="3"/>
                  <a:pt x="969" y="6"/>
                </a:cubicBezTo>
                <a:cubicBezTo>
                  <a:pt x="998" y="10"/>
                  <a:pt x="1028" y="35"/>
                  <a:pt x="1053" y="48"/>
                </a:cubicBezTo>
                <a:cubicBezTo>
                  <a:pt x="1090" y="67"/>
                  <a:pt x="1149" y="76"/>
                  <a:pt x="1191" y="83"/>
                </a:cubicBezTo>
                <a:cubicBezTo>
                  <a:pt x="1331" y="71"/>
                  <a:pt x="1302" y="71"/>
                  <a:pt x="1504" y="83"/>
                </a:cubicBezTo>
                <a:cubicBezTo>
                  <a:pt x="1541" y="85"/>
                  <a:pt x="1615" y="97"/>
                  <a:pt x="1615" y="97"/>
                </a:cubicBezTo>
                <a:cubicBezTo>
                  <a:pt x="1658" y="112"/>
                  <a:pt x="1731" y="118"/>
                  <a:pt x="1767" y="138"/>
                </a:cubicBezTo>
                <a:cubicBezTo>
                  <a:pt x="1782" y="146"/>
                  <a:pt x="1795" y="157"/>
                  <a:pt x="1809" y="166"/>
                </a:cubicBezTo>
                <a:cubicBezTo>
                  <a:pt x="1821" y="174"/>
                  <a:pt x="1851" y="180"/>
                  <a:pt x="1851" y="180"/>
                </a:cubicBezTo>
                <a:cubicBezTo>
                  <a:pt x="1917" y="226"/>
                  <a:pt x="2020" y="218"/>
                  <a:pt x="2094" y="222"/>
                </a:cubicBezTo>
                <a:cubicBezTo>
                  <a:pt x="2116" y="230"/>
                  <a:pt x="2134" y="242"/>
                  <a:pt x="2156" y="249"/>
                </a:cubicBezTo>
                <a:cubicBezTo>
                  <a:pt x="2179" y="283"/>
                  <a:pt x="2202" y="271"/>
                  <a:pt x="2218" y="319"/>
                </a:cubicBezTo>
                <a:cubicBezTo>
                  <a:pt x="2226" y="342"/>
                  <a:pt x="2253" y="381"/>
                  <a:pt x="2253" y="381"/>
                </a:cubicBezTo>
                <a:cubicBezTo>
                  <a:pt x="2248" y="483"/>
                  <a:pt x="2247" y="500"/>
                  <a:pt x="2232" y="576"/>
                </a:cubicBezTo>
                <a:cubicBezTo>
                  <a:pt x="2234" y="615"/>
                  <a:pt x="2234" y="654"/>
                  <a:pt x="2239" y="693"/>
                </a:cubicBezTo>
                <a:cubicBezTo>
                  <a:pt x="2241" y="708"/>
                  <a:pt x="2253" y="735"/>
                  <a:pt x="2253" y="735"/>
                </a:cubicBezTo>
                <a:cubicBezTo>
                  <a:pt x="2251" y="774"/>
                  <a:pt x="2250" y="814"/>
                  <a:pt x="2246" y="853"/>
                </a:cubicBezTo>
                <a:cubicBezTo>
                  <a:pt x="2244" y="876"/>
                  <a:pt x="2230" y="882"/>
                  <a:pt x="2218" y="902"/>
                </a:cubicBezTo>
                <a:cubicBezTo>
                  <a:pt x="2200" y="931"/>
                  <a:pt x="2192" y="966"/>
                  <a:pt x="2184" y="999"/>
                </a:cubicBezTo>
                <a:cubicBezTo>
                  <a:pt x="2182" y="1091"/>
                  <a:pt x="2183" y="1184"/>
                  <a:pt x="2177" y="1276"/>
                </a:cubicBezTo>
                <a:cubicBezTo>
                  <a:pt x="2176" y="1286"/>
                  <a:pt x="2167" y="1294"/>
                  <a:pt x="2163" y="1304"/>
                </a:cubicBezTo>
                <a:cubicBezTo>
                  <a:pt x="2150" y="1334"/>
                  <a:pt x="2138" y="1363"/>
                  <a:pt x="2128" y="1394"/>
                </a:cubicBezTo>
                <a:cubicBezTo>
                  <a:pt x="2123" y="1408"/>
                  <a:pt x="2070" y="1459"/>
                  <a:pt x="2059" y="1471"/>
                </a:cubicBezTo>
                <a:cubicBezTo>
                  <a:pt x="1901" y="1651"/>
                  <a:pt x="1749" y="1787"/>
                  <a:pt x="1504" y="1818"/>
                </a:cubicBezTo>
                <a:cubicBezTo>
                  <a:pt x="1360" y="1802"/>
                  <a:pt x="1222" y="1749"/>
                  <a:pt x="1080" y="1721"/>
                </a:cubicBezTo>
                <a:cubicBezTo>
                  <a:pt x="1040" y="1700"/>
                  <a:pt x="1063" y="1710"/>
                  <a:pt x="1011" y="1693"/>
                </a:cubicBezTo>
                <a:cubicBezTo>
                  <a:pt x="1004" y="1691"/>
                  <a:pt x="990" y="1686"/>
                  <a:pt x="990" y="1686"/>
                </a:cubicBezTo>
                <a:cubicBezTo>
                  <a:pt x="952" y="1658"/>
                  <a:pt x="915" y="1626"/>
                  <a:pt x="879" y="1596"/>
                </a:cubicBezTo>
                <a:cubicBezTo>
                  <a:pt x="871" y="1590"/>
                  <a:pt x="867" y="1579"/>
                  <a:pt x="858" y="1575"/>
                </a:cubicBezTo>
                <a:cubicBezTo>
                  <a:pt x="841" y="1567"/>
                  <a:pt x="821" y="1566"/>
                  <a:pt x="803" y="1561"/>
                </a:cubicBezTo>
                <a:cubicBezTo>
                  <a:pt x="682" y="1565"/>
                  <a:pt x="562" y="1578"/>
                  <a:pt x="442" y="1568"/>
                </a:cubicBezTo>
                <a:cubicBezTo>
                  <a:pt x="385" y="1549"/>
                  <a:pt x="320" y="1538"/>
                  <a:pt x="268" y="1505"/>
                </a:cubicBezTo>
                <a:cubicBezTo>
                  <a:pt x="251" y="1495"/>
                  <a:pt x="236" y="1482"/>
                  <a:pt x="220" y="1471"/>
                </a:cubicBezTo>
                <a:cubicBezTo>
                  <a:pt x="213" y="1466"/>
                  <a:pt x="199" y="1457"/>
                  <a:pt x="199" y="1457"/>
                </a:cubicBezTo>
                <a:cubicBezTo>
                  <a:pt x="166" y="1408"/>
                  <a:pt x="153" y="1360"/>
                  <a:pt x="137" y="1304"/>
                </a:cubicBezTo>
                <a:cubicBezTo>
                  <a:pt x="133" y="1290"/>
                  <a:pt x="128" y="1277"/>
                  <a:pt x="123" y="1263"/>
                </a:cubicBezTo>
                <a:cubicBezTo>
                  <a:pt x="121" y="1256"/>
                  <a:pt x="116" y="1242"/>
                  <a:pt x="116" y="1242"/>
                </a:cubicBezTo>
                <a:cubicBezTo>
                  <a:pt x="127" y="1200"/>
                  <a:pt x="120" y="1223"/>
                  <a:pt x="137" y="1172"/>
                </a:cubicBezTo>
                <a:cubicBezTo>
                  <a:pt x="142" y="1158"/>
                  <a:pt x="150" y="1131"/>
                  <a:pt x="150" y="1131"/>
                </a:cubicBezTo>
                <a:cubicBezTo>
                  <a:pt x="144" y="1052"/>
                  <a:pt x="141" y="982"/>
                  <a:pt x="95" y="916"/>
                </a:cubicBezTo>
                <a:cubicBezTo>
                  <a:pt x="90" y="902"/>
                  <a:pt x="86" y="888"/>
                  <a:pt x="81" y="874"/>
                </a:cubicBezTo>
                <a:cubicBezTo>
                  <a:pt x="76" y="858"/>
                  <a:pt x="53" y="832"/>
                  <a:pt x="53" y="832"/>
                </a:cubicBezTo>
                <a:cubicBezTo>
                  <a:pt x="47" y="796"/>
                  <a:pt x="44" y="778"/>
                  <a:pt x="25" y="749"/>
                </a:cubicBezTo>
                <a:cubicBezTo>
                  <a:pt x="7" y="667"/>
                  <a:pt x="0" y="597"/>
                  <a:pt x="74" y="548"/>
                </a:cubicBezTo>
                <a:cubicBezTo>
                  <a:pt x="94" y="517"/>
                  <a:pt x="127" y="497"/>
                  <a:pt x="143" y="464"/>
                </a:cubicBezTo>
                <a:cubicBezTo>
                  <a:pt x="161" y="427"/>
                  <a:pt x="169" y="390"/>
                  <a:pt x="199" y="360"/>
                </a:cubicBezTo>
                <a:cubicBezTo>
                  <a:pt x="234" y="257"/>
                  <a:pt x="280" y="227"/>
                  <a:pt x="386" y="215"/>
                </a:cubicBezTo>
                <a:cubicBezTo>
                  <a:pt x="409" y="207"/>
                  <a:pt x="426" y="195"/>
                  <a:pt x="449" y="187"/>
                </a:cubicBezTo>
                <a:cubicBezTo>
                  <a:pt x="490" y="146"/>
                  <a:pt x="540" y="144"/>
                  <a:pt x="595" y="138"/>
                </a:cubicBezTo>
                <a:cubicBezTo>
                  <a:pt x="617" y="146"/>
                  <a:pt x="615" y="152"/>
                  <a:pt x="615" y="138"/>
                </a:cubicBezTo>
                <a:close/>
              </a:path>
            </a:pathLst>
          </a:custGeom>
          <a:solidFill>
            <a:srgbClr val="CCFFFF">
              <a:alpha val="50000"/>
            </a:srgbClr>
          </a:solidFill>
          <a:ln w="12700" cap="flat" cmpd="sng">
            <a:solidFill>
              <a:srgbClr val="33CCCC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157288" y="2679700"/>
            <a:ext cx="442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Symbol" pitchFamily="18" charset="2"/>
              </a:rPr>
              <a:t>r</a:t>
            </a:r>
            <a:r>
              <a:rPr lang="en-US" baseline="-25000">
                <a:latin typeface="Comic Sans MS" pitchFamily="66" charset="0"/>
              </a:rPr>
              <a:t>1</a:t>
            </a:r>
            <a:endParaRPr lang="en-US">
              <a:latin typeface="Comic Sans MS" pitchFamily="66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333875" y="2819400"/>
            <a:ext cx="476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Symbol" pitchFamily="18" charset="2"/>
              </a:rPr>
              <a:t>r</a:t>
            </a:r>
            <a:r>
              <a:rPr lang="en-US" baseline="-25000">
                <a:latin typeface="Comic Sans MS" pitchFamily="66" charset="0"/>
              </a:rPr>
              <a:t>2</a:t>
            </a:r>
            <a:endParaRPr lang="en-US">
              <a:latin typeface="Comic Sans MS" pitchFamily="66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281238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9225" name="Object 9"/>
          <p:cNvGraphicFramePr>
            <a:graphicFrameLocks noChangeAspect="1"/>
          </p:cNvGraphicFramePr>
          <p:nvPr/>
        </p:nvGraphicFramePr>
        <p:xfrm>
          <a:off x="6172200" y="1471613"/>
          <a:ext cx="2635250" cy="144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46" name="Equation" r:id="rId4" imgW="1244600" imgH="685800" progId="Equation.3">
                  <p:embed/>
                </p:oleObj>
              </mc:Choice>
              <mc:Fallback>
                <p:oleObj name="Equation" r:id="rId4" imgW="1244600" imgH="685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471613"/>
                        <a:ext cx="2635250" cy="14462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777875" y="4114800"/>
            <a:ext cx="1231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(</a:t>
            </a:r>
            <a:r>
              <a:rPr lang="en-US" sz="2000">
                <a:solidFill>
                  <a:srgbClr val="767676"/>
                </a:solidFill>
              </a:rPr>
              <a:t>q</a:t>
            </a:r>
            <a:r>
              <a:rPr lang="en-US" sz="2000">
                <a:solidFill>
                  <a:srgbClr val="767676"/>
                </a:solidFill>
                <a:latin typeface="Symbol" pitchFamily="18" charset="2"/>
              </a:rPr>
              <a:t>,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</a:rPr>
              <a:t>m,Q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  <a:sym typeface="Symbol" pitchFamily="18" charset="2"/>
              </a:rPr>
              <a:t></a:t>
            </a:r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542925" y="5486400"/>
            <a:ext cx="1231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(</a:t>
            </a:r>
            <a:r>
              <a:rPr lang="en-US" sz="2000">
                <a:solidFill>
                  <a:srgbClr val="767676"/>
                </a:solidFill>
              </a:rPr>
              <a:t>q</a:t>
            </a:r>
            <a:r>
              <a:rPr lang="en-US" sz="2000">
                <a:solidFill>
                  <a:srgbClr val="767676"/>
                </a:solidFill>
                <a:latin typeface="Symbol" pitchFamily="18" charset="2"/>
              </a:rPr>
              <a:t>,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</a:rPr>
              <a:t>m,Q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  <a:sym typeface="Symbol" pitchFamily="18" charset="2"/>
              </a:rPr>
              <a:t></a:t>
            </a:r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209800" y="51816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(</a:t>
            </a:r>
            <a:r>
              <a:rPr lang="en-US" sz="2000">
                <a:solidFill>
                  <a:srgbClr val="767676"/>
                </a:solidFill>
              </a:rPr>
              <a:t>q</a:t>
            </a:r>
            <a:r>
              <a:rPr lang="en-US" sz="2000">
                <a:solidFill>
                  <a:srgbClr val="767676"/>
                </a:solidFill>
                <a:latin typeface="Symbol" pitchFamily="18" charset="2"/>
              </a:rPr>
              <a:t>,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</a:rPr>
              <a:t>m,Q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  <a:sym typeface="Symbol" pitchFamily="18" charset="2"/>
              </a:rPr>
              <a:t></a:t>
            </a:r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4332288" y="4419600"/>
            <a:ext cx="1306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(</a:t>
            </a:r>
            <a:r>
              <a:rPr lang="en-US" sz="2000">
                <a:solidFill>
                  <a:srgbClr val="767676"/>
                </a:solidFill>
              </a:rPr>
              <a:t>q</a:t>
            </a:r>
            <a:r>
              <a:rPr lang="en-US" sz="2000">
                <a:solidFill>
                  <a:srgbClr val="767676"/>
                </a:solidFill>
                <a:latin typeface="Symbol" pitchFamily="18" charset="2"/>
              </a:rPr>
              <a:t>,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</a:rPr>
              <a:t>m,Q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  <a:sym typeface="Symbol" pitchFamily="18" charset="2"/>
              </a:rPr>
              <a:t></a:t>
            </a:r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3886200" y="5514975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(</a:t>
            </a:r>
            <a:r>
              <a:rPr lang="en-US" sz="2000">
                <a:solidFill>
                  <a:srgbClr val="767676"/>
                </a:solidFill>
              </a:rPr>
              <a:t>q</a:t>
            </a:r>
            <a:r>
              <a:rPr lang="en-US" sz="2000">
                <a:solidFill>
                  <a:srgbClr val="767676"/>
                </a:solidFill>
                <a:latin typeface="Symbol" pitchFamily="18" charset="2"/>
              </a:rPr>
              <a:t>,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</a:rPr>
              <a:t>m,Q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  <a:sym typeface="Symbol" pitchFamily="18" charset="2"/>
              </a:rPr>
              <a:t></a:t>
            </a:r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2895600" y="42672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(</a:t>
            </a:r>
            <a:r>
              <a:rPr lang="en-US" sz="2000">
                <a:solidFill>
                  <a:srgbClr val="767676"/>
                </a:solidFill>
              </a:rPr>
              <a:t>q</a:t>
            </a:r>
            <a:r>
              <a:rPr lang="en-US" sz="2000">
                <a:solidFill>
                  <a:srgbClr val="767676"/>
                </a:solidFill>
                <a:latin typeface="Symbol" pitchFamily="18" charset="2"/>
              </a:rPr>
              <a:t>,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</a:rPr>
              <a:t>m,Q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  <a:sym typeface="Symbol" pitchFamily="18" charset="2"/>
              </a:rPr>
              <a:t></a:t>
            </a:r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914400" y="5791200"/>
            <a:ext cx="3614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Helvetica" pitchFamily="64" charset="0"/>
              </a:rPr>
              <a:t>multipole expansion at </a:t>
            </a:r>
          </a:p>
          <a:p>
            <a:pPr algn="ctr" eaLnBrk="1" hangingPunct="1"/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Helvetica" pitchFamily="64" charset="0"/>
              </a:rPr>
              <a:t>each atom and bond mid-point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920750" y="9906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srgbClr val="4933C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Quantum-chemical model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1524000" y="3657600"/>
            <a:ext cx="231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4933C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Classical model</a:t>
            </a:r>
          </a:p>
        </p:txBody>
      </p:sp>
      <p:pic>
        <p:nvPicPr>
          <p:cNvPr id="9236" name="Picture 20" descr="Water_Monomer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1447800"/>
            <a:ext cx="1279525" cy="1676400"/>
          </a:xfrm>
          <a:prstGeom prst="rect">
            <a:avLst/>
          </a:prstGeom>
          <a:noFill/>
        </p:spPr>
      </p:pic>
      <p:pic>
        <p:nvPicPr>
          <p:cNvPr id="9237" name="Picture 21" descr="Water_Monomer0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1524000"/>
            <a:ext cx="1676400" cy="1544638"/>
          </a:xfrm>
          <a:prstGeom prst="rect">
            <a:avLst/>
          </a:prstGeom>
          <a:noFill/>
        </p:spPr>
      </p:pic>
      <p:pic>
        <p:nvPicPr>
          <p:cNvPr id="9238" name="Picture 22" descr="Water_Monomer0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4219575"/>
            <a:ext cx="1676400" cy="1544638"/>
          </a:xfrm>
          <a:prstGeom prst="rect">
            <a:avLst/>
          </a:prstGeom>
          <a:noFill/>
        </p:spPr>
      </p:pic>
      <p:pic>
        <p:nvPicPr>
          <p:cNvPr id="9239" name="Picture 23" descr="Water_Monomer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4295775"/>
            <a:ext cx="1279525" cy="1676400"/>
          </a:xfrm>
          <a:prstGeom prst="rect">
            <a:avLst/>
          </a:prstGeom>
          <a:noFill/>
        </p:spPr>
      </p:pic>
      <p:graphicFrame>
        <p:nvGraphicFramePr>
          <p:cNvPr id="9240" name="Object 24"/>
          <p:cNvGraphicFramePr>
            <a:graphicFrameLocks noChangeAspect="1"/>
          </p:cNvGraphicFramePr>
          <p:nvPr/>
        </p:nvGraphicFramePr>
        <p:xfrm>
          <a:off x="3505200" y="4114800"/>
          <a:ext cx="5410200" cy="174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47" name="Equation" r:id="rId8" imgW="2908300" imgH="939800" progId="Equation.3">
                  <p:embed/>
                </p:oleObj>
              </mc:Choice>
              <mc:Fallback>
                <p:oleObj name="Equation" r:id="rId8" imgW="2908300" imgH="939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114800"/>
                        <a:ext cx="5410200" cy="1746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ESPT </a:t>
            </a:r>
            <a:r>
              <a:rPr lang="en-US" sz="3600" dirty="0"/>
              <a:t>in </a:t>
            </a:r>
            <a:r>
              <a:rPr lang="en-US" sz="3600" dirty="0" smtClean="0"/>
              <a:t>CHCM: solvent effects</a:t>
            </a:r>
            <a:endParaRPr lang="en-US" sz="3600" dirty="0"/>
          </a:p>
        </p:txBody>
      </p:sp>
      <p:pic>
        <p:nvPicPr>
          <p:cNvPr id="4" name="Picture 3" descr="espt-ef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6943585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4706"/>
          <a:stretch/>
        </p:blipFill>
        <p:spPr>
          <a:xfrm>
            <a:off x="1066800" y="5791200"/>
            <a:ext cx="4800600" cy="474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3352800"/>
            <a:ext cx="101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π-&gt;π*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2133600"/>
            <a:ext cx="988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1FDA2E"/>
                </a:solidFill>
              </a:rPr>
              <a:t>π</a:t>
            </a:r>
            <a:r>
              <a:rPr lang="en-US" dirty="0" smtClean="0">
                <a:solidFill>
                  <a:srgbClr val="1FDA2E"/>
                </a:solidFill>
              </a:rPr>
              <a:t>-&gt;</a:t>
            </a:r>
            <a:r>
              <a:rPr lang="en-US" dirty="0" err="1" smtClean="0">
                <a:solidFill>
                  <a:srgbClr val="1FDA2E"/>
                </a:solidFill>
              </a:rPr>
              <a:t>σ</a:t>
            </a:r>
            <a:r>
              <a:rPr lang="en-US" dirty="0" smtClean="0">
                <a:solidFill>
                  <a:srgbClr val="1FDA2E"/>
                </a:solidFill>
              </a:rPr>
              <a:t>*</a:t>
            </a:r>
            <a:endParaRPr lang="en-US" dirty="0">
              <a:solidFill>
                <a:srgbClr val="1FDA2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4191000"/>
            <a:ext cx="29718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Polarization is essential for describing charge-transfer states in aqueous solvent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9906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Vertical ionization energy of hydrated thymine</a:t>
            </a:r>
            <a:endParaRPr lang="en-US" sz="3200" dirty="0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143000"/>
            <a:ext cx="5410200" cy="414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23" name="Picture 3"/>
          <p:cNvPicPr>
            <a:picLocks noChangeAspect="1" noChangeArrowheads="1"/>
          </p:cNvPicPr>
          <p:nvPr/>
        </p:nvPicPr>
        <p:blipFill>
          <a:blip r:embed="rId4" cstate="print"/>
          <a:srcRect r="1235"/>
          <a:stretch>
            <a:fillRect/>
          </a:stretch>
        </p:blipFill>
        <p:spPr bwMode="auto">
          <a:xfrm>
            <a:off x="228600" y="3850640"/>
            <a:ext cx="1752600" cy="221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410200" y="5334000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EOM-IP-CCSD/EFP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5867400"/>
            <a:ext cx="3382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Ghosh, Isayev, Slipchenko, Krylov, </a:t>
            </a:r>
          </a:p>
          <a:p>
            <a:r>
              <a:rPr lang="en-US" sz="1600" dirty="0" smtClean="0"/>
              <a:t>JPCA </a:t>
            </a:r>
            <a:r>
              <a:rPr lang="en-US" sz="1600" b="1" dirty="0" smtClean="0"/>
              <a:t>115</a:t>
            </a:r>
            <a:r>
              <a:rPr lang="en-US" sz="1600" dirty="0" smtClean="0"/>
              <a:t>, 6028 (2011)</a:t>
            </a:r>
            <a:endParaRPr lang="en-US" sz="1600" dirty="0"/>
          </a:p>
        </p:txBody>
      </p:sp>
      <p:pic>
        <p:nvPicPr>
          <p:cNvPr id="2867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143000"/>
            <a:ext cx="19050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400" y="2971800"/>
            <a:ext cx="1981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Dr. Debashree Ghosh (USC)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257800" y="1447800"/>
            <a:ext cx="762000" cy="68580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1905000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due to </a:t>
            </a:r>
            <a:r>
              <a:rPr lang="en-US" sz="2000" dirty="0" err="1" smtClean="0">
                <a:solidFill>
                  <a:schemeClr val="accent1"/>
                </a:solidFill>
              </a:rPr>
              <a:t>microhydrates</a:t>
            </a:r>
            <a:r>
              <a:rPr lang="en-US" sz="2000" dirty="0" smtClean="0">
                <a:solidFill>
                  <a:schemeClr val="accent1"/>
                </a:solidFill>
              </a:rPr>
              <a:t>!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13" name="Picture 8" descr="Water_Monomer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2286000" y="3733800"/>
            <a:ext cx="685800" cy="89851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133600" y="4572000"/>
            <a:ext cx="2276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electron acceptor, 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increases VIE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15" name="Picture 8" descr="Water_Monomer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747308" flipV="1">
            <a:off x="2014301" y="5334148"/>
            <a:ext cx="685800" cy="89851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523758" y="5692914"/>
            <a:ext cx="1949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electron donor, 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decreases VIE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76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295400"/>
            <a:ext cx="2976561" cy="515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Vertical ionization energy of hydrated thymine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5720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Polarization of environment is extremely important in describing ionization energies in water solvent!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4572000" y="4495800"/>
            <a:ext cx="1524000" cy="914400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3207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to biology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60" t="19205" r="13263" b="7907"/>
          <a:stretch/>
        </p:blipFill>
        <p:spPr>
          <a:xfrm>
            <a:off x="0" y="1058332"/>
            <a:ext cx="4068108" cy="2904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657600"/>
            <a:ext cx="379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 Fluorescent Protein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1295400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Is polarization important in photo-biological </a:t>
            </a:r>
            <a:r>
              <a:rPr lang="en-US" dirty="0" smtClean="0"/>
              <a:t>and </a:t>
            </a:r>
            <a:r>
              <a:rPr lang="en-US" dirty="0" smtClean="0"/>
              <a:t>photovoltaic </a:t>
            </a:r>
            <a:r>
              <a:rPr lang="en-US" dirty="0" smtClean="0"/>
              <a:t>applications</a:t>
            </a:r>
            <a:r>
              <a:rPr lang="en-US" dirty="0" smtClean="0"/>
              <a:t>?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Is accurate electrostatics needed there?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800000"/>
                </a:solidFill>
              </a:rPr>
              <a:t>    Challenge</a:t>
            </a:r>
            <a:r>
              <a:rPr lang="en-US" dirty="0">
                <a:solidFill>
                  <a:srgbClr val="800000"/>
                </a:solidFill>
              </a:rPr>
              <a:t>: </a:t>
            </a:r>
          </a:p>
          <a:p>
            <a:r>
              <a:rPr lang="en-US" dirty="0" smtClean="0"/>
              <a:t>extend </a:t>
            </a:r>
            <a:r>
              <a:rPr lang="en-US" dirty="0"/>
              <a:t>QM/EFP to </a:t>
            </a:r>
            <a:r>
              <a:rPr lang="en-US" dirty="0" smtClean="0"/>
              <a:t>biological  macromolecules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472440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Pradeep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Gurunathan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7" descr="DSC_4127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5" t="12916" r="39499" b="27349"/>
          <a:stretch/>
        </p:blipFill>
        <p:spPr>
          <a:xfrm rot="5400000">
            <a:off x="-38804" y="4382204"/>
            <a:ext cx="2322178" cy="1787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800" y="5410200"/>
            <a:ext cx="4130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Gurunathan</a:t>
            </a:r>
            <a:r>
              <a:rPr lang="en-US" sz="1600" dirty="0"/>
              <a:t>, </a:t>
            </a:r>
            <a:r>
              <a:rPr lang="en-US" sz="1600" i="1" dirty="0" err="1" smtClean="0"/>
              <a:t>Acharya</a:t>
            </a:r>
            <a:r>
              <a:rPr lang="en-US" sz="1600" dirty="0"/>
              <a:t>, </a:t>
            </a:r>
            <a:r>
              <a:rPr lang="en-US" sz="1600" i="1" dirty="0" err="1" smtClean="0"/>
              <a:t>Ghosh</a:t>
            </a:r>
            <a:r>
              <a:rPr lang="en-US" sz="1600" dirty="0"/>
              <a:t>, </a:t>
            </a:r>
            <a:r>
              <a:rPr lang="en-US" sz="1600" i="1" dirty="0" err="1" smtClean="0"/>
              <a:t>Kosenkov</a:t>
            </a:r>
            <a:r>
              <a:rPr lang="en-US" sz="1600" dirty="0"/>
              <a:t>, </a:t>
            </a:r>
            <a:r>
              <a:rPr lang="en-US" sz="1600" i="1" dirty="0" err="1" smtClean="0"/>
              <a:t>Kaliman</a:t>
            </a:r>
            <a:r>
              <a:rPr lang="en-US" sz="1600" dirty="0"/>
              <a:t>, </a:t>
            </a:r>
            <a:r>
              <a:rPr lang="en-US" sz="1600" i="1" dirty="0" smtClean="0"/>
              <a:t>Shao</a:t>
            </a:r>
            <a:r>
              <a:rPr lang="en-US" sz="1600" dirty="0"/>
              <a:t>, </a:t>
            </a:r>
            <a:r>
              <a:rPr lang="en-US" sz="1600" i="1" dirty="0" err="1" smtClean="0"/>
              <a:t>Krylov</a:t>
            </a:r>
            <a:r>
              <a:rPr lang="en-US" sz="1600" dirty="0"/>
              <a:t>, and </a:t>
            </a:r>
            <a:r>
              <a:rPr lang="en-US" sz="1600" i="1" dirty="0" smtClean="0"/>
              <a:t>Slipchenko, </a:t>
            </a:r>
          </a:p>
          <a:p>
            <a:r>
              <a:rPr lang="is-IS" sz="1600" i="1" dirty="0" smtClean="0"/>
              <a:t>J</a:t>
            </a:r>
            <a:r>
              <a:rPr lang="is-IS" sz="1600" i="1" dirty="0"/>
              <a:t>. Phys. Chem. B</a:t>
            </a:r>
            <a:r>
              <a:rPr lang="is-IS" sz="1600" dirty="0"/>
              <a:t>, </a:t>
            </a:r>
            <a:r>
              <a:rPr lang="is-IS" sz="1600" b="1" dirty="0"/>
              <a:t>2016</a:t>
            </a:r>
            <a:r>
              <a:rPr lang="is-IS" sz="1600" dirty="0"/>
              <a:t>, </a:t>
            </a:r>
            <a:r>
              <a:rPr lang="is-IS" sz="1600" i="1" dirty="0"/>
              <a:t>120</a:t>
            </a:r>
            <a:r>
              <a:rPr lang="is-IS" sz="1600" dirty="0"/>
              <a:t> (27), </a:t>
            </a:r>
            <a:r>
              <a:rPr lang="is-IS" sz="1600" dirty="0" smtClean="0"/>
              <a:t>6562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229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BioEFP</a:t>
            </a:r>
            <a:r>
              <a:rPr lang="en-US" dirty="0" smtClean="0"/>
              <a:t>: extending EFP to biology</a:t>
            </a:r>
            <a:endParaRPr lang="en-US" dirty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36550" y="1143000"/>
            <a:ext cx="3378200" cy="2514600"/>
            <a:chOff x="752" y="720"/>
            <a:chExt cx="2128" cy="1584"/>
          </a:xfrm>
        </p:grpSpPr>
        <p:sp>
          <p:nvSpPr>
            <p:cNvPr id="5" name="Oval 14"/>
            <p:cNvSpPr>
              <a:spLocks noChangeArrowheads="1"/>
            </p:cNvSpPr>
            <p:nvPr/>
          </p:nvSpPr>
          <p:spPr bwMode="auto">
            <a:xfrm>
              <a:off x="1680" y="960"/>
              <a:ext cx="1104" cy="1008"/>
            </a:xfrm>
            <a:prstGeom prst="ellipse">
              <a:avLst/>
            </a:prstGeom>
            <a:gradFill rotWithShape="0">
              <a:gsLst>
                <a:gs pos="0">
                  <a:srgbClr val="E6C656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15"/>
            <p:cNvSpPr>
              <a:spLocks noChangeArrowheads="1"/>
            </p:cNvSpPr>
            <p:nvPr/>
          </p:nvSpPr>
          <p:spPr bwMode="auto">
            <a:xfrm>
              <a:off x="1974" y="1234"/>
              <a:ext cx="528" cy="432"/>
            </a:xfrm>
            <a:prstGeom prst="ellipse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1255" y="1248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7"/>
            <p:cNvSpPr>
              <a:spLocks noChangeShapeType="1"/>
            </p:cNvSpPr>
            <p:nvPr/>
          </p:nvSpPr>
          <p:spPr bwMode="auto">
            <a:xfrm>
              <a:off x="1618" y="1611"/>
              <a:ext cx="144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>
              <a:off x="2352" y="1680"/>
              <a:ext cx="96" cy="206"/>
            </a:xfrm>
            <a:prstGeom prst="line">
              <a:avLst/>
            </a:prstGeom>
            <a:noFill/>
            <a:ln w="9525">
              <a:solidFill>
                <a:srgbClr val="E6C65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2016" y="1296"/>
              <a:ext cx="4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QM</a:t>
              </a:r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1262" y="1268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1193" y="1988"/>
              <a:ext cx="3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E</a:t>
              </a:r>
              <a:r>
                <a:rPr lang="en-US" baseline="-25000">
                  <a:solidFill>
                    <a:schemeClr val="accent2"/>
                  </a:solidFill>
                </a:rPr>
                <a:t>int</a:t>
              </a: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3" name="Oval 22"/>
            <p:cNvSpPr>
              <a:spLocks noChangeArrowheads="1"/>
            </p:cNvSpPr>
            <p:nvPr/>
          </p:nvSpPr>
          <p:spPr bwMode="auto">
            <a:xfrm>
              <a:off x="2336" y="1968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2343" y="1988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15" name="Oval 24"/>
            <p:cNvSpPr>
              <a:spLocks noChangeArrowheads="1"/>
            </p:cNvSpPr>
            <p:nvPr/>
          </p:nvSpPr>
          <p:spPr bwMode="auto">
            <a:xfrm>
              <a:off x="1616" y="1920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1623" y="1940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17" name="Oval 26"/>
            <p:cNvSpPr>
              <a:spLocks noChangeArrowheads="1"/>
            </p:cNvSpPr>
            <p:nvPr/>
          </p:nvSpPr>
          <p:spPr bwMode="auto">
            <a:xfrm>
              <a:off x="752" y="1680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759" y="1700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19" name="Oval 28"/>
            <p:cNvSpPr>
              <a:spLocks noChangeArrowheads="1"/>
            </p:cNvSpPr>
            <p:nvPr/>
          </p:nvSpPr>
          <p:spPr bwMode="auto">
            <a:xfrm>
              <a:off x="1488" y="720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29"/>
            <p:cNvSpPr>
              <a:spLocks noChangeArrowheads="1"/>
            </p:cNvSpPr>
            <p:nvPr/>
          </p:nvSpPr>
          <p:spPr bwMode="auto">
            <a:xfrm>
              <a:off x="1495" y="740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21" name="Line 30"/>
            <p:cNvSpPr>
              <a:spLocks noChangeShapeType="1"/>
            </p:cNvSpPr>
            <p:nvPr/>
          </p:nvSpPr>
          <p:spPr bwMode="auto">
            <a:xfrm>
              <a:off x="1872" y="1056"/>
              <a:ext cx="192" cy="192"/>
            </a:xfrm>
            <a:prstGeom prst="line">
              <a:avLst/>
            </a:prstGeom>
            <a:noFill/>
            <a:ln w="9525">
              <a:solidFill>
                <a:srgbClr val="E6C65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1"/>
            <p:cNvSpPr>
              <a:spLocks noChangeShapeType="1"/>
            </p:cNvSpPr>
            <p:nvPr/>
          </p:nvSpPr>
          <p:spPr bwMode="auto">
            <a:xfrm flipH="1">
              <a:off x="1995" y="1680"/>
              <a:ext cx="117" cy="233"/>
            </a:xfrm>
            <a:prstGeom prst="line">
              <a:avLst/>
            </a:prstGeom>
            <a:noFill/>
            <a:ln w="9525">
              <a:solidFill>
                <a:srgbClr val="E6C65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32"/>
            <p:cNvSpPr>
              <a:spLocks noChangeShapeType="1"/>
            </p:cNvSpPr>
            <p:nvPr/>
          </p:nvSpPr>
          <p:spPr bwMode="auto">
            <a:xfrm>
              <a:off x="1742" y="1392"/>
              <a:ext cx="226" cy="0"/>
            </a:xfrm>
            <a:prstGeom prst="line">
              <a:avLst/>
            </a:prstGeom>
            <a:noFill/>
            <a:ln w="9525">
              <a:solidFill>
                <a:srgbClr val="E6C65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33"/>
            <p:cNvSpPr>
              <a:spLocks noChangeShapeType="1"/>
            </p:cNvSpPr>
            <p:nvPr/>
          </p:nvSpPr>
          <p:spPr bwMode="auto">
            <a:xfrm>
              <a:off x="1248" y="1920"/>
              <a:ext cx="288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34"/>
            <p:cNvSpPr>
              <a:spLocks noChangeShapeType="1"/>
            </p:cNvSpPr>
            <p:nvPr/>
          </p:nvSpPr>
          <p:spPr bwMode="auto">
            <a:xfrm>
              <a:off x="2112" y="2112"/>
              <a:ext cx="19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35"/>
            <p:cNvSpPr>
              <a:spLocks noChangeShapeType="1"/>
            </p:cNvSpPr>
            <p:nvPr/>
          </p:nvSpPr>
          <p:spPr bwMode="auto">
            <a:xfrm flipH="1">
              <a:off x="1536" y="1056"/>
              <a:ext cx="48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>
              <a:off x="2501" y="1584"/>
              <a:ext cx="3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E6C656"/>
                  </a:solidFill>
                </a:rPr>
                <a:t>E</a:t>
              </a:r>
              <a:r>
                <a:rPr lang="en-US" baseline="-25000">
                  <a:solidFill>
                    <a:srgbClr val="E6C656"/>
                  </a:solidFill>
                </a:rPr>
                <a:t>int</a:t>
              </a:r>
              <a:endParaRPr lang="en-US">
                <a:solidFill>
                  <a:srgbClr val="E6C656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191000" y="990600"/>
            <a:ext cx="49530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Aft>
                <a:spcPts val="1200"/>
              </a:spcAft>
              <a:buClr>
                <a:schemeClr val="accent1"/>
              </a:buClr>
              <a:buSzPct val="120000"/>
              <a:defRPr/>
            </a:pPr>
            <a:r>
              <a:rPr lang="en-US" kern="0" dirty="0" smtClean="0">
                <a:solidFill>
                  <a:schemeClr val="accent2"/>
                </a:solidFill>
              </a:rPr>
              <a:t>Original EFP</a:t>
            </a:r>
          </a:p>
          <a:p>
            <a:pPr marL="342900" lvl="0" indent="-342900" eaLnBrk="1" hangingPunct="1">
              <a:spcAft>
                <a:spcPts val="1200"/>
              </a:spcAft>
              <a:buClr>
                <a:schemeClr val="accent1"/>
              </a:buClr>
              <a:buSzPct val="120000"/>
              <a:buFontTx/>
              <a:buChar char="•"/>
              <a:defRPr/>
            </a:pPr>
            <a:r>
              <a:rPr lang="en-US" sz="2000" kern="0" dirty="0" smtClean="0">
                <a:solidFill>
                  <a:srgbClr val="800000"/>
                </a:solidFill>
              </a:rPr>
              <a:t>rigid</a:t>
            </a:r>
            <a:r>
              <a:rPr lang="en-US" sz="2000" kern="0" dirty="0">
                <a:solidFill>
                  <a:srgbClr val="800000"/>
                </a:solidFill>
              </a:rPr>
              <a:t>-geometry fragment-based</a:t>
            </a:r>
            <a:r>
              <a:rPr lang="en-US" sz="2000" kern="0" dirty="0"/>
              <a:t> polarizable force field</a:t>
            </a:r>
          </a:p>
          <a:p>
            <a:pPr marL="342900" lvl="0" indent="-342900" eaLnBrk="1" hangingPunct="1">
              <a:spcAft>
                <a:spcPts val="1200"/>
              </a:spcAft>
              <a:buClr>
                <a:schemeClr val="accent1"/>
              </a:buClr>
              <a:buSzPct val="120000"/>
              <a:buFontTx/>
              <a:buChar char="•"/>
              <a:defRPr/>
            </a:pPr>
            <a:r>
              <a:rPr lang="en-US" sz="2000" kern="0" dirty="0" smtClean="0"/>
              <a:t>EFP parameters </a:t>
            </a:r>
            <a:r>
              <a:rPr lang="en-US" sz="2000" kern="0" dirty="0"/>
              <a:t>are obtained from </a:t>
            </a:r>
            <a:r>
              <a:rPr lang="en-US" sz="2000" i="1" kern="0" dirty="0" err="1" smtClean="0">
                <a:solidFill>
                  <a:srgbClr val="800000"/>
                </a:solidFill>
              </a:rPr>
              <a:t>ab</a:t>
            </a:r>
            <a:r>
              <a:rPr lang="en-US" sz="2000" i="1" kern="0" dirty="0" smtClean="0">
                <a:solidFill>
                  <a:srgbClr val="800000"/>
                </a:solidFill>
              </a:rPr>
              <a:t> </a:t>
            </a:r>
            <a:r>
              <a:rPr lang="en-US" sz="2000" i="1" kern="0" dirty="0">
                <a:solidFill>
                  <a:srgbClr val="800000"/>
                </a:solidFill>
              </a:rPr>
              <a:t>initio</a:t>
            </a:r>
            <a:r>
              <a:rPr lang="en-US" sz="2000" kern="0" dirty="0">
                <a:solidFill>
                  <a:srgbClr val="800000"/>
                </a:solidFill>
              </a:rPr>
              <a:t> </a:t>
            </a:r>
            <a:r>
              <a:rPr lang="en-US" sz="2000" kern="0" dirty="0" smtClean="0">
                <a:solidFill>
                  <a:srgbClr val="800000"/>
                </a:solidFill>
              </a:rPr>
              <a:t>calculations on a gas phase fragment </a:t>
            </a:r>
          </a:p>
          <a:p>
            <a:pPr marL="342900" lvl="0" indent="-342900" eaLnBrk="1" hangingPunct="1">
              <a:spcAft>
                <a:spcPts val="1200"/>
              </a:spcAft>
              <a:buClr>
                <a:schemeClr val="accent1"/>
              </a:buClr>
              <a:buSzPct val="120000"/>
              <a:buFontTx/>
              <a:buChar char="•"/>
              <a:defRPr/>
            </a:pPr>
            <a:r>
              <a:rPr lang="en-US" sz="2000" kern="0" dirty="0"/>
              <a:t>d</a:t>
            </a:r>
            <a:r>
              <a:rPr lang="en-US" sz="2000" kern="0" dirty="0" smtClean="0"/>
              <a:t>escribes </a:t>
            </a:r>
            <a:r>
              <a:rPr lang="en-US" sz="2000" kern="0" dirty="0" smtClean="0">
                <a:solidFill>
                  <a:srgbClr val="800000"/>
                </a:solidFill>
              </a:rPr>
              <a:t>intermolecular interactions</a:t>
            </a:r>
            <a:endParaRPr lang="en-US" sz="2000" kern="0" dirty="0">
              <a:solidFill>
                <a:srgbClr val="8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67200" y="3860899"/>
            <a:ext cx="4876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 smtClean="0">
                <a:solidFill>
                  <a:srgbClr val="8B5AF0"/>
                </a:solidFill>
              </a:rPr>
              <a:t>BioEFP</a:t>
            </a:r>
            <a:endParaRPr lang="en-US" dirty="0" smtClean="0">
              <a:solidFill>
                <a:srgbClr val="8B5AF0"/>
              </a:solidFill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plit macromolecule into fragments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rgbClr val="8B5AF0"/>
                </a:solidFill>
              </a:rPr>
              <a:t>p</a:t>
            </a:r>
            <a:r>
              <a:rPr lang="en-US" sz="2000" dirty="0" smtClean="0">
                <a:solidFill>
                  <a:srgbClr val="8B5AF0"/>
                </a:solidFill>
              </a:rPr>
              <a:t>repare parameters for each fragment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d</a:t>
            </a:r>
            <a:r>
              <a:rPr lang="en-US" sz="2000" dirty="0" smtClean="0"/>
              <a:t>evelop mechanism to describe covalent interactions between neighboring fragments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w</a:t>
            </a:r>
            <a:r>
              <a:rPr lang="en-US" sz="2000" dirty="0" smtClean="0">
                <a:solidFill>
                  <a:schemeClr val="accent2"/>
                </a:solidFill>
              </a:rPr>
              <a:t>atch out for polarization madness</a:t>
            </a:r>
            <a:endParaRPr lang="en-US" sz="2000" dirty="0">
              <a:solidFill>
                <a:schemeClr val="accent2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81000" y="3889496"/>
            <a:ext cx="3389489" cy="2438401"/>
            <a:chOff x="381000" y="3889496"/>
            <a:chExt cx="3389489" cy="2438401"/>
          </a:xfrm>
        </p:grpSpPr>
        <p:grpSp>
          <p:nvGrpSpPr>
            <p:cNvPr id="32" name="Group 13"/>
            <p:cNvGrpSpPr>
              <a:grpSpLocks/>
            </p:cNvGrpSpPr>
            <p:nvPr/>
          </p:nvGrpSpPr>
          <p:grpSpPr bwMode="auto">
            <a:xfrm>
              <a:off x="1436511" y="4495800"/>
              <a:ext cx="1752600" cy="1600200"/>
              <a:chOff x="1680" y="960"/>
              <a:chExt cx="1104" cy="1008"/>
            </a:xfrm>
          </p:grpSpPr>
          <p:sp>
            <p:nvSpPr>
              <p:cNvPr id="33" name="Oval 14"/>
              <p:cNvSpPr>
                <a:spLocks noChangeArrowheads="1"/>
              </p:cNvSpPr>
              <p:nvPr/>
            </p:nvSpPr>
            <p:spPr bwMode="auto">
              <a:xfrm>
                <a:off x="1680" y="960"/>
                <a:ext cx="1104" cy="1008"/>
              </a:xfrm>
              <a:prstGeom prst="ellipse">
                <a:avLst/>
              </a:prstGeom>
              <a:gradFill rotWithShape="0">
                <a:gsLst>
                  <a:gs pos="0">
                    <a:srgbClr val="E6C656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15"/>
              <p:cNvSpPr>
                <a:spLocks noChangeArrowheads="1"/>
              </p:cNvSpPr>
              <p:nvPr/>
            </p:nvSpPr>
            <p:spPr bwMode="auto">
              <a:xfrm>
                <a:off x="1974" y="1234"/>
                <a:ext cx="528" cy="432"/>
              </a:xfrm>
              <a:prstGeom prst="ellipse">
                <a:avLst/>
              </a:prstGeom>
              <a:gradFill rotWithShape="0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18"/>
              <p:cNvSpPr>
                <a:spLocks noChangeShapeType="1"/>
              </p:cNvSpPr>
              <p:nvPr/>
            </p:nvSpPr>
            <p:spPr bwMode="auto">
              <a:xfrm>
                <a:off x="2352" y="1680"/>
                <a:ext cx="96" cy="206"/>
              </a:xfrm>
              <a:prstGeom prst="line">
                <a:avLst/>
              </a:prstGeom>
              <a:noFill/>
              <a:ln w="9525">
                <a:solidFill>
                  <a:srgbClr val="E6C656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19"/>
              <p:cNvSpPr>
                <a:spLocks noChangeArrowheads="1"/>
              </p:cNvSpPr>
              <p:nvPr/>
            </p:nvSpPr>
            <p:spPr bwMode="auto">
              <a:xfrm>
                <a:off x="2016" y="1296"/>
                <a:ext cx="42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QM</a:t>
                </a:r>
              </a:p>
            </p:txBody>
          </p:sp>
          <p:sp>
            <p:nvSpPr>
              <p:cNvPr id="49" name="Line 30"/>
              <p:cNvSpPr>
                <a:spLocks noChangeShapeType="1"/>
              </p:cNvSpPr>
              <p:nvPr/>
            </p:nvSpPr>
            <p:spPr bwMode="auto">
              <a:xfrm>
                <a:off x="1872" y="1056"/>
                <a:ext cx="192" cy="192"/>
              </a:xfrm>
              <a:prstGeom prst="line">
                <a:avLst/>
              </a:prstGeom>
              <a:noFill/>
              <a:ln w="9525">
                <a:solidFill>
                  <a:srgbClr val="E6C656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Line 31"/>
              <p:cNvSpPr>
                <a:spLocks noChangeShapeType="1"/>
              </p:cNvSpPr>
              <p:nvPr/>
            </p:nvSpPr>
            <p:spPr bwMode="auto">
              <a:xfrm flipH="1">
                <a:off x="1995" y="1680"/>
                <a:ext cx="117" cy="233"/>
              </a:xfrm>
              <a:prstGeom prst="line">
                <a:avLst/>
              </a:prstGeom>
              <a:noFill/>
              <a:ln w="9525">
                <a:solidFill>
                  <a:srgbClr val="E6C656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Line 32"/>
              <p:cNvSpPr>
                <a:spLocks noChangeShapeType="1"/>
              </p:cNvSpPr>
              <p:nvPr/>
            </p:nvSpPr>
            <p:spPr bwMode="auto">
              <a:xfrm>
                <a:off x="1742" y="1392"/>
                <a:ext cx="226" cy="0"/>
              </a:xfrm>
              <a:prstGeom prst="line">
                <a:avLst/>
              </a:prstGeom>
              <a:noFill/>
              <a:ln w="9525">
                <a:solidFill>
                  <a:srgbClr val="E6C656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" name="Freeform 30"/>
            <p:cNvSpPr/>
            <p:nvPr/>
          </p:nvSpPr>
          <p:spPr>
            <a:xfrm>
              <a:off x="381000" y="4343400"/>
              <a:ext cx="3389489" cy="1905000"/>
            </a:xfrm>
            <a:custGeom>
              <a:avLst/>
              <a:gdLst>
                <a:gd name="connsiteX0" fmla="*/ 0 w 2921000"/>
                <a:gd name="connsiteY0" fmla="*/ 776111 h 1707445"/>
                <a:gd name="connsiteX1" fmla="*/ 28222 w 2921000"/>
                <a:gd name="connsiteY1" fmla="*/ 635000 h 1707445"/>
                <a:gd name="connsiteX2" fmla="*/ 42333 w 2921000"/>
                <a:gd name="connsiteY2" fmla="*/ 592667 h 1707445"/>
                <a:gd name="connsiteX3" fmla="*/ 70556 w 2921000"/>
                <a:gd name="connsiteY3" fmla="*/ 564445 h 1707445"/>
                <a:gd name="connsiteX4" fmla="*/ 112889 w 2921000"/>
                <a:gd name="connsiteY4" fmla="*/ 451556 h 1707445"/>
                <a:gd name="connsiteX5" fmla="*/ 141111 w 2921000"/>
                <a:gd name="connsiteY5" fmla="*/ 423333 h 1707445"/>
                <a:gd name="connsiteX6" fmla="*/ 211667 w 2921000"/>
                <a:gd name="connsiteY6" fmla="*/ 310445 h 1707445"/>
                <a:gd name="connsiteX7" fmla="*/ 296333 w 2921000"/>
                <a:gd name="connsiteY7" fmla="*/ 254000 h 1707445"/>
                <a:gd name="connsiteX8" fmla="*/ 338667 w 2921000"/>
                <a:gd name="connsiteY8" fmla="*/ 211667 h 1707445"/>
                <a:gd name="connsiteX9" fmla="*/ 451556 w 2921000"/>
                <a:gd name="connsiteY9" fmla="*/ 155222 h 1707445"/>
                <a:gd name="connsiteX10" fmla="*/ 493889 w 2921000"/>
                <a:gd name="connsiteY10" fmla="*/ 127000 h 1707445"/>
                <a:gd name="connsiteX11" fmla="*/ 536222 w 2921000"/>
                <a:gd name="connsiteY11" fmla="*/ 112889 h 1707445"/>
                <a:gd name="connsiteX12" fmla="*/ 677333 w 2921000"/>
                <a:gd name="connsiteY12" fmla="*/ 56445 h 1707445"/>
                <a:gd name="connsiteX13" fmla="*/ 719667 w 2921000"/>
                <a:gd name="connsiteY13" fmla="*/ 42333 h 1707445"/>
                <a:gd name="connsiteX14" fmla="*/ 903111 w 2921000"/>
                <a:gd name="connsiteY14" fmla="*/ 56445 h 1707445"/>
                <a:gd name="connsiteX15" fmla="*/ 931333 w 2921000"/>
                <a:gd name="connsiteY15" fmla="*/ 98778 h 1707445"/>
                <a:gd name="connsiteX16" fmla="*/ 945445 w 2921000"/>
                <a:gd name="connsiteY16" fmla="*/ 141111 h 1707445"/>
                <a:gd name="connsiteX17" fmla="*/ 973667 w 2921000"/>
                <a:gd name="connsiteY17" fmla="*/ 197556 h 1707445"/>
                <a:gd name="connsiteX18" fmla="*/ 959556 w 2921000"/>
                <a:gd name="connsiteY18" fmla="*/ 409222 h 1707445"/>
                <a:gd name="connsiteX19" fmla="*/ 931333 w 2921000"/>
                <a:gd name="connsiteY19" fmla="*/ 465667 h 1707445"/>
                <a:gd name="connsiteX20" fmla="*/ 860778 w 2921000"/>
                <a:gd name="connsiteY20" fmla="*/ 550333 h 1707445"/>
                <a:gd name="connsiteX21" fmla="*/ 818445 w 2921000"/>
                <a:gd name="connsiteY21" fmla="*/ 635000 h 1707445"/>
                <a:gd name="connsiteX22" fmla="*/ 733778 w 2921000"/>
                <a:gd name="connsiteY22" fmla="*/ 705556 h 1707445"/>
                <a:gd name="connsiteX23" fmla="*/ 663222 w 2921000"/>
                <a:gd name="connsiteY23" fmla="*/ 776111 h 1707445"/>
                <a:gd name="connsiteX24" fmla="*/ 635000 w 2921000"/>
                <a:gd name="connsiteY24" fmla="*/ 818445 h 1707445"/>
                <a:gd name="connsiteX25" fmla="*/ 508000 w 2921000"/>
                <a:gd name="connsiteY25" fmla="*/ 987778 h 1707445"/>
                <a:gd name="connsiteX26" fmla="*/ 479778 w 2921000"/>
                <a:gd name="connsiteY26" fmla="*/ 1044222 h 1707445"/>
                <a:gd name="connsiteX27" fmla="*/ 451556 w 2921000"/>
                <a:gd name="connsiteY27" fmla="*/ 1157111 h 1707445"/>
                <a:gd name="connsiteX28" fmla="*/ 423333 w 2921000"/>
                <a:gd name="connsiteY28" fmla="*/ 1255889 h 1707445"/>
                <a:gd name="connsiteX29" fmla="*/ 437445 w 2921000"/>
                <a:gd name="connsiteY29" fmla="*/ 1326445 h 1707445"/>
                <a:gd name="connsiteX30" fmla="*/ 479778 w 2921000"/>
                <a:gd name="connsiteY30" fmla="*/ 1340556 h 1707445"/>
                <a:gd name="connsiteX31" fmla="*/ 677333 w 2921000"/>
                <a:gd name="connsiteY31" fmla="*/ 1326445 h 1707445"/>
                <a:gd name="connsiteX32" fmla="*/ 719667 w 2921000"/>
                <a:gd name="connsiteY32" fmla="*/ 1312333 h 1707445"/>
                <a:gd name="connsiteX33" fmla="*/ 818445 w 2921000"/>
                <a:gd name="connsiteY33" fmla="*/ 1199445 h 1707445"/>
                <a:gd name="connsiteX34" fmla="*/ 846667 w 2921000"/>
                <a:gd name="connsiteY34" fmla="*/ 1143000 h 1707445"/>
                <a:gd name="connsiteX35" fmla="*/ 917222 w 2921000"/>
                <a:gd name="connsiteY35" fmla="*/ 1030111 h 1707445"/>
                <a:gd name="connsiteX36" fmla="*/ 959556 w 2921000"/>
                <a:gd name="connsiteY36" fmla="*/ 931333 h 1707445"/>
                <a:gd name="connsiteX37" fmla="*/ 987778 w 2921000"/>
                <a:gd name="connsiteY37" fmla="*/ 846667 h 1707445"/>
                <a:gd name="connsiteX38" fmla="*/ 1044222 w 2921000"/>
                <a:gd name="connsiteY38" fmla="*/ 762000 h 1707445"/>
                <a:gd name="connsiteX39" fmla="*/ 1072445 w 2921000"/>
                <a:gd name="connsiteY39" fmla="*/ 663222 h 1707445"/>
                <a:gd name="connsiteX40" fmla="*/ 1100667 w 2921000"/>
                <a:gd name="connsiteY40" fmla="*/ 620889 h 1707445"/>
                <a:gd name="connsiteX41" fmla="*/ 1241778 w 2921000"/>
                <a:gd name="connsiteY41" fmla="*/ 366889 h 1707445"/>
                <a:gd name="connsiteX42" fmla="*/ 1326445 w 2921000"/>
                <a:gd name="connsiteY42" fmla="*/ 268111 h 1707445"/>
                <a:gd name="connsiteX43" fmla="*/ 1368778 w 2921000"/>
                <a:gd name="connsiteY43" fmla="*/ 211667 h 1707445"/>
                <a:gd name="connsiteX44" fmla="*/ 1509889 w 2921000"/>
                <a:gd name="connsiteY44" fmla="*/ 84667 h 1707445"/>
                <a:gd name="connsiteX45" fmla="*/ 1651000 w 2921000"/>
                <a:gd name="connsiteY45" fmla="*/ 28222 h 1707445"/>
                <a:gd name="connsiteX46" fmla="*/ 1707445 w 2921000"/>
                <a:gd name="connsiteY46" fmla="*/ 0 h 1707445"/>
                <a:gd name="connsiteX47" fmla="*/ 1778000 w 2921000"/>
                <a:gd name="connsiteY47" fmla="*/ 14111 h 1707445"/>
                <a:gd name="connsiteX48" fmla="*/ 1792111 w 2921000"/>
                <a:gd name="connsiteY48" fmla="*/ 56445 h 1707445"/>
                <a:gd name="connsiteX49" fmla="*/ 1806222 w 2921000"/>
                <a:gd name="connsiteY49" fmla="*/ 112889 h 1707445"/>
                <a:gd name="connsiteX50" fmla="*/ 1763889 w 2921000"/>
                <a:gd name="connsiteY50" fmla="*/ 324556 h 1707445"/>
                <a:gd name="connsiteX51" fmla="*/ 1735667 w 2921000"/>
                <a:gd name="connsiteY51" fmla="*/ 366889 h 1707445"/>
                <a:gd name="connsiteX52" fmla="*/ 1707445 w 2921000"/>
                <a:gd name="connsiteY52" fmla="*/ 451556 h 1707445"/>
                <a:gd name="connsiteX53" fmla="*/ 1749778 w 2921000"/>
                <a:gd name="connsiteY53" fmla="*/ 479778 h 1707445"/>
                <a:gd name="connsiteX54" fmla="*/ 1919111 w 2921000"/>
                <a:gd name="connsiteY54" fmla="*/ 395111 h 1707445"/>
                <a:gd name="connsiteX55" fmla="*/ 1975556 w 2921000"/>
                <a:gd name="connsiteY55" fmla="*/ 366889 h 1707445"/>
                <a:gd name="connsiteX56" fmla="*/ 2060222 w 2921000"/>
                <a:gd name="connsiteY56" fmla="*/ 282222 h 1707445"/>
                <a:gd name="connsiteX57" fmla="*/ 2102556 w 2921000"/>
                <a:gd name="connsiteY57" fmla="*/ 254000 h 1707445"/>
                <a:gd name="connsiteX58" fmla="*/ 2144889 w 2921000"/>
                <a:gd name="connsiteY58" fmla="*/ 211667 h 1707445"/>
                <a:gd name="connsiteX59" fmla="*/ 2314222 w 2921000"/>
                <a:gd name="connsiteY59" fmla="*/ 141111 h 1707445"/>
                <a:gd name="connsiteX60" fmla="*/ 2384778 w 2921000"/>
                <a:gd name="connsiteY60" fmla="*/ 112889 h 1707445"/>
                <a:gd name="connsiteX61" fmla="*/ 2455333 w 2921000"/>
                <a:gd name="connsiteY61" fmla="*/ 84667 h 1707445"/>
                <a:gd name="connsiteX62" fmla="*/ 2525889 w 2921000"/>
                <a:gd name="connsiteY62" fmla="*/ 70556 h 1707445"/>
                <a:gd name="connsiteX63" fmla="*/ 2794000 w 2921000"/>
                <a:gd name="connsiteY63" fmla="*/ 84667 h 1707445"/>
                <a:gd name="connsiteX64" fmla="*/ 2808111 w 2921000"/>
                <a:gd name="connsiteY64" fmla="*/ 155222 h 1707445"/>
                <a:gd name="connsiteX65" fmla="*/ 2794000 w 2921000"/>
                <a:gd name="connsiteY65" fmla="*/ 437445 h 1707445"/>
                <a:gd name="connsiteX66" fmla="*/ 2723445 w 2921000"/>
                <a:gd name="connsiteY66" fmla="*/ 592667 h 1707445"/>
                <a:gd name="connsiteX67" fmla="*/ 2652889 w 2921000"/>
                <a:gd name="connsiteY67" fmla="*/ 691445 h 1707445"/>
                <a:gd name="connsiteX68" fmla="*/ 2610556 w 2921000"/>
                <a:gd name="connsiteY68" fmla="*/ 747889 h 1707445"/>
                <a:gd name="connsiteX69" fmla="*/ 2511778 w 2921000"/>
                <a:gd name="connsiteY69" fmla="*/ 818445 h 1707445"/>
                <a:gd name="connsiteX70" fmla="*/ 2483556 w 2921000"/>
                <a:gd name="connsiteY70" fmla="*/ 874889 h 1707445"/>
                <a:gd name="connsiteX71" fmla="*/ 2398889 w 2921000"/>
                <a:gd name="connsiteY71" fmla="*/ 931333 h 1707445"/>
                <a:gd name="connsiteX72" fmla="*/ 2300111 w 2921000"/>
                <a:gd name="connsiteY72" fmla="*/ 1001889 h 1707445"/>
                <a:gd name="connsiteX73" fmla="*/ 2243667 w 2921000"/>
                <a:gd name="connsiteY73" fmla="*/ 1072445 h 1707445"/>
                <a:gd name="connsiteX74" fmla="*/ 2215445 w 2921000"/>
                <a:gd name="connsiteY74" fmla="*/ 1114778 h 1707445"/>
                <a:gd name="connsiteX75" fmla="*/ 2130778 w 2921000"/>
                <a:gd name="connsiteY75" fmla="*/ 1199445 h 1707445"/>
                <a:gd name="connsiteX76" fmla="*/ 2060222 w 2921000"/>
                <a:gd name="connsiteY76" fmla="*/ 1298222 h 1707445"/>
                <a:gd name="connsiteX77" fmla="*/ 1975556 w 2921000"/>
                <a:gd name="connsiteY77" fmla="*/ 1382889 h 1707445"/>
                <a:gd name="connsiteX78" fmla="*/ 1933222 w 2921000"/>
                <a:gd name="connsiteY78" fmla="*/ 1425222 h 1707445"/>
                <a:gd name="connsiteX79" fmla="*/ 1862667 w 2921000"/>
                <a:gd name="connsiteY79" fmla="*/ 1538111 h 1707445"/>
                <a:gd name="connsiteX80" fmla="*/ 1820333 w 2921000"/>
                <a:gd name="connsiteY80" fmla="*/ 1594556 h 1707445"/>
                <a:gd name="connsiteX81" fmla="*/ 1820333 w 2921000"/>
                <a:gd name="connsiteY81" fmla="*/ 1693333 h 1707445"/>
                <a:gd name="connsiteX82" fmla="*/ 1862667 w 2921000"/>
                <a:gd name="connsiteY82" fmla="*/ 1707445 h 1707445"/>
                <a:gd name="connsiteX83" fmla="*/ 2116667 w 2921000"/>
                <a:gd name="connsiteY83" fmla="*/ 1679222 h 1707445"/>
                <a:gd name="connsiteX84" fmla="*/ 2173111 w 2921000"/>
                <a:gd name="connsiteY84" fmla="*/ 1665111 h 1707445"/>
                <a:gd name="connsiteX85" fmla="*/ 2229556 w 2921000"/>
                <a:gd name="connsiteY85" fmla="*/ 1622778 h 1707445"/>
                <a:gd name="connsiteX86" fmla="*/ 2271889 w 2921000"/>
                <a:gd name="connsiteY86" fmla="*/ 1608667 h 1707445"/>
                <a:gd name="connsiteX87" fmla="*/ 2384778 w 2921000"/>
                <a:gd name="connsiteY87" fmla="*/ 1552222 h 1707445"/>
                <a:gd name="connsiteX88" fmla="*/ 2469445 w 2921000"/>
                <a:gd name="connsiteY88" fmla="*/ 1509889 h 1707445"/>
                <a:gd name="connsiteX89" fmla="*/ 2511778 w 2921000"/>
                <a:gd name="connsiteY89" fmla="*/ 1467556 h 1707445"/>
                <a:gd name="connsiteX90" fmla="*/ 2554111 w 2921000"/>
                <a:gd name="connsiteY90" fmla="*/ 1453445 h 1707445"/>
                <a:gd name="connsiteX91" fmla="*/ 2624667 w 2921000"/>
                <a:gd name="connsiteY91" fmla="*/ 1411111 h 1707445"/>
                <a:gd name="connsiteX92" fmla="*/ 2681111 w 2921000"/>
                <a:gd name="connsiteY92" fmla="*/ 1397000 h 1707445"/>
                <a:gd name="connsiteX93" fmla="*/ 2779889 w 2921000"/>
                <a:gd name="connsiteY93" fmla="*/ 1340556 h 1707445"/>
                <a:gd name="connsiteX94" fmla="*/ 2836333 w 2921000"/>
                <a:gd name="connsiteY94" fmla="*/ 1298222 h 1707445"/>
                <a:gd name="connsiteX95" fmla="*/ 2921000 w 2921000"/>
                <a:gd name="connsiteY95" fmla="*/ 1241778 h 170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21000" h="1707445">
                  <a:moveTo>
                    <a:pt x="0" y="776111"/>
                  </a:moveTo>
                  <a:cubicBezTo>
                    <a:pt x="9407" y="729074"/>
                    <a:pt x="13053" y="680507"/>
                    <a:pt x="28222" y="635000"/>
                  </a:cubicBezTo>
                  <a:cubicBezTo>
                    <a:pt x="32926" y="620889"/>
                    <a:pt x="34680" y="605422"/>
                    <a:pt x="42333" y="592667"/>
                  </a:cubicBezTo>
                  <a:cubicBezTo>
                    <a:pt x="49178" y="581259"/>
                    <a:pt x="61148" y="573852"/>
                    <a:pt x="70556" y="564445"/>
                  </a:cubicBezTo>
                  <a:cubicBezTo>
                    <a:pt x="82966" y="514805"/>
                    <a:pt x="83372" y="495831"/>
                    <a:pt x="112889" y="451556"/>
                  </a:cubicBezTo>
                  <a:cubicBezTo>
                    <a:pt x="120269" y="440486"/>
                    <a:pt x="133482" y="434232"/>
                    <a:pt x="141111" y="423333"/>
                  </a:cubicBezTo>
                  <a:cubicBezTo>
                    <a:pt x="166558" y="386980"/>
                    <a:pt x="180290" y="341823"/>
                    <a:pt x="211667" y="310445"/>
                  </a:cubicBezTo>
                  <a:cubicBezTo>
                    <a:pt x="287176" y="234933"/>
                    <a:pt x="176741" y="339422"/>
                    <a:pt x="296333" y="254000"/>
                  </a:cubicBezTo>
                  <a:cubicBezTo>
                    <a:pt x="312572" y="242401"/>
                    <a:pt x="321831" y="222381"/>
                    <a:pt x="338667" y="211667"/>
                  </a:cubicBezTo>
                  <a:cubicBezTo>
                    <a:pt x="374161" y="189080"/>
                    <a:pt x="416551" y="178559"/>
                    <a:pt x="451556" y="155222"/>
                  </a:cubicBezTo>
                  <a:cubicBezTo>
                    <a:pt x="465667" y="145815"/>
                    <a:pt x="478720" y="134584"/>
                    <a:pt x="493889" y="127000"/>
                  </a:cubicBezTo>
                  <a:cubicBezTo>
                    <a:pt x="507193" y="120348"/>
                    <a:pt x="522550" y="118748"/>
                    <a:pt x="536222" y="112889"/>
                  </a:cubicBezTo>
                  <a:cubicBezTo>
                    <a:pt x="681571" y="50597"/>
                    <a:pt x="484612" y="120686"/>
                    <a:pt x="677333" y="56445"/>
                  </a:cubicBezTo>
                  <a:lnTo>
                    <a:pt x="719667" y="42333"/>
                  </a:lnTo>
                  <a:cubicBezTo>
                    <a:pt x="780815" y="47037"/>
                    <a:pt x="843853" y="40643"/>
                    <a:pt x="903111" y="56445"/>
                  </a:cubicBezTo>
                  <a:cubicBezTo>
                    <a:pt x="919498" y="60815"/>
                    <a:pt x="923748" y="83609"/>
                    <a:pt x="931333" y="98778"/>
                  </a:cubicBezTo>
                  <a:cubicBezTo>
                    <a:pt x="937985" y="112082"/>
                    <a:pt x="939586" y="127439"/>
                    <a:pt x="945445" y="141111"/>
                  </a:cubicBezTo>
                  <a:cubicBezTo>
                    <a:pt x="953731" y="160446"/>
                    <a:pt x="964260" y="178741"/>
                    <a:pt x="973667" y="197556"/>
                  </a:cubicBezTo>
                  <a:cubicBezTo>
                    <a:pt x="968963" y="268111"/>
                    <a:pt x="970585" y="339375"/>
                    <a:pt x="959556" y="409222"/>
                  </a:cubicBezTo>
                  <a:cubicBezTo>
                    <a:pt x="956275" y="430000"/>
                    <a:pt x="941770" y="447403"/>
                    <a:pt x="931333" y="465667"/>
                  </a:cubicBezTo>
                  <a:cubicBezTo>
                    <a:pt x="893111" y="532555"/>
                    <a:pt x="913844" y="486652"/>
                    <a:pt x="860778" y="550333"/>
                  </a:cubicBezTo>
                  <a:cubicBezTo>
                    <a:pt x="784307" y="642100"/>
                    <a:pt x="873000" y="544077"/>
                    <a:pt x="818445" y="635000"/>
                  </a:cubicBezTo>
                  <a:cubicBezTo>
                    <a:pt x="805263" y="656970"/>
                    <a:pt x="744879" y="695689"/>
                    <a:pt x="733778" y="705556"/>
                  </a:cubicBezTo>
                  <a:cubicBezTo>
                    <a:pt x="708919" y="727653"/>
                    <a:pt x="681671" y="748437"/>
                    <a:pt x="663222" y="776111"/>
                  </a:cubicBezTo>
                  <a:cubicBezTo>
                    <a:pt x="653815" y="790222"/>
                    <a:pt x="645176" y="804877"/>
                    <a:pt x="635000" y="818445"/>
                  </a:cubicBezTo>
                  <a:cubicBezTo>
                    <a:pt x="623323" y="834014"/>
                    <a:pt x="535135" y="940292"/>
                    <a:pt x="508000" y="987778"/>
                  </a:cubicBezTo>
                  <a:cubicBezTo>
                    <a:pt x="497564" y="1006042"/>
                    <a:pt x="489185" y="1025407"/>
                    <a:pt x="479778" y="1044222"/>
                  </a:cubicBezTo>
                  <a:cubicBezTo>
                    <a:pt x="470371" y="1081852"/>
                    <a:pt x="463822" y="1120314"/>
                    <a:pt x="451556" y="1157111"/>
                  </a:cubicBezTo>
                  <a:cubicBezTo>
                    <a:pt x="431312" y="1217844"/>
                    <a:pt x="441053" y="1185015"/>
                    <a:pt x="423333" y="1255889"/>
                  </a:cubicBezTo>
                  <a:cubicBezTo>
                    <a:pt x="428037" y="1279408"/>
                    <a:pt x="424141" y="1306489"/>
                    <a:pt x="437445" y="1326445"/>
                  </a:cubicBezTo>
                  <a:cubicBezTo>
                    <a:pt x="445696" y="1338821"/>
                    <a:pt x="464904" y="1340556"/>
                    <a:pt x="479778" y="1340556"/>
                  </a:cubicBezTo>
                  <a:cubicBezTo>
                    <a:pt x="545797" y="1340556"/>
                    <a:pt x="611481" y="1331149"/>
                    <a:pt x="677333" y="1326445"/>
                  </a:cubicBezTo>
                  <a:cubicBezTo>
                    <a:pt x="691444" y="1321741"/>
                    <a:pt x="707563" y="1320979"/>
                    <a:pt x="719667" y="1312333"/>
                  </a:cubicBezTo>
                  <a:cubicBezTo>
                    <a:pt x="749309" y="1291160"/>
                    <a:pt x="798536" y="1231300"/>
                    <a:pt x="818445" y="1199445"/>
                  </a:cubicBezTo>
                  <a:cubicBezTo>
                    <a:pt x="829594" y="1181607"/>
                    <a:pt x="835518" y="1160838"/>
                    <a:pt x="846667" y="1143000"/>
                  </a:cubicBezTo>
                  <a:cubicBezTo>
                    <a:pt x="888292" y="1076400"/>
                    <a:pt x="890405" y="1101623"/>
                    <a:pt x="917222" y="1030111"/>
                  </a:cubicBezTo>
                  <a:cubicBezTo>
                    <a:pt x="956273" y="925974"/>
                    <a:pt x="902362" y="1017123"/>
                    <a:pt x="959556" y="931333"/>
                  </a:cubicBezTo>
                  <a:cubicBezTo>
                    <a:pt x="968963" y="903111"/>
                    <a:pt x="971277" y="871419"/>
                    <a:pt x="987778" y="846667"/>
                  </a:cubicBezTo>
                  <a:lnTo>
                    <a:pt x="1044222" y="762000"/>
                  </a:lnTo>
                  <a:cubicBezTo>
                    <a:pt x="1048745" y="743910"/>
                    <a:pt x="1062321" y="683469"/>
                    <a:pt x="1072445" y="663222"/>
                  </a:cubicBezTo>
                  <a:cubicBezTo>
                    <a:pt x="1080030" y="648053"/>
                    <a:pt x="1092546" y="635778"/>
                    <a:pt x="1100667" y="620889"/>
                  </a:cubicBezTo>
                  <a:cubicBezTo>
                    <a:pt x="1154278" y="522601"/>
                    <a:pt x="1171144" y="461068"/>
                    <a:pt x="1241778" y="366889"/>
                  </a:cubicBezTo>
                  <a:cubicBezTo>
                    <a:pt x="1365571" y="201831"/>
                    <a:pt x="1208518" y="405692"/>
                    <a:pt x="1326445" y="268111"/>
                  </a:cubicBezTo>
                  <a:cubicBezTo>
                    <a:pt x="1341751" y="250255"/>
                    <a:pt x="1353045" y="229148"/>
                    <a:pt x="1368778" y="211667"/>
                  </a:cubicBezTo>
                  <a:cubicBezTo>
                    <a:pt x="1408356" y="167692"/>
                    <a:pt x="1457883" y="117171"/>
                    <a:pt x="1509889" y="84667"/>
                  </a:cubicBezTo>
                  <a:cubicBezTo>
                    <a:pt x="1608516" y="23025"/>
                    <a:pt x="1524351" y="91545"/>
                    <a:pt x="1651000" y="28222"/>
                  </a:cubicBezTo>
                  <a:lnTo>
                    <a:pt x="1707445" y="0"/>
                  </a:lnTo>
                  <a:cubicBezTo>
                    <a:pt x="1730963" y="4704"/>
                    <a:pt x="1758044" y="807"/>
                    <a:pt x="1778000" y="14111"/>
                  </a:cubicBezTo>
                  <a:cubicBezTo>
                    <a:pt x="1790376" y="22362"/>
                    <a:pt x="1788025" y="42143"/>
                    <a:pt x="1792111" y="56445"/>
                  </a:cubicBezTo>
                  <a:cubicBezTo>
                    <a:pt x="1797439" y="75093"/>
                    <a:pt x="1801518" y="94074"/>
                    <a:pt x="1806222" y="112889"/>
                  </a:cubicBezTo>
                  <a:cubicBezTo>
                    <a:pt x="1784070" y="400867"/>
                    <a:pt x="1836999" y="233167"/>
                    <a:pt x="1763889" y="324556"/>
                  </a:cubicBezTo>
                  <a:cubicBezTo>
                    <a:pt x="1753295" y="337799"/>
                    <a:pt x="1742555" y="351391"/>
                    <a:pt x="1735667" y="366889"/>
                  </a:cubicBezTo>
                  <a:cubicBezTo>
                    <a:pt x="1723585" y="394074"/>
                    <a:pt x="1707445" y="451556"/>
                    <a:pt x="1707445" y="451556"/>
                  </a:cubicBezTo>
                  <a:cubicBezTo>
                    <a:pt x="1721556" y="460963"/>
                    <a:pt x="1732950" y="477674"/>
                    <a:pt x="1749778" y="479778"/>
                  </a:cubicBezTo>
                  <a:cubicBezTo>
                    <a:pt x="1820888" y="488667"/>
                    <a:pt x="1866568" y="427951"/>
                    <a:pt x="1919111" y="395111"/>
                  </a:cubicBezTo>
                  <a:cubicBezTo>
                    <a:pt x="1936949" y="383962"/>
                    <a:pt x="1956741" y="376296"/>
                    <a:pt x="1975556" y="366889"/>
                  </a:cubicBezTo>
                  <a:cubicBezTo>
                    <a:pt x="2003778" y="338667"/>
                    <a:pt x="2027013" y="304361"/>
                    <a:pt x="2060222" y="282222"/>
                  </a:cubicBezTo>
                  <a:cubicBezTo>
                    <a:pt x="2074333" y="272815"/>
                    <a:pt x="2089527" y="264857"/>
                    <a:pt x="2102556" y="254000"/>
                  </a:cubicBezTo>
                  <a:cubicBezTo>
                    <a:pt x="2117887" y="241225"/>
                    <a:pt x="2127281" y="221058"/>
                    <a:pt x="2144889" y="211667"/>
                  </a:cubicBezTo>
                  <a:cubicBezTo>
                    <a:pt x="2198843" y="182891"/>
                    <a:pt x="2257680" y="164393"/>
                    <a:pt x="2314222" y="141111"/>
                  </a:cubicBezTo>
                  <a:cubicBezTo>
                    <a:pt x="2337644" y="131466"/>
                    <a:pt x="2361259" y="122296"/>
                    <a:pt x="2384778" y="112889"/>
                  </a:cubicBezTo>
                  <a:cubicBezTo>
                    <a:pt x="2408296" y="103482"/>
                    <a:pt x="2430495" y="89635"/>
                    <a:pt x="2455333" y="84667"/>
                  </a:cubicBezTo>
                  <a:lnTo>
                    <a:pt x="2525889" y="70556"/>
                  </a:lnTo>
                  <a:cubicBezTo>
                    <a:pt x="2615259" y="75260"/>
                    <a:pt x="2708280" y="58951"/>
                    <a:pt x="2794000" y="84667"/>
                  </a:cubicBezTo>
                  <a:cubicBezTo>
                    <a:pt x="2816973" y="91559"/>
                    <a:pt x="2808111" y="131238"/>
                    <a:pt x="2808111" y="155222"/>
                  </a:cubicBezTo>
                  <a:cubicBezTo>
                    <a:pt x="2808111" y="249414"/>
                    <a:pt x="2801511" y="343553"/>
                    <a:pt x="2794000" y="437445"/>
                  </a:cubicBezTo>
                  <a:cubicBezTo>
                    <a:pt x="2781843" y="589411"/>
                    <a:pt x="2781022" y="419947"/>
                    <a:pt x="2723445" y="592667"/>
                  </a:cubicBezTo>
                  <a:cubicBezTo>
                    <a:pt x="2698039" y="668881"/>
                    <a:pt x="2725002" y="609029"/>
                    <a:pt x="2652889" y="691445"/>
                  </a:cubicBezTo>
                  <a:cubicBezTo>
                    <a:pt x="2637402" y="709144"/>
                    <a:pt x="2627186" y="731259"/>
                    <a:pt x="2610556" y="747889"/>
                  </a:cubicBezTo>
                  <a:cubicBezTo>
                    <a:pt x="2593059" y="765386"/>
                    <a:pt x="2535810" y="802423"/>
                    <a:pt x="2511778" y="818445"/>
                  </a:cubicBezTo>
                  <a:cubicBezTo>
                    <a:pt x="2502371" y="837260"/>
                    <a:pt x="2498430" y="860015"/>
                    <a:pt x="2483556" y="874889"/>
                  </a:cubicBezTo>
                  <a:cubicBezTo>
                    <a:pt x="2459572" y="898873"/>
                    <a:pt x="2422873" y="907348"/>
                    <a:pt x="2398889" y="931333"/>
                  </a:cubicBezTo>
                  <a:cubicBezTo>
                    <a:pt x="2351273" y="978950"/>
                    <a:pt x="2382075" y="952711"/>
                    <a:pt x="2300111" y="1001889"/>
                  </a:cubicBezTo>
                  <a:cubicBezTo>
                    <a:pt x="2281296" y="1025408"/>
                    <a:pt x="2261738" y="1048350"/>
                    <a:pt x="2243667" y="1072445"/>
                  </a:cubicBezTo>
                  <a:cubicBezTo>
                    <a:pt x="2233491" y="1086012"/>
                    <a:pt x="2226712" y="1102102"/>
                    <a:pt x="2215445" y="1114778"/>
                  </a:cubicBezTo>
                  <a:cubicBezTo>
                    <a:pt x="2188929" y="1144609"/>
                    <a:pt x="2152917" y="1166236"/>
                    <a:pt x="2130778" y="1199445"/>
                  </a:cubicBezTo>
                  <a:cubicBezTo>
                    <a:pt x="2111144" y="1228895"/>
                    <a:pt x="2082730" y="1273213"/>
                    <a:pt x="2060222" y="1298222"/>
                  </a:cubicBezTo>
                  <a:cubicBezTo>
                    <a:pt x="2033522" y="1327888"/>
                    <a:pt x="2003778" y="1354667"/>
                    <a:pt x="1975556" y="1382889"/>
                  </a:cubicBezTo>
                  <a:cubicBezTo>
                    <a:pt x="1961445" y="1397000"/>
                    <a:pt x="1943489" y="1408110"/>
                    <a:pt x="1933222" y="1425222"/>
                  </a:cubicBezTo>
                  <a:cubicBezTo>
                    <a:pt x="1908504" y="1466419"/>
                    <a:pt x="1889815" y="1500104"/>
                    <a:pt x="1862667" y="1538111"/>
                  </a:cubicBezTo>
                  <a:cubicBezTo>
                    <a:pt x="1848997" y="1557249"/>
                    <a:pt x="1834444" y="1575741"/>
                    <a:pt x="1820333" y="1594556"/>
                  </a:cubicBezTo>
                  <a:cubicBezTo>
                    <a:pt x="1808882" y="1628908"/>
                    <a:pt x="1791149" y="1656854"/>
                    <a:pt x="1820333" y="1693333"/>
                  </a:cubicBezTo>
                  <a:cubicBezTo>
                    <a:pt x="1829625" y="1704948"/>
                    <a:pt x="1848556" y="1702741"/>
                    <a:pt x="1862667" y="1707445"/>
                  </a:cubicBezTo>
                  <a:cubicBezTo>
                    <a:pt x="1947334" y="1698037"/>
                    <a:pt x="2032260" y="1690732"/>
                    <a:pt x="2116667" y="1679222"/>
                  </a:cubicBezTo>
                  <a:cubicBezTo>
                    <a:pt x="2135883" y="1676602"/>
                    <a:pt x="2155765" y="1673784"/>
                    <a:pt x="2173111" y="1665111"/>
                  </a:cubicBezTo>
                  <a:cubicBezTo>
                    <a:pt x="2194147" y="1654593"/>
                    <a:pt x="2209136" y="1634446"/>
                    <a:pt x="2229556" y="1622778"/>
                  </a:cubicBezTo>
                  <a:cubicBezTo>
                    <a:pt x="2242471" y="1615398"/>
                    <a:pt x="2258348" y="1614822"/>
                    <a:pt x="2271889" y="1608667"/>
                  </a:cubicBezTo>
                  <a:cubicBezTo>
                    <a:pt x="2310189" y="1591258"/>
                    <a:pt x="2347148" y="1571037"/>
                    <a:pt x="2384778" y="1552222"/>
                  </a:cubicBezTo>
                  <a:lnTo>
                    <a:pt x="2469445" y="1509889"/>
                  </a:lnTo>
                  <a:cubicBezTo>
                    <a:pt x="2483556" y="1495778"/>
                    <a:pt x="2495174" y="1478626"/>
                    <a:pt x="2511778" y="1467556"/>
                  </a:cubicBezTo>
                  <a:cubicBezTo>
                    <a:pt x="2524154" y="1459305"/>
                    <a:pt x="2540807" y="1460097"/>
                    <a:pt x="2554111" y="1453445"/>
                  </a:cubicBezTo>
                  <a:cubicBezTo>
                    <a:pt x="2578643" y="1441179"/>
                    <a:pt x="2599604" y="1422250"/>
                    <a:pt x="2624667" y="1411111"/>
                  </a:cubicBezTo>
                  <a:cubicBezTo>
                    <a:pt x="2642389" y="1403234"/>
                    <a:pt x="2662952" y="1403810"/>
                    <a:pt x="2681111" y="1397000"/>
                  </a:cubicBezTo>
                  <a:cubicBezTo>
                    <a:pt x="2715925" y="1383945"/>
                    <a:pt x="2749722" y="1362104"/>
                    <a:pt x="2779889" y="1340556"/>
                  </a:cubicBezTo>
                  <a:cubicBezTo>
                    <a:pt x="2799027" y="1326886"/>
                    <a:pt x="2817066" y="1311709"/>
                    <a:pt x="2836333" y="1298222"/>
                  </a:cubicBezTo>
                  <a:cubicBezTo>
                    <a:pt x="2864120" y="1278771"/>
                    <a:pt x="2921000" y="1241778"/>
                    <a:pt x="2921000" y="1241778"/>
                  </a:cubicBezTo>
                </a:path>
              </a:pathLst>
            </a:custGeom>
            <a:ln w="28575" cmpd="sng">
              <a:solidFill>
                <a:schemeClr val="accent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 rot="18782031">
              <a:off x="307049" y="4378203"/>
              <a:ext cx="7620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ea typeface="ＭＳ Ｐゴシック" pitchFamily="34" charset="-128"/>
                </a:rPr>
                <a:t>EFP</a:t>
              </a:r>
            </a:p>
          </p:txBody>
        </p:sp>
        <p:sp>
          <p:nvSpPr>
            <p:cNvPr id="59" name="Rounded Rectangle 58"/>
            <p:cNvSpPr/>
            <p:nvPr/>
          </p:nvSpPr>
          <p:spPr bwMode="auto">
            <a:xfrm rot="18782031">
              <a:off x="1140750" y="4003796"/>
              <a:ext cx="7620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ea typeface="ＭＳ Ｐゴシック" pitchFamily="34" charset="-128"/>
                </a:rPr>
                <a:t>EFP</a:t>
              </a:r>
            </a:p>
          </p:txBody>
        </p:sp>
        <p:sp>
          <p:nvSpPr>
            <p:cNvPr id="60" name="Rounded Rectangle 59"/>
            <p:cNvSpPr/>
            <p:nvPr/>
          </p:nvSpPr>
          <p:spPr bwMode="auto">
            <a:xfrm rot="18782031">
              <a:off x="683551" y="4841997"/>
              <a:ext cx="7620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ea typeface="ＭＳ Ｐゴシック" pitchFamily="34" charset="-128"/>
                </a:rPr>
                <a:t>EFP</a:t>
              </a:r>
            </a:p>
          </p:txBody>
        </p:sp>
        <p:sp>
          <p:nvSpPr>
            <p:cNvPr id="61" name="Rounded Rectangle 60"/>
            <p:cNvSpPr/>
            <p:nvPr/>
          </p:nvSpPr>
          <p:spPr bwMode="auto">
            <a:xfrm rot="18782031">
              <a:off x="1140750" y="5222997"/>
              <a:ext cx="7620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ea typeface="ＭＳ Ｐゴシック" pitchFamily="34" charset="-128"/>
                </a:rPr>
                <a:t>EFP</a:t>
              </a:r>
            </a:p>
          </p:txBody>
        </p:sp>
        <p:sp>
          <p:nvSpPr>
            <p:cNvPr id="62" name="Rounded Rectangle 61"/>
            <p:cNvSpPr/>
            <p:nvPr/>
          </p:nvSpPr>
          <p:spPr bwMode="auto">
            <a:xfrm rot="18782031">
              <a:off x="378750" y="5680197"/>
              <a:ext cx="7620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ea typeface="ＭＳ Ｐゴシック" pitchFamily="34" charset="-128"/>
                </a:rPr>
                <a:t>EFP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735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Polypeptide: how to cut into fragments?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066800"/>
            <a:ext cx="4343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Small fragments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(</a:t>
            </a:r>
            <a:r>
              <a:rPr lang="en-US" dirty="0" err="1" smtClean="0">
                <a:solidFill>
                  <a:srgbClr val="800000"/>
                </a:solidFill>
              </a:rPr>
              <a:t>Nemukhin</a:t>
            </a:r>
            <a:r>
              <a:rPr lang="en-US" dirty="0" smtClean="0">
                <a:solidFill>
                  <a:srgbClr val="800000"/>
                </a:solidFill>
              </a:rPr>
              <a:t> group)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Main goal: reaction mechanisms</a:t>
            </a:r>
          </a:p>
          <a:p>
            <a:endParaRPr lang="en-US" dirty="0" smtClean="0"/>
          </a:p>
          <a:p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Fragment-fragment interactions: classical FF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QM-fragment interactions: electrostatic embedding, fitted ex-rep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Fragment parameters: predetermined, stored in library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8B5AF0"/>
                </a:solidFill>
              </a:rPr>
              <a:t>Fragment-fragment and QM-fragment gradients are relatively straightforward</a:t>
            </a:r>
            <a:endParaRPr lang="en-US" sz="2000" dirty="0">
              <a:solidFill>
                <a:srgbClr val="8B5A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1017687"/>
            <a:ext cx="4495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Large fragments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(Slipchenko group)</a:t>
            </a:r>
          </a:p>
          <a:p>
            <a:r>
              <a:rPr lang="en-US" dirty="0" smtClean="0">
                <a:solidFill>
                  <a:srgbClr val="5918BB"/>
                </a:solidFill>
              </a:rPr>
              <a:t>Main goal: accurate description of protein effects on photochemistry</a:t>
            </a:r>
          </a:p>
          <a:p>
            <a:endParaRPr lang="en-US" dirty="0">
              <a:solidFill>
                <a:srgbClr val="8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Fragment-fragment interactions: </a:t>
            </a:r>
            <a:r>
              <a:rPr lang="en-US" sz="2000" dirty="0" smtClean="0"/>
              <a:t>EFP terms + bonded terms from classical FF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8B5AF0"/>
                </a:solidFill>
              </a:rPr>
              <a:t>QM-fragment interactions: electrostatic </a:t>
            </a:r>
            <a:r>
              <a:rPr lang="en-US" sz="2000" dirty="0" smtClean="0">
                <a:solidFill>
                  <a:srgbClr val="8B5AF0"/>
                </a:solidFill>
              </a:rPr>
              <a:t>+ polarization embedding</a:t>
            </a:r>
            <a:endParaRPr lang="en-US" sz="2000" dirty="0">
              <a:solidFill>
                <a:srgbClr val="8B5AF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Fragment parameters: </a:t>
            </a:r>
            <a:r>
              <a:rPr lang="en-US" sz="2000" dirty="0" smtClean="0"/>
              <a:t>recomputed for each structure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8B5AF0"/>
                </a:solidFill>
              </a:rPr>
              <a:t>Gradients </a:t>
            </a:r>
            <a:r>
              <a:rPr lang="en-US" sz="2000" dirty="0">
                <a:solidFill>
                  <a:srgbClr val="8B5AF0"/>
                </a:solidFill>
              </a:rPr>
              <a:t>are </a:t>
            </a:r>
            <a:r>
              <a:rPr lang="en-US" sz="2000" dirty="0" smtClean="0">
                <a:solidFill>
                  <a:srgbClr val="8B5AF0"/>
                </a:solidFill>
              </a:rPr>
              <a:t>more complicated</a:t>
            </a:r>
            <a:endParaRPr lang="en-US" sz="2000" dirty="0">
              <a:solidFill>
                <a:srgbClr val="8B5A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0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Preparing parameters for bio-fragments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14600" y="1000542"/>
            <a:ext cx="4111898" cy="1546086"/>
            <a:chOff x="1090246" y="1120914"/>
            <a:chExt cx="4111898" cy="1546086"/>
          </a:xfrm>
        </p:grpSpPr>
        <p:sp>
          <p:nvSpPr>
            <p:cNvPr id="4" name="TextBox 3"/>
            <p:cNvSpPr txBox="1"/>
            <p:nvPr/>
          </p:nvSpPr>
          <p:spPr>
            <a:xfrm>
              <a:off x="1090246" y="1676400"/>
              <a:ext cx="41118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−</a:t>
              </a:r>
              <a:r>
                <a:rPr lang="en-US" sz="2000" dirty="0" err="1" smtClean="0"/>
                <a:t>C</a:t>
              </a:r>
              <a:r>
                <a:rPr lang="en-US" sz="2000" baseline="-25000" dirty="0" err="1" smtClean="0"/>
                <a:t>a</a:t>
              </a:r>
              <a:r>
                <a:rPr lang="en-US" sz="2000" dirty="0" err="1" smtClean="0"/>
                <a:t>H</a:t>
              </a:r>
              <a:r>
                <a:rPr lang="en-US" sz="2000" dirty="0" smtClean="0"/>
                <a:t>−C−NH</a:t>
              </a:r>
              <a:r>
                <a:rPr lang="en-US" sz="2000" dirty="0"/>
                <a:t>−</a:t>
              </a:r>
              <a:r>
                <a:rPr lang="en-US" sz="2000" dirty="0" err="1" smtClean="0"/>
                <a:t>C</a:t>
              </a:r>
              <a:r>
                <a:rPr lang="en-US" sz="2000" baseline="-25000" dirty="0" err="1"/>
                <a:t>a</a:t>
              </a:r>
              <a:r>
                <a:rPr lang="en-US" sz="2000" dirty="0" err="1" smtClean="0"/>
                <a:t>H</a:t>
              </a:r>
              <a:r>
                <a:rPr lang="en-US" sz="2000" dirty="0"/>
                <a:t>−</a:t>
              </a:r>
              <a:r>
                <a:rPr lang="en-US" sz="2000" dirty="0" smtClean="0"/>
                <a:t> </a:t>
              </a:r>
              <a:r>
                <a:rPr lang="en-US" sz="2000" dirty="0"/>
                <a:t>−</a:t>
              </a:r>
              <a:r>
                <a:rPr lang="en-US" sz="2000" dirty="0" smtClean="0"/>
                <a:t>C−NH</a:t>
              </a:r>
              <a:r>
                <a:rPr lang="en-US" sz="2000" dirty="0"/>
                <a:t>−</a:t>
              </a:r>
              <a:r>
                <a:rPr lang="en-US" sz="2000" dirty="0" err="1" smtClean="0"/>
                <a:t>C</a:t>
              </a:r>
              <a:r>
                <a:rPr lang="en-US" sz="2000" baseline="-25000" dirty="0" err="1"/>
                <a:t>a</a:t>
              </a:r>
              <a:r>
                <a:rPr lang="en-US" sz="2000" dirty="0" err="1" smtClean="0"/>
                <a:t>H</a:t>
              </a:r>
              <a:r>
                <a:rPr lang="en-US" sz="2000" dirty="0" smtClean="0"/>
                <a:t>−    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76468" y="1120914"/>
              <a:ext cx="3841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</a:t>
              </a:r>
              <a:endParaRPr lang="en-US" sz="2000" dirty="0" smtClean="0"/>
            </a:p>
            <a:p>
              <a:r>
                <a:rPr lang="en-US" sz="2000" dirty="0" smtClean="0"/>
                <a:t>||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25744" y="1120914"/>
              <a:ext cx="3841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</a:t>
              </a:r>
              <a:endParaRPr lang="en-US" sz="2000" dirty="0" smtClean="0"/>
            </a:p>
            <a:p>
              <a:r>
                <a:rPr lang="en-US" sz="2000" dirty="0" smtClean="0"/>
                <a:t>||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6788" y="1959114"/>
              <a:ext cx="3698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|</a:t>
              </a:r>
            </a:p>
            <a:p>
              <a:r>
                <a:rPr lang="en-US" sz="2000" dirty="0"/>
                <a:t>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74856" y="1959114"/>
              <a:ext cx="3698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|</a:t>
              </a:r>
            </a:p>
            <a:p>
              <a:r>
                <a:rPr lang="en-US" sz="2000" dirty="0"/>
                <a:t>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40144" y="1959114"/>
              <a:ext cx="3698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|</a:t>
              </a:r>
            </a:p>
            <a:p>
              <a:r>
                <a:rPr lang="en-US" sz="2000" dirty="0"/>
                <a:t>R</a:t>
              </a:r>
            </a:p>
          </p:txBody>
        </p:sp>
      </p:grpSp>
      <p:sp>
        <p:nvSpPr>
          <p:cNvPr id="13" name="Freeform 12"/>
          <p:cNvSpPr/>
          <p:nvPr/>
        </p:nvSpPr>
        <p:spPr>
          <a:xfrm>
            <a:off x="4797698" y="1403628"/>
            <a:ext cx="76200" cy="691163"/>
          </a:xfrm>
          <a:custGeom>
            <a:avLst/>
            <a:gdLst>
              <a:gd name="connsiteX0" fmla="*/ 77389 w 129101"/>
              <a:gd name="connsiteY0" fmla="*/ 0 h 538763"/>
              <a:gd name="connsiteX1" fmla="*/ 13243 w 129101"/>
              <a:gd name="connsiteY1" fmla="*/ 51311 h 538763"/>
              <a:gd name="connsiteX2" fmla="*/ 51731 w 129101"/>
              <a:gd name="connsiteY2" fmla="*/ 141105 h 538763"/>
              <a:gd name="connsiteX3" fmla="*/ 90219 w 129101"/>
              <a:gd name="connsiteY3" fmla="*/ 153932 h 538763"/>
              <a:gd name="connsiteX4" fmla="*/ 115877 w 129101"/>
              <a:gd name="connsiteY4" fmla="*/ 179588 h 538763"/>
              <a:gd name="connsiteX5" fmla="*/ 103048 w 129101"/>
              <a:gd name="connsiteY5" fmla="*/ 269381 h 538763"/>
              <a:gd name="connsiteX6" fmla="*/ 64560 w 129101"/>
              <a:gd name="connsiteY6" fmla="*/ 282209 h 538763"/>
              <a:gd name="connsiteX7" fmla="*/ 38902 w 129101"/>
              <a:gd name="connsiteY7" fmla="*/ 320692 h 538763"/>
              <a:gd name="connsiteX8" fmla="*/ 103048 w 129101"/>
              <a:gd name="connsiteY8" fmla="*/ 384831 h 538763"/>
              <a:gd name="connsiteX9" fmla="*/ 128706 w 129101"/>
              <a:gd name="connsiteY9" fmla="*/ 423314 h 538763"/>
              <a:gd name="connsiteX10" fmla="*/ 115877 w 129101"/>
              <a:gd name="connsiteY10" fmla="*/ 461797 h 538763"/>
              <a:gd name="connsiteX11" fmla="*/ 77389 w 129101"/>
              <a:gd name="connsiteY11" fmla="*/ 500280 h 538763"/>
              <a:gd name="connsiteX12" fmla="*/ 13243 w 129101"/>
              <a:gd name="connsiteY12" fmla="*/ 538763 h 53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9101" h="538763">
                <a:moveTo>
                  <a:pt x="77389" y="0"/>
                </a:moveTo>
                <a:cubicBezTo>
                  <a:pt x="56007" y="17104"/>
                  <a:pt x="31064" y="30523"/>
                  <a:pt x="13243" y="51311"/>
                </a:cubicBezTo>
                <a:cubicBezTo>
                  <a:pt x="-17142" y="86756"/>
                  <a:pt x="8573" y="126722"/>
                  <a:pt x="51731" y="141105"/>
                </a:cubicBezTo>
                <a:lnTo>
                  <a:pt x="90219" y="153932"/>
                </a:lnTo>
                <a:cubicBezTo>
                  <a:pt x="98772" y="162484"/>
                  <a:pt x="109654" y="169217"/>
                  <a:pt x="115877" y="179588"/>
                </a:cubicBezTo>
                <a:cubicBezTo>
                  <a:pt x="135785" y="212764"/>
                  <a:pt x="133296" y="239137"/>
                  <a:pt x="103048" y="269381"/>
                </a:cubicBezTo>
                <a:cubicBezTo>
                  <a:pt x="93485" y="278943"/>
                  <a:pt x="77389" y="277933"/>
                  <a:pt x="64560" y="282209"/>
                </a:cubicBezTo>
                <a:cubicBezTo>
                  <a:pt x="56007" y="295037"/>
                  <a:pt x="38902" y="305275"/>
                  <a:pt x="38902" y="320692"/>
                </a:cubicBezTo>
                <a:cubicBezTo>
                  <a:pt x="38902" y="349198"/>
                  <a:pt x="85945" y="373430"/>
                  <a:pt x="103048" y="384831"/>
                </a:cubicBezTo>
                <a:cubicBezTo>
                  <a:pt x="111601" y="397659"/>
                  <a:pt x="126171" y="408106"/>
                  <a:pt x="128706" y="423314"/>
                </a:cubicBezTo>
                <a:cubicBezTo>
                  <a:pt x="130929" y="436652"/>
                  <a:pt x="123378" y="450547"/>
                  <a:pt x="115877" y="461797"/>
                </a:cubicBezTo>
                <a:cubicBezTo>
                  <a:pt x="105813" y="476892"/>
                  <a:pt x="91327" y="488666"/>
                  <a:pt x="77389" y="500280"/>
                </a:cubicBezTo>
                <a:cubicBezTo>
                  <a:pt x="54167" y="519629"/>
                  <a:pt x="38290" y="526241"/>
                  <a:pt x="13243" y="538763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066800" y="2590800"/>
            <a:ext cx="2605534" cy="1568172"/>
            <a:chOff x="1828800" y="2807256"/>
            <a:chExt cx="2605534" cy="1568172"/>
          </a:xfrm>
        </p:grpSpPr>
        <p:sp>
          <p:nvSpPr>
            <p:cNvPr id="15" name="TextBox 14"/>
            <p:cNvSpPr txBox="1"/>
            <p:nvPr/>
          </p:nvSpPr>
          <p:spPr>
            <a:xfrm>
              <a:off x="1828800" y="3446145"/>
              <a:ext cx="2605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−</a:t>
              </a:r>
              <a:r>
                <a:rPr lang="en-US" sz="2000" dirty="0" smtClean="0"/>
                <a:t>C</a:t>
              </a:r>
              <a:r>
                <a:rPr lang="en-US" sz="2000" baseline="-25000" dirty="0" smtClean="0"/>
                <a:t>a</a:t>
              </a:r>
              <a:r>
                <a:rPr lang="en-US" sz="2000" dirty="0" smtClean="0"/>
                <a:t>H−C−NH</a:t>
              </a:r>
              <a:r>
                <a:rPr lang="en-US" sz="2000" dirty="0"/>
                <a:t>−</a:t>
              </a:r>
              <a:r>
                <a:rPr lang="en-US" sz="2000" dirty="0" err="1" smtClean="0"/>
                <a:t>C</a:t>
              </a:r>
              <a:r>
                <a:rPr lang="en-US" sz="2000" baseline="-25000" dirty="0" err="1" smtClean="0"/>
                <a:t>a</a:t>
              </a:r>
              <a:r>
                <a:rPr lang="en-US" sz="2000" dirty="0" err="1" smtClean="0"/>
                <a:t>H</a:t>
              </a:r>
              <a:r>
                <a:rPr lang="en-US" sz="2000" dirty="0" smtClean="0"/>
                <a:t>−</a:t>
              </a:r>
              <a:r>
                <a:rPr lang="en-US" sz="2000" dirty="0" smtClean="0">
                  <a:solidFill>
                    <a:srgbClr val="FF0000"/>
                  </a:solidFill>
                </a:rPr>
                <a:t>H</a:t>
              </a:r>
              <a:r>
                <a:rPr lang="en-US" sz="2000" dirty="0" smtClean="0"/>
                <a:t>                </a:t>
              </a:r>
              <a:endParaRPr lang="en-US" sz="2000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057400" y="2807256"/>
              <a:ext cx="1817688" cy="1568172"/>
              <a:chOff x="1219200" y="3330714"/>
              <a:chExt cx="1817688" cy="156817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752600" y="3330714"/>
                <a:ext cx="38416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O</a:t>
                </a:r>
                <a:endParaRPr lang="en-US" sz="2000" dirty="0" smtClean="0"/>
              </a:p>
              <a:p>
                <a:r>
                  <a:rPr lang="en-US" sz="2000" dirty="0" smtClean="0"/>
                  <a:t>||</a:t>
                </a:r>
                <a:endParaRPr lang="en-US" sz="20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219200" y="4191000"/>
                <a:ext cx="3698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|</a:t>
                </a:r>
              </a:p>
              <a:p>
                <a:r>
                  <a:rPr lang="en-US" sz="2000" dirty="0"/>
                  <a:t>R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667000" y="4191000"/>
                <a:ext cx="3698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|</a:t>
                </a:r>
              </a:p>
              <a:p>
                <a:r>
                  <a:rPr lang="en-US" sz="2000" dirty="0"/>
                  <a:t>R</a:t>
                </a: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429000" y="2546628"/>
            <a:ext cx="2743200" cy="685800"/>
            <a:chOff x="3505200" y="2895600"/>
            <a:chExt cx="2743200" cy="685800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flipH="1">
              <a:off x="3505200" y="2895600"/>
              <a:ext cx="533400" cy="685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5638800" y="2895600"/>
              <a:ext cx="609600" cy="685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4038600" y="3048000"/>
              <a:ext cx="16215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c</a:t>
              </a:r>
              <a:r>
                <a:rPr lang="en-US" dirty="0" smtClean="0">
                  <a:solidFill>
                    <a:schemeClr val="accent2"/>
                  </a:solidFill>
                </a:rPr>
                <a:t>ap with H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29000" y="3581400"/>
            <a:ext cx="2667000" cy="685799"/>
            <a:chOff x="3200400" y="4724400"/>
            <a:chExt cx="2667000" cy="830997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3200400" y="4876801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5867400" y="48768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3657600" y="4724400"/>
              <a:ext cx="220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c</a:t>
              </a:r>
              <a:r>
                <a:rPr lang="en-US" dirty="0" smtClean="0">
                  <a:solidFill>
                    <a:schemeClr val="accent2"/>
                  </a:solidFill>
                </a:rPr>
                <a:t>ompute EFP parameters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429000" y="4495799"/>
            <a:ext cx="2667000" cy="609601"/>
            <a:chOff x="3200400" y="4781481"/>
            <a:chExt cx="2667000" cy="704919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>
              <a:off x="3200400" y="48768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>
              <a:off x="5867400" y="48768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3657600" y="4781481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remove caps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066800" y="4648200"/>
            <a:ext cx="2270532" cy="1568172"/>
            <a:chOff x="1828800" y="4908828"/>
            <a:chExt cx="2270532" cy="1568172"/>
          </a:xfrm>
        </p:grpSpPr>
        <p:sp>
          <p:nvSpPr>
            <p:cNvPr id="41" name="TextBox 40"/>
            <p:cNvSpPr txBox="1"/>
            <p:nvPr/>
          </p:nvSpPr>
          <p:spPr>
            <a:xfrm>
              <a:off x="1828800" y="5547717"/>
              <a:ext cx="22705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−</a:t>
              </a:r>
              <a:r>
                <a:rPr lang="en-US" sz="2000" dirty="0" smtClean="0"/>
                <a:t>C</a:t>
              </a:r>
              <a:r>
                <a:rPr lang="en-US" sz="2000" baseline="-25000" dirty="0" smtClean="0"/>
                <a:t>a</a:t>
              </a:r>
              <a:r>
                <a:rPr lang="en-US" sz="2000" dirty="0" smtClean="0"/>
                <a:t>H−C−NH</a:t>
              </a:r>
              <a:r>
                <a:rPr lang="en-US" sz="2000" dirty="0"/>
                <a:t>−</a:t>
              </a:r>
              <a:r>
                <a:rPr lang="en-US" sz="2000" dirty="0" err="1" smtClean="0"/>
                <a:t>C</a:t>
              </a:r>
              <a:r>
                <a:rPr lang="en-US" sz="2000" baseline="-25000" dirty="0" err="1" smtClean="0"/>
                <a:t>a</a:t>
              </a:r>
              <a:r>
                <a:rPr lang="en-US" sz="2000" dirty="0" err="1" smtClean="0"/>
                <a:t>H</a:t>
              </a:r>
              <a:endParaRPr lang="en-US" sz="2000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2057400" y="4908828"/>
              <a:ext cx="1817688" cy="1568172"/>
              <a:chOff x="1219200" y="3330714"/>
              <a:chExt cx="1817688" cy="1568172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1752600" y="3330714"/>
                <a:ext cx="38416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O</a:t>
                </a:r>
                <a:endParaRPr lang="en-US" sz="2000" dirty="0" smtClean="0"/>
              </a:p>
              <a:p>
                <a:r>
                  <a:rPr lang="en-US" sz="2000" dirty="0" smtClean="0"/>
                  <a:t>||</a:t>
                </a:r>
                <a:endParaRPr lang="en-US" sz="20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219200" y="4191000"/>
                <a:ext cx="3698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|</a:t>
                </a:r>
              </a:p>
              <a:p>
                <a:r>
                  <a:rPr lang="en-US" sz="2000" dirty="0"/>
                  <a:t>R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667000" y="4191000"/>
                <a:ext cx="3698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|</a:t>
                </a:r>
              </a:p>
              <a:p>
                <a:r>
                  <a:rPr lang="en-US" sz="2000" dirty="0"/>
                  <a:t>R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3124200" y="5181600"/>
            <a:ext cx="3675080" cy="830997"/>
            <a:chOff x="3124200" y="5181600"/>
            <a:chExt cx="3675080" cy="830997"/>
          </a:xfrm>
        </p:grpSpPr>
        <p:sp>
          <p:nvSpPr>
            <p:cNvPr id="51" name="Freeform 50"/>
            <p:cNvSpPr/>
            <p:nvPr/>
          </p:nvSpPr>
          <p:spPr>
            <a:xfrm>
              <a:off x="3124200" y="5486400"/>
              <a:ext cx="474680" cy="372003"/>
            </a:xfrm>
            <a:custGeom>
              <a:avLst/>
              <a:gdLst>
                <a:gd name="connsiteX0" fmla="*/ 256584 w 474680"/>
                <a:gd name="connsiteY0" fmla="*/ 0 h 372003"/>
                <a:gd name="connsiteX1" fmla="*/ 384876 w 474680"/>
                <a:gd name="connsiteY1" fmla="*/ 12828 h 372003"/>
                <a:gd name="connsiteX2" fmla="*/ 423363 w 474680"/>
                <a:gd name="connsiteY2" fmla="*/ 25656 h 372003"/>
                <a:gd name="connsiteX3" fmla="*/ 449021 w 474680"/>
                <a:gd name="connsiteY3" fmla="*/ 64139 h 372003"/>
                <a:gd name="connsiteX4" fmla="*/ 474680 w 474680"/>
                <a:gd name="connsiteY4" fmla="*/ 89794 h 372003"/>
                <a:gd name="connsiteX5" fmla="*/ 461851 w 474680"/>
                <a:gd name="connsiteY5" fmla="*/ 295037 h 372003"/>
                <a:gd name="connsiteX6" fmla="*/ 372046 w 474680"/>
                <a:gd name="connsiteY6" fmla="*/ 372003 h 372003"/>
                <a:gd name="connsiteX7" fmla="*/ 128292 w 474680"/>
                <a:gd name="connsiteY7" fmla="*/ 359176 h 372003"/>
                <a:gd name="connsiteX8" fmla="*/ 76975 w 474680"/>
                <a:gd name="connsiteY8" fmla="*/ 307865 h 372003"/>
                <a:gd name="connsiteX9" fmla="*/ 12829 w 474680"/>
                <a:gd name="connsiteY9" fmla="*/ 269382 h 372003"/>
                <a:gd name="connsiteX10" fmla="*/ 0 w 474680"/>
                <a:gd name="connsiteY10" fmla="*/ 243726 h 372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4680" h="372003">
                  <a:moveTo>
                    <a:pt x="256584" y="0"/>
                  </a:moveTo>
                  <a:cubicBezTo>
                    <a:pt x="299348" y="4276"/>
                    <a:pt x="342398" y="6294"/>
                    <a:pt x="384876" y="12828"/>
                  </a:cubicBezTo>
                  <a:cubicBezTo>
                    <a:pt x="398242" y="14884"/>
                    <a:pt x="412803" y="17209"/>
                    <a:pt x="423363" y="25656"/>
                  </a:cubicBezTo>
                  <a:cubicBezTo>
                    <a:pt x="435402" y="35287"/>
                    <a:pt x="439389" y="52101"/>
                    <a:pt x="449021" y="64139"/>
                  </a:cubicBezTo>
                  <a:cubicBezTo>
                    <a:pt x="456577" y="73583"/>
                    <a:pt x="466127" y="81242"/>
                    <a:pt x="474680" y="89794"/>
                  </a:cubicBezTo>
                  <a:cubicBezTo>
                    <a:pt x="470404" y="158208"/>
                    <a:pt x="478478" y="228536"/>
                    <a:pt x="461851" y="295037"/>
                  </a:cubicBezTo>
                  <a:cubicBezTo>
                    <a:pt x="455629" y="319923"/>
                    <a:pt x="394969" y="356723"/>
                    <a:pt x="372046" y="372003"/>
                  </a:cubicBezTo>
                  <a:cubicBezTo>
                    <a:pt x="290795" y="367727"/>
                    <a:pt x="207799" y="376458"/>
                    <a:pt x="128292" y="359176"/>
                  </a:cubicBezTo>
                  <a:cubicBezTo>
                    <a:pt x="104654" y="354038"/>
                    <a:pt x="94081" y="324969"/>
                    <a:pt x="76975" y="307865"/>
                  </a:cubicBezTo>
                  <a:cubicBezTo>
                    <a:pt x="-32723" y="198178"/>
                    <a:pt x="146063" y="369296"/>
                    <a:pt x="12829" y="269382"/>
                  </a:cubicBezTo>
                  <a:cubicBezTo>
                    <a:pt x="5179" y="263646"/>
                    <a:pt x="4276" y="252278"/>
                    <a:pt x="0" y="243726"/>
                  </a:cubicBezTo>
                </a:path>
              </a:pathLst>
            </a:custGeom>
            <a:ln w="28575" cmpd="sng">
              <a:solidFill>
                <a:srgbClr val="FF0000"/>
              </a:solidFill>
              <a:headEnd type="none"/>
              <a:tailEnd type="arrow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 flipH="1">
              <a:off x="6324600" y="5486400"/>
              <a:ext cx="474680" cy="372003"/>
            </a:xfrm>
            <a:custGeom>
              <a:avLst/>
              <a:gdLst>
                <a:gd name="connsiteX0" fmla="*/ 256584 w 474680"/>
                <a:gd name="connsiteY0" fmla="*/ 0 h 372003"/>
                <a:gd name="connsiteX1" fmla="*/ 384876 w 474680"/>
                <a:gd name="connsiteY1" fmla="*/ 12828 h 372003"/>
                <a:gd name="connsiteX2" fmla="*/ 423363 w 474680"/>
                <a:gd name="connsiteY2" fmla="*/ 25656 h 372003"/>
                <a:gd name="connsiteX3" fmla="*/ 449021 w 474680"/>
                <a:gd name="connsiteY3" fmla="*/ 64139 h 372003"/>
                <a:gd name="connsiteX4" fmla="*/ 474680 w 474680"/>
                <a:gd name="connsiteY4" fmla="*/ 89794 h 372003"/>
                <a:gd name="connsiteX5" fmla="*/ 461851 w 474680"/>
                <a:gd name="connsiteY5" fmla="*/ 295037 h 372003"/>
                <a:gd name="connsiteX6" fmla="*/ 372046 w 474680"/>
                <a:gd name="connsiteY6" fmla="*/ 372003 h 372003"/>
                <a:gd name="connsiteX7" fmla="*/ 128292 w 474680"/>
                <a:gd name="connsiteY7" fmla="*/ 359176 h 372003"/>
                <a:gd name="connsiteX8" fmla="*/ 76975 w 474680"/>
                <a:gd name="connsiteY8" fmla="*/ 307865 h 372003"/>
                <a:gd name="connsiteX9" fmla="*/ 12829 w 474680"/>
                <a:gd name="connsiteY9" fmla="*/ 269382 h 372003"/>
                <a:gd name="connsiteX10" fmla="*/ 0 w 474680"/>
                <a:gd name="connsiteY10" fmla="*/ 243726 h 372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4680" h="372003">
                  <a:moveTo>
                    <a:pt x="256584" y="0"/>
                  </a:moveTo>
                  <a:cubicBezTo>
                    <a:pt x="299348" y="4276"/>
                    <a:pt x="342398" y="6294"/>
                    <a:pt x="384876" y="12828"/>
                  </a:cubicBezTo>
                  <a:cubicBezTo>
                    <a:pt x="398242" y="14884"/>
                    <a:pt x="412803" y="17209"/>
                    <a:pt x="423363" y="25656"/>
                  </a:cubicBezTo>
                  <a:cubicBezTo>
                    <a:pt x="435402" y="35287"/>
                    <a:pt x="439389" y="52101"/>
                    <a:pt x="449021" y="64139"/>
                  </a:cubicBezTo>
                  <a:cubicBezTo>
                    <a:pt x="456577" y="73583"/>
                    <a:pt x="466127" y="81242"/>
                    <a:pt x="474680" y="89794"/>
                  </a:cubicBezTo>
                  <a:cubicBezTo>
                    <a:pt x="470404" y="158208"/>
                    <a:pt x="478478" y="228536"/>
                    <a:pt x="461851" y="295037"/>
                  </a:cubicBezTo>
                  <a:cubicBezTo>
                    <a:pt x="455629" y="319923"/>
                    <a:pt x="394969" y="356723"/>
                    <a:pt x="372046" y="372003"/>
                  </a:cubicBezTo>
                  <a:cubicBezTo>
                    <a:pt x="290795" y="367727"/>
                    <a:pt x="207799" y="376458"/>
                    <a:pt x="128292" y="359176"/>
                  </a:cubicBezTo>
                  <a:cubicBezTo>
                    <a:pt x="104654" y="354038"/>
                    <a:pt x="94081" y="324969"/>
                    <a:pt x="76975" y="307865"/>
                  </a:cubicBezTo>
                  <a:cubicBezTo>
                    <a:pt x="-32723" y="198178"/>
                    <a:pt x="146063" y="369296"/>
                    <a:pt x="12829" y="269382"/>
                  </a:cubicBezTo>
                  <a:cubicBezTo>
                    <a:pt x="5179" y="263646"/>
                    <a:pt x="4276" y="252278"/>
                    <a:pt x="0" y="243726"/>
                  </a:cubicBezTo>
                </a:path>
              </a:pathLst>
            </a:custGeom>
            <a:ln w="28575" cmpd="sng">
              <a:solidFill>
                <a:srgbClr val="FF0000"/>
              </a:solidFill>
              <a:headEnd type="none"/>
              <a:tailEnd type="arrow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33800" y="5181600"/>
              <a:ext cx="2362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r</a:t>
              </a:r>
              <a:r>
                <a:rPr lang="en-US" dirty="0" smtClean="0">
                  <a:solidFill>
                    <a:schemeClr val="accent2"/>
                  </a:solidFill>
                </a:rPr>
                <a:t>edistribute residual charge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39385" y="2590800"/>
            <a:ext cx="1990215" cy="1568172"/>
            <a:chOff x="5638800" y="2807256"/>
            <a:chExt cx="1990215" cy="1568172"/>
          </a:xfrm>
        </p:grpSpPr>
        <p:grpSp>
          <p:nvGrpSpPr>
            <p:cNvPr id="35" name="Group 34"/>
            <p:cNvGrpSpPr/>
            <p:nvPr/>
          </p:nvGrpSpPr>
          <p:grpSpPr>
            <a:xfrm>
              <a:off x="6016635" y="2807256"/>
              <a:ext cx="1211253" cy="1568172"/>
              <a:chOff x="5178435" y="3330714"/>
              <a:chExt cx="1211253" cy="1568172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5178435" y="3330714"/>
                <a:ext cx="38416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O</a:t>
                </a:r>
                <a:endParaRPr lang="en-US" sz="2000" dirty="0" smtClean="0"/>
              </a:p>
              <a:p>
                <a:r>
                  <a:rPr lang="en-US" sz="2000" dirty="0" smtClean="0"/>
                  <a:t>||</a:t>
                </a:r>
                <a:endParaRPr lang="en-US" sz="2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019800" y="4191000"/>
                <a:ext cx="3698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|</a:t>
                </a:r>
              </a:p>
              <a:p>
                <a:r>
                  <a:rPr lang="en-US" sz="2000" dirty="0"/>
                  <a:t>R</a:t>
                </a: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5638800" y="3409890"/>
              <a:ext cx="19902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H</a:t>
              </a:r>
              <a:r>
                <a:rPr lang="en-US" sz="2000" dirty="0"/>
                <a:t>−C−NH−</a:t>
              </a:r>
              <a:r>
                <a:rPr lang="en-US" sz="2000" dirty="0" err="1"/>
                <a:t>C</a:t>
              </a:r>
              <a:r>
                <a:rPr lang="en-US" sz="2000" baseline="-25000" dirty="0" err="1"/>
                <a:t>a</a:t>
              </a:r>
              <a:r>
                <a:rPr lang="en-US" sz="2000" dirty="0" err="1"/>
                <a:t>H</a:t>
              </a:r>
              <a:r>
                <a:rPr lang="en-US" sz="2000" dirty="0"/>
                <a:t>− 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70680" y="4724400"/>
            <a:ext cx="1676400" cy="1469886"/>
            <a:chOff x="6629400" y="5007114"/>
            <a:chExt cx="1676400" cy="1469886"/>
          </a:xfrm>
        </p:grpSpPr>
        <p:grpSp>
          <p:nvGrpSpPr>
            <p:cNvPr id="46" name="Group 45"/>
            <p:cNvGrpSpPr/>
            <p:nvPr/>
          </p:nvGrpSpPr>
          <p:grpSpPr>
            <a:xfrm>
              <a:off x="6629400" y="5007114"/>
              <a:ext cx="1284288" cy="1469886"/>
              <a:chOff x="5791200" y="3429000"/>
              <a:chExt cx="1284288" cy="1469886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5791200" y="3429000"/>
                <a:ext cx="38416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O</a:t>
                </a:r>
                <a:endParaRPr lang="en-US" sz="2000" dirty="0" smtClean="0"/>
              </a:p>
              <a:p>
                <a:r>
                  <a:rPr lang="en-US" sz="2000" dirty="0" smtClean="0"/>
                  <a:t>||</a:t>
                </a:r>
                <a:endParaRPr lang="en-US" sz="20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705600" y="4191000"/>
                <a:ext cx="3698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|</a:t>
                </a:r>
              </a:p>
              <a:p>
                <a:r>
                  <a:rPr lang="en-US" sz="2000" dirty="0"/>
                  <a:t>R</a:t>
                </a: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6650588" y="5562600"/>
              <a:ext cx="16552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C</a:t>
              </a:r>
              <a:r>
                <a:rPr lang="en-US" sz="2000" dirty="0"/>
                <a:t>−NH−</a:t>
              </a:r>
              <a:r>
                <a:rPr lang="en-US" sz="2000" dirty="0" err="1"/>
                <a:t>C</a:t>
              </a:r>
              <a:r>
                <a:rPr lang="en-US" sz="2000" baseline="-25000" dirty="0" err="1"/>
                <a:t>a</a:t>
              </a:r>
              <a:r>
                <a:rPr lang="en-US" sz="2000" dirty="0" err="1"/>
                <a:t>H</a:t>
              </a:r>
              <a:r>
                <a:rPr lang="en-US" sz="2000" dirty="0"/>
                <a:t>−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31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Polypeptide: how to cut into fragments?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46" y="990600"/>
            <a:ext cx="2580854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2" y="1066800"/>
            <a:ext cx="2697208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267200"/>
            <a:ext cx="2639505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0600"/>
            <a:ext cx="2667000" cy="16603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5000" y="42672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two fragments per </a:t>
            </a:r>
            <a:r>
              <a:rPr lang="en-US" sz="2000" dirty="0" err="1" smtClean="0"/>
              <a:t>aminoacid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uitable for frozen-fragment MD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7239000" y="2667000"/>
            <a:ext cx="685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255" y="2895600"/>
            <a:ext cx="1667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peptide bond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823053" y="2895600"/>
            <a:ext cx="1430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Cα-C bond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705600" y="2895600"/>
            <a:ext cx="1430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</a:t>
            </a:r>
            <a:r>
              <a:rPr lang="en-US" sz="2000" dirty="0"/>
              <a:t>α</a:t>
            </a:r>
            <a:r>
              <a:rPr lang="en-US" sz="2000" dirty="0" smtClean="0"/>
              <a:t>-N bond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57400" y="5791200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Cα-C and </a:t>
            </a:r>
            <a:r>
              <a:rPr lang="en-US" sz="2000" dirty="0"/>
              <a:t>Cα</a:t>
            </a:r>
            <a:r>
              <a:rPr lang="en-US" sz="2000" dirty="0" smtClean="0"/>
              <a:t>-N bond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93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Test system: </a:t>
            </a:r>
            <a:br>
              <a:rPr lang="en-US" sz="3200" dirty="0" smtClean="0"/>
            </a:br>
            <a:r>
              <a:rPr lang="en-US" sz="3200" dirty="0" smtClean="0"/>
              <a:t>GFP </a:t>
            </a:r>
            <a:r>
              <a:rPr lang="en-US" sz="3200" dirty="0" err="1" smtClean="0"/>
              <a:t>chromophore</a:t>
            </a:r>
            <a:r>
              <a:rPr lang="en-US" sz="3200" dirty="0" smtClean="0"/>
              <a:t> in natural environment</a:t>
            </a:r>
            <a:endParaRPr lang="en-US" sz="3200" dirty="0"/>
          </a:p>
        </p:txBody>
      </p:sp>
      <p:pic>
        <p:nvPicPr>
          <p:cNvPr id="4" name="Picture 3" descr="EGFP_stru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5791200" cy="411259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5486400" y="2514600"/>
            <a:ext cx="533400" cy="609600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2362200"/>
            <a:ext cx="1938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dirty="0" smtClean="0"/>
              <a:t>rotonation site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181600" y="3810000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GFP </a:t>
            </a:r>
            <a:r>
              <a:rPr lang="en-US" sz="2000" dirty="0" err="1" smtClean="0"/>
              <a:t>chromophore</a:t>
            </a:r>
            <a:r>
              <a:rPr lang="en-US" sz="2000" dirty="0" smtClean="0"/>
              <a:t> with </a:t>
            </a:r>
          </a:p>
          <a:p>
            <a:r>
              <a:rPr lang="en-US" sz="2000" dirty="0" smtClean="0"/>
              <a:t>VAL93</a:t>
            </a:r>
            <a:r>
              <a:rPr lang="en-US" sz="2000" dirty="0"/>
              <a:t>, GLN94, GLU95</a:t>
            </a:r>
            <a:r>
              <a:rPr lang="en-US" sz="2000" dirty="0" smtClean="0"/>
              <a:t>, ARG96 peptide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5646003"/>
            <a:ext cx="706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Vertical ionization energies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in deprotonated (anionic) and protonated forms 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0" y="1066800"/>
            <a:ext cx="6324600" cy="46482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1524000"/>
            <a:ext cx="2630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ull QM: reference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9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Test system: </a:t>
            </a:r>
            <a:br>
              <a:rPr lang="en-US" sz="3200" dirty="0" smtClean="0"/>
            </a:br>
            <a:r>
              <a:rPr lang="en-US" sz="3200" dirty="0" smtClean="0"/>
              <a:t>GFP </a:t>
            </a:r>
            <a:r>
              <a:rPr lang="en-US" sz="3200" dirty="0" err="1" smtClean="0"/>
              <a:t>chromophore</a:t>
            </a:r>
            <a:r>
              <a:rPr lang="en-US" sz="3200" dirty="0" smtClean="0"/>
              <a:t> in natural environment</a:t>
            </a:r>
            <a:endParaRPr lang="en-US" sz="3200" dirty="0"/>
          </a:p>
        </p:txBody>
      </p:sp>
      <p:pic>
        <p:nvPicPr>
          <p:cNvPr id="4" name="Picture 3" descr="EGFP_stru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5791200" cy="41125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81600" y="3810000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GFP </a:t>
            </a:r>
            <a:r>
              <a:rPr lang="en-US" sz="2000" dirty="0" err="1" smtClean="0"/>
              <a:t>chromophore</a:t>
            </a:r>
            <a:r>
              <a:rPr lang="en-US" sz="2000" dirty="0" smtClean="0"/>
              <a:t> + </a:t>
            </a:r>
          </a:p>
          <a:p>
            <a:r>
              <a:rPr lang="en-US" sz="2000" dirty="0" smtClean="0"/>
              <a:t>VAL93</a:t>
            </a:r>
            <a:r>
              <a:rPr lang="en-US" sz="2000" dirty="0"/>
              <a:t>, GLN94, GLU95</a:t>
            </a:r>
            <a:r>
              <a:rPr lang="en-US" sz="2000" dirty="0" smtClean="0"/>
              <a:t>, ARG96 peptide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5646003"/>
            <a:ext cx="706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Vertical ionization energies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in deprotonated (anionic) and protonated forms 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 rot="1177742">
            <a:off x="347791" y="1031477"/>
            <a:ext cx="3201136" cy="3985395"/>
          </a:xfrm>
          <a:prstGeom prst="ellipse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2286000"/>
            <a:ext cx="68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 rot="1177742">
            <a:off x="3323050" y="1977445"/>
            <a:ext cx="2664387" cy="382926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0400" y="1143000"/>
            <a:ext cx="2877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EFP-</a:t>
            </a:r>
            <a:r>
              <a:rPr lang="en-US" dirty="0" err="1" smtClean="0">
                <a:solidFill>
                  <a:srgbClr val="0000FF"/>
                </a:solidFill>
              </a:rPr>
              <a:t>superfragment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4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Electrostatic energy in EFP</a:t>
            </a:r>
          </a:p>
        </p:txBody>
      </p:sp>
      <p:sp>
        <p:nvSpPr>
          <p:cNvPr id="34819" name="Freeform 3"/>
          <p:cNvSpPr>
            <a:spLocks/>
          </p:cNvSpPr>
          <p:nvPr/>
        </p:nvSpPr>
        <p:spPr bwMode="auto">
          <a:xfrm>
            <a:off x="762000" y="1573213"/>
            <a:ext cx="2971800" cy="2160587"/>
          </a:xfrm>
          <a:custGeom>
            <a:avLst/>
            <a:gdLst>
              <a:gd name="T0" fmla="*/ 264 w 1875"/>
              <a:gd name="T1" fmla="*/ 174 h 1321"/>
              <a:gd name="T2" fmla="*/ 160 w 1875"/>
              <a:gd name="T3" fmla="*/ 236 h 1321"/>
              <a:gd name="T4" fmla="*/ 77 w 1875"/>
              <a:gd name="T5" fmla="*/ 292 h 1321"/>
              <a:gd name="T6" fmla="*/ 35 w 1875"/>
              <a:gd name="T7" fmla="*/ 320 h 1321"/>
              <a:gd name="T8" fmla="*/ 0 w 1875"/>
              <a:gd name="T9" fmla="*/ 389 h 1321"/>
              <a:gd name="T10" fmla="*/ 7 w 1875"/>
              <a:gd name="T11" fmla="*/ 465 h 1321"/>
              <a:gd name="T12" fmla="*/ 35 w 1875"/>
              <a:gd name="T13" fmla="*/ 507 h 1321"/>
              <a:gd name="T14" fmla="*/ 174 w 1875"/>
              <a:gd name="T15" fmla="*/ 687 h 1321"/>
              <a:gd name="T16" fmla="*/ 139 w 1875"/>
              <a:gd name="T17" fmla="*/ 868 h 1321"/>
              <a:gd name="T18" fmla="*/ 132 w 1875"/>
              <a:gd name="T19" fmla="*/ 1020 h 1321"/>
              <a:gd name="T20" fmla="*/ 167 w 1875"/>
              <a:gd name="T21" fmla="*/ 1069 h 1321"/>
              <a:gd name="T22" fmla="*/ 195 w 1875"/>
              <a:gd name="T23" fmla="*/ 1118 h 1321"/>
              <a:gd name="T24" fmla="*/ 500 w 1875"/>
              <a:gd name="T25" fmla="*/ 1243 h 1321"/>
              <a:gd name="T26" fmla="*/ 826 w 1875"/>
              <a:gd name="T27" fmla="*/ 1215 h 1321"/>
              <a:gd name="T28" fmla="*/ 993 w 1875"/>
              <a:gd name="T29" fmla="*/ 1229 h 1321"/>
              <a:gd name="T30" fmla="*/ 1284 w 1875"/>
              <a:gd name="T31" fmla="*/ 1312 h 1321"/>
              <a:gd name="T32" fmla="*/ 1513 w 1875"/>
              <a:gd name="T33" fmla="*/ 1256 h 1321"/>
              <a:gd name="T34" fmla="*/ 1603 w 1875"/>
              <a:gd name="T35" fmla="*/ 958 h 1321"/>
              <a:gd name="T36" fmla="*/ 1645 w 1875"/>
              <a:gd name="T37" fmla="*/ 916 h 1321"/>
              <a:gd name="T38" fmla="*/ 1728 w 1875"/>
              <a:gd name="T39" fmla="*/ 847 h 1321"/>
              <a:gd name="T40" fmla="*/ 1798 w 1875"/>
              <a:gd name="T41" fmla="*/ 784 h 1321"/>
              <a:gd name="T42" fmla="*/ 1812 w 1875"/>
              <a:gd name="T43" fmla="*/ 743 h 1321"/>
              <a:gd name="T44" fmla="*/ 1825 w 1875"/>
              <a:gd name="T45" fmla="*/ 722 h 1321"/>
              <a:gd name="T46" fmla="*/ 1860 w 1875"/>
              <a:gd name="T47" fmla="*/ 625 h 1321"/>
              <a:gd name="T48" fmla="*/ 1818 w 1875"/>
              <a:gd name="T49" fmla="*/ 299 h 1321"/>
              <a:gd name="T50" fmla="*/ 1603 w 1875"/>
              <a:gd name="T51" fmla="*/ 153 h 1321"/>
              <a:gd name="T52" fmla="*/ 1305 w 1875"/>
              <a:gd name="T53" fmla="*/ 160 h 1321"/>
              <a:gd name="T54" fmla="*/ 1208 w 1875"/>
              <a:gd name="T55" fmla="*/ 139 h 1321"/>
              <a:gd name="T56" fmla="*/ 1152 w 1875"/>
              <a:gd name="T57" fmla="*/ 125 h 1321"/>
              <a:gd name="T58" fmla="*/ 1124 w 1875"/>
              <a:gd name="T59" fmla="*/ 118 h 1321"/>
              <a:gd name="T60" fmla="*/ 1041 w 1875"/>
              <a:gd name="T61" fmla="*/ 84 h 1321"/>
              <a:gd name="T62" fmla="*/ 930 w 1875"/>
              <a:gd name="T63" fmla="*/ 35 h 1321"/>
              <a:gd name="T64" fmla="*/ 833 w 1875"/>
              <a:gd name="T65" fmla="*/ 0 h 1321"/>
              <a:gd name="T66" fmla="*/ 639 w 1875"/>
              <a:gd name="T67" fmla="*/ 7 h 1321"/>
              <a:gd name="T68" fmla="*/ 521 w 1875"/>
              <a:gd name="T69" fmla="*/ 35 h 1321"/>
              <a:gd name="T70" fmla="*/ 479 w 1875"/>
              <a:gd name="T71" fmla="*/ 49 h 1321"/>
              <a:gd name="T72" fmla="*/ 458 w 1875"/>
              <a:gd name="T73" fmla="*/ 63 h 1321"/>
              <a:gd name="T74" fmla="*/ 368 w 1875"/>
              <a:gd name="T75" fmla="*/ 91 h 1321"/>
              <a:gd name="T76" fmla="*/ 306 w 1875"/>
              <a:gd name="T77" fmla="*/ 125 h 1321"/>
              <a:gd name="T78" fmla="*/ 278 w 1875"/>
              <a:gd name="T79" fmla="*/ 167 h 1321"/>
              <a:gd name="T80" fmla="*/ 264 w 1875"/>
              <a:gd name="T81" fmla="*/ 174 h 13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875"/>
              <a:gd name="T124" fmla="*/ 0 h 1321"/>
              <a:gd name="T125" fmla="*/ 1875 w 1875"/>
              <a:gd name="T126" fmla="*/ 1321 h 13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875" h="1321">
                <a:moveTo>
                  <a:pt x="264" y="174"/>
                </a:moveTo>
                <a:cubicBezTo>
                  <a:pt x="232" y="195"/>
                  <a:pt x="197" y="224"/>
                  <a:pt x="160" y="236"/>
                </a:cubicBezTo>
                <a:cubicBezTo>
                  <a:pt x="135" y="261"/>
                  <a:pt x="107" y="272"/>
                  <a:pt x="77" y="292"/>
                </a:cubicBezTo>
                <a:cubicBezTo>
                  <a:pt x="63" y="301"/>
                  <a:pt x="35" y="320"/>
                  <a:pt x="35" y="320"/>
                </a:cubicBezTo>
                <a:cubicBezTo>
                  <a:pt x="26" y="346"/>
                  <a:pt x="9" y="363"/>
                  <a:pt x="0" y="389"/>
                </a:cubicBezTo>
                <a:cubicBezTo>
                  <a:pt x="2" y="414"/>
                  <a:pt x="0" y="441"/>
                  <a:pt x="7" y="465"/>
                </a:cubicBezTo>
                <a:cubicBezTo>
                  <a:pt x="12" y="481"/>
                  <a:pt x="26" y="493"/>
                  <a:pt x="35" y="507"/>
                </a:cubicBezTo>
                <a:cubicBezTo>
                  <a:pt x="76" y="569"/>
                  <a:pt x="149" y="616"/>
                  <a:pt x="174" y="687"/>
                </a:cubicBezTo>
                <a:cubicBezTo>
                  <a:pt x="169" y="752"/>
                  <a:pt x="168" y="810"/>
                  <a:pt x="139" y="868"/>
                </a:cubicBezTo>
                <a:cubicBezTo>
                  <a:pt x="126" y="930"/>
                  <a:pt x="118" y="941"/>
                  <a:pt x="132" y="1020"/>
                </a:cubicBezTo>
                <a:cubicBezTo>
                  <a:pt x="136" y="1040"/>
                  <a:pt x="156" y="1052"/>
                  <a:pt x="167" y="1069"/>
                </a:cubicBezTo>
                <a:cubicBezTo>
                  <a:pt x="172" y="1078"/>
                  <a:pt x="185" y="1110"/>
                  <a:pt x="195" y="1118"/>
                </a:cubicBezTo>
                <a:cubicBezTo>
                  <a:pt x="285" y="1191"/>
                  <a:pt x="386" y="1230"/>
                  <a:pt x="500" y="1243"/>
                </a:cubicBezTo>
                <a:cubicBezTo>
                  <a:pt x="609" y="1236"/>
                  <a:pt x="717" y="1222"/>
                  <a:pt x="826" y="1215"/>
                </a:cubicBezTo>
                <a:cubicBezTo>
                  <a:pt x="882" y="1218"/>
                  <a:pt x="941" y="1209"/>
                  <a:pt x="993" y="1229"/>
                </a:cubicBezTo>
                <a:cubicBezTo>
                  <a:pt x="1093" y="1267"/>
                  <a:pt x="1173" y="1302"/>
                  <a:pt x="1284" y="1312"/>
                </a:cubicBezTo>
                <a:cubicBezTo>
                  <a:pt x="1375" y="1307"/>
                  <a:pt x="1448" y="1321"/>
                  <a:pt x="1513" y="1256"/>
                </a:cubicBezTo>
                <a:cubicBezTo>
                  <a:pt x="1547" y="1158"/>
                  <a:pt x="1570" y="1057"/>
                  <a:pt x="1603" y="958"/>
                </a:cubicBezTo>
                <a:cubicBezTo>
                  <a:pt x="1609" y="939"/>
                  <a:pt x="1631" y="930"/>
                  <a:pt x="1645" y="916"/>
                </a:cubicBezTo>
                <a:cubicBezTo>
                  <a:pt x="1675" y="886"/>
                  <a:pt x="1690" y="866"/>
                  <a:pt x="1728" y="847"/>
                </a:cubicBezTo>
                <a:cubicBezTo>
                  <a:pt x="1756" y="833"/>
                  <a:pt x="1798" y="784"/>
                  <a:pt x="1798" y="784"/>
                </a:cubicBezTo>
                <a:cubicBezTo>
                  <a:pt x="1803" y="770"/>
                  <a:pt x="1804" y="755"/>
                  <a:pt x="1812" y="743"/>
                </a:cubicBezTo>
                <a:cubicBezTo>
                  <a:pt x="1816" y="736"/>
                  <a:pt x="1821" y="729"/>
                  <a:pt x="1825" y="722"/>
                </a:cubicBezTo>
                <a:cubicBezTo>
                  <a:pt x="1840" y="691"/>
                  <a:pt x="1844" y="657"/>
                  <a:pt x="1860" y="625"/>
                </a:cubicBezTo>
                <a:cubicBezTo>
                  <a:pt x="1857" y="541"/>
                  <a:pt x="1875" y="385"/>
                  <a:pt x="1818" y="299"/>
                </a:cubicBezTo>
                <a:cubicBezTo>
                  <a:pt x="1796" y="221"/>
                  <a:pt x="1680" y="166"/>
                  <a:pt x="1603" y="153"/>
                </a:cubicBezTo>
                <a:cubicBezTo>
                  <a:pt x="1494" y="161"/>
                  <a:pt x="1420" y="165"/>
                  <a:pt x="1305" y="160"/>
                </a:cubicBezTo>
                <a:cubicBezTo>
                  <a:pt x="1273" y="154"/>
                  <a:pt x="1240" y="147"/>
                  <a:pt x="1208" y="139"/>
                </a:cubicBezTo>
                <a:cubicBezTo>
                  <a:pt x="1189" y="135"/>
                  <a:pt x="1171" y="130"/>
                  <a:pt x="1152" y="125"/>
                </a:cubicBezTo>
                <a:cubicBezTo>
                  <a:pt x="1143" y="123"/>
                  <a:pt x="1124" y="118"/>
                  <a:pt x="1124" y="118"/>
                </a:cubicBezTo>
                <a:cubicBezTo>
                  <a:pt x="1096" y="103"/>
                  <a:pt x="1070" y="95"/>
                  <a:pt x="1041" y="84"/>
                </a:cubicBezTo>
                <a:cubicBezTo>
                  <a:pt x="1000" y="69"/>
                  <a:pt x="975" y="44"/>
                  <a:pt x="930" y="35"/>
                </a:cubicBezTo>
                <a:cubicBezTo>
                  <a:pt x="899" y="14"/>
                  <a:pt x="869" y="7"/>
                  <a:pt x="833" y="0"/>
                </a:cubicBezTo>
                <a:cubicBezTo>
                  <a:pt x="768" y="2"/>
                  <a:pt x="704" y="3"/>
                  <a:pt x="639" y="7"/>
                </a:cubicBezTo>
                <a:cubicBezTo>
                  <a:pt x="601" y="9"/>
                  <a:pt x="560" y="29"/>
                  <a:pt x="521" y="35"/>
                </a:cubicBezTo>
                <a:cubicBezTo>
                  <a:pt x="507" y="40"/>
                  <a:pt x="491" y="41"/>
                  <a:pt x="479" y="49"/>
                </a:cubicBezTo>
                <a:cubicBezTo>
                  <a:pt x="472" y="54"/>
                  <a:pt x="466" y="60"/>
                  <a:pt x="458" y="63"/>
                </a:cubicBezTo>
                <a:cubicBezTo>
                  <a:pt x="430" y="75"/>
                  <a:pt x="397" y="81"/>
                  <a:pt x="368" y="91"/>
                </a:cubicBezTo>
                <a:cubicBezTo>
                  <a:pt x="346" y="98"/>
                  <a:pt x="328" y="117"/>
                  <a:pt x="306" y="125"/>
                </a:cubicBezTo>
                <a:cubicBezTo>
                  <a:pt x="297" y="139"/>
                  <a:pt x="294" y="162"/>
                  <a:pt x="278" y="167"/>
                </a:cubicBezTo>
                <a:cubicBezTo>
                  <a:pt x="255" y="175"/>
                  <a:pt x="250" y="174"/>
                  <a:pt x="264" y="174"/>
                </a:cubicBezTo>
                <a:close/>
              </a:path>
            </a:pathLst>
          </a:custGeom>
          <a:gradFill rotWithShape="0">
            <a:gsLst>
              <a:gs pos="0">
                <a:srgbClr val="3366FF"/>
              </a:gs>
              <a:gs pos="100000">
                <a:srgbClr val="D4DFFF"/>
              </a:gs>
            </a:gsLst>
            <a:path path="rect">
              <a:fillToRect l="50000" t="50000" r="50000" b="50000"/>
            </a:path>
          </a:gradFill>
          <a:ln w="12700">
            <a:solidFill>
              <a:srgbClr val="3366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2482850" y="1460500"/>
            <a:ext cx="2819400" cy="2501900"/>
          </a:xfrm>
          <a:custGeom>
            <a:avLst/>
            <a:gdLst>
              <a:gd name="T0" fmla="*/ 615 w 2253"/>
              <a:gd name="T1" fmla="*/ 138 h 1818"/>
              <a:gd name="T2" fmla="*/ 893 w 2253"/>
              <a:gd name="T3" fmla="*/ 0 h 1818"/>
              <a:gd name="T4" fmla="*/ 969 w 2253"/>
              <a:gd name="T5" fmla="*/ 6 h 1818"/>
              <a:gd name="T6" fmla="*/ 1053 w 2253"/>
              <a:gd name="T7" fmla="*/ 48 h 1818"/>
              <a:gd name="T8" fmla="*/ 1191 w 2253"/>
              <a:gd name="T9" fmla="*/ 83 h 1818"/>
              <a:gd name="T10" fmla="*/ 1504 w 2253"/>
              <a:gd name="T11" fmla="*/ 83 h 1818"/>
              <a:gd name="T12" fmla="*/ 1615 w 2253"/>
              <a:gd name="T13" fmla="*/ 97 h 1818"/>
              <a:gd name="T14" fmla="*/ 1767 w 2253"/>
              <a:gd name="T15" fmla="*/ 138 h 1818"/>
              <a:gd name="T16" fmla="*/ 1809 w 2253"/>
              <a:gd name="T17" fmla="*/ 166 h 1818"/>
              <a:gd name="T18" fmla="*/ 1851 w 2253"/>
              <a:gd name="T19" fmla="*/ 180 h 1818"/>
              <a:gd name="T20" fmla="*/ 2094 w 2253"/>
              <a:gd name="T21" fmla="*/ 222 h 1818"/>
              <a:gd name="T22" fmla="*/ 2156 w 2253"/>
              <a:gd name="T23" fmla="*/ 249 h 1818"/>
              <a:gd name="T24" fmla="*/ 2218 w 2253"/>
              <a:gd name="T25" fmla="*/ 319 h 1818"/>
              <a:gd name="T26" fmla="*/ 2253 w 2253"/>
              <a:gd name="T27" fmla="*/ 381 h 1818"/>
              <a:gd name="T28" fmla="*/ 2232 w 2253"/>
              <a:gd name="T29" fmla="*/ 576 h 1818"/>
              <a:gd name="T30" fmla="*/ 2239 w 2253"/>
              <a:gd name="T31" fmla="*/ 693 h 1818"/>
              <a:gd name="T32" fmla="*/ 2253 w 2253"/>
              <a:gd name="T33" fmla="*/ 735 h 1818"/>
              <a:gd name="T34" fmla="*/ 2246 w 2253"/>
              <a:gd name="T35" fmla="*/ 853 h 1818"/>
              <a:gd name="T36" fmla="*/ 2218 w 2253"/>
              <a:gd name="T37" fmla="*/ 902 h 1818"/>
              <a:gd name="T38" fmla="*/ 2184 w 2253"/>
              <a:gd name="T39" fmla="*/ 999 h 1818"/>
              <a:gd name="T40" fmla="*/ 2177 w 2253"/>
              <a:gd name="T41" fmla="*/ 1276 h 1818"/>
              <a:gd name="T42" fmla="*/ 2163 w 2253"/>
              <a:gd name="T43" fmla="*/ 1304 h 1818"/>
              <a:gd name="T44" fmla="*/ 2128 w 2253"/>
              <a:gd name="T45" fmla="*/ 1394 h 1818"/>
              <a:gd name="T46" fmla="*/ 2059 w 2253"/>
              <a:gd name="T47" fmla="*/ 1471 h 1818"/>
              <a:gd name="T48" fmla="*/ 1504 w 2253"/>
              <a:gd name="T49" fmla="*/ 1818 h 1818"/>
              <a:gd name="T50" fmla="*/ 1080 w 2253"/>
              <a:gd name="T51" fmla="*/ 1721 h 1818"/>
              <a:gd name="T52" fmla="*/ 1011 w 2253"/>
              <a:gd name="T53" fmla="*/ 1693 h 1818"/>
              <a:gd name="T54" fmla="*/ 990 w 2253"/>
              <a:gd name="T55" fmla="*/ 1686 h 1818"/>
              <a:gd name="T56" fmla="*/ 879 w 2253"/>
              <a:gd name="T57" fmla="*/ 1596 h 1818"/>
              <a:gd name="T58" fmla="*/ 858 w 2253"/>
              <a:gd name="T59" fmla="*/ 1575 h 1818"/>
              <a:gd name="T60" fmla="*/ 803 w 2253"/>
              <a:gd name="T61" fmla="*/ 1561 h 1818"/>
              <a:gd name="T62" fmla="*/ 442 w 2253"/>
              <a:gd name="T63" fmla="*/ 1568 h 1818"/>
              <a:gd name="T64" fmla="*/ 268 w 2253"/>
              <a:gd name="T65" fmla="*/ 1505 h 1818"/>
              <a:gd name="T66" fmla="*/ 220 w 2253"/>
              <a:gd name="T67" fmla="*/ 1471 h 1818"/>
              <a:gd name="T68" fmla="*/ 199 w 2253"/>
              <a:gd name="T69" fmla="*/ 1457 h 1818"/>
              <a:gd name="T70" fmla="*/ 137 w 2253"/>
              <a:gd name="T71" fmla="*/ 1304 h 1818"/>
              <a:gd name="T72" fmla="*/ 123 w 2253"/>
              <a:gd name="T73" fmla="*/ 1263 h 1818"/>
              <a:gd name="T74" fmla="*/ 116 w 2253"/>
              <a:gd name="T75" fmla="*/ 1242 h 1818"/>
              <a:gd name="T76" fmla="*/ 137 w 2253"/>
              <a:gd name="T77" fmla="*/ 1172 h 1818"/>
              <a:gd name="T78" fmla="*/ 150 w 2253"/>
              <a:gd name="T79" fmla="*/ 1131 h 1818"/>
              <a:gd name="T80" fmla="*/ 95 w 2253"/>
              <a:gd name="T81" fmla="*/ 916 h 1818"/>
              <a:gd name="T82" fmla="*/ 81 w 2253"/>
              <a:gd name="T83" fmla="*/ 874 h 1818"/>
              <a:gd name="T84" fmla="*/ 53 w 2253"/>
              <a:gd name="T85" fmla="*/ 832 h 1818"/>
              <a:gd name="T86" fmla="*/ 25 w 2253"/>
              <a:gd name="T87" fmla="*/ 749 h 1818"/>
              <a:gd name="T88" fmla="*/ 74 w 2253"/>
              <a:gd name="T89" fmla="*/ 548 h 1818"/>
              <a:gd name="T90" fmla="*/ 143 w 2253"/>
              <a:gd name="T91" fmla="*/ 464 h 1818"/>
              <a:gd name="T92" fmla="*/ 199 w 2253"/>
              <a:gd name="T93" fmla="*/ 360 h 1818"/>
              <a:gd name="T94" fmla="*/ 386 w 2253"/>
              <a:gd name="T95" fmla="*/ 215 h 1818"/>
              <a:gd name="T96" fmla="*/ 449 w 2253"/>
              <a:gd name="T97" fmla="*/ 187 h 1818"/>
              <a:gd name="T98" fmla="*/ 595 w 2253"/>
              <a:gd name="T99" fmla="*/ 138 h 1818"/>
              <a:gd name="T100" fmla="*/ 615 w 2253"/>
              <a:gd name="T101" fmla="*/ 138 h 181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53"/>
              <a:gd name="T154" fmla="*/ 0 h 1818"/>
              <a:gd name="T155" fmla="*/ 2253 w 2253"/>
              <a:gd name="T156" fmla="*/ 1818 h 181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53" h="1818">
                <a:moveTo>
                  <a:pt x="615" y="138"/>
                </a:moveTo>
                <a:cubicBezTo>
                  <a:pt x="717" y="112"/>
                  <a:pt x="792" y="29"/>
                  <a:pt x="893" y="0"/>
                </a:cubicBezTo>
                <a:cubicBezTo>
                  <a:pt x="918" y="2"/>
                  <a:pt x="944" y="3"/>
                  <a:pt x="969" y="6"/>
                </a:cubicBezTo>
                <a:cubicBezTo>
                  <a:pt x="998" y="10"/>
                  <a:pt x="1028" y="35"/>
                  <a:pt x="1053" y="48"/>
                </a:cubicBezTo>
                <a:cubicBezTo>
                  <a:pt x="1090" y="67"/>
                  <a:pt x="1149" y="76"/>
                  <a:pt x="1191" y="83"/>
                </a:cubicBezTo>
                <a:cubicBezTo>
                  <a:pt x="1331" y="71"/>
                  <a:pt x="1302" y="71"/>
                  <a:pt x="1504" y="83"/>
                </a:cubicBezTo>
                <a:cubicBezTo>
                  <a:pt x="1541" y="85"/>
                  <a:pt x="1615" y="97"/>
                  <a:pt x="1615" y="97"/>
                </a:cubicBezTo>
                <a:cubicBezTo>
                  <a:pt x="1658" y="112"/>
                  <a:pt x="1731" y="118"/>
                  <a:pt x="1767" y="138"/>
                </a:cubicBezTo>
                <a:cubicBezTo>
                  <a:pt x="1782" y="146"/>
                  <a:pt x="1795" y="157"/>
                  <a:pt x="1809" y="166"/>
                </a:cubicBezTo>
                <a:cubicBezTo>
                  <a:pt x="1821" y="174"/>
                  <a:pt x="1851" y="180"/>
                  <a:pt x="1851" y="180"/>
                </a:cubicBezTo>
                <a:cubicBezTo>
                  <a:pt x="1917" y="226"/>
                  <a:pt x="2020" y="218"/>
                  <a:pt x="2094" y="222"/>
                </a:cubicBezTo>
                <a:cubicBezTo>
                  <a:pt x="2116" y="230"/>
                  <a:pt x="2134" y="242"/>
                  <a:pt x="2156" y="249"/>
                </a:cubicBezTo>
                <a:cubicBezTo>
                  <a:pt x="2179" y="283"/>
                  <a:pt x="2202" y="271"/>
                  <a:pt x="2218" y="319"/>
                </a:cubicBezTo>
                <a:cubicBezTo>
                  <a:pt x="2226" y="342"/>
                  <a:pt x="2253" y="381"/>
                  <a:pt x="2253" y="381"/>
                </a:cubicBezTo>
                <a:cubicBezTo>
                  <a:pt x="2248" y="483"/>
                  <a:pt x="2247" y="500"/>
                  <a:pt x="2232" y="576"/>
                </a:cubicBezTo>
                <a:cubicBezTo>
                  <a:pt x="2234" y="615"/>
                  <a:pt x="2234" y="654"/>
                  <a:pt x="2239" y="693"/>
                </a:cubicBezTo>
                <a:cubicBezTo>
                  <a:pt x="2241" y="708"/>
                  <a:pt x="2253" y="735"/>
                  <a:pt x="2253" y="735"/>
                </a:cubicBezTo>
                <a:cubicBezTo>
                  <a:pt x="2251" y="774"/>
                  <a:pt x="2250" y="814"/>
                  <a:pt x="2246" y="853"/>
                </a:cubicBezTo>
                <a:cubicBezTo>
                  <a:pt x="2244" y="876"/>
                  <a:pt x="2230" y="882"/>
                  <a:pt x="2218" y="902"/>
                </a:cubicBezTo>
                <a:cubicBezTo>
                  <a:pt x="2200" y="931"/>
                  <a:pt x="2192" y="966"/>
                  <a:pt x="2184" y="999"/>
                </a:cubicBezTo>
                <a:cubicBezTo>
                  <a:pt x="2182" y="1091"/>
                  <a:pt x="2183" y="1184"/>
                  <a:pt x="2177" y="1276"/>
                </a:cubicBezTo>
                <a:cubicBezTo>
                  <a:pt x="2176" y="1286"/>
                  <a:pt x="2167" y="1294"/>
                  <a:pt x="2163" y="1304"/>
                </a:cubicBezTo>
                <a:cubicBezTo>
                  <a:pt x="2150" y="1334"/>
                  <a:pt x="2138" y="1363"/>
                  <a:pt x="2128" y="1394"/>
                </a:cubicBezTo>
                <a:cubicBezTo>
                  <a:pt x="2123" y="1408"/>
                  <a:pt x="2070" y="1459"/>
                  <a:pt x="2059" y="1471"/>
                </a:cubicBezTo>
                <a:cubicBezTo>
                  <a:pt x="1901" y="1651"/>
                  <a:pt x="1749" y="1787"/>
                  <a:pt x="1504" y="1818"/>
                </a:cubicBezTo>
                <a:cubicBezTo>
                  <a:pt x="1360" y="1802"/>
                  <a:pt x="1222" y="1749"/>
                  <a:pt x="1080" y="1721"/>
                </a:cubicBezTo>
                <a:cubicBezTo>
                  <a:pt x="1040" y="1700"/>
                  <a:pt x="1063" y="1710"/>
                  <a:pt x="1011" y="1693"/>
                </a:cubicBezTo>
                <a:cubicBezTo>
                  <a:pt x="1004" y="1691"/>
                  <a:pt x="990" y="1686"/>
                  <a:pt x="990" y="1686"/>
                </a:cubicBezTo>
                <a:cubicBezTo>
                  <a:pt x="952" y="1658"/>
                  <a:pt x="915" y="1626"/>
                  <a:pt x="879" y="1596"/>
                </a:cubicBezTo>
                <a:cubicBezTo>
                  <a:pt x="871" y="1590"/>
                  <a:pt x="867" y="1579"/>
                  <a:pt x="858" y="1575"/>
                </a:cubicBezTo>
                <a:cubicBezTo>
                  <a:pt x="841" y="1567"/>
                  <a:pt x="821" y="1566"/>
                  <a:pt x="803" y="1561"/>
                </a:cubicBezTo>
                <a:cubicBezTo>
                  <a:pt x="682" y="1565"/>
                  <a:pt x="562" y="1578"/>
                  <a:pt x="442" y="1568"/>
                </a:cubicBezTo>
                <a:cubicBezTo>
                  <a:pt x="385" y="1549"/>
                  <a:pt x="320" y="1538"/>
                  <a:pt x="268" y="1505"/>
                </a:cubicBezTo>
                <a:cubicBezTo>
                  <a:pt x="251" y="1495"/>
                  <a:pt x="236" y="1482"/>
                  <a:pt x="220" y="1471"/>
                </a:cubicBezTo>
                <a:cubicBezTo>
                  <a:pt x="213" y="1466"/>
                  <a:pt x="199" y="1457"/>
                  <a:pt x="199" y="1457"/>
                </a:cubicBezTo>
                <a:cubicBezTo>
                  <a:pt x="166" y="1408"/>
                  <a:pt x="153" y="1360"/>
                  <a:pt x="137" y="1304"/>
                </a:cubicBezTo>
                <a:cubicBezTo>
                  <a:pt x="133" y="1290"/>
                  <a:pt x="128" y="1277"/>
                  <a:pt x="123" y="1263"/>
                </a:cubicBezTo>
                <a:cubicBezTo>
                  <a:pt x="121" y="1256"/>
                  <a:pt x="116" y="1242"/>
                  <a:pt x="116" y="1242"/>
                </a:cubicBezTo>
                <a:cubicBezTo>
                  <a:pt x="127" y="1200"/>
                  <a:pt x="120" y="1223"/>
                  <a:pt x="137" y="1172"/>
                </a:cubicBezTo>
                <a:cubicBezTo>
                  <a:pt x="142" y="1158"/>
                  <a:pt x="150" y="1131"/>
                  <a:pt x="150" y="1131"/>
                </a:cubicBezTo>
                <a:cubicBezTo>
                  <a:pt x="144" y="1052"/>
                  <a:pt x="141" y="982"/>
                  <a:pt x="95" y="916"/>
                </a:cubicBezTo>
                <a:cubicBezTo>
                  <a:pt x="90" y="902"/>
                  <a:pt x="86" y="888"/>
                  <a:pt x="81" y="874"/>
                </a:cubicBezTo>
                <a:cubicBezTo>
                  <a:pt x="76" y="858"/>
                  <a:pt x="53" y="832"/>
                  <a:pt x="53" y="832"/>
                </a:cubicBezTo>
                <a:cubicBezTo>
                  <a:pt x="47" y="796"/>
                  <a:pt x="44" y="778"/>
                  <a:pt x="25" y="749"/>
                </a:cubicBezTo>
                <a:cubicBezTo>
                  <a:pt x="7" y="667"/>
                  <a:pt x="0" y="597"/>
                  <a:pt x="74" y="548"/>
                </a:cubicBezTo>
                <a:cubicBezTo>
                  <a:pt x="94" y="517"/>
                  <a:pt x="127" y="497"/>
                  <a:pt x="143" y="464"/>
                </a:cubicBezTo>
                <a:cubicBezTo>
                  <a:pt x="161" y="427"/>
                  <a:pt x="169" y="390"/>
                  <a:pt x="199" y="360"/>
                </a:cubicBezTo>
                <a:cubicBezTo>
                  <a:pt x="234" y="257"/>
                  <a:pt x="280" y="227"/>
                  <a:pt x="386" y="215"/>
                </a:cubicBezTo>
                <a:cubicBezTo>
                  <a:pt x="409" y="207"/>
                  <a:pt x="426" y="195"/>
                  <a:pt x="449" y="187"/>
                </a:cubicBezTo>
                <a:cubicBezTo>
                  <a:pt x="490" y="146"/>
                  <a:pt x="540" y="144"/>
                  <a:pt x="595" y="138"/>
                </a:cubicBezTo>
                <a:cubicBezTo>
                  <a:pt x="617" y="146"/>
                  <a:pt x="615" y="152"/>
                  <a:pt x="615" y="138"/>
                </a:cubicBezTo>
                <a:close/>
              </a:path>
            </a:pathLst>
          </a:custGeom>
          <a:solidFill>
            <a:srgbClr val="CCFFFF">
              <a:alpha val="50195"/>
            </a:srgbClr>
          </a:solidFill>
          <a:ln w="12700">
            <a:solidFill>
              <a:srgbClr val="33CCC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157288" y="2908300"/>
            <a:ext cx="442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Symbol" pitchFamily="18" charset="2"/>
              </a:rPr>
              <a:t>r</a:t>
            </a:r>
            <a:r>
              <a:rPr lang="en-US" baseline="-25000">
                <a:latin typeface="Comic Sans MS" pitchFamily="66" charset="0"/>
              </a:rPr>
              <a:t>1</a:t>
            </a:r>
            <a:endParaRPr lang="en-US">
              <a:latin typeface="Comic Sans MS" pitchFamily="66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4333875" y="3048000"/>
            <a:ext cx="476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Symbol" pitchFamily="18" charset="2"/>
              </a:rPr>
              <a:t>r</a:t>
            </a:r>
            <a:r>
              <a:rPr lang="en-US" baseline="-25000">
                <a:latin typeface="Comic Sans MS" pitchFamily="66" charset="0"/>
              </a:rPr>
              <a:t>2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920750" y="1074738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4933C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  <a:ea typeface="ＭＳ Ｐゴシック" pitchFamily="34" charset="-128"/>
              </a:rPr>
              <a:t>Quantum-chemical model</a:t>
            </a:r>
          </a:p>
        </p:txBody>
      </p:sp>
      <p:pic>
        <p:nvPicPr>
          <p:cNvPr id="34824" name="Picture 15" descr="Water_Monomer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1676400"/>
            <a:ext cx="12795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16" descr="Water_Monomer0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1752600"/>
            <a:ext cx="16764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AutoShape 20"/>
          <p:cNvSpPr>
            <a:spLocks/>
          </p:cNvSpPr>
          <p:nvPr/>
        </p:nvSpPr>
        <p:spPr bwMode="auto">
          <a:xfrm>
            <a:off x="4953000" y="3124200"/>
            <a:ext cx="3995738" cy="1317625"/>
          </a:xfrm>
          <a:prstGeom prst="borderCallout2">
            <a:avLst>
              <a:gd name="adj1" fmla="val 8676"/>
              <a:gd name="adj2" fmla="val -1907"/>
              <a:gd name="adj3" fmla="val 8676"/>
              <a:gd name="adj4" fmla="val -26380"/>
              <a:gd name="adj5" fmla="val -61083"/>
              <a:gd name="adj6" fmla="val -54588"/>
            </a:avLst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>
              <a:latin typeface="Helvetica" pitchFamily="64" charset="0"/>
            </a:endParaRPr>
          </a:p>
        </p:txBody>
      </p:sp>
      <p:sp>
        <p:nvSpPr>
          <p:cNvPr id="34827" name="Text Box 21"/>
          <p:cNvSpPr txBox="1">
            <a:spLocks noChangeArrowheads="1"/>
          </p:cNvSpPr>
          <p:nvPr/>
        </p:nvSpPr>
        <p:spPr bwMode="auto">
          <a:xfrm>
            <a:off x="4975225" y="3167063"/>
            <a:ext cx="3911600" cy="11874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accent2"/>
                </a:solidFill>
                <a:latin typeface="Helvetica" pitchFamily="64" charset="0"/>
              </a:rPr>
              <a:t>Charge-penetration energy:</a:t>
            </a:r>
          </a:p>
          <a:p>
            <a:pPr eaLnBrk="1" hangingPunct="1"/>
            <a:r>
              <a:rPr lang="en-US">
                <a:latin typeface="Helvetica" pitchFamily="64" charset="0"/>
              </a:rPr>
              <a:t>E</a:t>
            </a:r>
            <a:r>
              <a:rPr lang="en-US" baseline="-25000">
                <a:latin typeface="Helvetica" pitchFamily="64" charset="0"/>
              </a:rPr>
              <a:t>ch-pen</a:t>
            </a:r>
            <a:r>
              <a:rPr lang="en-US">
                <a:latin typeface="Helvetica" pitchFamily="64" charset="0"/>
              </a:rPr>
              <a:t> = </a:t>
            </a:r>
          </a:p>
          <a:p>
            <a:pPr eaLnBrk="1" hangingPunct="1"/>
            <a:r>
              <a:rPr lang="en-US">
                <a:latin typeface="Helvetica" pitchFamily="64" charset="0"/>
              </a:rPr>
              <a:t>E</a:t>
            </a:r>
            <a:r>
              <a:rPr lang="en-US" baseline="30000">
                <a:latin typeface="Helvetica" pitchFamily="64" charset="0"/>
              </a:rPr>
              <a:t>ES</a:t>
            </a:r>
            <a:r>
              <a:rPr lang="en-US" baseline="-25000">
                <a:latin typeface="Helvetica" pitchFamily="64" charset="0"/>
              </a:rPr>
              <a:t>QM</a:t>
            </a:r>
            <a:r>
              <a:rPr lang="en-US">
                <a:latin typeface="Helvetica" pitchFamily="64" charset="0"/>
              </a:rPr>
              <a:t> - E</a:t>
            </a:r>
            <a:r>
              <a:rPr lang="en-US" baseline="30000">
                <a:latin typeface="Helvetica" pitchFamily="64" charset="0"/>
              </a:rPr>
              <a:t>ES</a:t>
            </a:r>
            <a:r>
              <a:rPr lang="en-US" baseline="-25000">
                <a:latin typeface="Helvetica" pitchFamily="64" charset="0"/>
              </a:rPr>
              <a:t>classical</a:t>
            </a:r>
            <a:endParaRPr lang="en-US">
              <a:latin typeface="Helvetica" pitchFamily="64" charset="0"/>
            </a:endParaRPr>
          </a:p>
        </p:txBody>
      </p:sp>
      <p:sp>
        <p:nvSpPr>
          <p:cNvPr id="34828" name="Text Box 23"/>
          <p:cNvSpPr txBox="1">
            <a:spLocks noChangeArrowheads="1"/>
          </p:cNvSpPr>
          <p:nvPr/>
        </p:nvSpPr>
        <p:spPr bwMode="auto">
          <a:xfrm>
            <a:off x="777875" y="4343400"/>
            <a:ext cx="1231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(</a:t>
            </a:r>
            <a:r>
              <a:rPr lang="en-US" sz="2000">
                <a:solidFill>
                  <a:srgbClr val="767676"/>
                </a:solidFill>
              </a:rPr>
              <a:t>q</a:t>
            </a:r>
            <a:r>
              <a:rPr lang="en-US" sz="2000">
                <a:solidFill>
                  <a:srgbClr val="767676"/>
                </a:solidFill>
                <a:latin typeface="Symbol" pitchFamily="18" charset="2"/>
              </a:rPr>
              <a:t>,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</a:rPr>
              <a:t>m,Q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  <a:sym typeface="Symbol" pitchFamily="18" charset="2"/>
              </a:rPr>
              <a:t></a:t>
            </a:r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34829" name="Text Box 24"/>
          <p:cNvSpPr txBox="1">
            <a:spLocks noChangeArrowheads="1"/>
          </p:cNvSpPr>
          <p:nvPr/>
        </p:nvSpPr>
        <p:spPr bwMode="auto">
          <a:xfrm>
            <a:off x="542925" y="5715000"/>
            <a:ext cx="1231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(</a:t>
            </a:r>
            <a:r>
              <a:rPr lang="en-US" sz="2000">
                <a:solidFill>
                  <a:srgbClr val="767676"/>
                </a:solidFill>
              </a:rPr>
              <a:t>q</a:t>
            </a:r>
            <a:r>
              <a:rPr lang="en-US" sz="2000">
                <a:solidFill>
                  <a:srgbClr val="767676"/>
                </a:solidFill>
                <a:latin typeface="Symbol" pitchFamily="18" charset="2"/>
              </a:rPr>
              <a:t>,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</a:rPr>
              <a:t>m,Q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  <a:sym typeface="Symbol" pitchFamily="18" charset="2"/>
              </a:rPr>
              <a:t></a:t>
            </a:r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34830" name="Text Box 25"/>
          <p:cNvSpPr txBox="1">
            <a:spLocks noChangeArrowheads="1"/>
          </p:cNvSpPr>
          <p:nvPr/>
        </p:nvSpPr>
        <p:spPr bwMode="auto">
          <a:xfrm>
            <a:off x="2209800" y="54102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(</a:t>
            </a:r>
            <a:r>
              <a:rPr lang="en-US" sz="2000">
                <a:solidFill>
                  <a:srgbClr val="767676"/>
                </a:solidFill>
              </a:rPr>
              <a:t>q</a:t>
            </a:r>
            <a:r>
              <a:rPr lang="en-US" sz="2000">
                <a:solidFill>
                  <a:srgbClr val="767676"/>
                </a:solidFill>
                <a:latin typeface="Symbol" pitchFamily="18" charset="2"/>
              </a:rPr>
              <a:t>,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</a:rPr>
              <a:t>m,Q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  <a:sym typeface="Symbol" pitchFamily="18" charset="2"/>
              </a:rPr>
              <a:t></a:t>
            </a:r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34831" name="Text Box 26"/>
          <p:cNvSpPr txBox="1">
            <a:spLocks noChangeArrowheads="1"/>
          </p:cNvSpPr>
          <p:nvPr/>
        </p:nvSpPr>
        <p:spPr bwMode="auto">
          <a:xfrm>
            <a:off x="4332288" y="4648200"/>
            <a:ext cx="1306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(</a:t>
            </a:r>
            <a:r>
              <a:rPr lang="en-US" sz="2000">
                <a:solidFill>
                  <a:srgbClr val="767676"/>
                </a:solidFill>
              </a:rPr>
              <a:t>q</a:t>
            </a:r>
            <a:r>
              <a:rPr lang="en-US" sz="2000">
                <a:solidFill>
                  <a:srgbClr val="767676"/>
                </a:solidFill>
                <a:latin typeface="Symbol" pitchFamily="18" charset="2"/>
              </a:rPr>
              <a:t>,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</a:rPr>
              <a:t>m,Q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  <a:sym typeface="Symbol" pitchFamily="18" charset="2"/>
              </a:rPr>
              <a:t></a:t>
            </a:r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34832" name="Text Box 27"/>
          <p:cNvSpPr txBox="1">
            <a:spLocks noChangeArrowheads="1"/>
          </p:cNvSpPr>
          <p:nvPr/>
        </p:nvSpPr>
        <p:spPr bwMode="auto">
          <a:xfrm>
            <a:off x="3886200" y="5743575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(</a:t>
            </a:r>
            <a:r>
              <a:rPr lang="en-US" sz="2000">
                <a:solidFill>
                  <a:srgbClr val="767676"/>
                </a:solidFill>
              </a:rPr>
              <a:t>q</a:t>
            </a:r>
            <a:r>
              <a:rPr lang="en-US" sz="2000">
                <a:solidFill>
                  <a:srgbClr val="767676"/>
                </a:solidFill>
                <a:latin typeface="Symbol" pitchFamily="18" charset="2"/>
              </a:rPr>
              <a:t>,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</a:rPr>
              <a:t>m,Q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  <a:sym typeface="Symbol" pitchFamily="18" charset="2"/>
              </a:rPr>
              <a:t></a:t>
            </a:r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34833" name="Text Box 28"/>
          <p:cNvSpPr txBox="1">
            <a:spLocks noChangeArrowheads="1"/>
          </p:cNvSpPr>
          <p:nvPr/>
        </p:nvSpPr>
        <p:spPr bwMode="auto">
          <a:xfrm>
            <a:off x="2895600" y="44958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(</a:t>
            </a:r>
            <a:r>
              <a:rPr lang="en-US" sz="2000">
                <a:solidFill>
                  <a:srgbClr val="767676"/>
                </a:solidFill>
              </a:rPr>
              <a:t>q</a:t>
            </a:r>
            <a:r>
              <a:rPr lang="en-US" sz="2000">
                <a:solidFill>
                  <a:srgbClr val="767676"/>
                </a:solidFill>
                <a:latin typeface="Symbol" pitchFamily="18" charset="2"/>
              </a:rPr>
              <a:t>,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</a:rPr>
              <a:t>m,Q</a:t>
            </a:r>
            <a:r>
              <a:rPr lang="en-US" sz="2000" b="1">
                <a:solidFill>
                  <a:srgbClr val="767676"/>
                </a:solidFill>
                <a:latin typeface="Symbol" pitchFamily="18" charset="2"/>
                <a:sym typeface="Symbol" pitchFamily="18" charset="2"/>
              </a:rPr>
              <a:t></a:t>
            </a:r>
            <a:r>
              <a:rPr lang="en-US" sz="2000">
                <a:solidFill>
                  <a:srgbClr val="767676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1524000" y="3886200"/>
            <a:ext cx="231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4933C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  <a:ea typeface="ＭＳ Ｐゴシック" pitchFamily="34" charset="-128"/>
              </a:rPr>
              <a:t>Classical model</a:t>
            </a:r>
          </a:p>
        </p:txBody>
      </p:sp>
      <p:pic>
        <p:nvPicPr>
          <p:cNvPr id="34836" name="Picture 31" descr="Water_Monomer0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4448175"/>
            <a:ext cx="16764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7" name="Picture 32" descr="Water_Monomer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4524375"/>
            <a:ext cx="12795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Test system: </a:t>
            </a:r>
            <a:br>
              <a:rPr lang="en-US" sz="3200" dirty="0" smtClean="0"/>
            </a:br>
            <a:r>
              <a:rPr lang="en-US" sz="3200" dirty="0" smtClean="0"/>
              <a:t>GFP </a:t>
            </a:r>
            <a:r>
              <a:rPr lang="en-US" sz="3200" dirty="0" err="1" smtClean="0"/>
              <a:t>chromophore</a:t>
            </a:r>
            <a:r>
              <a:rPr lang="en-US" sz="3200" dirty="0" smtClean="0"/>
              <a:t> in natural environment</a:t>
            </a:r>
            <a:endParaRPr lang="en-US" sz="3200" dirty="0"/>
          </a:p>
        </p:txBody>
      </p:sp>
      <p:pic>
        <p:nvPicPr>
          <p:cNvPr id="4" name="Picture 3" descr="EGFP_stru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5791200" cy="41125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81600" y="3810000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GFP </a:t>
            </a:r>
            <a:r>
              <a:rPr lang="en-US" sz="2000" dirty="0" err="1" smtClean="0"/>
              <a:t>chromophore</a:t>
            </a:r>
            <a:r>
              <a:rPr lang="en-US" sz="2000" dirty="0" smtClean="0"/>
              <a:t> + </a:t>
            </a:r>
          </a:p>
          <a:p>
            <a:r>
              <a:rPr lang="en-US" sz="2000" dirty="0" smtClean="0"/>
              <a:t>VAL93</a:t>
            </a:r>
            <a:r>
              <a:rPr lang="en-US" sz="2000" dirty="0"/>
              <a:t>, GLN94, GLU95</a:t>
            </a:r>
            <a:r>
              <a:rPr lang="en-US" sz="2000" dirty="0" smtClean="0"/>
              <a:t>, ARG96 peptide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5646003"/>
            <a:ext cx="706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Vertical ionization energies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in deprotonated (anionic) and protonated forms 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 rot="1797323">
            <a:off x="2002326" y="1386515"/>
            <a:ext cx="1950621" cy="1363671"/>
          </a:xfrm>
          <a:prstGeom prst="ellipse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2286000"/>
            <a:ext cx="68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 rot="1177742">
            <a:off x="3323050" y="1977445"/>
            <a:ext cx="2664387" cy="382926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3207" y="1066800"/>
            <a:ext cx="2254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EFP-fragments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 rot="1797323">
            <a:off x="133971" y="3117214"/>
            <a:ext cx="1950621" cy="1363671"/>
          </a:xfrm>
          <a:prstGeom prst="ellipse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 rot="1797323">
            <a:off x="277608" y="1593214"/>
            <a:ext cx="1950621" cy="1363671"/>
          </a:xfrm>
          <a:prstGeom prst="ellipse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 rot="1797323">
            <a:off x="1671797" y="2706829"/>
            <a:ext cx="1763107" cy="1363671"/>
          </a:xfrm>
          <a:prstGeom prst="ellipse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37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0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ionization energies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719491"/>
              </p:ext>
            </p:extLst>
          </p:nvPr>
        </p:nvGraphicFramePr>
        <p:xfrm>
          <a:off x="304803" y="1148080"/>
          <a:ext cx="8534400" cy="4871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57397"/>
                <a:gridCol w="1143000"/>
                <a:gridCol w="1295400"/>
                <a:gridCol w="990600"/>
                <a:gridCol w="1066800"/>
                <a:gridCol w="990600"/>
                <a:gridCol w="990603"/>
              </a:tblGrid>
              <a:tr h="350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VIE, </a:t>
                      </a:r>
                      <a:r>
                        <a:rPr lang="en-US" sz="2000" dirty="0" err="1" smtClean="0"/>
                        <a:t>eV</a:t>
                      </a:r>
                      <a:endParaRPr 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Full QM</a:t>
                      </a:r>
                      <a:endParaRPr 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Super-fragment</a:t>
                      </a:r>
                      <a:endParaRPr lang="en-US" sz="20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fragmentation</a:t>
                      </a:r>
                      <a:endParaRPr lang="en-US" dirty="0"/>
                    </a:p>
                  </a:txBody>
                  <a:tcPr marL="12700" marR="12700" marT="1270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2700" marR="12700" marT="1270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2700" marR="12700" marT="1270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effectLst/>
                        </a:rPr>
                        <a:t>Ca</a:t>
                      </a:r>
                      <a:r>
                        <a:rPr lang="en-US" sz="2000" u="none" strike="noStrike" dirty="0" smtClean="0">
                          <a:effectLst/>
                        </a:rPr>
                        <a:t>-C</a:t>
                      </a:r>
                      <a:endParaRPr lang="en-US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effectLst/>
                        </a:rPr>
                        <a:t>Ca</a:t>
                      </a:r>
                      <a:r>
                        <a:rPr lang="en-US" sz="2000" u="none" strike="noStrike" dirty="0" smtClean="0">
                          <a:effectLst/>
                        </a:rPr>
                        <a:t>-N</a:t>
                      </a:r>
                      <a:endParaRPr lang="en-US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peptide</a:t>
                      </a:r>
                      <a:endParaRPr lang="en-US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Ca</a:t>
                      </a:r>
                      <a:r>
                        <a:rPr lang="en-US" sz="2000" dirty="0" smtClean="0"/>
                        <a:t>-C </a:t>
                      </a:r>
                      <a:r>
                        <a:rPr lang="en-US" sz="2000" dirty="0" err="1" smtClean="0"/>
                        <a:t>Ca</a:t>
                      </a:r>
                      <a:r>
                        <a:rPr lang="en-US" sz="2000" dirty="0" smtClean="0"/>
                        <a:t>-N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Deprotonated form</a:t>
                      </a:r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standard</a:t>
                      </a:r>
                      <a:r>
                        <a:rPr lang="en-US" b="1" baseline="0" dirty="0" smtClean="0"/>
                        <a:t> EFP</a:t>
                      </a:r>
                      <a:endParaRPr lang="en-US" b="1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30010"/>
                          </a:solidFill>
                        </a:rPr>
                        <a:t>4.015</a:t>
                      </a:r>
                      <a:endParaRPr lang="en-US" b="1" dirty="0">
                        <a:solidFill>
                          <a:srgbClr val="C30010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3.959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3.966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damped pol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3.974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 polarization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3.763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3.882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 </a:t>
                      </a:r>
                      <a:r>
                        <a:rPr lang="en-US" b="1" dirty="0" err="1" smtClean="0"/>
                        <a:t>elec</a:t>
                      </a:r>
                      <a:r>
                        <a:rPr lang="en-US" b="1" dirty="0" smtClean="0"/>
                        <a:t> damp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3.911</a:t>
                      </a:r>
                      <a:endParaRPr lang="en-US" dirty="0"/>
                    </a:p>
                  </a:txBody>
                  <a:tcPr/>
                </a:tc>
              </a:tr>
              <a:tr h="0">
                <a:tc gridSpan="7">
                  <a:txBody>
                    <a:bodyPr/>
                    <a:lstStyle/>
                    <a:p>
                      <a:pPr algn="ctr"/>
                      <a:endParaRPr lang="en-US" sz="1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Protonated form</a:t>
                      </a:r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standard EFP</a:t>
                      </a:r>
                      <a:endParaRPr lang="en-US" b="1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30010"/>
                          </a:solidFill>
                        </a:rPr>
                        <a:t>9.699</a:t>
                      </a:r>
                      <a:endParaRPr lang="en-US" b="1" dirty="0">
                        <a:solidFill>
                          <a:srgbClr val="C30010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9.661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9.796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damped pol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9.803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9.667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 polarization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9.585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9.776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9.638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 </a:t>
                      </a:r>
                      <a:r>
                        <a:rPr lang="en-US" b="1" dirty="0" err="1" smtClean="0"/>
                        <a:t>elec</a:t>
                      </a:r>
                      <a:r>
                        <a:rPr lang="en-US" b="1" dirty="0" smtClean="0"/>
                        <a:t> damping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9.764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3.911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76712" y="6107668"/>
            <a:ext cx="189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wB97x-d/6-31G*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40924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ionization energies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948849"/>
              </p:ext>
            </p:extLst>
          </p:nvPr>
        </p:nvGraphicFramePr>
        <p:xfrm>
          <a:off x="304803" y="1148080"/>
          <a:ext cx="8534400" cy="4871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57397"/>
                <a:gridCol w="1143000"/>
                <a:gridCol w="1295400"/>
                <a:gridCol w="990600"/>
                <a:gridCol w="1066800"/>
                <a:gridCol w="990600"/>
                <a:gridCol w="990603"/>
              </a:tblGrid>
              <a:tr h="350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VIE, </a:t>
                      </a:r>
                      <a:r>
                        <a:rPr lang="en-US" sz="2000" dirty="0" err="1" smtClean="0"/>
                        <a:t>eV</a:t>
                      </a:r>
                      <a:endParaRPr 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Full QM</a:t>
                      </a:r>
                      <a:endParaRPr 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Super-fragment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fragmentation</a:t>
                      </a:r>
                      <a:endParaRPr lang="en-US" dirty="0"/>
                    </a:p>
                  </a:txBody>
                  <a:tcPr marL="12700" marR="12700" marT="1270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2700" marR="12700" marT="1270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2700" marR="12700" marT="1270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effectLst/>
                        </a:rPr>
                        <a:t>Ca</a:t>
                      </a:r>
                      <a:r>
                        <a:rPr lang="en-US" sz="2000" u="none" strike="noStrike" dirty="0" smtClean="0">
                          <a:effectLst/>
                        </a:rPr>
                        <a:t>-C</a:t>
                      </a:r>
                      <a:endParaRPr lang="en-US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effectLst/>
                        </a:rPr>
                        <a:t>Ca</a:t>
                      </a:r>
                      <a:r>
                        <a:rPr lang="en-US" sz="2000" u="none" strike="noStrike" dirty="0" smtClean="0">
                          <a:effectLst/>
                        </a:rPr>
                        <a:t>-N</a:t>
                      </a:r>
                      <a:endParaRPr lang="en-US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peptide</a:t>
                      </a:r>
                      <a:endParaRPr lang="en-US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Ca</a:t>
                      </a:r>
                      <a:r>
                        <a:rPr lang="en-US" sz="2000" dirty="0" smtClean="0"/>
                        <a:t>-C </a:t>
                      </a:r>
                      <a:r>
                        <a:rPr lang="en-US" sz="2000" dirty="0" err="1" smtClean="0"/>
                        <a:t>Ca</a:t>
                      </a:r>
                      <a:r>
                        <a:rPr lang="en-US" sz="2000" dirty="0" smtClean="0"/>
                        <a:t>-N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Deprotonated form</a:t>
                      </a:r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standard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EFP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30010"/>
                          </a:solidFill>
                        </a:rPr>
                        <a:t>4.015</a:t>
                      </a:r>
                      <a:endParaRPr lang="en-US" b="1" dirty="0">
                        <a:solidFill>
                          <a:srgbClr val="C30010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3.966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damped pol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3.974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no polarization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dirty="0" smtClean="0"/>
                        <a:t>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3.882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no </a:t>
                      </a:r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elec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damp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3.911</a:t>
                      </a:r>
                      <a:endParaRPr lang="en-US" dirty="0"/>
                    </a:p>
                  </a:txBody>
                  <a:tcPr/>
                </a:tc>
              </a:tr>
              <a:tr h="0">
                <a:tc gridSpan="7">
                  <a:txBody>
                    <a:bodyPr/>
                    <a:lstStyle/>
                    <a:p>
                      <a:pPr algn="ctr"/>
                      <a:endParaRPr lang="en-US" sz="1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Protonated form</a:t>
                      </a:r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standard EFP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30010"/>
                          </a:solidFill>
                        </a:rPr>
                        <a:t>9.699</a:t>
                      </a:r>
                      <a:endParaRPr lang="en-US" b="1" dirty="0">
                        <a:solidFill>
                          <a:srgbClr val="C30010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1800" kern="1200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9.796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damped pol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9.803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9.667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no polarization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9.5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1800" kern="1200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9.776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9.638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no </a:t>
                      </a:r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elec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damping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1800" kern="1200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9.764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3.911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76712" y="6107668"/>
            <a:ext cx="189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wB97x-d/6-31G*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581400" y="2590800"/>
            <a:ext cx="1143000" cy="1447800"/>
          </a:xfrm>
          <a:prstGeom prst="rect">
            <a:avLst/>
          </a:prstGeom>
          <a:noFill/>
          <a:ln w="38100" cmpd="sng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581400" y="4572000"/>
            <a:ext cx="1143000" cy="1447800"/>
          </a:xfrm>
          <a:prstGeom prst="rect">
            <a:avLst/>
          </a:prstGeom>
          <a:noFill/>
          <a:ln w="38100" cmpd="sng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599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ionization energies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75148"/>
              </p:ext>
            </p:extLst>
          </p:nvPr>
        </p:nvGraphicFramePr>
        <p:xfrm>
          <a:off x="304803" y="1143000"/>
          <a:ext cx="8534400" cy="4871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57397"/>
                <a:gridCol w="1143000"/>
                <a:gridCol w="1295400"/>
                <a:gridCol w="990600"/>
                <a:gridCol w="1066800"/>
                <a:gridCol w="990600"/>
                <a:gridCol w="990603"/>
              </a:tblGrid>
              <a:tr h="350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VIE, </a:t>
                      </a:r>
                      <a:r>
                        <a:rPr lang="en-US" sz="2000" dirty="0" err="1" smtClean="0"/>
                        <a:t>eV</a:t>
                      </a:r>
                      <a:endParaRPr 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Full QM</a:t>
                      </a:r>
                      <a:endParaRPr 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3366FF"/>
                          </a:solidFill>
                        </a:rPr>
                        <a:t>Super-fragment</a:t>
                      </a:r>
                      <a:endParaRPr lang="en-US" sz="2000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fragmentation</a:t>
                      </a:r>
                      <a:endParaRPr lang="en-US" dirty="0"/>
                    </a:p>
                  </a:txBody>
                  <a:tcPr marL="12700" marR="12700" marT="1270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2700" marR="12700" marT="1270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2700" marR="12700" marT="1270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Ca</a:t>
                      </a:r>
                      <a:r>
                        <a:rPr lang="en-US" sz="20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-C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Ca</a:t>
                      </a:r>
                      <a:r>
                        <a:rPr lang="en-US" sz="20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-N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peptide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FF0000"/>
                          </a:solidFill>
                        </a:rPr>
                        <a:t>Ca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-C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</a:rPr>
                        <a:t>Ca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-N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Deprotonated form</a:t>
                      </a:r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standard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EFP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4.015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3.959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3.96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3.95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3.95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damped pol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3.974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 polarization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3.763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3.882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 </a:t>
                      </a:r>
                      <a:r>
                        <a:rPr lang="en-US" b="1" dirty="0" err="1" smtClean="0"/>
                        <a:t>elec</a:t>
                      </a:r>
                      <a:r>
                        <a:rPr lang="en-US" b="1" dirty="0" smtClean="0"/>
                        <a:t> damp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3.911</a:t>
                      </a:r>
                      <a:endParaRPr lang="en-US" dirty="0"/>
                    </a:p>
                  </a:txBody>
                  <a:tcPr/>
                </a:tc>
              </a:tr>
              <a:tr h="0">
                <a:tc gridSpan="7">
                  <a:txBody>
                    <a:bodyPr/>
                    <a:lstStyle/>
                    <a:p>
                      <a:pPr algn="ctr"/>
                      <a:endParaRPr lang="en-US" sz="1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Protonated form</a:t>
                      </a:r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standard EFP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</a:rPr>
                        <a:t>9.699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</a:rPr>
                        <a:t>9.661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9.66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1800" kern="1200" dirty="0" smtClean="0"/>
                        <a:t>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1800" kern="1200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sz="1800" kern="1200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damped pol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9.803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9.667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 polarization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9.585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9.776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9.638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 </a:t>
                      </a:r>
                      <a:r>
                        <a:rPr lang="en-US" b="1" dirty="0" err="1" smtClean="0"/>
                        <a:t>elec</a:t>
                      </a:r>
                      <a:r>
                        <a:rPr lang="en-US" b="1" dirty="0" smtClean="0"/>
                        <a:t> damping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9.764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3.911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76712" y="6107668"/>
            <a:ext cx="189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wB97x-d/6-31G*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3581400" y="2604911"/>
            <a:ext cx="5181600" cy="304800"/>
          </a:xfrm>
          <a:prstGeom prst="rect">
            <a:avLst/>
          </a:prstGeom>
          <a:noFill/>
          <a:ln w="38100" cmpd="sng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581400" y="4572000"/>
            <a:ext cx="5181600" cy="304800"/>
          </a:xfrm>
          <a:prstGeom prst="rect">
            <a:avLst/>
          </a:prstGeom>
          <a:noFill/>
          <a:ln w="38100" cmpd="sng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786489" y="1371600"/>
            <a:ext cx="1066800" cy="4724400"/>
          </a:xfrm>
          <a:prstGeom prst="rect">
            <a:avLst/>
          </a:prstGeom>
          <a:noFill/>
          <a:ln w="38100" cmpd="sng"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solidFill>
                  <a:srgbClr val="FF0000"/>
                </a:solidFill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3677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ionization energies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218419"/>
              </p:ext>
            </p:extLst>
          </p:nvPr>
        </p:nvGraphicFramePr>
        <p:xfrm>
          <a:off x="304803" y="1143000"/>
          <a:ext cx="8534400" cy="4871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57397"/>
                <a:gridCol w="1143000"/>
                <a:gridCol w="1295400"/>
                <a:gridCol w="990600"/>
                <a:gridCol w="1066800"/>
                <a:gridCol w="990600"/>
                <a:gridCol w="990603"/>
              </a:tblGrid>
              <a:tr h="350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VIE, </a:t>
                      </a:r>
                      <a:r>
                        <a:rPr lang="en-US" sz="2000" dirty="0" err="1" smtClean="0"/>
                        <a:t>eV</a:t>
                      </a:r>
                      <a:endParaRPr 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Full QM</a:t>
                      </a:r>
                      <a:endParaRPr 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3366FF"/>
                          </a:solidFill>
                        </a:rPr>
                        <a:t>Super-fragment</a:t>
                      </a:r>
                      <a:endParaRPr lang="en-US" sz="2000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fragmentation</a:t>
                      </a:r>
                      <a:endParaRPr lang="en-US" dirty="0"/>
                    </a:p>
                  </a:txBody>
                  <a:tcPr marL="12700" marR="12700" marT="1270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2700" marR="12700" marT="1270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2700" marR="12700" marT="1270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Ca</a:t>
                      </a:r>
                      <a:r>
                        <a:rPr lang="en-US" sz="20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-C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Ca</a:t>
                      </a:r>
                      <a:r>
                        <a:rPr lang="en-US" sz="20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-N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peptide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FF0000"/>
                          </a:solidFill>
                        </a:rPr>
                        <a:t>Ca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-C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</a:rPr>
                        <a:t>Ca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-N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Deprotonated form</a:t>
                      </a:r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standard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EFP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4.015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3.959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</a:rPr>
                        <a:t>3.966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3.942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3.955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3.952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damped pol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1800" kern="1200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3.95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1800" kern="1200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no polarization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3.763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3.882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no 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elec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damp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3.911</a:t>
                      </a:r>
                      <a:endParaRPr lang="en-US" dirty="0"/>
                    </a:p>
                  </a:txBody>
                  <a:tcPr/>
                </a:tc>
              </a:tr>
              <a:tr h="0">
                <a:tc gridSpan="7">
                  <a:txBody>
                    <a:bodyPr/>
                    <a:lstStyle/>
                    <a:p>
                      <a:pPr algn="ctr"/>
                      <a:endParaRPr lang="en-US" sz="1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Protonated form</a:t>
                      </a:r>
                      <a:endParaRPr lang="en-US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standard EFP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</a:rPr>
                        <a:t>9.699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</a:rPr>
                        <a:t>9.661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</a:rPr>
                        <a:t>9.669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</a:rPr>
                        <a:t>9.796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</a:rPr>
                        <a:t>9.680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</a:rPr>
                        <a:t>9.650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damped pol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1800" kern="1200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1800" kern="1200" dirty="0" smtClean="0"/>
                        <a:t>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1800" kern="1200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9.66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 polarization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9.585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9.776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9.638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 </a:t>
                      </a:r>
                      <a:r>
                        <a:rPr lang="en-US" b="1" dirty="0" err="1" smtClean="0"/>
                        <a:t>elec</a:t>
                      </a:r>
                      <a:r>
                        <a:rPr lang="en-US" b="1" dirty="0" smtClean="0"/>
                        <a:t> damping</a:t>
                      </a:r>
                      <a:endParaRPr 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9.764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9.648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3.911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76712" y="6107668"/>
            <a:ext cx="189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wB97x-d/6-31G*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3581400" y="2590800"/>
            <a:ext cx="5181600" cy="714022"/>
          </a:xfrm>
          <a:prstGeom prst="rect">
            <a:avLst/>
          </a:prstGeom>
          <a:noFill/>
          <a:ln w="38100" cmpd="sng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581400" y="4532488"/>
            <a:ext cx="5181600" cy="761999"/>
          </a:xfrm>
          <a:prstGeom prst="rect">
            <a:avLst/>
          </a:prstGeom>
          <a:noFill/>
          <a:ln w="38100" cmpd="sng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497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</a:t>
            </a:r>
            <a:r>
              <a:rPr lang="en-US" dirty="0" err="1" smtClean="0"/>
              <a:t>BioEFP</a:t>
            </a:r>
            <a:r>
              <a:rPr lang="en-US" dirty="0" smtClean="0"/>
              <a:t> for VIE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Error of QM/EFP </a:t>
            </a:r>
            <a:r>
              <a:rPr lang="en-US" sz="2400" dirty="0" err="1" smtClean="0">
                <a:solidFill>
                  <a:srgbClr val="FF0000"/>
                </a:solidFill>
              </a:rPr>
              <a:t>wrt</a:t>
            </a:r>
            <a:r>
              <a:rPr lang="en-US" sz="2400" dirty="0" smtClean="0">
                <a:solidFill>
                  <a:srgbClr val="FF0000"/>
                </a:solidFill>
              </a:rPr>
              <a:t> full QM: &lt;0.1 </a:t>
            </a:r>
            <a:r>
              <a:rPr lang="en-US" sz="2400" dirty="0" err="1" smtClean="0">
                <a:solidFill>
                  <a:srgbClr val="FF0000"/>
                </a:solidFill>
              </a:rPr>
              <a:t>eV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Contribution of polarization: 0.X </a:t>
            </a:r>
            <a:r>
              <a:rPr lang="en-US" sz="2400" dirty="0" err="1" smtClean="0">
                <a:solidFill>
                  <a:srgbClr val="FF0000"/>
                </a:solidFill>
              </a:rPr>
              <a:t>eV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Error due to fragment-fragment polarization damping: 0.01-0.02 </a:t>
            </a:r>
            <a:r>
              <a:rPr lang="en-US" sz="24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eV</a:t>
            </a:r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Contribution of electrostatic damping: 0.0X </a:t>
            </a:r>
            <a:r>
              <a:rPr lang="en-US" sz="24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eV</a:t>
            </a:r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, increases in larger basis sets</a:t>
            </a:r>
          </a:p>
          <a:p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Error due to fragmentation of protein into fragments: 0.01-0.02 </a:t>
            </a:r>
            <a:r>
              <a:rPr lang="en-US" sz="24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eV</a:t>
            </a:r>
            <a:endParaRPr lang="en-US" sz="24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Fragmentation along Cα</a:t>
            </a:r>
            <a:r>
              <a:rPr lang="en-US" sz="24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-</a:t>
            </a:r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C bond or along (Cα</a:t>
            </a:r>
            <a:r>
              <a:rPr lang="en-US" sz="24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-C </a:t>
            </a:r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&amp; Cα</a:t>
            </a:r>
            <a:r>
              <a:rPr lang="en-US" sz="24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-N </a:t>
            </a:r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bonds) works the best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Fragmentation does not spoil the accuracy of QM/EFP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113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BioEFP</a:t>
            </a:r>
            <a:r>
              <a:rPr lang="en-US" dirty="0" smtClean="0"/>
              <a:t>: tech details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051362"/>
            <a:ext cx="8915400" cy="5273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 err="1" smtClean="0">
                <a:solidFill>
                  <a:schemeClr val="accent2"/>
                </a:solidFill>
              </a:rPr>
              <a:t>BioEFP</a:t>
            </a:r>
            <a:r>
              <a:rPr lang="en-US" dirty="0" smtClean="0">
                <a:solidFill>
                  <a:schemeClr val="accent2"/>
                </a:solidFill>
              </a:rPr>
              <a:t> provides a parameter-free description of protein effects on photochemical events</a:t>
            </a:r>
          </a:p>
          <a:p>
            <a:pPr>
              <a:spcAft>
                <a:spcPts val="400"/>
              </a:spcAft>
            </a:pPr>
            <a:r>
              <a:rPr lang="en-US" dirty="0" smtClean="0"/>
              <a:t>Automatic preparation of the system ( </a:t>
            </a:r>
            <a:r>
              <a:rPr lang="en-US" i="1" u="sng" dirty="0" err="1" smtClean="0">
                <a:solidFill>
                  <a:srgbClr val="FF0000"/>
                </a:solidFill>
              </a:rPr>
              <a:t>bioefp.org</a:t>
            </a:r>
            <a:r>
              <a:rPr lang="en-US" dirty="0" smtClean="0"/>
              <a:t> ): </a:t>
            </a:r>
          </a:p>
          <a:p>
            <a:pPr lvl="1">
              <a:spcAft>
                <a:spcPts val="400"/>
              </a:spcAft>
            </a:pPr>
            <a:r>
              <a:rPr lang="en-US" sz="2000" dirty="0" smtClean="0"/>
              <a:t>PDB file -&gt; </a:t>
            </a:r>
          </a:p>
          <a:p>
            <a:pPr lvl="1">
              <a:spcAft>
                <a:spcPts val="400"/>
              </a:spcAft>
            </a:pPr>
            <a:r>
              <a:rPr lang="en-US" sz="2000" dirty="0" smtClean="0"/>
              <a:t>geometries of fragments -&gt; </a:t>
            </a:r>
          </a:p>
          <a:p>
            <a:pPr lvl="1">
              <a:spcAft>
                <a:spcPts val="400"/>
              </a:spcAft>
            </a:pPr>
            <a:r>
              <a:rPr lang="en-US" sz="2000" dirty="0" smtClean="0"/>
              <a:t>calculation of fragment parameters (jobs submitted to GAMESS) -&gt; </a:t>
            </a:r>
          </a:p>
          <a:p>
            <a:pPr lvl="1">
              <a:spcAft>
                <a:spcPts val="400"/>
              </a:spcAft>
            </a:pPr>
            <a:r>
              <a:rPr lang="en-US" sz="2000" dirty="0" smtClean="0"/>
              <a:t>removing extra points -&gt; </a:t>
            </a:r>
          </a:p>
          <a:p>
            <a:pPr lvl="1">
              <a:spcAft>
                <a:spcPts val="400"/>
              </a:spcAft>
            </a:pPr>
            <a:r>
              <a:rPr lang="en-US" sz="2000" dirty="0" smtClean="0"/>
              <a:t>generating input file for QM/</a:t>
            </a:r>
            <a:r>
              <a:rPr lang="en-US" sz="2000" dirty="0" err="1" smtClean="0"/>
              <a:t>BioEFP</a:t>
            </a:r>
            <a:r>
              <a:rPr lang="en-US" sz="2000" dirty="0" smtClean="0"/>
              <a:t> </a:t>
            </a:r>
            <a:endParaRPr lang="en-US" dirty="0"/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rgbClr val="8B5AF0"/>
                </a:solidFill>
              </a:rPr>
              <a:t>Computational cost:</a:t>
            </a:r>
          </a:p>
          <a:p>
            <a:pPr>
              <a:spcAft>
                <a:spcPts val="400"/>
              </a:spcAft>
            </a:pPr>
            <a:r>
              <a:rPr lang="en-US" sz="2000" dirty="0" smtClean="0">
                <a:solidFill>
                  <a:srgbClr val="8B5AF0"/>
                </a:solidFill>
              </a:rPr>
              <a:t>      - cost of QM calculation on a chromophore</a:t>
            </a:r>
          </a:p>
          <a:p>
            <a:pPr>
              <a:spcAft>
                <a:spcPts val="400"/>
              </a:spcAft>
            </a:pPr>
            <a:r>
              <a:rPr lang="en-US" sz="2000" dirty="0" smtClean="0">
                <a:solidFill>
                  <a:srgbClr val="8B5AF0"/>
                </a:solidFill>
              </a:rPr>
              <a:t>      - generating EFP parameters (e.g., for GFP protein: ~2 days at 20 cores) </a:t>
            </a:r>
            <a:endParaRPr lang="en-US" sz="2000" dirty="0">
              <a:solidFill>
                <a:srgbClr val="8B5AF0"/>
              </a:solidFill>
            </a:endParaRPr>
          </a:p>
          <a:p>
            <a:pPr>
              <a:spcAft>
                <a:spcPts val="400"/>
              </a:spcAft>
            </a:pPr>
            <a:r>
              <a:rPr lang="en-US" dirty="0" smtClean="0"/>
              <a:t>Geometry can be relaxed: </a:t>
            </a:r>
          </a:p>
          <a:p>
            <a:pPr lvl="1">
              <a:spcAft>
                <a:spcPts val="400"/>
              </a:spcAft>
            </a:pPr>
            <a:r>
              <a:rPr lang="en-US" sz="2000" dirty="0" smtClean="0"/>
              <a:t>MD of frozen-geometry fragments covalently linked by classical potentials is implemented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1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to flexible fragments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066800"/>
            <a:ext cx="6629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Goal: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reate algorithm that allows changes of internal fragment geometries</a:t>
            </a:r>
          </a:p>
          <a:p>
            <a:endParaRPr lang="en-US" sz="2000" dirty="0" smtClean="0">
              <a:solidFill>
                <a:srgbClr val="5918BB"/>
              </a:solidFill>
            </a:endParaRPr>
          </a:p>
          <a:p>
            <a:r>
              <a:rPr lang="en-US" sz="2000" dirty="0" smtClean="0">
                <a:solidFill>
                  <a:srgbClr val="5918BB"/>
                </a:solidFill>
              </a:rPr>
              <a:t>Why: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inimize time for computing potentials for effective fragments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nsure smooth potential energy surface in EFP calculations</a:t>
            </a:r>
          </a:p>
          <a:p>
            <a:endParaRPr lang="en-US" sz="2000" dirty="0" smtClean="0">
              <a:solidFill>
                <a:srgbClr val="5918BB"/>
              </a:solidFill>
            </a:endParaRPr>
          </a:p>
          <a:p>
            <a:r>
              <a:rPr lang="en-US" sz="2000" dirty="0" smtClean="0">
                <a:solidFill>
                  <a:srgbClr val="5918BB"/>
                </a:solidFill>
              </a:rPr>
              <a:t>Options: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Recompute</a:t>
            </a:r>
            <a:r>
              <a:rPr lang="en-US" sz="2000" dirty="0" smtClean="0"/>
              <a:t> fragment parameters for each unique fragment geometry</a:t>
            </a:r>
          </a:p>
          <a:p>
            <a:r>
              <a:rPr lang="en-US" sz="2000" dirty="0" smtClean="0"/>
              <a:t>or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Adjust parameters for new geometries, based on some “standard” fragment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35021" y="5334000"/>
            <a:ext cx="6722979" cy="762000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0" y="39624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Nikita </a:t>
            </a:r>
            <a:r>
              <a:rPr lang="en-US" sz="2000" dirty="0" err="1" smtClean="0">
                <a:solidFill>
                  <a:srgbClr val="800000"/>
                </a:solidFill>
              </a:rPr>
              <a:t>Dubinets</a:t>
            </a:r>
            <a:r>
              <a:rPr lang="en-US" sz="2000" dirty="0" smtClean="0"/>
              <a:t>, spring 2016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1958" y="1905000"/>
            <a:ext cx="2302042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3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fragments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295400"/>
            <a:ext cx="133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set:</a:t>
            </a:r>
            <a:endParaRPr lang="en-US" dirty="0"/>
          </a:p>
        </p:txBody>
      </p:sp>
      <p:pic>
        <p:nvPicPr>
          <p:cNvPr id="5" name="Picture 2" descr="C:\Users\ndubinet\Work\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828800"/>
            <a:ext cx="2849455" cy="1295400"/>
          </a:xfrm>
          <a:prstGeom prst="rect">
            <a:avLst/>
          </a:prstGeom>
          <a:noFill/>
        </p:spPr>
      </p:pic>
      <p:pic>
        <p:nvPicPr>
          <p:cNvPr id="6" name="Picture 5" descr="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600200"/>
            <a:ext cx="2675440" cy="1752600"/>
          </a:xfrm>
          <a:prstGeom prst="rect">
            <a:avLst/>
          </a:prstGeom>
        </p:spPr>
      </p:pic>
      <p:pic>
        <p:nvPicPr>
          <p:cNvPr id="7" name="Picture 6" descr="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7184" y="1676400"/>
            <a:ext cx="2306815" cy="160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3429000"/>
            <a:ext cx="1877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FaOO</a:t>
            </a:r>
            <a:r>
              <a:rPr lang="en-US" dirty="0" smtClean="0"/>
              <a:t> dimer</a:t>
            </a:r>
          </a:p>
          <a:p>
            <a:r>
              <a:rPr lang="en-US" dirty="0" smtClean="0"/>
              <a:t>(formic acid)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3429000"/>
            <a:ext cx="1864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FaON</a:t>
            </a:r>
            <a:r>
              <a:rPr lang="en-US" dirty="0" smtClean="0"/>
              <a:t> dimer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formamide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10400" y="3424535"/>
            <a:ext cx="2083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FaNN</a:t>
            </a:r>
            <a:r>
              <a:rPr lang="en-US" dirty="0" smtClean="0"/>
              <a:t> dimer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formamidine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4419600"/>
            <a:ext cx="84305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Schemes:</a:t>
            </a:r>
          </a:p>
          <a:p>
            <a:pPr marL="457200" indent="-457200">
              <a:buAutoNum type="arabicPeriod"/>
            </a:pPr>
            <a:r>
              <a:rPr lang="en-US" dirty="0" smtClean="0"/>
              <a:t>“optimized” parameters and geometries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 smtClean="0"/>
              <a:t>“gas-phase” parameters and geometries</a:t>
            </a:r>
          </a:p>
          <a:p>
            <a:pPr marL="457200" indent="-457200">
              <a:buAutoNum type="arabicPeriod"/>
            </a:pPr>
            <a:r>
              <a:rPr lang="en-US" dirty="0" smtClean="0"/>
              <a:t>“gas-phase” parameters and geometries, mixed basis set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rgbClr val="5918BB"/>
                </a:solidFill>
              </a:rPr>
              <a:t>“shifted” parameters on optimized geometries</a:t>
            </a:r>
            <a:endParaRPr lang="en-US" dirty="0">
              <a:solidFill>
                <a:srgbClr val="5918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1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energies</a:t>
            </a:r>
            <a:endParaRPr lang="en-US" dirty="0"/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6379" r="7609"/>
          <a:stretch/>
        </p:blipFill>
        <p:spPr>
          <a:xfrm>
            <a:off x="359217" y="1244284"/>
            <a:ext cx="6081034" cy="4851715"/>
          </a:xfrm>
          <a:prstGeom prst="rect">
            <a:avLst/>
          </a:prstGeom>
        </p:spPr>
      </p:pic>
      <p:pic>
        <p:nvPicPr>
          <p:cNvPr id="5" name="Picture 4" descr="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1600200"/>
            <a:ext cx="2306815" cy="160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1800" y="3505200"/>
            <a:ext cx="184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FaNN</a:t>
            </a:r>
            <a:r>
              <a:rPr lang="en-US" dirty="0" smtClean="0"/>
              <a:t> dimer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75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382000" cy="849313"/>
          </a:xfrm>
        </p:spPr>
        <p:txBody>
          <a:bodyPr/>
          <a:lstStyle/>
          <a:p>
            <a:pPr eaLnBrk="1" hangingPunct="1"/>
            <a:r>
              <a:rPr lang="en-US" sz="3200" dirty="0" smtClean="0"/>
              <a:t>Correcting for charge-penetration energy: electrostatic screening</a:t>
            </a: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067094"/>
              </p:ext>
            </p:extLst>
          </p:nvPr>
        </p:nvGraphicFramePr>
        <p:xfrm>
          <a:off x="530225" y="1068388"/>
          <a:ext cx="8007350" cy="546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391" name="Worksheet" r:id="rId4" imgW="8674100" imgH="5930900" progId="Excel.Sheet.8">
                  <p:embed/>
                </p:oleObj>
              </mc:Choice>
              <mc:Fallback>
                <p:oleObj name="Worksheet" r:id="rId4" imgW="8674100" imgH="5930900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068388"/>
                        <a:ext cx="8007350" cy="546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7" descr="2w"/>
          <p:cNvPicPr>
            <a:picLocks noChangeAspect="1" noChangeArrowheads="1"/>
          </p:cNvPicPr>
          <p:nvPr/>
        </p:nvPicPr>
        <p:blipFill>
          <a:blip r:embed="rId6" cstate="print"/>
          <a:srcRect l="17241" t="23444" r="20689" b="23810"/>
          <a:stretch>
            <a:fillRect/>
          </a:stretch>
        </p:blipFill>
        <p:spPr bwMode="auto">
          <a:xfrm>
            <a:off x="1981200" y="1676400"/>
            <a:ext cx="1752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FaNN</a:t>
            </a:r>
            <a:r>
              <a:rPr lang="en-US" dirty="0" smtClean="0"/>
              <a:t> dimer: summary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434277"/>
              </p:ext>
            </p:extLst>
          </p:nvPr>
        </p:nvGraphicFramePr>
        <p:xfrm>
          <a:off x="649288" y="1854938"/>
          <a:ext cx="7580312" cy="500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07" name="Document" r:id="rId3" imgW="6248400" imgH="4127500" progId="Word.Document.12">
                  <p:embed/>
                </p:oleObj>
              </mc:Choice>
              <mc:Fallback>
                <p:oleObj name="Document" r:id="rId3" imgW="6248400" imgH="4127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9288" y="1854938"/>
                        <a:ext cx="7580312" cy="500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0" y="1044714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Equil</a:t>
            </a:r>
            <a:r>
              <a:rPr lang="en-US" sz="2000" dirty="0" smtClean="0"/>
              <a:t>. distance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990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inding energy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889337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interaction energy @ 3.5A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543800" y="12762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MAD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4038600"/>
            <a:ext cx="8094579" cy="5334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6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241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components</a:t>
            </a:r>
            <a:endParaRPr lang="en-US" dirty="0"/>
          </a:p>
        </p:txBody>
      </p:sp>
      <p:pic>
        <p:nvPicPr>
          <p:cNvPr id="4" name="Picture 3" descr="DISP-SAPT_FaNN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81400"/>
            <a:ext cx="3646206" cy="2743200"/>
          </a:xfrm>
          <a:prstGeom prst="rect">
            <a:avLst/>
          </a:prstGeom>
        </p:spPr>
      </p:pic>
      <p:pic>
        <p:nvPicPr>
          <p:cNvPr id="5" name="Picture 4" descr="INDUCT-SAPT_FaNN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1794" y="3581400"/>
            <a:ext cx="3646206" cy="2743200"/>
          </a:xfrm>
          <a:prstGeom prst="rect">
            <a:avLst/>
          </a:prstGeom>
        </p:spPr>
      </p:pic>
      <p:pic>
        <p:nvPicPr>
          <p:cNvPr id="6" name="Picture 5" descr="ELECT-SAPT_FaNN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66800"/>
            <a:ext cx="3646206" cy="2743200"/>
          </a:xfrm>
          <a:prstGeom prst="rect">
            <a:avLst/>
          </a:prstGeom>
        </p:spPr>
      </p:pic>
      <p:pic>
        <p:nvPicPr>
          <p:cNvPr id="7" name="Picture 6" descr="REP-SAPT_FaNN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1794" y="1066800"/>
            <a:ext cx="3646206" cy="2743200"/>
          </a:xfrm>
          <a:prstGeom prst="rect">
            <a:avLst/>
          </a:prstGeom>
        </p:spPr>
      </p:pic>
      <p:pic>
        <p:nvPicPr>
          <p:cNvPr id="8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7" t="48707" r="15618" b="18372"/>
          <a:stretch/>
        </p:blipFill>
        <p:spPr>
          <a:xfrm>
            <a:off x="6206357" y="2667000"/>
            <a:ext cx="2963542" cy="170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8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686800" cy="4953000"/>
          </a:xfrm>
        </p:spPr>
        <p:txBody>
          <a:bodyPr/>
          <a:lstStyle/>
          <a:p>
            <a:r>
              <a:rPr lang="en-US" sz="2400" dirty="0" smtClean="0">
                <a:solidFill>
                  <a:srgbClr val="8B5AF0"/>
                </a:solidFill>
              </a:rPr>
              <a:t>EFP is first-principles based polarizable force field </a:t>
            </a:r>
          </a:p>
          <a:p>
            <a:r>
              <a:rPr lang="en-US" sz="2400" i="1" dirty="0" smtClean="0"/>
              <a:t>LIBEFP</a:t>
            </a:r>
            <a:r>
              <a:rPr lang="en-US" sz="2400" dirty="0" smtClean="0"/>
              <a:t> is a stand-alone EFP implementation ready for interfacing with </a:t>
            </a:r>
            <a:r>
              <a:rPr lang="en-US" sz="2400" dirty="0" err="1" smtClean="0"/>
              <a:t>ab</a:t>
            </a:r>
            <a:r>
              <a:rPr lang="en-US" sz="2400" dirty="0" smtClean="0"/>
              <a:t> initio software</a:t>
            </a:r>
            <a:endParaRPr lang="en-US" sz="2400" dirty="0"/>
          </a:p>
          <a:p>
            <a:r>
              <a:rPr lang="en-US" sz="2400" dirty="0" err="1">
                <a:solidFill>
                  <a:schemeClr val="accent2"/>
                </a:solidFill>
              </a:rPr>
              <a:t>BioEFP</a:t>
            </a:r>
            <a:r>
              <a:rPr lang="en-US" sz="2400" dirty="0">
                <a:solidFill>
                  <a:schemeClr val="accent2"/>
                </a:solidFill>
              </a:rPr>
              <a:t>: extension of EFP to biological </a:t>
            </a:r>
            <a:r>
              <a:rPr lang="en-US" sz="2400" dirty="0" smtClean="0">
                <a:solidFill>
                  <a:schemeClr val="accent2"/>
                </a:solidFill>
              </a:rPr>
              <a:t>systems and polymers</a:t>
            </a:r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 smtClean="0"/>
              <a:t>QM</a:t>
            </a:r>
            <a:r>
              <a:rPr lang="en-US" sz="2400" dirty="0"/>
              <a:t>/EFP </a:t>
            </a:r>
            <a:r>
              <a:rPr lang="en-US" sz="2400" dirty="0" smtClean="0"/>
              <a:t>and QM/</a:t>
            </a:r>
            <a:r>
              <a:rPr lang="en-US" sz="2400" dirty="0" err="1" smtClean="0"/>
              <a:t>BioEFP</a:t>
            </a:r>
            <a:r>
              <a:rPr lang="en-US" sz="2400" dirty="0" smtClean="0"/>
              <a:t> methods: </a:t>
            </a:r>
          </a:p>
          <a:p>
            <a:pPr lvl="1"/>
            <a:r>
              <a:rPr lang="en-US" sz="2000" dirty="0" smtClean="0"/>
              <a:t>polarizable </a:t>
            </a:r>
            <a:r>
              <a:rPr lang="en-US" sz="2000" dirty="0"/>
              <a:t>embedding for the electronic </a:t>
            </a:r>
            <a:r>
              <a:rPr lang="en-US" sz="2000" dirty="0" smtClean="0"/>
              <a:t>structure calculations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ssential for description of electronic states with strong charge-transfer character and ionization potentials in aqueous environment</a:t>
            </a:r>
          </a:p>
          <a:p>
            <a:pPr lvl="1"/>
            <a:r>
              <a:rPr lang="en-US" sz="2000" dirty="0"/>
              <a:t>a</a:t>
            </a:r>
            <a:r>
              <a:rPr lang="en-US" sz="2000" dirty="0" smtClean="0"/>
              <a:t> role of polarization in biological systems will be scrutinized (work in progress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xtension to flexible fragments is developed and tested</a:t>
            </a:r>
            <a:endParaRPr lang="en-US" sz="2000" dirty="0" smtClean="0"/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84288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75803" y="4986844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Collaborators:</a:t>
            </a:r>
          </a:p>
          <a:p>
            <a:pPr algn="r">
              <a:buNone/>
            </a:pPr>
            <a:r>
              <a:rPr lang="en-US" sz="1800" dirty="0" smtClean="0"/>
              <a:t>Anna  </a:t>
            </a:r>
            <a:r>
              <a:rPr lang="en-US" sz="1800" dirty="0" err="1" smtClean="0"/>
              <a:t>Krylov</a:t>
            </a:r>
            <a:r>
              <a:rPr lang="en-US" sz="1800" dirty="0" smtClean="0"/>
              <a:t> (USC)</a:t>
            </a:r>
          </a:p>
          <a:p>
            <a:pPr algn="r">
              <a:buNone/>
            </a:pPr>
            <a:r>
              <a:rPr lang="en-US" sz="1800" dirty="0" err="1" smtClean="0"/>
              <a:t>Debashree</a:t>
            </a:r>
            <a:r>
              <a:rPr lang="en-US" sz="1800" dirty="0" smtClean="0"/>
              <a:t> </a:t>
            </a:r>
            <a:r>
              <a:rPr lang="en-US" sz="1800" dirty="0" err="1" smtClean="0"/>
              <a:t>Ghosh</a:t>
            </a:r>
            <a:r>
              <a:rPr lang="en-US" sz="1800" dirty="0" smtClean="0"/>
              <a:t> (</a:t>
            </a:r>
            <a:r>
              <a:rPr lang="en-US" sz="1800" dirty="0"/>
              <a:t>N</a:t>
            </a:r>
            <a:r>
              <a:rPr lang="en-US" sz="1800" dirty="0" smtClean="0"/>
              <a:t>CL Pune)</a:t>
            </a:r>
          </a:p>
          <a:p>
            <a:pPr algn="r">
              <a:buNone/>
            </a:pPr>
            <a:r>
              <a:rPr lang="en-US" sz="1800" dirty="0" err="1" smtClean="0"/>
              <a:t>Atanu</a:t>
            </a:r>
            <a:r>
              <a:rPr lang="en-US" sz="1800" dirty="0" smtClean="0"/>
              <a:t> </a:t>
            </a:r>
            <a:r>
              <a:rPr lang="en-US" sz="1800" dirty="0" err="1" smtClean="0"/>
              <a:t>Acharya</a:t>
            </a:r>
            <a:r>
              <a:rPr lang="en-US" sz="1800" dirty="0" smtClean="0"/>
              <a:t> (USC</a:t>
            </a:r>
            <a:r>
              <a:rPr lang="en-US" sz="1800" dirty="0" smtClean="0"/>
              <a:t>)</a:t>
            </a:r>
            <a:endParaRPr lang="en-US" sz="1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6200" y="4999672"/>
            <a:ext cx="15959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$$$:</a:t>
            </a:r>
          </a:p>
          <a:p>
            <a:r>
              <a:rPr lang="en-US" sz="2000" dirty="0" smtClean="0"/>
              <a:t>NSF Theory</a:t>
            </a:r>
          </a:p>
          <a:p>
            <a:r>
              <a:rPr lang="en-US" sz="2000" dirty="0" smtClean="0"/>
              <a:t>NSF SSI</a:t>
            </a:r>
          </a:p>
          <a:p>
            <a:r>
              <a:rPr lang="en-US" sz="2000" dirty="0" smtClean="0"/>
              <a:t>NSF AIR-TT </a:t>
            </a:r>
            <a:endParaRPr lang="en-US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990600"/>
            <a:ext cx="29718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accent1"/>
                </a:solidFill>
              </a:rPr>
              <a:t>Group members:</a:t>
            </a:r>
          </a:p>
          <a:p>
            <a:pPr algn="r"/>
            <a:r>
              <a:rPr lang="en-US" sz="1800" dirty="0" err="1" smtClean="0">
                <a:solidFill>
                  <a:schemeClr val="bg2"/>
                </a:solidFill>
              </a:rPr>
              <a:t>Pradeep</a:t>
            </a:r>
            <a:r>
              <a:rPr lang="en-US" sz="1800" dirty="0" smtClean="0">
                <a:solidFill>
                  <a:schemeClr val="bg2"/>
                </a:solidFill>
              </a:rPr>
              <a:t>  </a:t>
            </a:r>
            <a:r>
              <a:rPr lang="en-US" sz="1800" dirty="0" err="1" smtClean="0">
                <a:solidFill>
                  <a:schemeClr val="bg2"/>
                </a:solidFill>
              </a:rPr>
              <a:t>Gurunathan</a:t>
            </a:r>
            <a:endParaRPr lang="en-US" sz="1800" dirty="0" smtClean="0">
              <a:solidFill>
                <a:schemeClr val="bg2"/>
              </a:solidFill>
            </a:endParaRPr>
          </a:p>
          <a:p>
            <a:pPr algn="r"/>
            <a:r>
              <a:rPr lang="en-US" sz="1800" dirty="0" smtClean="0">
                <a:solidFill>
                  <a:schemeClr val="bg2"/>
                </a:solidFill>
              </a:rPr>
              <a:t>Carlos </a:t>
            </a:r>
            <a:r>
              <a:rPr lang="en-US" sz="1800" dirty="0" err="1" smtClean="0">
                <a:solidFill>
                  <a:schemeClr val="bg2"/>
                </a:solidFill>
              </a:rPr>
              <a:t>Borca</a:t>
            </a:r>
            <a:endParaRPr lang="en-US" sz="1800" dirty="0" smtClean="0">
              <a:solidFill>
                <a:schemeClr val="bg2"/>
              </a:solidFill>
            </a:endParaRPr>
          </a:p>
          <a:p>
            <a:pPr algn="r"/>
            <a:r>
              <a:rPr lang="en-US" sz="1800" dirty="0" smtClean="0"/>
              <a:t>Yen Bui</a:t>
            </a:r>
          </a:p>
          <a:p>
            <a:pPr algn="r"/>
            <a:r>
              <a:rPr lang="en-US" sz="1800" dirty="0" err="1" smtClean="0"/>
              <a:t>Yongbin</a:t>
            </a:r>
            <a:r>
              <a:rPr lang="en-US" sz="1800" dirty="0" smtClean="0"/>
              <a:t> Kim</a:t>
            </a:r>
          </a:p>
          <a:p>
            <a:pPr algn="r"/>
            <a:r>
              <a:rPr lang="en-US" sz="1800" dirty="0" smtClean="0"/>
              <a:t>Claudia </a:t>
            </a:r>
            <a:r>
              <a:rPr lang="en-US" sz="1800" dirty="0" err="1"/>
              <a:t>Viquez</a:t>
            </a:r>
            <a:r>
              <a:rPr lang="en-US" sz="1800" dirty="0"/>
              <a:t> </a:t>
            </a:r>
            <a:r>
              <a:rPr lang="en-US" sz="1800" dirty="0" smtClean="0"/>
              <a:t>Rojas</a:t>
            </a:r>
          </a:p>
          <a:p>
            <a:pPr algn="r"/>
            <a:r>
              <a:rPr lang="en-US" sz="1800" dirty="0" smtClean="0"/>
              <a:t>Jen Werner</a:t>
            </a:r>
          </a:p>
          <a:p>
            <a:pPr algn="r"/>
            <a:r>
              <a:rPr lang="en-US" sz="1800" dirty="0" smtClean="0"/>
              <a:t>Will Pierce </a:t>
            </a:r>
          </a:p>
          <a:p>
            <a:pPr algn="r"/>
            <a:endParaRPr lang="en-US" sz="1800" dirty="0" smtClean="0">
              <a:solidFill>
                <a:schemeClr val="accent1"/>
              </a:solidFill>
            </a:endParaRPr>
          </a:p>
          <a:p>
            <a:pPr algn="r"/>
            <a:r>
              <a:rPr lang="en-US" sz="1800" dirty="0" smtClean="0">
                <a:solidFill>
                  <a:schemeClr val="accent1"/>
                </a:solidFill>
              </a:rPr>
              <a:t>Group alumni:</a:t>
            </a:r>
          </a:p>
          <a:p>
            <a:pPr algn="r"/>
            <a:r>
              <a:rPr lang="en-US" sz="1800" dirty="0" smtClean="0"/>
              <a:t>Dr</a:t>
            </a:r>
            <a:r>
              <a:rPr lang="en-US" sz="1800" dirty="0"/>
              <a:t>. </a:t>
            </a:r>
            <a:r>
              <a:rPr lang="en-US" sz="1800" dirty="0" err="1"/>
              <a:t>Ilya</a:t>
            </a:r>
            <a:r>
              <a:rPr lang="en-US" sz="1800" dirty="0"/>
              <a:t> </a:t>
            </a:r>
            <a:r>
              <a:rPr lang="en-US" sz="1800" dirty="0" err="1" smtClean="0"/>
              <a:t>Kaliman</a:t>
            </a:r>
            <a:endParaRPr lang="en-US" sz="1800" dirty="0" smtClean="0"/>
          </a:p>
          <a:p>
            <a:pPr algn="r"/>
            <a:r>
              <a:rPr lang="en-US" sz="1800" dirty="0" smtClean="0"/>
              <a:t>Dr. </a:t>
            </a:r>
            <a:r>
              <a:rPr lang="en-US" sz="1800" dirty="0" err="1" smtClean="0"/>
              <a:t>Dmytro</a:t>
            </a:r>
            <a:r>
              <a:rPr lang="en-US" sz="1800" dirty="0" smtClean="0"/>
              <a:t> </a:t>
            </a:r>
            <a:r>
              <a:rPr lang="en-US" sz="1800" dirty="0" err="1" smtClean="0"/>
              <a:t>Kosenkov</a:t>
            </a:r>
            <a:endParaRPr lang="en-US" sz="1800" dirty="0" smtClean="0"/>
          </a:p>
          <a:p>
            <a:pPr algn="r"/>
            <a:r>
              <a:rPr lang="en-US" sz="1800" dirty="0" smtClean="0"/>
              <a:t>Dr. Ben </a:t>
            </a:r>
            <a:r>
              <a:rPr lang="en-US" sz="1800" dirty="0" err="1" smtClean="0"/>
              <a:t>Nebgen</a:t>
            </a:r>
            <a:endParaRPr lang="en-US" sz="1800" dirty="0" smtClean="0"/>
          </a:p>
          <a:p>
            <a:pPr algn="r"/>
            <a:r>
              <a:rPr lang="en-US" sz="1800" dirty="0" smtClean="0"/>
              <a:t>Dr. Mandy  Green</a:t>
            </a:r>
          </a:p>
          <a:p>
            <a:pPr algn="r"/>
            <a:r>
              <a:rPr lang="en-US" sz="1800" dirty="0" smtClean="0"/>
              <a:t>Dr. Mike Hands</a:t>
            </a:r>
          </a:p>
          <a:p>
            <a:pPr algn="r"/>
            <a:r>
              <a:rPr lang="en-US" sz="1800" dirty="0" smtClean="0"/>
              <a:t>Fr. Frank </a:t>
            </a:r>
            <a:r>
              <a:rPr lang="en-US" sz="1800" dirty="0" err="1" smtClean="0"/>
              <a:t>Emmert</a:t>
            </a:r>
            <a:endParaRPr lang="en-US" sz="1800" dirty="0" smtClean="0"/>
          </a:p>
          <a:p>
            <a:pPr algn="r"/>
            <a:r>
              <a:rPr lang="en-US" sz="1800" dirty="0" err="1" smtClean="0"/>
              <a:t>SungMin</a:t>
            </a:r>
            <a:r>
              <a:rPr lang="en-US" sz="1800" dirty="0" smtClean="0"/>
              <a:t> Hong</a:t>
            </a:r>
          </a:p>
          <a:p>
            <a:pPr algn="r"/>
            <a:r>
              <a:rPr lang="en-US" sz="1800" dirty="0" smtClean="0"/>
              <a:t>Joanna Flick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1846" y="4999672"/>
            <a:ext cx="11723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</a:rPr>
              <a:t>Software:</a:t>
            </a:r>
          </a:p>
          <a:p>
            <a:r>
              <a:rPr lang="en-US" sz="1800" dirty="0" smtClean="0"/>
              <a:t>Q-</a:t>
            </a:r>
            <a:r>
              <a:rPr lang="en-US" sz="1800" dirty="0" err="1" smtClean="0"/>
              <a:t>Chem</a:t>
            </a:r>
            <a:endParaRPr lang="en-US" sz="1800" dirty="0" smtClean="0"/>
          </a:p>
          <a:p>
            <a:r>
              <a:rPr lang="en-US" sz="1800" dirty="0" smtClean="0"/>
              <a:t>GAMESS</a:t>
            </a:r>
          </a:p>
          <a:p>
            <a:r>
              <a:rPr lang="en-US" sz="1800" dirty="0" smtClean="0"/>
              <a:t>PSI4</a:t>
            </a:r>
            <a:br>
              <a:rPr lang="en-US" sz="1800" dirty="0" smtClean="0"/>
            </a:br>
            <a:r>
              <a:rPr lang="en-US" sz="1800" dirty="0" err="1" smtClean="0"/>
              <a:t>LibEFP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3184" b="2152"/>
          <a:stretch/>
        </p:blipFill>
        <p:spPr>
          <a:xfrm>
            <a:off x="215933" y="990600"/>
            <a:ext cx="5575267" cy="40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7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533401" y="838200"/>
          <a:ext cx="8153400" cy="5573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095" name="Worksheet" r:id="rId4" imgW="8674608" imgH="5931408" progId="Excel.Sheet.8">
                  <p:embed/>
                </p:oleObj>
              </mc:Choice>
              <mc:Fallback>
                <p:oleObj name="Worksheet" r:id="rId4" imgW="8674608" imgH="5931408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838200"/>
                        <a:ext cx="8153400" cy="55730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Charge-penetration: benzene dimer</a:t>
            </a: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6" cstate="print"/>
          <a:srcRect l="12500" t="10614" r="12500" b="9784"/>
          <a:stretch>
            <a:fillRect/>
          </a:stretch>
        </p:blipFill>
        <p:spPr bwMode="auto">
          <a:xfrm>
            <a:off x="4419600" y="14478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6324600" y="5410200"/>
            <a:ext cx="2667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err="1"/>
              <a:t>Sinnokrot</a:t>
            </a:r>
            <a:r>
              <a:rPr lang="en-US" sz="1400" dirty="0"/>
              <a:t> and Sherrill, </a:t>
            </a:r>
            <a:r>
              <a:rPr lang="en-US" sz="1400" i="1" dirty="0"/>
              <a:t>JPC A,</a:t>
            </a:r>
            <a:r>
              <a:rPr lang="en-US" sz="1400" dirty="0"/>
              <a:t> </a:t>
            </a:r>
            <a:r>
              <a:rPr lang="en-US" sz="1400" b="1" dirty="0"/>
              <a:t>108</a:t>
            </a:r>
            <a:r>
              <a:rPr lang="en-US" sz="1400" dirty="0"/>
              <a:t> (46), 10200 (2004);</a:t>
            </a:r>
          </a:p>
          <a:p>
            <a:r>
              <a:rPr lang="en-US" sz="1400" dirty="0"/>
              <a:t>Slipchenko, Gordon, JCC </a:t>
            </a:r>
            <a:r>
              <a:rPr lang="en-US" sz="1400" b="1" dirty="0"/>
              <a:t>28</a:t>
            </a:r>
            <a:r>
              <a:rPr lang="en-US" sz="1400" dirty="0"/>
              <a:t>, 276 (2006)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458200" cy="8382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E</a:t>
            </a:r>
            <a:r>
              <a:rPr lang="en-US" sz="3600" dirty="0" smtClean="0"/>
              <a:t>ffective </a:t>
            </a:r>
            <a:r>
              <a:rPr lang="en-US" sz="3600" dirty="0" smtClean="0">
                <a:solidFill>
                  <a:srgbClr val="C00000"/>
                </a:solidFill>
              </a:rPr>
              <a:t>F</a:t>
            </a:r>
            <a:r>
              <a:rPr lang="en-US" sz="3600" dirty="0" smtClean="0"/>
              <a:t>ragment </a:t>
            </a:r>
            <a:r>
              <a:rPr lang="en-US" sz="3600" dirty="0" smtClean="0">
                <a:solidFill>
                  <a:srgbClr val="C00000"/>
                </a:solidFill>
              </a:rPr>
              <a:t>P</a:t>
            </a:r>
            <a:r>
              <a:rPr lang="en-US" sz="3600" dirty="0" smtClean="0"/>
              <a:t>otential method</a:t>
            </a:r>
            <a:endParaRPr lang="en-US" sz="3600" dirty="0"/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152400" y="1676400"/>
            <a:ext cx="5105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   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E</a:t>
            </a:r>
            <a:r>
              <a:rPr lang="en-US" sz="2800" baseline="-25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interaction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  </a:t>
            </a: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=</a:t>
            </a:r>
            <a:r>
              <a:rPr lang="en-US" sz="2800" i="1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  </a:t>
            </a:r>
            <a:r>
              <a:rPr lang="en-US" sz="28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E</a:t>
            </a:r>
            <a:r>
              <a:rPr lang="en-US" sz="2800" baseline="-250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coulomb</a:t>
            </a:r>
            <a:endParaRPr lang="en-US" sz="2800" dirty="0">
              <a:solidFill>
                <a:srgbClr val="33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64" charset="0"/>
            </a:endParaRPr>
          </a:p>
          <a:p>
            <a:r>
              <a:rPr lang="en-US" sz="2800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                     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+</a:t>
            </a:r>
            <a:r>
              <a:rPr lang="en-US" sz="2800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  </a:t>
            </a:r>
            <a:r>
              <a:rPr lang="en-US" sz="28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E</a:t>
            </a:r>
            <a:r>
              <a:rPr lang="en-US" sz="2800" baseline="-25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polarization</a:t>
            </a:r>
            <a:endParaRPr lang="en-US" sz="28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64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                     +  </a:t>
            </a:r>
            <a:r>
              <a:rPr lang="en-US" sz="2800" dirty="0" err="1">
                <a:solidFill>
                  <a:srgbClr val="3DABD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E</a:t>
            </a:r>
            <a:r>
              <a:rPr lang="en-US" sz="2800" baseline="-25000" dirty="0" err="1">
                <a:solidFill>
                  <a:srgbClr val="3DABD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dispersion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Helvetica" pitchFamily="64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                     +  </a:t>
            </a:r>
            <a:r>
              <a:rPr lang="en-US" sz="2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E</a:t>
            </a:r>
            <a:r>
              <a:rPr lang="en-US" sz="2800" baseline="-250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exchange</a:t>
            </a:r>
            <a:r>
              <a:rPr lang="en-US" sz="2800" baseline="-25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-repulsion</a:t>
            </a:r>
          </a:p>
          <a:p>
            <a:r>
              <a:rPr lang="en-US" sz="2800" baseline="-25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                                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64" charset="0"/>
              </a:rPr>
              <a:t>+ 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Helvetica" pitchFamily="64" charset="0"/>
              </a:rPr>
              <a:t>E</a:t>
            </a:r>
            <a:r>
              <a:rPr lang="en-US" sz="2800" baseline="-25000" dirty="0" err="1" smtClean="0">
                <a:solidFill>
                  <a:schemeClr val="bg1">
                    <a:lumMod val="75000"/>
                  </a:schemeClr>
                </a:solidFill>
                <a:latin typeface="Helvetica" pitchFamily="64" charset="0"/>
              </a:rPr>
              <a:t>charge</a:t>
            </a:r>
            <a:r>
              <a:rPr lang="en-US" sz="2800" baseline="-25000" dirty="0" smtClean="0">
                <a:solidFill>
                  <a:schemeClr val="bg1">
                    <a:lumMod val="75000"/>
                  </a:schemeClr>
                </a:solidFill>
                <a:latin typeface="Helvetica" pitchFamily="64" charset="0"/>
              </a:rPr>
              <a:t>-transfer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Helvetica" pitchFamily="64" charset="0"/>
            </a:endParaRPr>
          </a:p>
        </p:txBody>
      </p:sp>
      <p:sp>
        <p:nvSpPr>
          <p:cNvPr id="31782" name="Rectangle 38"/>
          <p:cNvSpPr>
            <a:spLocks noChangeArrowheads="1"/>
          </p:cNvSpPr>
          <p:nvPr/>
        </p:nvSpPr>
        <p:spPr bwMode="auto">
          <a:xfrm>
            <a:off x="762000" y="1143000"/>
            <a:ext cx="772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hlink"/>
                </a:solidFill>
                <a:latin typeface="Helvetica" pitchFamily="64" charset="0"/>
              </a:rPr>
              <a:t>Perturbation theory applied to non-interacting fragments</a:t>
            </a:r>
          </a:p>
        </p:txBody>
      </p:sp>
      <p:sp>
        <p:nvSpPr>
          <p:cNvPr id="31785" name="Rectangle 41"/>
          <p:cNvSpPr>
            <a:spLocks noChangeArrowheads="1"/>
          </p:cNvSpPr>
          <p:nvPr/>
        </p:nvSpPr>
        <p:spPr bwMode="auto">
          <a:xfrm>
            <a:off x="5791200" y="1905000"/>
            <a:ext cx="2971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long-range perturbation theory</a:t>
            </a:r>
          </a:p>
        </p:txBody>
      </p:sp>
      <p:sp>
        <p:nvSpPr>
          <p:cNvPr id="31786" name="Rectangle 42"/>
          <p:cNvSpPr>
            <a:spLocks noChangeArrowheads="1"/>
          </p:cNvSpPr>
          <p:nvPr/>
        </p:nvSpPr>
        <p:spPr bwMode="auto">
          <a:xfrm>
            <a:off x="5791200" y="3124200"/>
            <a:ext cx="2971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short-range perturbation theory</a:t>
            </a:r>
          </a:p>
        </p:txBody>
      </p:sp>
      <p:sp>
        <p:nvSpPr>
          <p:cNvPr id="31787" name="AutoShape 43"/>
          <p:cNvSpPr>
            <a:spLocks/>
          </p:cNvSpPr>
          <p:nvPr/>
        </p:nvSpPr>
        <p:spPr bwMode="auto">
          <a:xfrm>
            <a:off x="5105400" y="1828800"/>
            <a:ext cx="304800" cy="1219200"/>
          </a:xfrm>
          <a:prstGeom prst="rightBrace">
            <a:avLst>
              <a:gd name="adj1" fmla="val 33333"/>
              <a:gd name="adj2" fmla="val 49088"/>
            </a:avLst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88" name="AutoShape 44"/>
          <p:cNvSpPr>
            <a:spLocks/>
          </p:cNvSpPr>
          <p:nvPr/>
        </p:nvSpPr>
        <p:spPr bwMode="auto">
          <a:xfrm>
            <a:off x="5486400" y="3124200"/>
            <a:ext cx="381000" cy="762000"/>
          </a:xfrm>
          <a:prstGeom prst="rightBrace">
            <a:avLst>
              <a:gd name="adj1" fmla="val 20833"/>
              <a:gd name="adj2" fmla="val 52041"/>
            </a:avLst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279400" y="3657600"/>
            <a:ext cx="3378200" cy="2514600"/>
            <a:chOff x="752" y="720"/>
            <a:chExt cx="2128" cy="1584"/>
          </a:xfrm>
        </p:grpSpPr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1680" y="960"/>
              <a:ext cx="1104" cy="1008"/>
            </a:xfrm>
            <a:prstGeom prst="ellipse">
              <a:avLst/>
            </a:prstGeom>
            <a:gradFill rotWithShape="0">
              <a:gsLst>
                <a:gs pos="0">
                  <a:srgbClr val="E6C656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1974" y="1234"/>
              <a:ext cx="528" cy="432"/>
            </a:xfrm>
            <a:prstGeom prst="ellipse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1255" y="1248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1618" y="1611"/>
              <a:ext cx="144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2352" y="1680"/>
              <a:ext cx="96" cy="206"/>
            </a:xfrm>
            <a:prstGeom prst="line">
              <a:avLst/>
            </a:prstGeom>
            <a:noFill/>
            <a:ln w="9525">
              <a:solidFill>
                <a:srgbClr val="E6C65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2016" y="1296"/>
              <a:ext cx="4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QM</a:t>
              </a: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262" y="1268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193" y="1988"/>
              <a:ext cx="3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chemeClr val="accent2"/>
                  </a:solidFill>
                </a:rPr>
                <a:t>E</a:t>
              </a:r>
              <a:r>
                <a:rPr lang="en-US" baseline="-25000" dirty="0" err="1">
                  <a:solidFill>
                    <a:schemeClr val="accent2"/>
                  </a:solidFill>
                </a:rPr>
                <a:t>int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2336" y="1968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2343" y="1988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1616" y="1920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1623" y="1940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752" y="1680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759" y="1700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1488" y="720"/>
              <a:ext cx="480" cy="3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1495" y="740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EFP</a:t>
              </a:r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>
              <a:off x="1872" y="1056"/>
              <a:ext cx="192" cy="192"/>
            </a:xfrm>
            <a:prstGeom prst="line">
              <a:avLst/>
            </a:prstGeom>
            <a:noFill/>
            <a:ln w="9525">
              <a:solidFill>
                <a:srgbClr val="E6C65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31"/>
            <p:cNvSpPr>
              <a:spLocks noChangeShapeType="1"/>
            </p:cNvSpPr>
            <p:nvPr/>
          </p:nvSpPr>
          <p:spPr bwMode="auto">
            <a:xfrm flipH="1">
              <a:off x="1995" y="1680"/>
              <a:ext cx="117" cy="233"/>
            </a:xfrm>
            <a:prstGeom prst="line">
              <a:avLst/>
            </a:prstGeom>
            <a:noFill/>
            <a:ln w="9525">
              <a:solidFill>
                <a:srgbClr val="E6C65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32"/>
            <p:cNvSpPr>
              <a:spLocks noChangeShapeType="1"/>
            </p:cNvSpPr>
            <p:nvPr/>
          </p:nvSpPr>
          <p:spPr bwMode="auto">
            <a:xfrm>
              <a:off x="1742" y="1392"/>
              <a:ext cx="226" cy="0"/>
            </a:xfrm>
            <a:prstGeom prst="line">
              <a:avLst/>
            </a:prstGeom>
            <a:noFill/>
            <a:ln w="9525">
              <a:solidFill>
                <a:srgbClr val="E6C656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>
              <a:off x="1248" y="1920"/>
              <a:ext cx="288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>
              <a:off x="2112" y="2112"/>
              <a:ext cx="19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5"/>
            <p:cNvSpPr>
              <a:spLocks noChangeShapeType="1"/>
            </p:cNvSpPr>
            <p:nvPr/>
          </p:nvSpPr>
          <p:spPr bwMode="auto">
            <a:xfrm flipH="1">
              <a:off x="1536" y="1056"/>
              <a:ext cx="48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501" y="1584"/>
              <a:ext cx="3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E6C656"/>
                  </a:solidFill>
                </a:rPr>
                <a:t>E</a:t>
              </a:r>
              <a:r>
                <a:rPr lang="en-US" baseline="-25000">
                  <a:solidFill>
                    <a:srgbClr val="E6C656"/>
                  </a:solidFill>
                </a:rPr>
                <a:t>int</a:t>
              </a:r>
              <a:endParaRPr lang="en-US">
                <a:solidFill>
                  <a:srgbClr val="E6C656"/>
                </a:solidFill>
              </a:endParaRPr>
            </a:p>
          </p:txBody>
        </p:sp>
      </p:grp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889000" y="3962400"/>
            <a:ext cx="601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E</a:t>
            </a:r>
            <a:r>
              <a:rPr lang="en-US" baseline="-25000" dirty="0" err="1">
                <a:solidFill>
                  <a:schemeClr val="accent2"/>
                </a:solidFill>
              </a:rPr>
              <a:t>int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67200" y="5410200"/>
            <a:ext cx="47128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Day et al, </a:t>
            </a:r>
            <a:r>
              <a:rPr lang="en-US" sz="1400" i="1" dirty="0" smtClean="0"/>
              <a:t>J. Chem. Phys.</a:t>
            </a:r>
            <a:r>
              <a:rPr lang="en-US" sz="1400" dirty="0" smtClean="0"/>
              <a:t> </a:t>
            </a:r>
            <a:r>
              <a:rPr lang="en-US" sz="1400" b="1" dirty="0" smtClean="0"/>
              <a:t>1996</a:t>
            </a:r>
            <a:r>
              <a:rPr lang="en-US" sz="1400" dirty="0" smtClean="0"/>
              <a:t>, </a:t>
            </a:r>
            <a:r>
              <a:rPr lang="en-US" sz="1400" i="1" dirty="0" smtClean="0"/>
              <a:t>105</a:t>
            </a:r>
            <a:r>
              <a:rPr lang="en-US" sz="1400" dirty="0" smtClean="0"/>
              <a:t>, 1968-1986;</a:t>
            </a:r>
          </a:p>
          <a:p>
            <a:r>
              <a:rPr lang="en-US" sz="1400" dirty="0" smtClean="0"/>
              <a:t>Gordon et al, </a:t>
            </a:r>
            <a:r>
              <a:rPr lang="en-US" sz="1400" i="1" dirty="0" smtClean="0"/>
              <a:t>. Phys. Chem. A</a:t>
            </a:r>
            <a:r>
              <a:rPr lang="en-US" sz="1400" dirty="0" smtClean="0"/>
              <a:t> </a:t>
            </a:r>
            <a:r>
              <a:rPr lang="en-US" sz="1400" b="1" dirty="0" smtClean="0"/>
              <a:t>2001</a:t>
            </a:r>
            <a:r>
              <a:rPr lang="en-US" sz="1400" dirty="0" smtClean="0"/>
              <a:t>, </a:t>
            </a:r>
            <a:r>
              <a:rPr lang="en-US" sz="1400" i="1" dirty="0" smtClean="0"/>
              <a:t>105</a:t>
            </a:r>
            <a:r>
              <a:rPr lang="en-US" sz="1400" dirty="0" smtClean="0"/>
              <a:t>, 293-307;</a:t>
            </a:r>
          </a:p>
          <a:p>
            <a:r>
              <a:rPr lang="en-US" sz="1400" dirty="0" smtClean="0"/>
              <a:t>Gordon et al, </a:t>
            </a:r>
            <a:r>
              <a:rPr lang="en-US" sz="1400" i="1" dirty="0" smtClean="0"/>
              <a:t>Ann. Rep. Comp. Chem.</a:t>
            </a:r>
            <a:r>
              <a:rPr lang="en-US" sz="1400" dirty="0" smtClean="0"/>
              <a:t>, </a:t>
            </a:r>
            <a:r>
              <a:rPr lang="en-US" sz="1400" b="1" dirty="0" smtClean="0"/>
              <a:t>2007</a:t>
            </a:r>
            <a:r>
              <a:rPr lang="en-US" sz="1400" dirty="0" smtClean="0"/>
              <a:t>, </a:t>
            </a:r>
            <a:r>
              <a:rPr lang="en-US" sz="1400" i="1" dirty="0" smtClean="0"/>
              <a:t>3</a:t>
            </a:r>
            <a:r>
              <a:rPr lang="en-US" sz="1400" dirty="0" smtClean="0"/>
              <a:t>, 177-193;</a:t>
            </a:r>
          </a:p>
          <a:p>
            <a:r>
              <a:rPr lang="en-US" sz="1400" dirty="0" smtClean="0"/>
              <a:t>Ghosh et al, </a:t>
            </a:r>
            <a:r>
              <a:rPr lang="en-US" sz="1400" i="1" dirty="0" smtClean="0"/>
              <a:t>J. Phys. Chem. A</a:t>
            </a:r>
            <a:r>
              <a:rPr lang="en-US" sz="1400" dirty="0" smtClean="0"/>
              <a:t> </a:t>
            </a:r>
            <a:r>
              <a:rPr lang="en-US" sz="1400" b="1" dirty="0" smtClean="0"/>
              <a:t>2010</a:t>
            </a:r>
            <a:r>
              <a:rPr lang="en-US" sz="1400" dirty="0" smtClean="0"/>
              <a:t>, </a:t>
            </a:r>
            <a:r>
              <a:rPr lang="en-US" sz="1400" i="1" dirty="0" smtClean="0"/>
              <a:t>114</a:t>
            </a:r>
            <a:r>
              <a:rPr lang="en-US" sz="1400" dirty="0" smtClean="0"/>
              <a:t>, 12739-12754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4267200" y="42672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5918BB"/>
                </a:solidFill>
              </a:rPr>
              <a:t>d</a:t>
            </a:r>
            <a:r>
              <a:rPr lang="en-US" i="1" dirty="0" smtClean="0">
                <a:solidFill>
                  <a:srgbClr val="5918BB"/>
                </a:solidFill>
              </a:rPr>
              <a:t>istributed approach </a:t>
            </a:r>
          </a:p>
          <a:p>
            <a:r>
              <a:rPr lang="en-US" i="1" dirty="0" smtClean="0">
                <a:solidFill>
                  <a:srgbClr val="5918BB"/>
                </a:solidFill>
              </a:rPr>
              <a:t>used for all terms</a:t>
            </a:r>
            <a:endParaRPr lang="en-US" i="1" dirty="0">
              <a:solidFill>
                <a:srgbClr val="5918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5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EFP set-up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382000" cy="5334000"/>
          </a:xfrm>
        </p:spPr>
        <p:txBody>
          <a:bodyPr/>
          <a:lstStyle/>
          <a:p>
            <a:pPr marL="533400" indent="-533400">
              <a:spcBef>
                <a:spcPts val="300"/>
              </a:spcBef>
              <a:buClrTx/>
              <a:buFont typeface="Arial" pitchFamily="34" charset="0"/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Preparation of EFP fragment parameters</a:t>
            </a:r>
          </a:p>
          <a:p>
            <a:pPr marL="533400" indent="-533400">
              <a:spcBef>
                <a:spcPts val="300"/>
              </a:spcBef>
              <a:buClrTx/>
              <a:buFont typeface="Wingdings" pitchFamily="2" charset="2"/>
              <a:buChar char="ü"/>
            </a:pPr>
            <a:r>
              <a:rPr lang="en-US" sz="2400" dirty="0" smtClean="0"/>
              <a:t>general fragment: MAKEFP run (GAMESS</a:t>
            </a:r>
            <a:r>
              <a:rPr lang="en-US" sz="2400" dirty="0" smtClean="0">
                <a:sym typeface="Wingdings" pitchFamily="2" charset="2"/>
              </a:rPr>
              <a:t>)</a:t>
            </a:r>
            <a:r>
              <a:rPr lang="en-US" sz="2400" dirty="0" smtClean="0"/>
              <a:t> </a:t>
            </a:r>
            <a:endParaRPr lang="en-US" sz="2400" dirty="0"/>
          </a:p>
          <a:p>
            <a:pPr marL="914400" lvl="1" indent="-457200">
              <a:spcBef>
                <a:spcPts val="300"/>
              </a:spcBef>
              <a:buFont typeface="Arial" pitchFamily="34" charset="0"/>
              <a:buNone/>
            </a:pP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</a:rPr>
              <a:t>a set of </a:t>
            </a:r>
            <a:r>
              <a:rPr lang="en-US" sz="2000" i="1" dirty="0" err="1">
                <a:solidFill>
                  <a:schemeClr val="accent3">
                    <a:lumMod val="50000"/>
                  </a:schemeClr>
                </a:solidFill>
              </a:rPr>
              <a:t>ab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</a:rPr>
              <a:t> initio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calculations on each unique fragment </a:t>
            </a:r>
          </a:p>
          <a:p>
            <a:pPr marL="914400" lvl="1" indent="-457200">
              <a:spcBef>
                <a:spcPts val="300"/>
              </a:spcBef>
            </a:pPr>
            <a:r>
              <a:rPr lang="en-US" sz="2000" dirty="0" smtClean="0">
                <a:solidFill>
                  <a:schemeClr val="accent1"/>
                </a:solidFill>
                <a:sym typeface="Wingdings" pitchFamily="2" charset="2"/>
              </a:rPr>
              <a:t>Coulomb: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set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of point multipoles (DMA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) </a:t>
            </a:r>
            <a:endParaRPr lang="en-US" sz="2000" dirty="0">
              <a:solidFill>
                <a:schemeClr val="accent3">
                  <a:lumMod val="50000"/>
                </a:schemeClr>
              </a:solidFill>
              <a:sym typeface="Wingdings" pitchFamily="2" charset="2"/>
            </a:endParaRPr>
          </a:p>
          <a:p>
            <a:pPr marL="914400" lvl="1" indent="-457200">
              <a:spcBef>
                <a:spcPts val="300"/>
              </a:spcBef>
            </a:pPr>
            <a:r>
              <a:rPr lang="en-US" sz="2000" dirty="0" smtClean="0">
                <a:solidFill>
                  <a:schemeClr val="accent1"/>
                </a:solidFill>
                <a:sym typeface="Wingdings" pitchFamily="2" charset="2"/>
              </a:rPr>
              <a:t>Polarization: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static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polarizability tensors at LMO (coupled HF)</a:t>
            </a:r>
          </a:p>
          <a:p>
            <a:pPr marL="914400" lvl="1" indent="-457200">
              <a:spcBef>
                <a:spcPts val="300"/>
              </a:spcBef>
            </a:pPr>
            <a:r>
              <a:rPr lang="en-US" sz="2000" dirty="0" smtClean="0">
                <a:solidFill>
                  <a:schemeClr val="accent1"/>
                </a:solidFill>
              </a:rPr>
              <a:t>Dispersion: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dynamic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polarizability tensors at LMO (TDHF)</a:t>
            </a:r>
          </a:p>
          <a:p>
            <a:pPr marL="914400" lvl="1" indent="-457200">
              <a:spcBef>
                <a:spcPts val="300"/>
              </a:spcBef>
            </a:pPr>
            <a:r>
              <a:rPr lang="en-US" sz="2000" dirty="0" smtClean="0">
                <a:solidFill>
                  <a:schemeClr val="accent1"/>
                </a:solidFill>
              </a:rPr>
              <a:t>Exchange-repulsion: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wave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function &amp;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Fock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matrix (HF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533400" indent="-533400">
              <a:spcBef>
                <a:spcPts val="300"/>
              </a:spcBef>
              <a:buFont typeface="Wingdings" pitchFamily="2" charset="2"/>
              <a:buChar char="ü"/>
            </a:pPr>
            <a:r>
              <a:rPr lang="en-US" sz="2400" dirty="0" err="1" smtClean="0"/>
              <a:t>precomputed</a:t>
            </a:r>
            <a:r>
              <a:rPr lang="en-US" sz="2400" dirty="0" smtClean="0"/>
              <a:t> EFP fragments from </a:t>
            </a:r>
            <a:r>
              <a:rPr lang="en-US" sz="2400" dirty="0"/>
              <a:t>library  </a:t>
            </a:r>
            <a:r>
              <a:rPr lang="en-US" sz="2400" dirty="0" smtClean="0"/>
              <a:t> </a:t>
            </a:r>
            <a:endParaRPr lang="en-US" sz="2400" dirty="0"/>
          </a:p>
          <a:p>
            <a:pPr marL="0" indent="0">
              <a:spcBef>
                <a:spcPts val="300"/>
              </a:spcBef>
              <a:buNone/>
            </a:pPr>
            <a:r>
              <a:rPr lang="en-US" sz="2400" dirty="0" smtClean="0"/>
              <a:t>     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accent2"/>
                </a:solidFill>
                <a:hlinkClick r:id="rId3"/>
              </a:rPr>
              <a:t>https</a:t>
            </a:r>
            <a:r>
              <a:rPr lang="en-US" sz="2000" dirty="0">
                <a:solidFill>
                  <a:schemeClr val="accent2"/>
                </a:solidFill>
                <a:hlinkClick r:id="rId3"/>
              </a:rPr>
              <a:t>://github.com/makefp/</a:t>
            </a:r>
            <a:r>
              <a:rPr lang="en-US" sz="2000" dirty="0" smtClean="0">
                <a:solidFill>
                  <a:schemeClr val="accent2"/>
                </a:solidFill>
                <a:hlinkClick r:id="rId3"/>
              </a:rPr>
              <a:t>EFP_potentials</a:t>
            </a:r>
            <a:endParaRPr lang="en-US" sz="2000" dirty="0">
              <a:solidFill>
                <a:schemeClr val="accent2"/>
              </a:solidFill>
            </a:endParaRPr>
          </a:p>
          <a:p>
            <a:pPr marL="533400" indent="-533400">
              <a:spcBef>
                <a:spcPts val="300"/>
              </a:spcBef>
              <a:buFont typeface="Wingdings" pitchFamily="2" charset="2"/>
              <a:buChar char="ü"/>
            </a:pPr>
            <a:r>
              <a:rPr lang="en-US" sz="2400" dirty="0"/>
              <a:t>o</a:t>
            </a:r>
            <a:r>
              <a:rPr lang="en-US" sz="2400" dirty="0" smtClean="0"/>
              <a:t>nline tools for computing EFP parameters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400" dirty="0" smtClean="0"/>
              <a:t>      </a:t>
            </a:r>
            <a:r>
              <a:rPr lang="en-US" sz="2000" dirty="0" smtClean="0"/>
              <a:t> </a:t>
            </a:r>
            <a:r>
              <a:rPr lang="en-US" sz="2000" u="sng" dirty="0" err="1" smtClean="0">
                <a:solidFill>
                  <a:schemeClr val="accent2">
                    <a:lumMod val="75000"/>
                  </a:schemeClr>
                </a:solidFill>
              </a:rPr>
              <a:t>efpdb.org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US" sz="2000" u="sng" dirty="0" err="1" smtClean="0">
                <a:solidFill>
                  <a:schemeClr val="accent2">
                    <a:lumMod val="75000"/>
                  </a:schemeClr>
                </a:solidFill>
              </a:rPr>
              <a:t>bioefp.org</a:t>
            </a:r>
            <a:endParaRPr lang="en-US" sz="2000" u="sng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33400" indent="-533400">
              <a:spcBef>
                <a:spcPts val="300"/>
              </a:spcBef>
              <a:buClrTx/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2.   EFP calculation</a:t>
            </a:r>
            <a:r>
              <a:rPr lang="en-US" sz="2400" dirty="0" smtClean="0"/>
              <a:t> (energy, optimization, MD, MC, …)</a:t>
            </a:r>
            <a:endParaRPr lang="en-US" sz="2400" dirty="0"/>
          </a:p>
          <a:p>
            <a:pPr marL="914400" lvl="1" indent="-457200">
              <a:spcBef>
                <a:spcPts val="300"/>
              </a:spcBef>
            </a:pPr>
            <a:r>
              <a:rPr lang="en-US" sz="2000" dirty="0">
                <a:solidFill>
                  <a:schemeClr val="accent1"/>
                </a:solidFill>
              </a:rPr>
              <a:t>EFP-EFP interactions by </a:t>
            </a:r>
            <a:r>
              <a:rPr lang="en-US" sz="2000" dirty="0" smtClean="0">
                <a:solidFill>
                  <a:schemeClr val="accent1"/>
                </a:solidFill>
              </a:rPr>
              <a:t>(semi)-classical formulas</a:t>
            </a:r>
            <a:endParaRPr lang="en-US" sz="2000" dirty="0">
              <a:solidFill>
                <a:schemeClr val="accent1"/>
              </a:solidFill>
            </a:endParaRPr>
          </a:p>
          <a:p>
            <a:pPr marL="914400" lvl="1" indent="-457200">
              <a:spcBef>
                <a:spcPts val="300"/>
              </a:spcBef>
            </a:pPr>
            <a:r>
              <a:rPr lang="en-US" sz="2000" dirty="0">
                <a:solidFill>
                  <a:schemeClr val="accent1"/>
                </a:solidFill>
              </a:rPr>
              <a:t>QM-EFP interactions as 1-electron terms in QM </a:t>
            </a:r>
            <a:r>
              <a:rPr lang="en-US" sz="2000" dirty="0" smtClean="0">
                <a:solidFill>
                  <a:schemeClr val="accent1"/>
                </a:solidFill>
              </a:rPr>
              <a:t>Hamiltonian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S22 dataset of intermolecular interactions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3000"/>
            <a:ext cx="6540500" cy="52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8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andybar">
  <a:themeElements>
    <a:clrScheme name="">
      <a:dk1>
        <a:srgbClr val="000000"/>
      </a:dk1>
      <a:lt1>
        <a:srgbClr val="FFFFFF"/>
      </a:lt1>
      <a:dk2>
        <a:srgbClr val="EBE3F8"/>
      </a:dk2>
      <a:lt2>
        <a:srgbClr val="000000"/>
      </a:lt2>
      <a:accent1>
        <a:srgbClr val="5918BB"/>
      </a:accent1>
      <a:accent2>
        <a:srgbClr val="8B5AF0"/>
      </a:accent2>
      <a:accent3>
        <a:srgbClr val="FFFFFF"/>
      </a:accent3>
      <a:accent4>
        <a:srgbClr val="000000"/>
      </a:accent4>
      <a:accent5>
        <a:srgbClr val="B5ABDA"/>
      </a:accent5>
      <a:accent6>
        <a:srgbClr val="7D51D9"/>
      </a:accent6>
      <a:hlink>
        <a:srgbClr val="CB278B"/>
      </a:hlink>
      <a:folHlink>
        <a:srgbClr val="3D9817"/>
      </a:folHlink>
    </a:clrScheme>
    <a:fontScheme name="Candyb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3366"/>
        </a:dk2>
        <a:lt2>
          <a:srgbClr val="AAAAAA"/>
        </a:lt2>
        <a:accent1>
          <a:srgbClr val="EEEEEE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F5F5F5"/>
        </a:accent5>
        <a:accent6>
          <a:srgbClr val="002D5C"/>
        </a:accent6>
        <a:hlink>
          <a:srgbClr val="5B87F2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2">
        <a:dk1>
          <a:srgbClr val="000000"/>
        </a:dk1>
        <a:lt1>
          <a:srgbClr val="FFFFFF"/>
        </a:lt1>
        <a:dk2>
          <a:srgbClr val="FFFFFF"/>
        </a:dk2>
        <a:lt2>
          <a:srgbClr val="888888"/>
        </a:lt2>
        <a:accent1>
          <a:srgbClr val="BAD41A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D9E6AB"/>
        </a:accent5>
        <a:accent6>
          <a:srgbClr val="744BBD"/>
        </a:accent6>
        <a:hlink>
          <a:srgbClr val="5DA31E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B87F2"/>
        </a:accent1>
        <a:accent2>
          <a:srgbClr val="555555"/>
        </a:accent2>
        <a:accent3>
          <a:srgbClr val="FFFFFF"/>
        </a:accent3>
        <a:accent4>
          <a:srgbClr val="000000"/>
        </a:accent4>
        <a:accent5>
          <a:srgbClr val="B5C3F7"/>
        </a:accent5>
        <a:accent6>
          <a:srgbClr val="4C4C4C"/>
        </a:accent6>
        <a:hlink>
          <a:srgbClr val="5DA31E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A8A8"/>
        </a:accent1>
        <a:accent2>
          <a:srgbClr val="FFCC18"/>
        </a:accent2>
        <a:accent3>
          <a:srgbClr val="FFFFFF"/>
        </a:accent3>
        <a:accent4>
          <a:srgbClr val="000000"/>
        </a:accent4>
        <a:accent5>
          <a:srgbClr val="FFD1D1"/>
        </a:accent5>
        <a:accent6>
          <a:srgbClr val="E7B915"/>
        </a:accent6>
        <a:hlink>
          <a:srgbClr val="6876E7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E6E658"/>
        </a:accent1>
        <a:accent2>
          <a:srgbClr val="8CBC1C"/>
        </a:accent2>
        <a:accent3>
          <a:srgbClr val="FFFFFF"/>
        </a:accent3>
        <a:accent4>
          <a:srgbClr val="000000"/>
        </a:accent4>
        <a:accent5>
          <a:srgbClr val="F0F0B4"/>
        </a:accent5>
        <a:accent6>
          <a:srgbClr val="7EAA18"/>
        </a:accent6>
        <a:hlink>
          <a:srgbClr val="6876E7"/>
        </a:hlink>
        <a:folHlink>
          <a:srgbClr val="5FBD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6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5918BB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B5ABDA"/>
        </a:accent5>
        <a:accent6>
          <a:srgbClr val="744BBD"/>
        </a:accent6>
        <a:hlink>
          <a:srgbClr val="DC54AD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7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FF7518"/>
        </a:accent1>
        <a:accent2>
          <a:srgbClr val="888888"/>
        </a:accent2>
        <a:accent3>
          <a:srgbClr val="FFFFFF"/>
        </a:accent3>
        <a:accent4>
          <a:srgbClr val="000000"/>
        </a:accent4>
        <a:accent5>
          <a:srgbClr val="FFBDAB"/>
        </a:accent5>
        <a:accent6>
          <a:srgbClr val="7B7B7B"/>
        </a:accent6>
        <a:hlink>
          <a:srgbClr val="8CBC1C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52851</TotalTime>
  <Words>3199</Words>
  <Application>Microsoft Macintosh PowerPoint</Application>
  <PresentationFormat>On-screen Show (4:3)</PresentationFormat>
  <Paragraphs>845</Paragraphs>
  <Slides>53</Slides>
  <Notes>14</Notes>
  <HiddenSlides>23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Candybar</vt:lpstr>
      <vt:lpstr>Equation</vt:lpstr>
      <vt:lpstr>Worksheet</vt:lpstr>
      <vt:lpstr>Document</vt:lpstr>
      <vt:lpstr>Microsoft Word Document</vt:lpstr>
      <vt:lpstr>Effective Fragment Potential method:  extension to flexible systems</vt:lpstr>
      <vt:lpstr>Outline</vt:lpstr>
      <vt:lpstr>Electrostatic energy in EFP</vt:lpstr>
      <vt:lpstr>Electrostatic energy in EFP</vt:lpstr>
      <vt:lpstr>Correcting for charge-penetration energy: electrostatic screening</vt:lpstr>
      <vt:lpstr>Charge-penetration: benzene dimer</vt:lpstr>
      <vt:lpstr>Effective Fragment Potential method</vt:lpstr>
      <vt:lpstr>EFP set-up</vt:lpstr>
      <vt:lpstr>S22 dataset of intermolecular interactions</vt:lpstr>
      <vt:lpstr>S22: performance of popular methods</vt:lpstr>
      <vt:lpstr>S22: performance of force fields</vt:lpstr>
      <vt:lpstr>EFP vs SAPT</vt:lpstr>
      <vt:lpstr>EFP in a nutshell</vt:lpstr>
      <vt:lpstr>Electrostatic interactions</vt:lpstr>
      <vt:lpstr>Benzene dimer: sandwich</vt:lpstr>
      <vt:lpstr>LIBEFP: stand-alone EFP implementation</vt:lpstr>
      <vt:lpstr>LIBEFP</vt:lpstr>
      <vt:lpstr>QM / EFP: toward full embedding</vt:lpstr>
      <vt:lpstr>QM/EFP: polarizable embedding</vt:lpstr>
      <vt:lpstr>Polarizable embedding </vt:lpstr>
      <vt:lpstr>Polarization within SCF cycle </vt:lpstr>
      <vt:lpstr>QM/EFP for the electronic excited states</vt:lpstr>
      <vt:lpstr>Solvatochromism in para-nitroaniline</vt:lpstr>
      <vt:lpstr>Composition of solvatochromic shift</vt:lpstr>
      <vt:lpstr>QM / EFP for the electronic excited states</vt:lpstr>
      <vt:lpstr>Excited state dynamics in photoacids</vt:lpstr>
      <vt:lpstr>Excited state proton transfer in CHCM</vt:lpstr>
      <vt:lpstr>Linear displacement model</vt:lpstr>
      <vt:lpstr>PT is solvent: PCM vs EFP</vt:lpstr>
      <vt:lpstr>ESPT in CHCM: solvent effects</vt:lpstr>
      <vt:lpstr>Vertical ionization energy of hydrated thymine</vt:lpstr>
      <vt:lpstr>Vertical ionization energy of hydrated thymine</vt:lpstr>
      <vt:lpstr>Moving to biology</vt:lpstr>
      <vt:lpstr>BioEFP: extending EFP to biology</vt:lpstr>
      <vt:lpstr>Polypeptide: how to cut into fragments?</vt:lpstr>
      <vt:lpstr>Preparing parameters for bio-fragments</vt:lpstr>
      <vt:lpstr>Polypeptide: how to cut into fragments?</vt:lpstr>
      <vt:lpstr>Test system:  GFP chromophore in natural environment</vt:lpstr>
      <vt:lpstr>Test system:  GFP chromophore in natural environment</vt:lpstr>
      <vt:lpstr>Test system:  GFP chromophore in natural environment</vt:lpstr>
      <vt:lpstr>Vertical ionization energies</vt:lpstr>
      <vt:lpstr>Vertical ionization energies</vt:lpstr>
      <vt:lpstr>Vertical ionization energies</vt:lpstr>
      <vt:lpstr>Vertical ionization energies</vt:lpstr>
      <vt:lpstr>Performance of BioEFP for VIE</vt:lpstr>
      <vt:lpstr>BioEFP: tech details </vt:lpstr>
      <vt:lpstr>Extension to flexible fragments</vt:lpstr>
      <vt:lpstr>Flexible fragments</vt:lpstr>
      <vt:lpstr>Interaction energies</vt:lpstr>
      <vt:lpstr>FaNN dimer: summary</vt:lpstr>
      <vt:lpstr>Energy components</vt:lpstr>
      <vt:lpstr>Conclusions</vt:lpstr>
      <vt:lpstr>Acknowledgements</vt:lpstr>
    </vt:vector>
  </TitlesOfParts>
  <Company>Iowa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proposal</dc:title>
  <dc:creator>Lyudmila Slipchenko</dc:creator>
  <cp:lastModifiedBy>Lyudmila Slipchenko</cp:lastModifiedBy>
  <cp:revision>2088</cp:revision>
  <dcterms:created xsi:type="dcterms:W3CDTF">2006-12-08T22:41:05Z</dcterms:created>
  <dcterms:modified xsi:type="dcterms:W3CDTF">2016-11-30T07:34:43Z</dcterms:modified>
</cp:coreProperties>
</file>