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2" r:id="rId1"/>
  </p:sldMasterIdLst>
  <p:notesMasterIdLst>
    <p:notesMasterId r:id="rId24"/>
  </p:notesMasterIdLst>
  <p:handoutMasterIdLst>
    <p:handoutMasterId r:id="rId25"/>
  </p:handoutMasterIdLst>
  <p:sldIdLst>
    <p:sldId id="256" r:id="rId2"/>
    <p:sldId id="296" r:id="rId3"/>
    <p:sldId id="275" r:id="rId4"/>
    <p:sldId id="290" r:id="rId5"/>
    <p:sldId id="292" r:id="rId6"/>
    <p:sldId id="294" r:id="rId7"/>
    <p:sldId id="287" r:id="rId8"/>
    <p:sldId id="282" r:id="rId9"/>
    <p:sldId id="304" r:id="rId10"/>
    <p:sldId id="283" r:id="rId11"/>
    <p:sldId id="305" r:id="rId12"/>
    <p:sldId id="289" r:id="rId13"/>
    <p:sldId id="298" r:id="rId14"/>
    <p:sldId id="300" r:id="rId15"/>
    <p:sldId id="299" r:id="rId16"/>
    <p:sldId id="307" r:id="rId17"/>
    <p:sldId id="303" r:id="rId18"/>
    <p:sldId id="306" r:id="rId19"/>
    <p:sldId id="284" r:id="rId20"/>
    <p:sldId id="302" r:id="rId21"/>
    <p:sldId id="297" r:id="rId22"/>
    <p:sldId id="29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788" autoAdjust="0"/>
  </p:normalViewPr>
  <p:slideViewPr>
    <p:cSldViewPr snapToGrid="0">
      <p:cViewPr varScale="1">
        <p:scale>
          <a:sx n="77" d="100"/>
          <a:sy n="77" d="100"/>
        </p:scale>
        <p:origin x="1574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&#1052;&#1086;&#1081;%20&#1076;&#1080;&#1089;&#1082;\Tisnum\MeO\MeC\Me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  <a:effectLst/>
            </c:spPr>
          </c:marker>
          <c:trendline>
            <c:spPr>
              <a:ln w="38100" cap="rnd">
                <a:solidFill>
                  <a:srgbClr val="0070C0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xVal>
            <c:numRef>
              <c:f>CoC!$AD$3:$AD$8</c:f>
              <c:numCache>
                <c:formatCode>General</c:formatCode>
                <c:ptCount val="6"/>
                <c:pt idx="0">
                  <c:v>0</c:v>
                </c:pt>
                <c:pt idx="1">
                  <c:v>1.479981766624635E-2</c:v>
                </c:pt>
                <c:pt idx="2">
                  <c:v>1.7825280168841051E-2</c:v>
                </c:pt>
                <c:pt idx="3">
                  <c:v>2.3415790086808184E-2</c:v>
                </c:pt>
                <c:pt idx="4">
                  <c:v>3.1492864110653329E-2</c:v>
                </c:pt>
                <c:pt idx="5">
                  <c:v>4.5559695160079697E-2</c:v>
                </c:pt>
              </c:numCache>
            </c:numRef>
          </c:xVal>
          <c:yVal>
            <c:numRef>
              <c:f>CoC!$AB$3:$AB$8</c:f>
              <c:numCache>
                <c:formatCode>0.000</c:formatCode>
                <c:ptCount val="6"/>
                <c:pt idx="0">
                  <c:v>0</c:v>
                </c:pt>
                <c:pt idx="1">
                  <c:v>2.8329983333334141E-2</c:v>
                </c:pt>
                <c:pt idx="2">
                  <c:v>3.6378055625000627E-2</c:v>
                </c:pt>
                <c:pt idx="3">
                  <c:v>4.8344595714286953E-2</c:v>
                </c:pt>
                <c:pt idx="4">
                  <c:v>6.6004584166666547E-2</c:v>
                </c:pt>
                <c:pt idx="5">
                  <c:v>9.1273489500000693E-2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00F-4BAE-816B-DCBC0B8209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329216"/>
        <c:axId val="113323776"/>
      </c:scatterChart>
      <c:valAx>
        <c:axId val="1133292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 smtClean="0">
                    <a:solidFill>
                      <a:sysClr val="windowText" lastClr="000000"/>
                    </a:solidFill>
                  </a:rPr>
                  <a:t>1/d</a:t>
                </a:r>
                <a:r>
                  <a:rPr lang="en-US" sz="1600" b="1" baseline="30000" dirty="0" smtClean="0">
                    <a:solidFill>
                      <a:sysClr val="windowText" lastClr="000000"/>
                    </a:solidFill>
                  </a:rPr>
                  <a:t>2</a:t>
                </a:r>
                <a:r>
                  <a:rPr lang="en-US" sz="1600" b="1" baseline="0" dirty="0">
                    <a:solidFill>
                      <a:sysClr val="windowText" lastClr="000000"/>
                    </a:solidFill>
                  </a:rPr>
                  <a:t>, 1/</a:t>
                </a:r>
                <a:r>
                  <a:rPr lang="en-US" sz="1600" b="1" baseline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Å</a:t>
                </a:r>
                <a:r>
                  <a:rPr lang="en-US" sz="1600" b="1" baseline="3000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ru-RU" sz="1600" b="1" baseline="30000" dirty="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13323776"/>
        <c:crosses val="autoZero"/>
        <c:crossBetween val="midCat"/>
        <c:majorUnit val="1.0000000000000002E-2"/>
      </c:valAx>
      <c:valAx>
        <c:axId val="113323776"/>
        <c:scaling>
          <c:orientation val="minMax"/>
          <c:max val="0.12000000000000001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b="1" i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  <a:r>
                  <a:rPr lang="en-US" sz="1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eV/CoC</a:t>
                </a:r>
                <a:endParaRPr lang="ru-RU" sz="1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0.000" sourceLinked="1"/>
        <c:majorTickMark val="in"/>
        <c:minorTickMark val="none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133292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70A3C-9DA7-4417-A693-06B08E5CC183}" type="datetimeFigureOut">
              <a:rPr lang="ru-RU" smtClean="0"/>
              <a:t>13.09.2018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2C8BD-7C94-4668-B9FA-212F7E67F0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873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20131-9FA7-4CBE-9B69-12AA13522346}" type="datetimeFigureOut">
              <a:rPr lang="ru-RU" smtClean="0"/>
              <a:t>13.09.2018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F5244-C231-4305-8AD0-DC4D1A6C9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512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1F5244-C231-4305-8AD0-DC4D1A6C9D0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109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4062C-7FBE-4276-90FB-D640AD6A1E4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196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4062C-7FBE-4276-90FB-D640AD6A1E4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0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4062C-7FBE-4276-90FB-D640AD6A1E4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840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4062C-7FBE-4276-90FB-D640AD6A1E4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942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5682-A459-4E9F-A69D-A176953FC658}" type="datetime1">
              <a:rPr lang="ru-RU" smtClean="0"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382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C5C6-D4B3-4457-8645-966213C7B9CD}" type="datetime1">
              <a:rPr lang="ru-RU" smtClean="0"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253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79B3-B7E6-4B40-A1B5-BF78479AA470}" type="datetime1">
              <a:rPr lang="ru-RU" smtClean="0"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417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61764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285F9-7EBE-41FE-9F85-6458B56BAF09}" type="datetime1">
              <a:rPr lang="ru-RU" smtClean="0"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86600" y="6480265"/>
            <a:ext cx="20574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F8F8362E-2821-405B-A33B-F885E4ADC51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8956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2014-D9A8-4E0B-944C-3B30E22286C3}" type="datetime1">
              <a:rPr lang="ru-RU" smtClean="0"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106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7316B-9E7F-4B03-86BF-35D4D4BA4F50}" type="datetime1">
              <a:rPr lang="ru-RU" smtClean="0"/>
              <a:t>13.09.2018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269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FD46-829D-45A0-96D7-7FD6E6B566EC}" type="datetime1">
              <a:rPr lang="ru-RU" smtClean="0"/>
              <a:t>13.09.2018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436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97B6-3202-45FF-A068-4C15F62510D1}" type="datetime1">
              <a:rPr lang="ru-RU" smtClean="0"/>
              <a:t>13.09.2018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F8F8362E-2821-405B-A33B-F885E4ADC51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6678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898A-EC7F-4269-8898-83282472939C}" type="datetime1">
              <a:rPr lang="ru-RU" smtClean="0"/>
              <a:t>13.09.2018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04881" y="6492875"/>
            <a:ext cx="20574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F8F8362E-2821-405B-A33B-F885E4ADC51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0784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2517-FDA0-4AF2-B0DD-E8D4A735194B}" type="datetime1">
              <a:rPr lang="ru-RU" smtClean="0"/>
              <a:t>13.09.2018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178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847-21D8-4725-9B1B-E86A6FD80A61}" type="datetime1">
              <a:rPr lang="ru-RU" smtClean="0"/>
              <a:t>13.09.2018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551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D588-B618-4E88-A392-34EE640C9993}" type="datetime1">
              <a:rPr lang="ru-RU" smtClean="0"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8362E-2821-405B-A33B-F885E4ADC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24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40.png"/><Relationship Id="rId5" Type="http://schemas.openxmlformats.org/officeDocument/2006/relationships/image" Target="../media/image46.png"/><Relationship Id="rId10" Type="http://schemas.openxmlformats.org/officeDocument/2006/relationships/image" Target="../media/image39.png"/><Relationship Id="rId4" Type="http://schemas.openxmlformats.org/officeDocument/2006/relationships/image" Target="../media/image45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3.png"/><Relationship Id="rId4" Type="http://schemas.openxmlformats.org/officeDocument/2006/relationships/image" Target="../media/image58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7" Type="http://schemas.openxmlformats.org/officeDocument/2006/relationships/image" Target="../media/image6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0.png"/><Relationship Id="rId5" Type="http://schemas.openxmlformats.org/officeDocument/2006/relationships/image" Target="../media/image430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arxiv.org/abs/1802.03673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18.png"/><Relationship Id="rId9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7.emf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9692" y="2265857"/>
            <a:ext cx="8204662" cy="1252728"/>
          </a:xfrm>
        </p:spPr>
        <p:txBody>
          <a:bodyPr>
            <a:noAutofit/>
          </a:bodyPr>
          <a:lstStyle/>
          <a:p>
            <a:pPr defTabSz="914400"/>
            <a:r>
              <a:rPr lang="en-US" sz="2400" b="1" dirty="0" smtClean="0">
                <a:latin typeface="Tahoma" panose="020B0604030504040204" pitchFamily="34" charset="0"/>
                <a:ea typeface="+mn-ea"/>
                <a:cs typeface="+mn-cs"/>
              </a:rPr>
              <a:t>THEORETICAL INVESTIGATION OF TRANSITION </a:t>
            </a:r>
            <a:r>
              <a:rPr lang="en-US" sz="2400" b="1" dirty="0">
                <a:latin typeface="Tahoma" panose="020B0604030504040204" pitchFamily="34" charset="0"/>
                <a:ea typeface="+mn-ea"/>
                <a:cs typeface="+mn-cs"/>
              </a:rPr>
              <a:t>M</a:t>
            </a:r>
            <a:r>
              <a:rPr lang="en-US" sz="2400" b="1" dirty="0" smtClean="0">
                <a:latin typeface="Tahoma" panose="020B0604030504040204" pitchFamily="34" charset="0"/>
                <a:ea typeface="+mn-ea"/>
                <a:cs typeface="+mn-cs"/>
              </a:rPr>
              <a:t>ETAL BASED </a:t>
            </a:r>
            <a:r>
              <a:rPr lang="en-US" sz="2400" b="1" dirty="0">
                <a:latin typeface="Tahoma" panose="020B0604030504040204" pitchFamily="34" charset="0"/>
              </a:rPr>
              <a:t>QUASI-TWO-DIMENSIONAL </a:t>
            </a:r>
            <a:r>
              <a:rPr lang="en-US" sz="2400" b="1" dirty="0" smtClean="0">
                <a:latin typeface="Tahoma" panose="020B0604030504040204" pitchFamily="34" charset="0"/>
              </a:rPr>
              <a:t>STRUCTURES</a:t>
            </a:r>
            <a:endParaRPr lang="ru-RU" sz="2400" b="1" dirty="0"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01384" y="4456868"/>
            <a:ext cx="2798064" cy="1518602"/>
          </a:xfrm>
        </p:spPr>
        <p:txBody>
          <a:bodyPr>
            <a:noAutofit/>
          </a:bodyPr>
          <a:lstStyle/>
          <a:p>
            <a:pPr algn="l"/>
            <a:r>
              <a:rPr lang="en-US" sz="1600" dirty="0" smtClean="0">
                <a:latin typeface="Tahoma" panose="020B0604030504040204" pitchFamily="34" charset="0"/>
              </a:rPr>
              <a:t>Authors:</a:t>
            </a:r>
            <a:r>
              <a:rPr lang="ru-RU" sz="1600" dirty="0" smtClean="0">
                <a:latin typeface="Tahoma" panose="020B0604030504040204" pitchFamily="34" charset="0"/>
              </a:rPr>
              <a:t> </a:t>
            </a:r>
            <a:endParaRPr lang="ru-RU" sz="1600" dirty="0">
              <a:latin typeface="Tahoma" panose="020B0604030504040204" pitchFamily="34" charset="0"/>
            </a:endParaRPr>
          </a:p>
          <a:p>
            <a:pPr algn="l"/>
            <a:r>
              <a:rPr lang="en-US" sz="1600" b="1" dirty="0" smtClean="0">
                <a:latin typeface="Tahoma" panose="020B0604030504040204" pitchFamily="34" charset="0"/>
              </a:rPr>
              <a:t>Konstantin V. Larionov </a:t>
            </a:r>
            <a:br>
              <a:rPr lang="en-US" sz="1600" b="1" dirty="0" smtClean="0">
                <a:latin typeface="Tahoma" panose="020B0604030504040204" pitchFamily="34" charset="0"/>
              </a:rPr>
            </a:br>
            <a:r>
              <a:rPr lang="en-US" sz="1600" dirty="0" smtClean="0">
                <a:latin typeface="Tahoma" panose="020B0604030504040204" pitchFamily="34" charset="0"/>
              </a:rPr>
              <a:t>Dmitry G. </a:t>
            </a:r>
            <a:r>
              <a:rPr lang="en-US" sz="1600" dirty="0" err="1" smtClean="0">
                <a:latin typeface="Tahoma" panose="020B0604030504040204" pitchFamily="34" charset="0"/>
              </a:rPr>
              <a:t>Kvashnin</a:t>
            </a:r>
            <a:r>
              <a:rPr lang="en-US" sz="1600" dirty="0" smtClean="0">
                <a:latin typeface="Tahoma" panose="020B0604030504040204" pitchFamily="34" charset="0"/>
              </a:rPr>
              <a:t/>
            </a:r>
            <a:br>
              <a:rPr lang="en-US" sz="1600" dirty="0" smtClean="0">
                <a:latin typeface="Tahoma" panose="020B0604030504040204" pitchFamily="34" charset="0"/>
              </a:rPr>
            </a:br>
            <a:r>
              <a:rPr lang="en-US" sz="1600" dirty="0" smtClean="0">
                <a:latin typeface="Tahoma" panose="020B0604030504040204" pitchFamily="34" charset="0"/>
              </a:rPr>
              <a:t>Pavel B. Sorokin</a:t>
            </a:r>
            <a:endParaRPr lang="ru-RU" sz="1600" dirty="0">
              <a:latin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16525" y="496577"/>
            <a:ext cx="48109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Tahoma" panose="020B0604030504040204" pitchFamily="34" charset="0"/>
              </a:rPr>
              <a:t>7-th </a:t>
            </a:r>
            <a:r>
              <a:rPr lang="en-US" sz="1600" dirty="0">
                <a:latin typeface="Tahoma" panose="020B0604030504040204" pitchFamily="34" charset="0"/>
              </a:rPr>
              <a:t>School-Conference on Atomistic Simulation of Functional Materials (ASFM 2018)</a:t>
            </a:r>
            <a:endParaRPr lang="en-US" sz="1600" dirty="0">
              <a:latin typeface="Tahoma" panose="020B0604030504040204" pitchFamily="34" charset="0"/>
            </a:endParaRPr>
          </a:p>
          <a:p>
            <a:pPr algn="ctr"/>
            <a:endParaRPr lang="ru-RU" sz="1600" b="1" i="0" dirty="0">
              <a:effectLst/>
              <a:latin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83549" y="6132242"/>
            <a:ext cx="2476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Photochemistry Center, </a:t>
            </a:r>
          </a:p>
          <a:p>
            <a:pPr algn="ctr"/>
            <a:r>
              <a:rPr lang="en-US" b="1" dirty="0" smtClean="0"/>
              <a:t>September 12–13, </a:t>
            </a:r>
            <a:r>
              <a:rPr lang="ru-RU" b="1" dirty="0" smtClean="0"/>
              <a:t>2018</a:t>
            </a:r>
            <a:endParaRPr lang="ru-RU" b="1" dirty="0"/>
          </a:p>
        </p:txBody>
      </p:sp>
      <p:pic>
        <p:nvPicPr>
          <p:cNvPr id="4100" name="Picture 4" descr="ÐÐ°ÑÑÐ¸Ð½ÐºÐ¸ Ð¿Ð¾ Ð·Ð°Ð¿ÑÐ¾ÑÑ tisncm 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177" y="103945"/>
            <a:ext cx="1265823" cy="122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ÐÐ°ÑÑÐ¸Ð½ÐºÐ¸ Ð¿Ð¾ Ð·Ð°Ð¿ÑÐ¾ÑÑ mi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0" y="95358"/>
            <a:ext cx="1835216" cy="123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13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D:\_WORK_\2017_06_05 - Present MIPT shablon\Logo Tisnum (TISNCM) White no tex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89" y="949041"/>
            <a:ext cx="368242" cy="3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Заголовок 1"/>
          <p:cNvSpPr txBox="1">
            <a:spLocks/>
          </p:cNvSpPr>
          <p:nvPr/>
        </p:nvSpPr>
        <p:spPr bwMode="auto">
          <a:xfrm>
            <a:off x="2290200" y="912325"/>
            <a:ext cx="5186695" cy="44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194" tIns="31097" rIns="62194" bIns="31097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2202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225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4131569" y="745592"/>
                <a:ext cx="4483022" cy="4287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ru-RU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Γ</m:t>
                    </m:r>
                    <m:d>
                      <m:d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ru-RU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χ</m:t>
                        </m:r>
                      </m:e>
                    </m:d>
                    <m:r>
                      <m:rPr>
                        <m:nor/>
                      </m:rPr>
                      <a:rPr lang="ru-RU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sSub>
                      <m:sSubPr>
                        <m:ctrlPr>
                          <a:rPr lang="ru-RU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ru-RU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nor/>
                          </m:rPr>
                          <a:rPr lang="ru-RU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graphene</m:t>
                        </m:r>
                      </m:sub>
                    </m:sSub>
                    <m:d>
                      <m:dPr>
                        <m:ctrlPr>
                          <a:rPr lang="ru-RU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ru-RU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χ</m:t>
                        </m:r>
                      </m:e>
                    </m:d>
                    <m:sSub>
                      <m:sSubPr>
                        <m:ctrlPr>
                          <a:rPr lang="ru-RU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ru-RU" b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b="1" i="0" smtClean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ru-RU" b="1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nor/>
                          </m:rPr>
                          <a:rPr lang="ru-RU" b="1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FeO</m:t>
                        </m:r>
                      </m:sub>
                    </m:sSub>
                    <m:d>
                      <m:dPr>
                        <m:ctrlPr>
                          <a:rPr lang="ru-RU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ru-RU" b="1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χ</m:t>
                        </m:r>
                      </m:e>
                    </m:d>
                    <m:r>
                      <m:rPr>
                        <m:nor/>
                      </m:rPr>
                      <a:rPr lang="ru-RU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ru-RU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ru-RU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bind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[1]</a:t>
                </a:r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1569" y="745592"/>
                <a:ext cx="4483022" cy="428707"/>
              </a:xfrm>
              <a:prstGeom prst="rect">
                <a:avLst/>
              </a:prstGeom>
              <a:blipFill>
                <a:blip r:embed="rId4"/>
                <a:stretch>
                  <a:fillRect t="-7042" r="-272" b="-126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4102335" y="1217455"/>
                <a:ext cx="5105757" cy="486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ru-RU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nor/>
                          </m:rPr>
                          <a:rPr lang="ru-RU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graphene</m:t>
                        </m:r>
                      </m:sub>
                    </m:sSub>
                    <m:d>
                      <m:dPr>
                        <m:ctrlPr>
                          <a:rPr lang="ru-RU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ru-RU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χ</m:t>
                        </m:r>
                      </m:e>
                    </m:d>
                    <m:r>
                      <m:rPr>
                        <m:nor/>
                      </m:rPr>
                      <a:rPr lang="ru-RU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2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ru-RU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nor/>
                          </m:rPr>
                          <a:rPr lang="ru-RU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ZZ</m:t>
                        </m:r>
                      </m:sub>
                    </m:sSub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ru-RU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ru-RU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χ</m:t>
                            </m:r>
                          </m:e>
                        </m:d>
                        <m:r>
                          <a:rPr lang="ru-RU" b="0" i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  <m:r>
                      <m:rPr>
                        <m:nor/>
                      </m:rPr>
                      <a: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+ 2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ru-RU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nor/>
                          </m:rPr>
                          <a:rPr lang="ru-RU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AC</m:t>
                        </m:r>
                      </m:sub>
                    </m:sSub>
                    <m:r>
                      <m:rPr>
                        <m:nor/>
                      </m:rPr>
                      <a: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sin</m:t>
                    </m:r>
                    <m:r>
                      <m:rPr>
                        <m:nor/>
                      </m:rPr>
                      <a: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ru-RU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m:rPr>
                            <m:nor/>
                          </m:rPr>
                          <a:rPr lang="ru-RU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ru-RU" b="0" i="0">
                        <a:latin typeface="Cambria Math" panose="02040503050406030204" pitchFamily="18" charset="0"/>
                      </a:rPr>
                      <m:t> – </m:t>
                    </m:r>
                    <m:r>
                      <m:rPr>
                        <m:nor/>
                      </m:rPr>
                      <a: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χ</m:t>
                    </m:r>
                    <m:r>
                      <m:rPr>
                        <m:nor/>
                      </m:rPr>
                      <a: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[2]</a:t>
                </a:r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335" y="1217455"/>
                <a:ext cx="5105757" cy="486030"/>
              </a:xfrm>
              <a:prstGeom prst="rect">
                <a:avLst/>
              </a:prstGeom>
              <a:blipFill>
                <a:blip r:embed="rId5"/>
                <a:stretch>
                  <a:fillRect b="-113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4113109" y="1713369"/>
                <a:ext cx="4787273" cy="562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ru-RU" b="1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ru-RU" b="1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FeO</m:t>
                          </m:r>
                        </m:sub>
                      </m:sSub>
                      <m:d>
                        <m:dPr>
                          <m:ctrlPr>
                            <a:rPr lang="ru-RU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ru-RU" b="1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χ</m:t>
                          </m:r>
                        </m:e>
                      </m:d>
                      <m:r>
                        <m:rPr>
                          <m:nor/>
                        </m:rPr>
                        <a:rPr lang="ru-RU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ru-RU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  <m:r>
                        <m:rPr>
                          <m:nor/>
                        </m:rP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ru-RU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ru-RU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ZZ</m:t>
                          </m:r>
                        </m:sub>
                      </m:sSub>
                      <m:func>
                        <m:func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lang="ru-RU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ru-RU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χ</m:t>
                              </m:r>
                            </m:e>
                          </m:d>
                          <m:r>
                            <a:rPr lang="ru-RU" b="0" i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  <m:r>
                        <m:rPr>
                          <m:nor/>
                        </m:rP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rad>
                        <m:radPr>
                          <m:degHide m:val="on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ru-RU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  <m:r>
                        <m:rPr>
                          <m:nor/>
                        </m:rP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ru-RU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ru-RU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LN</m:t>
                          </m:r>
                        </m:sub>
                      </m:sSub>
                      <m:func>
                        <m:func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lang="ru-RU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ru-RU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π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ru-RU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ru-RU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– </m:t>
                              </m:r>
                              <m:r>
                                <m:rPr>
                                  <m:nor/>
                                </m:rPr>
                                <a:rPr lang="ru-RU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χ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109" y="1713369"/>
                <a:ext cx="4787273" cy="562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7" name="Группа 76"/>
          <p:cNvGrpSpPr/>
          <p:nvPr/>
        </p:nvGrpSpPr>
        <p:grpSpPr>
          <a:xfrm>
            <a:off x="0" y="2374027"/>
            <a:ext cx="4227183" cy="3452495"/>
            <a:chOff x="4564612" y="672106"/>
            <a:chExt cx="5686665" cy="4644508"/>
          </a:xfrm>
        </p:grpSpPr>
        <p:pic>
          <p:nvPicPr>
            <p:cNvPr id="78" name="Рисунок 7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4500"/>
            <a:stretch/>
          </p:blipFill>
          <p:spPr>
            <a:xfrm>
              <a:off x="4633561" y="4229413"/>
              <a:ext cx="2698050" cy="1087201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18410" y="2499955"/>
              <a:ext cx="2632867" cy="1260000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64612" y="2731612"/>
              <a:ext cx="2681892" cy="1259999"/>
            </a:xfrm>
            <a:prstGeom prst="rect">
              <a:avLst/>
            </a:prstGeom>
          </p:spPr>
        </p:pic>
        <p:pic>
          <p:nvPicPr>
            <p:cNvPr id="81" name="Рисунок 80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6096"/>
            <a:stretch/>
          </p:blipFill>
          <p:spPr>
            <a:xfrm>
              <a:off x="7610178" y="4218732"/>
              <a:ext cx="2577357" cy="1043607"/>
            </a:xfrm>
            <a:prstGeom prst="rect">
              <a:avLst/>
            </a:prstGeom>
          </p:spPr>
        </p:pic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33860" y="1069594"/>
              <a:ext cx="2552728" cy="1260000"/>
            </a:xfrm>
            <a:prstGeom prst="rect">
              <a:avLst/>
            </a:prstGeom>
          </p:spPr>
        </p:pic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21363" y="1014503"/>
              <a:ext cx="2566171" cy="1260000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5487000" y="722892"/>
              <a:ext cx="9911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ZZ+ZZ(Fe)</a:t>
              </a:r>
              <a:endParaRPr lang="ru-RU" sz="16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526000" y="672106"/>
              <a:ext cx="9332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ZZ+ZZ(O)</a:t>
              </a:r>
              <a:endParaRPr lang="ru-RU" sz="16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397742" y="2330678"/>
              <a:ext cx="10249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AC+ZZ(Fe)</a:t>
              </a:r>
              <a:endParaRPr lang="ru-RU" sz="16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543713" y="3921994"/>
              <a:ext cx="1027504" cy="474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AC+LN</a:t>
              </a:r>
              <a:endParaRPr lang="ru-RU" sz="16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85228" y="3867073"/>
              <a:ext cx="6992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ZZ+LN</a:t>
              </a:r>
              <a:endParaRPr lang="ru-RU" sz="1600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8451313" y="2210864"/>
              <a:ext cx="9670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AC+ZZ(O)</a:t>
              </a:r>
              <a:endParaRPr lang="ru-RU" sz="1600" dirty="0"/>
            </a:p>
          </p:txBody>
        </p:sp>
      </p:grpSp>
      <p:sp>
        <p:nvSpPr>
          <p:cNvPr id="90" name="Прямоугольник 89"/>
          <p:cNvSpPr/>
          <p:nvPr/>
        </p:nvSpPr>
        <p:spPr>
          <a:xfrm>
            <a:off x="0" y="6286311"/>
            <a:ext cx="3454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/>
              <a:t>[1]</a:t>
            </a:r>
            <a:r>
              <a:rPr lang="en-US" sz="1400" dirty="0" smtClean="0"/>
              <a:t> Liu et al. </a:t>
            </a:r>
            <a:r>
              <a:rPr lang="en-US" sz="1400" i="1" dirty="0" smtClean="0"/>
              <a:t>Nano </a:t>
            </a:r>
            <a:r>
              <a:rPr lang="en-US" sz="1400" i="1" dirty="0"/>
              <a:t>Lett.</a:t>
            </a:r>
            <a:r>
              <a:rPr lang="en-US" sz="1400" dirty="0"/>
              <a:t> </a:t>
            </a:r>
            <a:r>
              <a:rPr lang="en-US" sz="1400" b="1" dirty="0" smtClean="0"/>
              <a:t>2011</a:t>
            </a:r>
          </a:p>
          <a:p>
            <a:r>
              <a:rPr lang="en-US" sz="1400" b="1" dirty="0" smtClean="0"/>
              <a:t>[2]</a:t>
            </a:r>
            <a:r>
              <a:rPr lang="en-US" sz="1400" dirty="0" smtClean="0"/>
              <a:t> Liu et al. </a:t>
            </a:r>
            <a:r>
              <a:rPr lang="en-US" sz="1400" i="1" dirty="0" smtClean="0"/>
              <a:t>Physical </a:t>
            </a:r>
            <a:r>
              <a:rPr lang="en-US" sz="1400" i="1" dirty="0"/>
              <a:t>Review Letters</a:t>
            </a:r>
            <a:r>
              <a:rPr lang="en-US" sz="1400" dirty="0"/>
              <a:t> </a:t>
            </a:r>
            <a:r>
              <a:rPr lang="en-US" sz="1400" b="1" dirty="0" smtClean="0"/>
              <a:t>2010</a:t>
            </a:r>
            <a:endParaRPr lang="en-US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1535790" y="122013"/>
            <a:ext cx="6072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Investigation of 2D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/graphene interface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1143036" y="538424"/>
            <a:ext cx="1898371" cy="1921807"/>
            <a:chOff x="6822073" y="1292354"/>
            <a:chExt cx="3086100" cy="3124199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22073" y="1292354"/>
              <a:ext cx="3086100" cy="312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Freeform 26"/>
            <p:cNvSpPr>
              <a:spLocks noEditPoints="1"/>
            </p:cNvSpPr>
            <p:nvPr/>
          </p:nvSpPr>
          <p:spPr bwMode="auto">
            <a:xfrm>
              <a:off x="7062829" y="4137736"/>
              <a:ext cx="2639917" cy="45719"/>
            </a:xfrm>
            <a:custGeom>
              <a:avLst/>
              <a:gdLst>
                <a:gd name="T0" fmla="*/ 1 w 2214"/>
                <a:gd name="T1" fmla="*/ 0 h 33"/>
                <a:gd name="T2" fmla="*/ 110 w 2214"/>
                <a:gd name="T3" fmla="*/ 1 h 33"/>
                <a:gd name="T4" fmla="*/ 109 w 2214"/>
                <a:gd name="T5" fmla="*/ 28 h 33"/>
                <a:gd name="T6" fmla="*/ 0 w 2214"/>
                <a:gd name="T7" fmla="*/ 28 h 33"/>
                <a:gd name="T8" fmla="*/ 1 w 2214"/>
                <a:gd name="T9" fmla="*/ 0 h 33"/>
                <a:gd name="T10" fmla="*/ 192 w 2214"/>
                <a:gd name="T11" fmla="*/ 1 h 33"/>
                <a:gd name="T12" fmla="*/ 301 w 2214"/>
                <a:gd name="T13" fmla="*/ 1 h 33"/>
                <a:gd name="T14" fmla="*/ 301 w 2214"/>
                <a:gd name="T15" fmla="*/ 29 h 33"/>
                <a:gd name="T16" fmla="*/ 191 w 2214"/>
                <a:gd name="T17" fmla="*/ 28 h 33"/>
                <a:gd name="T18" fmla="*/ 192 w 2214"/>
                <a:gd name="T19" fmla="*/ 1 h 33"/>
                <a:gd name="T20" fmla="*/ 383 w 2214"/>
                <a:gd name="T21" fmla="*/ 1 h 33"/>
                <a:gd name="T22" fmla="*/ 493 w 2214"/>
                <a:gd name="T23" fmla="*/ 2 h 33"/>
                <a:gd name="T24" fmla="*/ 492 w 2214"/>
                <a:gd name="T25" fmla="*/ 29 h 33"/>
                <a:gd name="T26" fmla="*/ 383 w 2214"/>
                <a:gd name="T27" fmla="*/ 29 h 33"/>
                <a:gd name="T28" fmla="*/ 383 w 2214"/>
                <a:gd name="T29" fmla="*/ 1 h 33"/>
                <a:gd name="T30" fmla="*/ 575 w 2214"/>
                <a:gd name="T31" fmla="*/ 2 h 33"/>
                <a:gd name="T32" fmla="*/ 684 w 2214"/>
                <a:gd name="T33" fmla="*/ 2 h 33"/>
                <a:gd name="T34" fmla="*/ 683 w 2214"/>
                <a:gd name="T35" fmla="*/ 29 h 33"/>
                <a:gd name="T36" fmla="*/ 574 w 2214"/>
                <a:gd name="T37" fmla="*/ 29 h 33"/>
                <a:gd name="T38" fmla="*/ 575 w 2214"/>
                <a:gd name="T39" fmla="*/ 2 h 33"/>
                <a:gd name="T40" fmla="*/ 766 w 2214"/>
                <a:gd name="T41" fmla="*/ 3 h 33"/>
                <a:gd name="T42" fmla="*/ 875 w 2214"/>
                <a:gd name="T43" fmla="*/ 3 h 33"/>
                <a:gd name="T44" fmla="*/ 874 w 2214"/>
                <a:gd name="T45" fmla="*/ 30 h 33"/>
                <a:gd name="T46" fmla="*/ 765 w 2214"/>
                <a:gd name="T47" fmla="*/ 30 h 33"/>
                <a:gd name="T48" fmla="*/ 766 w 2214"/>
                <a:gd name="T49" fmla="*/ 3 h 33"/>
                <a:gd name="T50" fmla="*/ 957 w 2214"/>
                <a:gd name="T51" fmla="*/ 3 h 33"/>
                <a:gd name="T52" fmla="*/ 1066 w 2214"/>
                <a:gd name="T53" fmla="*/ 3 h 33"/>
                <a:gd name="T54" fmla="*/ 1066 w 2214"/>
                <a:gd name="T55" fmla="*/ 31 h 33"/>
                <a:gd name="T56" fmla="*/ 956 w 2214"/>
                <a:gd name="T57" fmla="*/ 31 h 33"/>
                <a:gd name="T58" fmla="*/ 957 w 2214"/>
                <a:gd name="T59" fmla="*/ 3 h 33"/>
                <a:gd name="T60" fmla="*/ 1148 w 2214"/>
                <a:gd name="T61" fmla="*/ 3 h 33"/>
                <a:gd name="T62" fmla="*/ 1258 w 2214"/>
                <a:gd name="T63" fmla="*/ 4 h 33"/>
                <a:gd name="T64" fmla="*/ 1257 w 2214"/>
                <a:gd name="T65" fmla="*/ 31 h 33"/>
                <a:gd name="T66" fmla="*/ 1148 w 2214"/>
                <a:gd name="T67" fmla="*/ 31 h 33"/>
                <a:gd name="T68" fmla="*/ 1148 w 2214"/>
                <a:gd name="T69" fmla="*/ 3 h 33"/>
                <a:gd name="T70" fmla="*/ 1340 w 2214"/>
                <a:gd name="T71" fmla="*/ 4 h 33"/>
                <a:gd name="T72" fmla="*/ 1449 w 2214"/>
                <a:gd name="T73" fmla="*/ 4 h 33"/>
                <a:gd name="T74" fmla="*/ 1448 w 2214"/>
                <a:gd name="T75" fmla="*/ 32 h 33"/>
                <a:gd name="T76" fmla="*/ 1339 w 2214"/>
                <a:gd name="T77" fmla="*/ 31 h 33"/>
                <a:gd name="T78" fmla="*/ 1340 w 2214"/>
                <a:gd name="T79" fmla="*/ 4 h 33"/>
                <a:gd name="T80" fmla="*/ 1531 w 2214"/>
                <a:gd name="T81" fmla="*/ 4 h 33"/>
                <a:gd name="T82" fmla="*/ 1640 w 2214"/>
                <a:gd name="T83" fmla="*/ 5 h 33"/>
                <a:gd name="T84" fmla="*/ 1640 w 2214"/>
                <a:gd name="T85" fmla="*/ 32 h 33"/>
                <a:gd name="T86" fmla="*/ 1530 w 2214"/>
                <a:gd name="T87" fmla="*/ 32 h 33"/>
                <a:gd name="T88" fmla="*/ 1531 w 2214"/>
                <a:gd name="T89" fmla="*/ 4 h 33"/>
                <a:gd name="T90" fmla="*/ 1722 w 2214"/>
                <a:gd name="T91" fmla="*/ 5 h 33"/>
                <a:gd name="T92" fmla="*/ 1831 w 2214"/>
                <a:gd name="T93" fmla="*/ 5 h 33"/>
                <a:gd name="T94" fmla="*/ 1831 w 2214"/>
                <a:gd name="T95" fmla="*/ 32 h 33"/>
                <a:gd name="T96" fmla="*/ 1722 w 2214"/>
                <a:gd name="T97" fmla="*/ 32 h 33"/>
                <a:gd name="T98" fmla="*/ 1722 w 2214"/>
                <a:gd name="T99" fmla="*/ 5 h 33"/>
                <a:gd name="T100" fmla="*/ 1913 w 2214"/>
                <a:gd name="T101" fmla="*/ 5 h 33"/>
                <a:gd name="T102" fmla="*/ 2023 w 2214"/>
                <a:gd name="T103" fmla="*/ 5 h 33"/>
                <a:gd name="T104" fmla="*/ 2022 w 2214"/>
                <a:gd name="T105" fmla="*/ 33 h 33"/>
                <a:gd name="T106" fmla="*/ 1913 w 2214"/>
                <a:gd name="T107" fmla="*/ 33 h 33"/>
                <a:gd name="T108" fmla="*/ 1913 w 2214"/>
                <a:gd name="T109" fmla="*/ 5 h 33"/>
                <a:gd name="T110" fmla="*/ 2105 w 2214"/>
                <a:gd name="T111" fmla="*/ 6 h 33"/>
                <a:gd name="T112" fmla="*/ 2214 w 2214"/>
                <a:gd name="T113" fmla="*/ 6 h 33"/>
                <a:gd name="T114" fmla="*/ 2213 w 2214"/>
                <a:gd name="T115" fmla="*/ 33 h 33"/>
                <a:gd name="T116" fmla="*/ 2104 w 2214"/>
                <a:gd name="T117" fmla="*/ 33 h 33"/>
                <a:gd name="T118" fmla="*/ 2105 w 2214"/>
                <a:gd name="T119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14" h="33">
                  <a:moveTo>
                    <a:pt x="1" y="0"/>
                  </a:moveTo>
                  <a:lnTo>
                    <a:pt x="110" y="1"/>
                  </a:lnTo>
                  <a:lnTo>
                    <a:pt x="109" y="28"/>
                  </a:lnTo>
                  <a:lnTo>
                    <a:pt x="0" y="28"/>
                  </a:lnTo>
                  <a:lnTo>
                    <a:pt x="1" y="0"/>
                  </a:lnTo>
                  <a:close/>
                  <a:moveTo>
                    <a:pt x="192" y="1"/>
                  </a:moveTo>
                  <a:lnTo>
                    <a:pt x="301" y="1"/>
                  </a:lnTo>
                  <a:lnTo>
                    <a:pt x="301" y="29"/>
                  </a:lnTo>
                  <a:lnTo>
                    <a:pt x="191" y="28"/>
                  </a:lnTo>
                  <a:lnTo>
                    <a:pt x="192" y="1"/>
                  </a:lnTo>
                  <a:close/>
                  <a:moveTo>
                    <a:pt x="383" y="1"/>
                  </a:moveTo>
                  <a:lnTo>
                    <a:pt x="493" y="2"/>
                  </a:lnTo>
                  <a:lnTo>
                    <a:pt x="492" y="29"/>
                  </a:lnTo>
                  <a:lnTo>
                    <a:pt x="383" y="29"/>
                  </a:lnTo>
                  <a:lnTo>
                    <a:pt x="383" y="1"/>
                  </a:lnTo>
                  <a:close/>
                  <a:moveTo>
                    <a:pt x="575" y="2"/>
                  </a:moveTo>
                  <a:lnTo>
                    <a:pt x="684" y="2"/>
                  </a:lnTo>
                  <a:lnTo>
                    <a:pt x="683" y="29"/>
                  </a:lnTo>
                  <a:lnTo>
                    <a:pt x="574" y="29"/>
                  </a:lnTo>
                  <a:lnTo>
                    <a:pt x="575" y="2"/>
                  </a:lnTo>
                  <a:close/>
                  <a:moveTo>
                    <a:pt x="766" y="3"/>
                  </a:moveTo>
                  <a:lnTo>
                    <a:pt x="875" y="3"/>
                  </a:lnTo>
                  <a:lnTo>
                    <a:pt x="874" y="30"/>
                  </a:lnTo>
                  <a:lnTo>
                    <a:pt x="765" y="30"/>
                  </a:lnTo>
                  <a:lnTo>
                    <a:pt x="766" y="3"/>
                  </a:lnTo>
                  <a:close/>
                  <a:moveTo>
                    <a:pt x="957" y="3"/>
                  </a:moveTo>
                  <a:lnTo>
                    <a:pt x="1066" y="3"/>
                  </a:lnTo>
                  <a:lnTo>
                    <a:pt x="1066" y="31"/>
                  </a:lnTo>
                  <a:lnTo>
                    <a:pt x="956" y="31"/>
                  </a:lnTo>
                  <a:lnTo>
                    <a:pt x="957" y="3"/>
                  </a:lnTo>
                  <a:close/>
                  <a:moveTo>
                    <a:pt x="1148" y="3"/>
                  </a:moveTo>
                  <a:lnTo>
                    <a:pt x="1258" y="4"/>
                  </a:lnTo>
                  <a:lnTo>
                    <a:pt x="1257" y="31"/>
                  </a:lnTo>
                  <a:lnTo>
                    <a:pt x="1148" y="31"/>
                  </a:lnTo>
                  <a:lnTo>
                    <a:pt x="1148" y="3"/>
                  </a:lnTo>
                  <a:close/>
                  <a:moveTo>
                    <a:pt x="1340" y="4"/>
                  </a:moveTo>
                  <a:lnTo>
                    <a:pt x="1449" y="4"/>
                  </a:lnTo>
                  <a:lnTo>
                    <a:pt x="1448" y="32"/>
                  </a:lnTo>
                  <a:lnTo>
                    <a:pt x="1339" y="31"/>
                  </a:lnTo>
                  <a:lnTo>
                    <a:pt x="1340" y="4"/>
                  </a:lnTo>
                  <a:close/>
                  <a:moveTo>
                    <a:pt x="1531" y="4"/>
                  </a:moveTo>
                  <a:lnTo>
                    <a:pt x="1640" y="5"/>
                  </a:lnTo>
                  <a:lnTo>
                    <a:pt x="1640" y="32"/>
                  </a:lnTo>
                  <a:lnTo>
                    <a:pt x="1530" y="32"/>
                  </a:lnTo>
                  <a:lnTo>
                    <a:pt x="1531" y="4"/>
                  </a:lnTo>
                  <a:close/>
                  <a:moveTo>
                    <a:pt x="1722" y="5"/>
                  </a:moveTo>
                  <a:lnTo>
                    <a:pt x="1831" y="5"/>
                  </a:lnTo>
                  <a:lnTo>
                    <a:pt x="1831" y="32"/>
                  </a:lnTo>
                  <a:lnTo>
                    <a:pt x="1722" y="32"/>
                  </a:lnTo>
                  <a:lnTo>
                    <a:pt x="1722" y="5"/>
                  </a:lnTo>
                  <a:close/>
                  <a:moveTo>
                    <a:pt x="1913" y="5"/>
                  </a:moveTo>
                  <a:lnTo>
                    <a:pt x="2023" y="5"/>
                  </a:lnTo>
                  <a:lnTo>
                    <a:pt x="2022" y="33"/>
                  </a:lnTo>
                  <a:lnTo>
                    <a:pt x="1913" y="33"/>
                  </a:lnTo>
                  <a:lnTo>
                    <a:pt x="1913" y="5"/>
                  </a:lnTo>
                  <a:close/>
                  <a:moveTo>
                    <a:pt x="2105" y="6"/>
                  </a:moveTo>
                  <a:lnTo>
                    <a:pt x="2214" y="6"/>
                  </a:lnTo>
                  <a:lnTo>
                    <a:pt x="2213" y="33"/>
                  </a:lnTo>
                  <a:lnTo>
                    <a:pt x="2104" y="33"/>
                  </a:lnTo>
                  <a:lnTo>
                    <a:pt x="2105" y="6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24"/>
            <p:cNvSpPr>
              <a:spLocks noEditPoints="1"/>
            </p:cNvSpPr>
            <p:nvPr/>
          </p:nvSpPr>
          <p:spPr bwMode="auto">
            <a:xfrm>
              <a:off x="7062829" y="1539000"/>
              <a:ext cx="2639917" cy="2644455"/>
            </a:xfrm>
            <a:custGeom>
              <a:avLst/>
              <a:gdLst>
                <a:gd name="T0" fmla="*/ 99 w 2278"/>
                <a:gd name="T1" fmla="*/ 2074 h 2149"/>
                <a:gd name="T2" fmla="*/ 0 w 2278"/>
                <a:gd name="T3" fmla="*/ 2129 h 2149"/>
                <a:gd name="T4" fmla="*/ 158 w 2278"/>
                <a:gd name="T5" fmla="*/ 2017 h 2149"/>
                <a:gd name="T6" fmla="*/ 219 w 2278"/>
                <a:gd name="T7" fmla="*/ 1923 h 2149"/>
                <a:gd name="T8" fmla="*/ 158 w 2278"/>
                <a:gd name="T9" fmla="*/ 2017 h 2149"/>
                <a:gd name="T10" fmla="*/ 377 w 2278"/>
                <a:gd name="T11" fmla="*/ 1811 h 2149"/>
                <a:gd name="T12" fmla="*/ 278 w 2278"/>
                <a:gd name="T13" fmla="*/ 1866 h 2149"/>
                <a:gd name="T14" fmla="*/ 437 w 2278"/>
                <a:gd name="T15" fmla="*/ 1755 h 2149"/>
                <a:gd name="T16" fmla="*/ 498 w 2278"/>
                <a:gd name="T17" fmla="*/ 1660 h 2149"/>
                <a:gd name="T18" fmla="*/ 437 w 2278"/>
                <a:gd name="T19" fmla="*/ 1755 h 2149"/>
                <a:gd name="T20" fmla="*/ 655 w 2278"/>
                <a:gd name="T21" fmla="*/ 1549 h 2149"/>
                <a:gd name="T22" fmla="*/ 557 w 2278"/>
                <a:gd name="T23" fmla="*/ 1604 h 2149"/>
                <a:gd name="T24" fmla="*/ 715 w 2278"/>
                <a:gd name="T25" fmla="*/ 1493 h 2149"/>
                <a:gd name="T26" fmla="*/ 776 w 2278"/>
                <a:gd name="T27" fmla="*/ 1398 h 2149"/>
                <a:gd name="T28" fmla="*/ 715 w 2278"/>
                <a:gd name="T29" fmla="*/ 1493 h 2149"/>
                <a:gd name="T30" fmla="*/ 934 w 2278"/>
                <a:gd name="T31" fmla="*/ 1287 h 2149"/>
                <a:gd name="T32" fmla="*/ 836 w 2278"/>
                <a:gd name="T33" fmla="*/ 1341 h 2149"/>
                <a:gd name="T34" fmla="*/ 993 w 2278"/>
                <a:gd name="T35" fmla="*/ 1230 h 2149"/>
                <a:gd name="T36" fmla="*/ 1054 w 2278"/>
                <a:gd name="T37" fmla="*/ 1135 h 2149"/>
                <a:gd name="T38" fmla="*/ 993 w 2278"/>
                <a:gd name="T39" fmla="*/ 1230 h 2149"/>
                <a:gd name="T40" fmla="*/ 1212 w 2278"/>
                <a:gd name="T41" fmla="*/ 1024 h 2149"/>
                <a:gd name="T42" fmla="*/ 1114 w 2278"/>
                <a:gd name="T43" fmla="*/ 1079 h 2149"/>
                <a:gd name="T44" fmla="*/ 1272 w 2278"/>
                <a:gd name="T45" fmla="*/ 968 h 2149"/>
                <a:gd name="T46" fmla="*/ 1333 w 2278"/>
                <a:gd name="T47" fmla="*/ 873 h 2149"/>
                <a:gd name="T48" fmla="*/ 1272 w 2278"/>
                <a:gd name="T49" fmla="*/ 968 h 2149"/>
                <a:gd name="T50" fmla="*/ 1491 w 2278"/>
                <a:gd name="T51" fmla="*/ 761 h 2149"/>
                <a:gd name="T52" fmla="*/ 1392 w 2278"/>
                <a:gd name="T53" fmla="*/ 817 h 2149"/>
                <a:gd name="T54" fmla="*/ 1550 w 2278"/>
                <a:gd name="T55" fmla="*/ 705 h 2149"/>
                <a:gd name="T56" fmla="*/ 1611 w 2278"/>
                <a:gd name="T57" fmla="*/ 611 h 2149"/>
                <a:gd name="T58" fmla="*/ 1550 w 2278"/>
                <a:gd name="T59" fmla="*/ 705 h 2149"/>
                <a:gd name="T60" fmla="*/ 1769 w 2278"/>
                <a:gd name="T61" fmla="*/ 499 h 2149"/>
                <a:gd name="T62" fmla="*/ 1671 w 2278"/>
                <a:gd name="T63" fmla="*/ 554 h 2149"/>
                <a:gd name="T64" fmla="*/ 1828 w 2278"/>
                <a:gd name="T65" fmla="*/ 443 h 2149"/>
                <a:gd name="T66" fmla="*/ 1889 w 2278"/>
                <a:gd name="T67" fmla="*/ 348 h 2149"/>
                <a:gd name="T68" fmla="*/ 1828 w 2278"/>
                <a:gd name="T69" fmla="*/ 443 h 2149"/>
                <a:gd name="T70" fmla="*/ 2048 w 2278"/>
                <a:gd name="T71" fmla="*/ 237 h 2149"/>
                <a:gd name="T72" fmla="*/ 1949 w 2278"/>
                <a:gd name="T73" fmla="*/ 292 h 2149"/>
                <a:gd name="T74" fmla="*/ 2107 w 2278"/>
                <a:gd name="T75" fmla="*/ 181 h 2149"/>
                <a:gd name="T76" fmla="*/ 2168 w 2278"/>
                <a:gd name="T77" fmla="*/ 85 h 2149"/>
                <a:gd name="T78" fmla="*/ 2107 w 2278"/>
                <a:gd name="T79" fmla="*/ 181 h 2149"/>
                <a:gd name="T80" fmla="*/ 2278 w 2278"/>
                <a:gd name="T81" fmla="*/ 20 h 2149"/>
                <a:gd name="T82" fmla="*/ 2227 w 2278"/>
                <a:gd name="T83" fmla="*/ 30 h 2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78" h="2149">
                  <a:moveTo>
                    <a:pt x="19" y="2149"/>
                  </a:moveTo>
                  <a:lnTo>
                    <a:pt x="99" y="2074"/>
                  </a:lnTo>
                  <a:lnTo>
                    <a:pt x="80" y="2054"/>
                  </a:lnTo>
                  <a:lnTo>
                    <a:pt x="0" y="2129"/>
                  </a:lnTo>
                  <a:lnTo>
                    <a:pt x="19" y="2149"/>
                  </a:lnTo>
                  <a:close/>
                  <a:moveTo>
                    <a:pt x="158" y="2017"/>
                  </a:moveTo>
                  <a:lnTo>
                    <a:pt x="237" y="1943"/>
                  </a:lnTo>
                  <a:lnTo>
                    <a:pt x="219" y="1923"/>
                  </a:lnTo>
                  <a:lnTo>
                    <a:pt x="140" y="1997"/>
                  </a:lnTo>
                  <a:lnTo>
                    <a:pt x="158" y="2017"/>
                  </a:lnTo>
                  <a:close/>
                  <a:moveTo>
                    <a:pt x="297" y="1886"/>
                  </a:moveTo>
                  <a:lnTo>
                    <a:pt x="377" y="1811"/>
                  </a:lnTo>
                  <a:lnTo>
                    <a:pt x="358" y="1791"/>
                  </a:lnTo>
                  <a:lnTo>
                    <a:pt x="278" y="1866"/>
                  </a:lnTo>
                  <a:lnTo>
                    <a:pt x="297" y="1886"/>
                  </a:lnTo>
                  <a:close/>
                  <a:moveTo>
                    <a:pt x="437" y="1755"/>
                  </a:moveTo>
                  <a:lnTo>
                    <a:pt x="516" y="1680"/>
                  </a:lnTo>
                  <a:lnTo>
                    <a:pt x="498" y="1660"/>
                  </a:lnTo>
                  <a:lnTo>
                    <a:pt x="418" y="1735"/>
                  </a:lnTo>
                  <a:lnTo>
                    <a:pt x="437" y="1755"/>
                  </a:lnTo>
                  <a:close/>
                  <a:moveTo>
                    <a:pt x="576" y="1624"/>
                  </a:moveTo>
                  <a:lnTo>
                    <a:pt x="655" y="1549"/>
                  </a:lnTo>
                  <a:lnTo>
                    <a:pt x="636" y="1529"/>
                  </a:lnTo>
                  <a:lnTo>
                    <a:pt x="557" y="1604"/>
                  </a:lnTo>
                  <a:lnTo>
                    <a:pt x="576" y="1624"/>
                  </a:lnTo>
                  <a:close/>
                  <a:moveTo>
                    <a:pt x="715" y="1493"/>
                  </a:moveTo>
                  <a:lnTo>
                    <a:pt x="795" y="1418"/>
                  </a:lnTo>
                  <a:lnTo>
                    <a:pt x="776" y="1398"/>
                  </a:lnTo>
                  <a:lnTo>
                    <a:pt x="696" y="1473"/>
                  </a:lnTo>
                  <a:lnTo>
                    <a:pt x="715" y="1493"/>
                  </a:lnTo>
                  <a:close/>
                  <a:moveTo>
                    <a:pt x="854" y="1361"/>
                  </a:moveTo>
                  <a:lnTo>
                    <a:pt x="934" y="1287"/>
                  </a:lnTo>
                  <a:lnTo>
                    <a:pt x="915" y="1267"/>
                  </a:lnTo>
                  <a:lnTo>
                    <a:pt x="836" y="1341"/>
                  </a:lnTo>
                  <a:lnTo>
                    <a:pt x="854" y="1361"/>
                  </a:lnTo>
                  <a:close/>
                  <a:moveTo>
                    <a:pt x="993" y="1230"/>
                  </a:moveTo>
                  <a:lnTo>
                    <a:pt x="1073" y="1155"/>
                  </a:lnTo>
                  <a:lnTo>
                    <a:pt x="1054" y="1135"/>
                  </a:lnTo>
                  <a:lnTo>
                    <a:pt x="975" y="1210"/>
                  </a:lnTo>
                  <a:lnTo>
                    <a:pt x="993" y="1230"/>
                  </a:lnTo>
                  <a:close/>
                  <a:moveTo>
                    <a:pt x="1133" y="1099"/>
                  </a:moveTo>
                  <a:lnTo>
                    <a:pt x="1212" y="1024"/>
                  </a:lnTo>
                  <a:lnTo>
                    <a:pt x="1193" y="1004"/>
                  </a:lnTo>
                  <a:lnTo>
                    <a:pt x="1114" y="1079"/>
                  </a:lnTo>
                  <a:lnTo>
                    <a:pt x="1133" y="1099"/>
                  </a:lnTo>
                  <a:close/>
                  <a:moveTo>
                    <a:pt x="1272" y="968"/>
                  </a:moveTo>
                  <a:lnTo>
                    <a:pt x="1351" y="892"/>
                  </a:lnTo>
                  <a:lnTo>
                    <a:pt x="1333" y="873"/>
                  </a:lnTo>
                  <a:lnTo>
                    <a:pt x="1253" y="948"/>
                  </a:lnTo>
                  <a:lnTo>
                    <a:pt x="1272" y="968"/>
                  </a:lnTo>
                  <a:close/>
                  <a:moveTo>
                    <a:pt x="1411" y="837"/>
                  </a:moveTo>
                  <a:lnTo>
                    <a:pt x="1491" y="761"/>
                  </a:lnTo>
                  <a:lnTo>
                    <a:pt x="1472" y="742"/>
                  </a:lnTo>
                  <a:lnTo>
                    <a:pt x="1392" y="817"/>
                  </a:lnTo>
                  <a:lnTo>
                    <a:pt x="1411" y="837"/>
                  </a:lnTo>
                  <a:close/>
                  <a:moveTo>
                    <a:pt x="1550" y="705"/>
                  </a:moveTo>
                  <a:lnTo>
                    <a:pt x="1630" y="630"/>
                  </a:lnTo>
                  <a:lnTo>
                    <a:pt x="1611" y="611"/>
                  </a:lnTo>
                  <a:lnTo>
                    <a:pt x="1531" y="685"/>
                  </a:lnTo>
                  <a:lnTo>
                    <a:pt x="1550" y="705"/>
                  </a:lnTo>
                  <a:close/>
                  <a:moveTo>
                    <a:pt x="1690" y="574"/>
                  </a:moveTo>
                  <a:lnTo>
                    <a:pt x="1769" y="499"/>
                  </a:lnTo>
                  <a:lnTo>
                    <a:pt x="1750" y="479"/>
                  </a:lnTo>
                  <a:lnTo>
                    <a:pt x="1671" y="554"/>
                  </a:lnTo>
                  <a:lnTo>
                    <a:pt x="1690" y="574"/>
                  </a:lnTo>
                  <a:close/>
                  <a:moveTo>
                    <a:pt x="1828" y="443"/>
                  </a:moveTo>
                  <a:lnTo>
                    <a:pt x="1908" y="368"/>
                  </a:lnTo>
                  <a:lnTo>
                    <a:pt x="1889" y="348"/>
                  </a:lnTo>
                  <a:lnTo>
                    <a:pt x="1810" y="423"/>
                  </a:lnTo>
                  <a:lnTo>
                    <a:pt x="1828" y="443"/>
                  </a:lnTo>
                  <a:close/>
                  <a:moveTo>
                    <a:pt x="1968" y="312"/>
                  </a:moveTo>
                  <a:lnTo>
                    <a:pt x="2048" y="237"/>
                  </a:lnTo>
                  <a:lnTo>
                    <a:pt x="2029" y="217"/>
                  </a:lnTo>
                  <a:lnTo>
                    <a:pt x="1949" y="292"/>
                  </a:lnTo>
                  <a:lnTo>
                    <a:pt x="1968" y="312"/>
                  </a:lnTo>
                  <a:close/>
                  <a:moveTo>
                    <a:pt x="2107" y="181"/>
                  </a:moveTo>
                  <a:lnTo>
                    <a:pt x="2186" y="105"/>
                  </a:lnTo>
                  <a:lnTo>
                    <a:pt x="2168" y="85"/>
                  </a:lnTo>
                  <a:lnTo>
                    <a:pt x="2089" y="161"/>
                  </a:lnTo>
                  <a:lnTo>
                    <a:pt x="2107" y="181"/>
                  </a:lnTo>
                  <a:close/>
                  <a:moveTo>
                    <a:pt x="2246" y="49"/>
                  </a:moveTo>
                  <a:lnTo>
                    <a:pt x="2278" y="20"/>
                  </a:lnTo>
                  <a:lnTo>
                    <a:pt x="2259" y="0"/>
                  </a:lnTo>
                  <a:lnTo>
                    <a:pt x="2227" y="30"/>
                  </a:lnTo>
                  <a:lnTo>
                    <a:pt x="2246" y="49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Rectangle 27"/>
            <p:cNvSpPr>
              <a:spLocks noChangeArrowheads="1"/>
            </p:cNvSpPr>
            <p:nvPr/>
          </p:nvSpPr>
          <p:spPr bwMode="auto">
            <a:xfrm>
              <a:off x="7910334" y="3594204"/>
              <a:ext cx="1685627" cy="480893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xtLst/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ru-RU" sz="2000" i="1" dirty="0" smtClean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linear (LN)</a:t>
              </a:r>
              <a:endPara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2" name="Rectangle 27"/>
            <p:cNvSpPr>
              <a:spLocks noChangeArrowheads="1"/>
            </p:cNvSpPr>
            <p:nvPr/>
          </p:nvSpPr>
          <p:spPr bwMode="auto">
            <a:xfrm rot="18900000">
              <a:off x="7417253" y="2246240"/>
              <a:ext cx="1728508" cy="480893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xtLst/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ru-RU" sz="2000" i="1" dirty="0" smtClean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zigzag (ZZ)</a:t>
              </a:r>
              <a:endPara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4988" y="2570236"/>
            <a:ext cx="4993508" cy="392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1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Рисунок 24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9" r="31355"/>
          <a:stretch/>
        </p:blipFill>
        <p:spPr bwMode="auto">
          <a:xfrm>
            <a:off x="284818" y="3568700"/>
            <a:ext cx="2733579" cy="2428875"/>
          </a:xfrm>
          <a:prstGeom prst="rect">
            <a:avLst/>
          </a:prstGeom>
          <a:noFill/>
        </p:spPr>
      </p:pic>
      <p:sp>
        <p:nvSpPr>
          <p:cNvPr id="249" name="TextBox 248"/>
          <p:cNvSpPr txBox="1"/>
          <p:nvPr/>
        </p:nvSpPr>
        <p:spPr>
          <a:xfrm>
            <a:off x="188069" y="101796"/>
            <a:ext cx="895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Determination of equilibrium shape of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film in graphene pore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Номер слайда 2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7806" y="651672"/>
            <a:ext cx="5870011" cy="53459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270" y="1050972"/>
            <a:ext cx="32695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5725"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iron and oxygen atoms are not equal in case of ZZ edge. Thus, one should take into account a difference of their chemical potentials: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553679" y="2699750"/>
                <a:ext cx="2195858" cy="668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ru-RU" sz="20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ru-RU" sz="20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Fe</m:t>
                          </m:r>
                          <m:r>
                            <m:rPr>
                              <m:nor/>
                            </m:rPr>
                            <a:rPr lang="ru-RU" sz="20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ru-RU" sz="20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b>
                      </m:sSub>
                      <m:r>
                        <m:rPr>
                          <m:nor/>
                        </m:rPr>
                        <a:rPr lang="ru-RU" sz="2000" i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ru-RU" sz="200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ru-RU" sz="200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ru-RU" sz="20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ru-RU" sz="20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FeO</m:t>
                          </m:r>
                        </m:sub>
                      </m:sSub>
                      <m:r>
                        <m:rPr>
                          <m:nor/>
                        </m:rPr>
                        <a:rPr lang="ru-RU" sz="2000" i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± </m:t>
                      </m:r>
                      <m:r>
                        <m:rPr>
                          <m:nor/>
                        </m:rPr>
                        <a:rPr lang="ru-RU" sz="2000" i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μ</m:t>
                      </m:r>
                    </m:oMath>
                  </m:oMathPara>
                </a14:m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679" y="2699750"/>
                <a:ext cx="2195858" cy="6689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ямоугольник 10"/>
          <p:cNvSpPr/>
          <p:nvPr/>
        </p:nvSpPr>
        <p:spPr>
          <a:xfrm>
            <a:off x="4572027" y="620048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/>
              <a:t>Larionov K. et al. The Journal of Physical Chemistry C </a:t>
            </a:r>
            <a:r>
              <a:rPr lang="en-US" sz="1600" b="1" i="1" dirty="0"/>
              <a:t>2018</a:t>
            </a:r>
            <a:r>
              <a:rPr lang="en-US" sz="1600" i="1" dirty="0"/>
              <a:t>, 122 (30), 17389–17394.</a:t>
            </a:r>
          </a:p>
        </p:txBody>
      </p:sp>
    </p:spTree>
    <p:extLst>
      <p:ext uri="{BB962C8B-B14F-4D97-AF65-F5344CB8AC3E}">
        <p14:creationId xmlns:p14="http://schemas.microsoft.com/office/powerpoint/2010/main" val="182196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270" y="64737"/>
            <a:ext cx="6793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Simulation of 2D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film in graphene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nanopore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863" y="428186"/>
            <a:ext cx="5526322" cy="548705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64270" y="6200487"/>
            <a:ext cx="78261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a, b, d) </a:t>
            </a:r>
            <a:r>
              <a:rPr lang="en-US" sz="1600" i="1" dirty="0" smtClean="0"/>
              <a:t>Larionov K. et al. </a:t>
            </a:r>
            <a:r>
              <a:rPr lang="en-US" sz="1600" i="1" dirty="0"/>
              <a:t>The Journal of Physical Chemistry C </a:t>
            </a:r>
            <a:r>
              <a:rPr lang="en-US" sz="1600" b="1" i="1" dirty="0"/>
              <a:t>2018</a:t>
            </a:r>
            <a:r>
              <a:rPr lang="en-US" sz="1600" i="1" dirty="0"/>
              <a:t>, 122 (30), 17389–17394</a:t>
            </a:r>
            <a:r>
              <a:rPr lang="en-US" sz="1600" i="1" dirty="0" smtClean="0"/>
              <a:t>.</a:t>
            </a:r>
          </a:p>
          <a:p>
            <a:r>
              <a:rPr lang="en-US" sz="1600" dirty="0" smtClean="0"/>
              <a:t>c) </a:t>
            </a:r>
            <a:r>
              <a:rPr lang="en-US" sz="1600" i="1" dirty="0" smtClean="0"/>
              <a:t>Zhao </a:t>
            </a:r>
            <a:r>
              <a:rPr lang="en-US" sz="1600" i="1" dirty="0"/>
              <a:t>J. et al. Science </a:t>
            </a:r>
            <a:r>
              <a:rPr lang="en-US" sz="1600" b="1" i="1" dirty="0"/>
              <a:t>2014</a:t>
            </a:r>
            <a:r>
              <a:rPr lang="en-US" sz="1600" i="1" dirty="0"/>
              <a:t>, 343 (6176), 1228–1232</a:t>
            </a:r>
            <a:r>
              <a:rPr lang="en-US" sz="1600" i="1" dirty="0" smtClean="0"/>
              <a:t>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64927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2"/>
          <a:srcRect r="62446" b="47237"/>
          <a:stretch/>
        </p:blipFill>
        <p:spPr>
          <a:xfrm>
            <a:off x="-125644" y="946089"/>
            <a:ext cx="3360249" cy="2587752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2315298" y="64737"/>
            <a:ext cx="4388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of different lattice type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81675" y="6209488"/>
            <a:ext cx="5643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/>
              <a:t>Larionov K. et al</a:t>
            </a:r>
            <a:r>
              <a:rPr lang="ru-RU" sz="1600" i="1" dirty="0" smtClean="0"/>
              <a:t>. </a:t>
            </a:r>
            <a:r>
              <a:rPr lang="en-US" sz="1600" i="1" dirty="0"/>
              <a:t>Study of the New Two-Dimensional Compound </a:t>
            </a:r>
            <a:r>
              <a:rPr lang="en-US" sz="1600" i="1" dirty="0" err="1" smtClean="0"/>
              <a:t>CoC</a:t>
            </a:r>
            <a:r>
              <a:rPr lang="ru-RU" sz="1600" i="1" dirty="0" smtClean="0"/>
              <a:t>. </a:t>
            </a:r>
            <a:r>
              <a:rPr lang="en-US" sz="1600" i="1" dirty="0" smtClean="0"/>
              <a:t>JETP Letters </a:t>
            </a:r>
            <a:r>
              <a:rPr lang="ru-RU" sz="1600" b="1" i="1" dirty="0" smtClean="0"/>
              <a:t>2018</a:t>
            </a:r>
            <a:r>
              <a:rPr lang="ru-RU" sz="1600" i="1" dirty="0"/>
              <a:t>, 108 (</a:t>
            </a:r>
            <a:r>
              <a:rPr lang="ru-RU" sz="1600" i="1" dirty="0" smtClean="0"/>
              <a:t>1)</a:t>
            </a:r>
            <a:r>
              <a:rPr lang="en-US" sz="1600" i="1" dirty="0" smtClean="0"/>
              <a:t>, 13–17</a:t>
            </a:r>
            <a:endParaRPr lang="ru-RU" sz="1600" i="1" dirty="0"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54807" r="66666"/>
          <a:stretch/>
        </p:blipFill>
        <p:spPr>
          <a:xfrm>
            <a:off x="0" y="3587508"/>
            <a:ext cx="2982641" cy="2216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0770" t="678" r="28361" b="48002"/>
          <a:stretch/>
        </p:blipFill>
        <p:spPr>
          <a:xfrm>
            <a:off x="3557848" y="981486"/>
            <a:ext cx="2762055" cy="25169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2956" t="54112" r="35122" b="1681"/>
          <a:stretch/>
        </p:blipFill>
        <p:spPr>
          <a:xfrm>
            <a:off x="3081424" y="3514139"/>
            <a:ext cx="2856322" cy="21681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72518" b="48078"/>
          <a:stretch/>
        </p:blipFill>
        <p:spPr>
          <a:xfrm>
            <a:off x="6643146" y="967602"/>
            <a:ext cx="2459004" cy="25465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64584" t="52695"/>
          <a:stretch/>
        </p:blipFill>
        <p:spPr>
          <a:xfrm>
            <a:off x="6036529" y="3473300"/>
            <a:ext cx="3168989" cy="2320094"/>
          </a:xfrm>
          <a:prstGeom prst="rect">
            <a:avLst/>
          </a:prstGeom>
        </p:spPr>
      </p:pic>
      <p:sp>
        <p:nvSpPr>
          <p:cNvPr id="4" name="Знак запрета 3"/>
          <p:cNvSpPr/>
          <p:nvPr/>
        </p:nvSpPr>
        <p:spPr>
          <a:xfrm>
            <a:off x="1060028" y="3979572"/>
            <a:ext cx="1240869" cy="1240869"/>
          </a:xfrm>
          <a:prstGeom prst="noSmoking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Знак запрета 11"/>
          <p:cNvSpPr/>
          <p:nvPr/>
        </p:nvSpPr>
        <p:spPr>
          <a:xfrm>
            <a:off x="4013347" y="3976000"/>
            <a:ext cx="1244441" cy="1244441"/>
          </a:xfrm>
          <a:prstGeom prst="noSmoking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0" name="Picture 2" descr="ÐÐ°ÑÑÐ¸Ð½ÐºÐ¸ Ð¿Ð¾ Ð·Ð°Ð¿ÑÐ¾ÑÑ Ð³Ð°Ð»Ð¾ÑÐºÐ° Ð·ÐµÐ»ÐµÐ½Ð°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394" y="3881404"/>
            <a:ext cx="1722579" cy="133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69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50" y="435859"/>
            <a:ext cx="8338381" cy="244528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391359" y="64737"/>
            <a:ext cx="6075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MD and bending analysis of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stability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75601" y="3864228"/>
            <a:ext cx="3668399" cy="2431443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60034" y="3036777"/>
            <a:ext cx="5377070" cy="3638660"/>
            <a:chOff x="160034" y="3036777"/>
            <a:chExt cx="5377070" cy="3638660"/>
          </a:xfrm>
        </p:grpSpPr>
        <p:graphicFrame>
          <p:nvGraphicFramePr>
            <p:cNvPr id="24" name="Диаграмма 2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97030736"/>
                </p:ext>
              </p:extLst>
            </p:nvPr>
          </p:nvGraphicFramePr>
          <p:xfrm>
            <a:off x="160034" y="3036777"/>
            <a:ext cx="5377070" cy="36386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6966" y="4470968"/>
              <a:ext cx="1503537" cy="1217965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32768" y="4626609"/>
              <a:ext cx="1355507" cy="2294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44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pPr/>
              <a:t>15</a:t>
            </a:fld>
            <a:endParaRPr lang="ru-RU" dirty="0"/>
          </a:p>
        </p:txBody>
      </p:sp>
      <p:grpSp>
        <p:nvGrpSpPr>
          <p:cNvPr id="53" name="Группа 52"/>
          <p:cNvGrpSpPr/>
          <p:nvPr/>
        </p:nvGrpSpPr>
        <p:grpSpPr>
          <a:xfrm>
            <a:off x="68638" y="1332312"/>
            <a:ext cx="5271876" cy="4090079"/>
            <a:chOff x="389095" y="184329"/>
            <a:chExt cx="4645682" cy="3604259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095" y="184329"/>
              <a:ext cx="4645682" cy="3604259"/>
            </a:xfrm>
            <a:prstGeom prst="rect">
              <a:avLst/>
            </a:prstGeom>
          </p:spPr>
        </p:pic>
        <p:cxnSp>
          <p:nvCxnSpPr>
            <p:cNvPr id="43" name="Прямая соединительная линия 42"/>
            <p:cNvCxnSpPr/>
            <p:nvPr/>
          </p:nvCxnSpPr>
          <p:spPr>
            <a:xfrm>
              <a:off x="894883" y="1931781"/>
              <a:ext cx="4124363" cy="1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1219" y="363430"/>
              <a:ext cx="792525" cy="694625"/>
            </a:xfrm>
            <a:prstGeom prst="rect">
              <a:avLst/>
            </a:prstGeom>
          </p:spPr>
        </p:pic>
      </p:grpSp>
      <p:sp>
        <p:nvSpPr>
          <p:cNvPr id="59" name="TextBox 58"/>
          <p:cNvSpPr txBox="1"/>
          <p:nvPr/>
        </p:nvSpPr>
        <p:spPr>
          <a:xfrm>
            <a:off x="1151714" y="64737"/>
            <a:ext cx="6555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Electronic and mechanical properties of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CoC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910307"/>
              </p:ext>
            </p:extLst>
          </p:nvPr>
        </p:nvGraphicFramePr>
        <p:xfrm>
          <a:off x="5616772" y="1581030"/>
          <a:ext cx="3147722" cy="2690016"/>
        </p:xfrm>
        <a:graphic>
          <a:graphicData uri="http://schemas.openxmlformats.org/drawingml/2006/table">
            <a:tbl>
              <a:tblPr firstRow="1" firstCol="1" bandRow="1"/>
              <a:tblGrid>
                <a:gridCol w="1470171">
                  <a:extLst>
                    <a:ext uri="{9D8B030D-6E8A-4147-A177-3AD203B41FA5}">
                      <a16:colId xmlns:a16="http://schemas.microsoft.com/office/drawing/2014/main" xmlns="" val="2339041524"/>
                    </a:ext>
                  </a:extLst>
                </a:gridCol>
                <a:gridCol w="1677551">
                  <a:extLst>
                    <a:ext uri="{9D8B030D-6E8A-4147-A177-3AD203B41FA5}">
                      <a16:colId xmlns:a16="http://schemas.microsoft.com/office/drawing/2014/main" xmlns="" val="583289649"/>
                    </a:ext>
                  </a:extLst>
                </a:gridCol>
              </a:tblGrid>
              <a:tr h="336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1700" b="1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7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989" marR="79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989" marR="79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42427602"/>
                  </a:ext>
                </a:extLst>
              </a:tr>
              <a:tr h="336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1700" b="1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7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989" marR="79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989" marR="79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25084019"/>
                  </a:ext>
                </a:extLst>
              </a:tr>
              <a:tr h="336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1700" b="1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7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989" marR="79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en-US" sz="1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989" marR="79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0666898"/>
                  </a:ext>
                </a:extLst>
              </a:tr>
              <a:tr h="336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1700" b="1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7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989" marR="79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989" marR="79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4079162"/>
                  </a:ext>
                </a:extLst>
              </a:tr>
              <a:tr h="336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en-US" sz="1700" b="1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7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989" marR="79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0.31</a:t>
                      </a:r>
                      <a:endParaRPr lang="ru-RU" sz="17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989" marR="79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6129657"/>
                  </a:ext>
                </a:extLst>
              </a:tr>
              <a:tr h="336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en-US" sz="1700" b="1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7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989" marR="79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0.29</a:t>
                      </a:r>
                      <a:endParaRPr lang="ru-RU" sz="17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989" marR="79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34466285"/>
                  </a:ext>
                </a:extLst>
              </a:tr>
              <a:tr h="336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1700" b="1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</a:t>
                      </a:r>
                      <a:r>
                        <a:rPr lang="ru-RU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7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989" marR="79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</a:t>
                      </a:r>
                      <a:r>
                        <a:rPr lang="en-US" sz="17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7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989" marR="79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59671015"/>
                  </a:ext>
                </a:extLst>
              </a:tr>
              <a:tr h="336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1700" b="1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</a:t>
                      </a:r>
                      <a:r>
                        <a:rPr lang="ru-RU" sz="17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7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989" marR="79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</a:t>
                      </a:r>
                      <a:r>
                        <a:rPr lang="en-US" sz="17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7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989" marR="799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2627345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681675" y="6209488"/>
            <a:ext cx="5643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/>
              <a:t>Larionov K. et al</a:t>
            </a:r>
            <a:r>
              <a:rPr lang="ru-RU" sz="1600" i="1" dirty="0" smtClean="0"/>
              <a:t>. </a:t>
            </a:r>
            <a:r>
              <a:rPr lang="en-US" sz="1600" i="1" dirty="0"/>
              <a:t>Study of the New Two-Dimensional Compound </a:t>
            </a:r>
            <a:r>
              <a:rPr lang="en-US" sz="1600" i="1" dirty="0" err="1" smtClean="0"/>
              <a:t>CoC</a:t>
            </a:r>
            <a:r>
              <a:rPr lang="ru-RU" sz="1600" i="1" dirty="0" smtClean="0"/>
              <a:t>. </a:t>
            </a:r>
            <a:r>
              <a:rPr lang="en-US" sz="1600" i="1" dirty="0" smtClean="0"/>
              <a:t>JETP Letters </a:t>
            </a:r>
            <a:r>
              <a:rPr lang="ru-RU" sz="1600" b="1" i="1" dirty="0" smtClean="0"/>
              <a:t>2018</a:t>
            </a:r>
            <a:r>
              <a:rPr lang="ru-RU" sz="1600" i="1" dirty="0"/>
              <a:t>, 108 (</a:t>
            </a:r>
            <a:r>
              <a:rPr lang="ru-RU" sz="1600" i="1" dirty="0" smtClean="0"/>
              <a:t>1)</a:t>
            </a:r>
            <a:r>
              <a:rPr lang="en-US" sz="1600" i="1" dirty="0" smtClean="0"/>
              <a:t>, 13–17</a:t>
            </a:r>
            <a:endParaRPr lang="ru-RU" sz="1600" i="1" dirty="0"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6772" y="4412739"/>
            <a:ext cx="2330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Graphene,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367 N/m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140 N/m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Graphene,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=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1.46 eV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3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10" name="Picture 3" descr="D:\_WORK_\2017_06_05 - Present MIPT shablon\Logo Tisnum (TISNCM) White no tex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584" y="116088"/>
            <a:ext cx="490989" cy="48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21794" y="116088"/>
            <a:ext cx="1710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15428" y="7837433"/>
            <a:ext cx="31934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7675" lvl="1" indent="357188" algn="just" defTabSz="622021" fontAlgn="base">
              <a:lnSpc>
                <a:spcPct val="110000"/>
              </a:lnSpc>
              <a:spcBef>
                <a:spcPct val="0"/>
              </a:spcBef>
              <a:spcAft>
                <a:spcPts val="408"/>
              </a:spcAft>
              <a:buClr>
                <a:srgbClr val="990000"/>
              </a:buClr>
              <a:defRPr/>
            </a:pPr>
            <a:r>
              <a:rPr lang="en-US" sz="2000" dirty="0"/>
              <a:t>So, to be continued…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446816" y="244175"/>
            <a:ext cx="8423152" cy="2181220"/>
            <a:chOff x="446816" y="244175"/>
            <a:chExt cx="8423152" cy="2181220"/>
          </a:xfrm>
        </p:grpSpPr>
        <p:sp>
          <p:nvSpPr>
            <p:cNvPr id="6" name="TextBox 5"/>
            <p:cNvSpPr txBox="1"/>
            <p:nvPr/>
          </p:nvSpPr>
          <p:spPr>
            <a:xfrm>
              <a:off x="488712" y="244175"/>
              <a:ext cx="8311895" cy="2092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622021" fontAlgn="base">
                <a:lnSpc>
                  <a:spcPct val="150000"/>
                </a:lnSpc>
                <a:spcBef>
                  <a:spcPct val="0"/>
                </a:spcBef>
                <a:spcAft>
                  <a:spcPts val="408"/>
                </a:spcAft>
                <a:buClr>
                  <a:srgbClr val="990000"/>
                </a:buClr>
                <a:defRPr/>
              </a:pPr>
              <a:r>
                <a:rPr lang="en-US" sz="2000" b="1" dirty="0" smtClean="0">
                  <a:latin typeface="Calibri"/>
                </a:rPr>
                <a:t>2D </a:t>
              </a:r>
              <a:r>
                <a:rPr lang="en-US" sz="2000" b="1" dirty="0" err="1" smtClean="0">
                  <a:latin typeface="Calibri"/>
                </a:rPr>
                <a:t>CuO</a:t>
              </a:r>
              <a:r>
                <a:rPr lang="en-US" sz="2000" b="1" dirty="0" smtClean="0">
                  <a:latin typeface="Calibri"/>
                </a:rPr>
                <a:t> </a:t>
              </a:r>
            </a:p>
            <a:p>
              <a:pPr lvl="1" algn="just" defTabSz="622021" fontAlgn="base">
                <a:lnSpc>
                  <a:spcPct val="150000"/>
                </a:lnSpc>
                <a:spcBef>
                  <a:spcPct val="0"/>
                </a:spcBef>
                <a:spcAft>
                  <a:spcPts val="408"/>
                </a:spcAft>
                <a:buClr>
                  <a:srgbClr val="990000"/>
                </a:buClr>
                <a:defRPr/>
              </a:pPr>
              <a:r>
                <a:rPr lang="en-US" sz="2000" dirty="0"/>
                <a:t>Orthorhombic </a:t>
              </a:r>
              <a:r>
                <a:rPr lang="en-US" sz="2000" dirty="0" smtClean="0"/>
                <a:t>structure</a:t>
              </a:r>
              <a:endParaRPr lang="en-US" sz="2000" dirty="0" smtClean="0">
                <a:latin typeface="Calibri"/>
              </a:endParaRPr>
            </a:p>
            <a:p>
              <a:pPr lvl="1" algn="just" defTabSz="622021" fontAlgn="base">
                <a:lnSpc>
                  <a:spcPct val="150000"/>
                </a:lnSpc>
                <a:spcBef>
                  <a:spcPct val="0"/>
                </a:spcBef>
                <a:spcAft>
                  <a:spcPts val="408"/>
                </a:spcAft>
                <a:buClr>
                  <a:srgbClr val="990000"/>
                </a:buClr>
                <a:defRPr/>
              </a:pPr>
              <a:r>
                <a:rPr lang="en-US" sz="2000" dirty="0" smtClean="0">
                  <a:latin typeface="Calibri"/>
                </a:rPr>
                <a:t>Semiconducting and antiferromagnetic properties</a:t>
              </a:r>
            </a:p>
            <a:p>
              <a:pPr lvl="1" algn="just" defTabSz="622021" fontAlgn="base">
                <a:lnSpc>
                  <a:spcPct val="150000"/>
                </a:lnSpc>
                <a:spcBef>
                  <a:spcPct val="0"/>
                </a:spcBef>
                <a:spcAft>
                  <a:spcPts val="408"/>
                </a:spcAft>
                <a:buClr>
                  <a:srgbClr val="990000"/>
                </a:buClr>
                <a:defRPr/>
              </a:pPr>
              <a:r>
                <a:rPr lang="en-US" sz="2000" dirty="0" smtClean="0">
                  <a:latin typeface="Calibri"/>
                </a:rPr>
                <a:t>Experimentally observed</a:t>
              </a:r>
            </a:p>
          </p:txBody>
        </p:sp>
        <p:pic>
          <p:nvPicPr>
            <p:cNvPr id="3076" name="Picture 4" descr="ÐÐ°ÑÑÐ¸Ð½ÐºÐ¸ Ð¿Ð¾ Ð·Ð°Ð¿ÑÐ¾ÑÑ mark gree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712" y="872134"/>
              <a:ext cx="439590" cy="407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ÐÐ°ÑÑÐ¸Ð½ÐºÐ¸ Ð¿Ð¾ Ð·Ð°Ð¿ÑÐ¾ÑÑ mark gree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16" y="1389304"/>
              <a:ext cx="439590" cy="407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ÐÐ°ÑÑÐ¸Ð½ÐºÐ¸ Ð¿Ð¾ Ð·Ð°Ð¿ÑÐ¾ÑÑ mark gree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16" y="1887805"/>
              <a:ext cx="439590" cy="407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Изображение 21"/>
            <p:cNvPicPr>
              <a:picLocks noChangeAspect="1"/>
            </p:cNvPicPr>
            <p:nvPr/>
          </p:nvPicPr>
          <p:blipFill rotWithShape="1">
            <a:blip r:embed="rId5" cstate="print"/>
            <a:srcRect l="721" b="8799"/>
            <a:stretch/>
          </p:blipFill>
          <p:spPr>
            <a:xfrm>
              <a:off x="7187326" y="872134"/>
              <a:ext cx="1682642" cy="15532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2" name="Группа 21"/>
          <p:cNvGrpSpPr/>
          <p:nvPr/>
        </p:nvGrpSpPr>
        <p:grpSpPr>
          <a:xfrm>
            <a:off x="433033" y="2440799"/>
            <a:ext cx="8436935" cy="2092881"/>
            <a:chOff x="433033" y="2440799"/>
            <a:chExt cx="8436935" cy="2092881"/>
          </a:xfrm>
        </p:grpSpPr>
        <p:pic>
          <p:nvPicPr>
            <p:cNvPr id="9" name="Picture 2" descr="ÐÐ°ÑÑÐ¸Ð½ÐºÐ¸ Ð¿Ð¾ Ð·Ð°Ð¿ÑÐ¾ÑÑ smile questi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033" y="4029515"/>
              <a:ext cx="428782" cy="428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ÐÐ°ÑÑÐ¸Ð½ÐºÐ¸ Ð¿Ð¾ Ð·Ð°Ð¿ÑÐ¾ÑÑ mark gree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2961283"/>
              <a:ext cx="439590" cy="407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ÐÐ°ÑÑÐ¸Ð½ÐºÐ¸ Ð¿Ð¾ Ð·Ð°Ð¿ÑÐ¾ÑÑ mark gree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487078"/>
              <a:ext cx="439590" cy="407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87326" y="2681846"/>
              <a:ext cx="1682642" cy="17253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521208" y="2440799"/>
              <a:ext cx="6632127" cy="2092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just" defTabSz="622021" fontAlgn="base">
                <a:lnSpc>
                  <a:spcPct val="150000"/>
                </a:lnSpc>
                <a:spcBef>
                  <a:spcPct val="0"/>
                </a:spcBef>
                <a:spcAft>
                  <a:spcPts val="408"/>
                </a:spcAft>
                <a:buClr>
                  <a:srgbClr val="990000"/>
                </a:buClr>
                <a:defRPr/>
              </a:pPr>
              <a:r>
                <a:rPr lang="en-US" sz="2000" b="1" dirty="0"/>
                <a:t>2D </a:t>
              </a:r>
              <a:r>
                <a:rPr lang="en-US" sz="2000" b="1" dirty="0" err="1"/>
                <a:t>FeO</a:t>
              </a:r>
              <a:endParaRPr lang="en-US" sz="2000" b="1" dirty="0"/>
            </a:p>
            <a:p>
              <a:pPr lvl="1" algn="just" defTabSz="622021" fontAlgn="base">
                <a:lnSpc>
                  <a:spcPct val="150000"/>
                </a:lnSpc>
                <a:spcBef>
                  <a:spcPct val="0"/>
                </a:spcBef>
                <a:spcAft>
                  <a:spcPts val="408"/>
                </a:spcAft>
                <a:buClr>
                  <a:srgbClr val="990000"/>
                </a:buClr>
                <a:defRPr/>
              </a:pPr>
              <a:r>
                <a:rPr lang="en-US" sz="2000" dirty="0" smtClean="0"/>
                <a:t>Orthorhombic </a:t>
              </a:r>
              <a:r>
                <a:rPr lang="en-US" sz="2000" dirty="0"/>
                <a:t>structure</a:t>
              </a:r>
            </a:p>
            <a:p>
              <a:pPr lvl="1" algn="just" defTabSz="622021" fontAlgn="base">
                <a:lnSpc>
                  <a:spcPct val="150000"/>
                </a:lnSpc>
                <a:spcBef>
                  <a:spcPct val="0"/>
                </a:spcBef>
                <a:spcAft>
                  <a:spcPts val="408"/>
                </a:spcAft>
                <a:buClr>
                  <a:srgbClr val="990000"/>
                </a:buClr>
                <a:defRPr/>
              </a:pPr>
              <a:r>
                <a:rPr lang="en-US" sz="2000" dirty="0"/>
                <a:t>Semiconducting and </a:t>
              </a:r>
              <a:r>
                <a:rPr lang="en-US" sz="2000" i="1" dirty="0"/>
                <a:t>strong</a:t>
              </a:r>
              <a:r>
                <a:rPr lang="en-US" sz="2000" dirty="0"/>
                <a:t> antiferromagnetic properties</a:t>
              </a:r>
            </a:p>
            <a:p>
              <a:pPr marL="447675" algn="just" defTabSz="622021" fontAlgn="base">
                <a:lnSpc>
                  <a:spcPct val="150000"/>
                </a:lnSpc>
                <a:spcBef>
                  <a:spcPct val="0"/>
                </a:spcBef>
                <a:spcAft>
                  <a:spcPts val="408"/>
                </a:spcAft>
                <a:buClr>
                  <a:srgbClr val="990000"/>
                </a:buClr>
                <a:defRPr/>
              </a:pPr>
              <a:r>
                <a:rPr lang="en-US" sz="2000" dirty="0"/>
                <a:t>Seems to be experimentally observed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36842" y="4464330"/>
            <a:ext cx="8633126" cy="2344459"/>
            <a:chOff x="236842" y="4464330"/>
            <a:chExt cx="8633126" cy="2344459"/>
          </a:xfrm>
        </p:grpSpPr>
        <p:pic>
          <p:nvPicPr>
            <p:cNvPr id="16" name="Picture 4" descr="ÐÐ°ÑÑÐ¸Ð½ÐºÐ¸ Ð¿Ð¾ Ð·Ð°Ð¿ÑÐ¾ÑÑ mark gree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16" y="5001579"/>
              <a:ext cx="439590" cy="407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ÐÐ°ÑÑÐ¸Ð½ÐºÐ¸ Ð¿Ð¾ Ð·Ð°Ð¿ÑÐ¾ÑÑ mark gree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027" y="5544861"/>
              <a:ext cx="439590" cy="407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ÐÐ°ÑÑÐ¸Ð½ÐºÐ¸ Ð¿Ð¾ Ð·Ð°Ð¿ÑÐ¾ÑÑ Ð¶Ð´ÑÐ½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42" y="5987625"/>
              <a:ext cx="821164" cy="82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9"/>
            <a:srcRect t="7600" r="32326" b="21951"/>
            <a:stretch/>
          </p:blipFill>
          <p:spPr>
            <a:xfrm>
              <a:off x="7187326" y="4663615"/>
              <a:ext cx="1682642" cy="17346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Прямоугольник 4"/>
            <p:cNvSpPr/>
            <p:nvPr/>
          </p:nvSpPr>
          <p:spPr>
            <a:xfrm>
              <a:off x="488712" y="4464330"/>
              <a:ext cx="6142079" cy="2092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just" defTabSz="622021" fontAlgn="base">
                <a:lnSpc>
                  <a:spcPct val="150000"/>
                </a:lnSpc>
                <a:spcBef>
                  <a:spcPct val="0"/>
                </a:spcBef>
                <a:spcAft>
                  <a:spcPts val="408"/>
                </a:spcAft>
                <a:buClr>
                  <a:srgbClr val="990000"/>
                </a:buClr>
                <a:defRPr/>
              </a:pPr>
              <a:r>
                <a:rPr lang="en-US" sz="2000" b="1" dirty="0"/>
                <a:t>2D </a:t>
              </a:r>
              <a:r>
                <a:rPr lang="en-US" sz="2000" b="1" dirty="0" err="1" smtClean="0"/>
                <a:t>CoC</a:t>
              </a:r>
              <a:endParaRPr lang="ru-RU" sz="2000" dirty="0" smtClean="0"/>
            </a:p>
            <a:p>
              <a:pPr lvl="1" algn="just" defTabSz="622021" fontAlgn="base">
                <a:lnSpc>
                  <a:spcPct val="150000"/>
                </a:lnSpc>
                <a:spcBef>
                  <a:spcPct val="0"/>
                </a:spcBef>
                <a:spcAft>
                  <a:spcPts val="408"/>
                </a:spcAft>
                <a:buClr>
                  <a:srgbClr val="990000"/>
                </a:buClr>
                <a:defRPr/>
              </a:pPr>
              <a:r>
                <a:rPr lang="en-US" sz="2000" dirty="0" smtClean="0"/>
                <a:t>Orthorhombic </a:t>
              </a:r>
              <a:r>
                <a:rPr lang="en-US" sz="2000" dirty="0"/>
                <a:t>structure</a:t>
              </a:r>
            </a:p>
            <a:p>
              <a:pPr lvl="1" algn="just" defTabSz="622021" fontAlgn="base">
                <a:lnSpc>
                  <a:spcPct val="150000"/>
                </a:lnSpc>
                <a:spcBef>
                  <a:spcPct val="0"/>
                </a:spcBef>
                <a:spcAft>
                  <a:spcPts val="408"/>
                </a:spcAft>
                <a:buClr>
                  <a:srgbClr val="990000"/>
                </a:buClr>
                <a:defRPr/>
              </a:pPr>
              <a:r>
                <a:rPr lang="en-US" sz="2000" dirty="0"/>
                <a:t>Metallic and prospective mechanical properties</a:t>
              </a:r>
            </a:p>
            <a:p>
              <a:pPr lvl="1" algn="just" defTabSz="622021" fontAlgn="base">
                <a:lnSpc>
                  <a:spcPct val="150000"/>
                </a:lnSpc>
                <a:spcBef>
                  <a:spcPct val="0"/>
                </a:spcBef>
                <a:spcAft>
                  <a:spcPts val="408"/>
                </a:spcAft>
                <a:buClr>
                  <a:srgbClr val="990000"/>
                </a:buClr>
                <a:defRPr/>
              </a:pPr>
              <a:r>
                <a:rPr lang="en-US" sz="2000" dirty="0"/>
                <a:t>No evidence of experimental observation. Yet.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385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0060" y="-482360"/>
            <a:ext cx="2555368" cy="40486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1800" dirty="0" smtClean="0"/>
              <a:t>Pavel B. Sorokin 	Dmitry G. Kvashnin  	</a:t>
            </a:r>
            <a:r>
              <a:rPr lang="en-US" sz="1800" dirty="0" err="1" smtClean="0"/>
              <a:t>Zakhar</a:t>
            </a:r>
            <a:r>
              <a:rPr lang="en-US" sz="1800" dirty="0" smtClean="0"/>
              <a:t> I. Popov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4098" name="Picture 2" descr="ÐÐ° Ð´Ð°Ð½Ð½Ð¾Ð¼ Ð¸Ð·Ð¾Ð±ÑÐ°Ð¶ÐµÐ½Ð¸Ð¸ Ð¼Ð¾Ð¶ÐµÑ Ð½Ð°ÑÐ¾Ð´Ð¸ÑÑÑÑ: 9 ÑÐµÐ»Ð¾Ð²ÐµÐº, Ð»ÑÐ´Ð¸ ÑÐ»ÑÐ±Ð°ÑÑÑÑ, Ð»ÑÐ´Ð¸ ÑÑÐ¾ÑÑ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893" y="695138"/>
            <a:ext cx="5362687" cy="356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26236" y="5354323"/>
            <a:ext cx="73891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Research Laboratory </a:t>
            </a:r>
            <a:r>
              <a:rPr lang="en-US" sz="2000" dirty="0"/>
              <a:t>of </a:t>
            </a:r>
            <a:r>
              <a:rPr lang="en-US" sz="2000" dirty="0" smtClean="0"/>
              <a:t>Theoretical </a:t>
            </a:r>
            <a:r>
              <a:rPr lang="en-US" sz="2000" dirty="0"/>
              <a:t>M</a:t>
            </a:r>
            <a:r>
              <a:rPr lang="en-US" sz="2000" dirty="0" smtClean="0"/>
              <a:t>odeling </a:t>
            </a:r>
            <a:r>
              <a:rPr lang="en-US" sz="2000" dirty="0"/>
              <a:t>of </a:t>
            </a:r>
            <a:r>
              <a:rPr lang="en-US" sz="2000" dirty="0" smtClean="0"/>
              <a:t>New Materials, TISNCM, </a:t>
            </a:r>
            <a:r>
              <a:rPr lang="en-US" sz="2000" dirty="0" err="1" smtClean="0"/>
              <a:t>Troitsk</a:t>
            </a:r>
            <a:r>
              <a:rPr lang="en-US" sz="2000" dirty="0" smtClean="0"/>
              <a:t>, Moscow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6506836"/>
            <a:ext cx="55389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Join us via </a:t>
            </a:r>
            <a:r>
              <a:rPr lang="ru-RU" sz="1600" u="sng" dirty="0" smtClean="0"/>
              <a:t>www.facebook.com/SorokinTheorGroup</a:t>
            </a:r>
            <a:r>
              <a:rPr lang="ru-RU" sz="1600" u="sng" dirty="0"/>
              <a:t>/</a:t>
            </a:r>
          </a:p>
        </p:txBody>
      </p:sp>
      <p:pic>
        <p:nvPicPr>
          <p:cNvPr id="10" name="Picture 4" descr="ÐÐ°ÑÑÐ¸Ð½ÐºÐ¸ Ð¿Ð¾ Ð·Ð°Ð¿ÑÐ¾ÑÑ tisncm 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3" y="5209459"/>
            <a:ext cx="1032014" cy="99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ÐÐ°ÑÑÐ¸Ð½ÐºÐ¸ Ð¿Ð¾ Ð·Ð°Ð¿ÑÐ¾ÑÑ mis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47" y="4249238"/>
            <a:ext cx="1291267" cy="86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17620" y="6081103"/>
            <a:ext cx="57292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ahoma" panose="020B0604030504040204" pitchFamily="34" charset="0"/>
              </a:rPr>
              <a:t>Head of </a:t>
            </a:r>
            <a:r>
              <a:rPr lang="en-US" sz="1600" dirty="0" smtClean="0">
                <a:latin typeface="Tahoma" panose="020B0604030504040204" pitchFamily="34" charset="0"/>
              </a:rPr>
              <a:t>theoretical </a:t>
            </a:r>
            <a:r>
              <a:rPr lang="en-US" sz="1600" dirty="0">
                <a:latin typeface="Tahoma" panose="020B0604030504040204" pitchFamily="34" charset="0"/>
              </a:rPr>
              <a:t>group: Dr. </a:t>
            </a:r>
            <a:r>
              <a:rPr lang="en-US" sz="1600" dirty="0" err="1">
                <a:latin typeface="Tahoma" panose="020B0604030504040204" pitchFamily="34" charset="0"/>
              </a:rPr>
              <a:t>habil</a:t>
            </a:r>
            <a:r>
              <a:rPr lang="en-US" sz="1600" dirty="0">
                <a:latin typeface="Tahoma" panose="020B0604030504040204" pitchFamily="34" charset="0"/>
              </a:rPr>
              <a:t>. Pavel B. Sorokin</a:t>
            </a:r>
            <a:endParaRPr lang="ru-RU" sz="1600" dirty="0">
              <a:latin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22115" y="4458266"/>
            <a:ext cx="69202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Research Laboratory “Inorganic Nanomaterials</a:t>
            </a:r>
            <a:r>
              <a:rPr lang="en-US" sz="2000" dirty="0" smtClean="0"/>
              <a:t>”, NUST MISIS, Moscow</a:t>
            </a:r>
            <a:endParaRPr lang="en-US" sz="2000" dirty="0" smtClean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37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3" name="Picture 2" descr="ÐÐ°ÑÑÐ¸Ð½ÐºÐ¸ Ð¿Ð¾ Ð·Ð°Ð¿ÑÐ¾ÑÑ phd com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7" y="2411145"/>
            <a:ext cx="8252633" cy="357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4"/>
          <a:stretch/>
        </p:blipFill>
        <p:spPr>
          <a:xfrm>
            <a:off x="1" y="728920"/>
            <a:ext cx="8692540" cy="13439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4336" y="728920"/>
            <a:ext cx="705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7030A0"/>
                </a:solidFill>
              </a:rPr>
              <a:t>!</a:t>
            </a:r>
            <a:endParaRPr lang="ru-RU" sz="8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9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Прямоугольник 229"/>
              <p:cNvSpPr/>
              <p:nvPr/>
            </p:nvSpPr>
            <p:spPr>
              <a:xfrm>
                <a:off x="3901" y="4837979"/>
                <a:ext cx="4134465" cy="8224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ru-RU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1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LN</m:t>
                        </m:r>
                        <m:r>
                          <m:rPr>
                            <m:nor/>
                          </m:rPr>
                          <a:rPr lang="en-US" b="1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b="1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FeO</m:t>
                        </m:r>
                        <m:r>
                          <m:rPr>
                            <m:nor/>
                          </m:rPr>
                          <a:rPr lang="en-US" b="1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sub>
                    </m:sSub>
                    <m:r>
                      <m:rPr>
                        <m:nor/>
                      </m:rPr>
                      <a:rPr lang="ru-RU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ru-RU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ru-RU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ru-RU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ru-RU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L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ru-RU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ru-RU" b="1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ru-RU" b="1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ribbon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ru-RU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</m:t>
                        </m:r>
                        <m:r>
                          <m:rPr>
                            <m:nor/>
                          </m:rPr>
                          <a:rPr lang="ru-RU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  <m:sSub>
                          <m:sSubPr>
                            <m:ctrlPr>
                              <a:rPr lang="ru-RU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ru-RU" b="1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μ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FeO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ru-RU" sz="16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μ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6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FeO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–2D </a:t>
                </a: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FeO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monolayer energy per </a:t>
                </a: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FeO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unit;</a:t>
                </a:r>
              </a:p>
            </p:txBody>
          </p:sp>
        </mc:Choice>
        <mc:Fallback xmlns="">
          <p:sp>
            <p:nvSpPr>
              <p:cNvPr id="230" name="Прямоугольник 2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" y="4837979"/>
                <a:ext cx="4134465" cy="822469"/>
              </a:xfrm>
              <a:prstGeom prst="rect">
                <a:avLst/>
              </a:prstGeom>
              <a:blipFill rotWithShape="0">
                <a:blip r:embed="rId5"/>
                <a:stretch>
                  <a:fillRect b="-51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Прямоугольник 230"/>
              <p:cNvSpPr/>
              <p:nvPr/>
            </p:nvSpPr>
            <p:spPr>
              <a:xfrm>
                <a:off x="-7766" y="841772"/>
                <a:ext cx="6142002" cy="11035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ru-RU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ZZ</m:t>
                        </m:r>
                        <m:r>
                          <m:rPr>
                            <m:nor/>
                          </m:rPr>
                          <a:rPr lang="en-US" b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b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FeO</m:t>
                        </m:r>
                        <m:r>
                          <m:rPr>
                            <m:nor/>
                          </m:rPr>
                          <a:rPr lang="en-US" b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sub>
                    </m:sSub>
                    <m:r>
                      <m:rPr>
                        <m:nor/>
                      </m:rPr>
                      <a:rPr lang="ru-RU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</m:t>
                    </m:r>
                    <m:f>
                      <m:fPr>
                        <m:ctrlPr>
                          <a:rPr lang="ru-RU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ru-RU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ru-RU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L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ru-RU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b="1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b="1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ribbon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ru-RU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</m:t>
                        </m:r>
                        <m:sSub>
                          <m:sSubPr>
                            <m:ctrlPr>
                              <a:rPr lang="ru-RU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b="1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μ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b="1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FeO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ru-RU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ru-RU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b="1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b="1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FeO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ru-RU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ru-RU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ru-RU" b="1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ru-RU" b="1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ru-RU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b="1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b="1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ext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ru-RU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  <m:r>
                      <m:rPr>
                        <m:nor/>
                      </m:rPr>
                      <a:rPr lang="ru-RU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∓ </m:t>
                    </m:r>
                    <m:f>
                      <m:fPr>
                        <m:ctrlPr>
                          <a:rPr lang="ru-RU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b="1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b="1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ext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ru-RU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ru-RU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μ</m:t>
                        </m:r>
                      </m:num>
                      <m:den>
                        <m:r>
                          <m:rPr>
                            <m:nor/>
                          </m:rPr>
                          <a:rPr lang="ru-RU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L</m:t>
                        </m:r>
                      </m:den>
                    </m:f>
                  </m:oMath>
                </a14:m>
                <a:r>
                  <a:rPr lang="en-US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ru-RU" sz="16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μ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FeO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–2D </a:t>
                </a:r>
                <a:r>
                  <a:rPr lang="en-US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FeO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monolayer energy per </a:t>
                </a:r>
                <a:r>
                  <a:rPr lang="en-US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FeO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unit;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6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6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ext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number of “extra-atoms”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(Fe or O, blue dashed)</a:t>
                </a:r>
              </a:p>
            </p:txBody>
          </p:sp>
        </mc:Choice>
        <mc:Fallback xmlns="">
          <p:sp>
            <p:nvSpPr>
              <p:cNvPr id="231" name="Прямоугольник 2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766" y="841772"/>
                <a:ext cx="6142002" cy="1103507"/>
              </a:xfrm>
              <a:prstGeom prst="rect">
                <a:avLst/>
              </a:prstGeom>
              <a:blipFill rotWithShape="0">
                <a:blip r:embed="rId6"/>
                <a:stretch>
                  <a:fillRect b="-60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Прямоугольник 231"/>
              <p:cNvSpPr/>
              <p:nvPr/>
            </p:nvSpPr>
            <p:spPr>
              <a:xfrm>
                <a:off x="6468704" y="766091"/>
                <a:ext cx="1991123" cy="6112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ru-RU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ru-RU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Fe</m:t>
                          </m:r>
                          <m:r>
                            <m:rPr>
                              <m:nor/>
                            </m:rPr>
                            <a:rPr lang="ru-RU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ru-RU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b>
                      </m:sSub>
                      <m:r>
                        <m:rPr>
                          <m:nor/>
                        </m:rPr>
                        <a:rPr lang="ru-RU" i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ru-RU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ru-RU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ru-RU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ru-RU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FeO</m:t>
                          </m:r>
                        </m:sub>
                      </m:sSub>
                      <m:r>
                        <m:rPr>
                          <m:nor/>
                        </m:rPr>
                        <a:rPr lang="ru-RU" i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± </m:t>
                      </m:r>
                      <m:r>
                        <m:rPr>
                          <m:nor/>
                        </m:rPr>
                        <a:rPr lang="ru-RU" i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μ</m:t>
                      </m:r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2" name="Прямоугольник 2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8704" y="766091"/>
                <a:ext cx="1991123" cy="61125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9" name="TextBox 248"/>
          <p:cNvSpPr txBox="1"/>
          <p:nvPr/>
        </p:nvSpPr>
        <p:spPr>
          <a:xfrm>
            <a:off x="188069" y="101796"/>
            <a:ext cx="895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Determination of equilibrium shape of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film in graphene pore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Номер слайда 2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8790" y="1662910"/>
            <a:ext cx="5303491" cy="48299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553679" y="2699750"/>
                <a:ext cx="2195858" cy="668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ru-RU" sz="20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ru-RU" sz="20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Fe</m:t>
                          </m:r>
                          <m:r>
                            <m:rPr>
                              <m:nor/>
                            </m:rPr>
                            <a:rPr lang="ru-RU" sz="20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ru-RU" sz="20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b>
                      </m:sSub>
                      <m:r>
                        <m:rPr>
                          <m:nor/>
                        </m:rPr>
                        <a:rPr lang="ru-RU" sz="2000" i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ru-RU" sz="200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ru-RU" sz="200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ru-RU" sz="20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ru-RU" sz="20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FeO</m:t>
                          </m:r>
                        </m:sub>
                      </m:sSub>
                      <m:r>
                        <m:rPr>
                          <m:nor/>
                        </m:rPr>
                        <a:rPr lang="ru-RU" sz="2000" i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± </m:t>
                      </m:r>
                      <m:r>
                        <m:rPr>
                          <m:nor/>
                        </m:rPr>
                        <a:rPr lang="ru-RU" sz="2000" i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μ</m:t>
                      </m:r>
                    </m:oMath>
                  </m:oMathPara>
                </a14:m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679" y="2699750"/>
                <a:ext cx="2195858" cy="66890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096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/>
      <p:bldP spid="231" grpId="0"/>
      <p:bldP spid="2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763" y="838074"/>
            <a:ext cx="5662413" cy="457326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US" sz="2400" dirty="0" smtClean="0"/>
              <a:t>A very small introduction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en-US" sz="2400" dirty="0" smtClean="0"/>
          </a:p>
          <a:p>
            <a:pPr algn="just">
              <a:buFont typeface="Wingdings" panose="05000000000000000000" pitchFamily="2" charset="2"/>
              <a:buChar char="v"/>
            </a:pPr>
            <a:endParaRPr lang="en-US" sz="2400" dirty="0" smtClean="0"/>
          </a:p>
          <a:p>
            <a:pPr algn="just">
              <a:buFont typeface="Wingdings" panose="05000000000000000000" pitchFamily="2" charset="2"/>
              <a:buChar char="v"/>
            </a:pPr>
            <a:endParaRPr lang="en-US" sz="2400" dirty="0"/>
          </a:p>
          <a:p>
            <a:pPr algn="just">
              <a:buFont typeface="Wingdings" panose="05000000000000000000" pitchFamily="2" charset="2"/>
              <a:buChar char="v"/>
            </a:pPr>
            <a:endParaRPr lang="en-US" sz="24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91562" y="122013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Изображение 21"/>
          <p:cNvPicPr>
            <a:picLocks noChangeAspect="1"/>
          </p:cNvPicPr>
          <p:nvPr/>
        </p:nvPicPr>
        <p:blipFill rotWithShape="1">
          <a:blip r:embed="rId2" cstate="print"/>
          <a:srcRect l="721" b="8799"/>
          <a:stretch/>
        </p:blipFill>
        <p:spPr>
          <a:xfrm>
            <a:off x="6869272" y="1062848"/>
            <a:ext cx="1682642" cy="1553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/>
          <a:srcRect t="7600" r="32326" b="21951"/>
          <a:stretch/>
        </p:blipFill>
        <p:spPr>
          <a:xfrm>
            <a:off x="6869272" y="4854329"/>
            <a:ext cx="1682642" cy="1734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272" y="2872560"/>
            <a:ext cx="1682642" cy="17253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Прямоугольник 44"/>
          <p:cNvSpPr/>
          <p:nvPr/>
        </p:nvSpPr>
        <p:spPr>
          <a:xfrm>
            <a:off x="317762" y="1549796"/>
            <a:ext cx="55877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US" sz="2400" dirty="0"/>
              <a:t>Theoretically-experimental investigation of 2D copper oxide (</a:t>
            </a:r>
            <a:r>
              <a:rPr lang="en-US" sz="2400" dirty="0" err="1"/>
              <a:t>CuO</a:t>
            </a:r>
            <a:r>
              <a:rPr lang="en-US" sz="2400" dirty="0"/>
              <a:t>) with uncommon square lattice structure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317761" y="3066580"/>
            <a:ext cx="56624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US" sz="2400" dirty="0"/>
              <a:t>Prediction of a new 2D phase of iron oxide (</a:t>
            </a:r>
            <a:r>
              <a:rPr lang="en-US" sz="2400" dirty="0" err="1"/>
              <a:t>FeO</a:t>
            </a:r>
            <a:r>
              <a:rPr lang="en-US" sz="2400" dirty="0"/>
              <a:t>) and investigation of its heterojunctions with graphene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317760" y="4521305"/>
            <a:ext cx="56624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US" sz="2400" dirty="0"/>
              <a:t>Prediction of a new 2D phase of </a:t>
            </a:r>
            <a:r>
              <a:rPr lang="en-US" sz="2400" dirty="0" smtClean="0"/>
              <a:t>cobalt </a:t>
            </a:r>
            <a:r>
              <a:rPr lang="en-US" sz="2400" dirty="0"/>
              <a:t>oxide (</a:t>
            </a:r>
            <a:r>
              <a:rPr lang="en-US" sz="2400" dirty="0" err="1"/>
              <a:t>CoC</a:t>
            </a:r>
            <a:r>
              <a:rPr lang="en-US" sz="2400" dirty="0"/>
              <a:t>) </a:t>
            </a:r>
            <a:r>
              <a:rPr lang="en-US" sz="2400" dirty="0" smtClean="0"/>
              <a:t>and investigation of its properties</a:t>
            </a:r>
            <a:endParaRPr lang="en-US" sz="24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317760" y="5976030"/>
            <a:ext cx="3640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US" sz="2400" dirty="0"/>
              <a:t>Some conclusion remarks</a:t>
            </a:r>
          </a:p>
        </p:txBody>
      </p:sp>
    </p:spTree>
    <p:extLst>
      <p:ext uri="{BB962C8B-B14F-4D97-AF65-F5344CB8AC3E}">
        <p14:creationId xmlns:p14="http://schemas.microsoft.com/office/powerpoint/2010/main" val="146245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169734"/>
            <a:ext cx="6858000" cy="2533586"/>
          </a:xfrm>
        </p:spPr>
        <p:txBody>
          <a:bodyPr>
            <a:noAutofit/>
          </a:bodyPr>
          <a:lstStyle/>
          <a:p>
            <a:pPr marL="342900" indent="-342900" algn="l">
              <a:buAutoNum type="arabicPeriod"/>
            </a:pPr>
            <a:r>
              <a:rPr lang="ru-RU" sz="1600" strike="sngStrik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на свои статьи</a:t>
            </a:r>
          </a:p>
          <a:p>
            <a:pPr marL="342900" indent="-342900" algn="l">
              <a:buAutoNum type="arabicPeriod"/>
            </a:pP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Тезисно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выводы по каждому слайду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Анимации к слайдам. Да побольше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Анимации к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и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FeO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(hex -&gt; square)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 algn="l">
              <a:buAutoNum type="arabicPeriod"/>
            </a:pPr>
            <a:r>
              <a:rPr lang="ru-RU" sz="1600" strike="sngStrike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Благодарности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Нормальный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Outline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0869" y="4089651"/>
            <a:ext cx="74303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lvl="1" indent="357188" algn="just" defTabSz="622021" fontAlgn="base">
              <a:lnSpc>
                <a:spcPct val="110000"/>
              </a:lnSpc>
              <a:spcBef>
                <a:spcPct val="0"/>
              </a:spcBef>
              <a:spcAft>
                <a:spcPts val="408"/>
              </a:spcAft>
              <a:buClr>
                <a:srgbClr val="990000"/>
              </a:buClr>
              <a:defRPr/>
            </a:pPr>
            <a:r>
              <a:rPr lang="en-US" sz="2000" dirty="0" smtClean="0"/>
              <a:t>Systematic investigation of two-dimensional transition metal oxides and carbides as well as </a:t>
            </a:r>
            <a:r>
              <a:rPr lang="en-US" sz="2000" dirty="0" err="1" smtClean="0"/>
              <a:t>hetererostructures</a:t>
            </a:r>
            <a:r>
              <a:rPr lang="en-US" sz="2000" dirty="0" smtClean="0"/>
              <a:t> based on them is of great </a:t>
            </a:r>
            <a:r>
              <a:rPr lang="en-US" sz="2000" dirty="0"/>
              <a:t>interest because of their high </a:t>
            </a:r>
            <a:r>
              <a:rPr lang="en-US" sz="2000" dirty="0" smtClean="0"/>
              <a:t>promising </a:t>
            </a:r>
            <a:r>
              <a:rPr lang="en-US" sz="2000" dirty="0"/>
              <a:t>electronic and magnetic </a:t>
            </a:r>
            <a:r>
              <a:rPr lang="en-US" sz="2000" dirty="0" smtClean="0"/>
              <a:t>properties appearing at the low dimension.</a:t>
            </a:r>
          </a:p>
        </p:txBody>
      </p:sp>
    </p:spTree>
    <p:extLst>
      <p:ext uri="{BB962C8B-B14F-4D97-AF65-F5344CB8AC3E}">
        <p14:creationId xmlns:p14="http://schemas.microsoft.com/office/powerpoint/2010/main" val="250614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11870" y="313897"/>
            <a:ext cx="6964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Fan</a:t>
            </a:r>
            <a:r>
              <a:rPr lang="en-US" dirty="0"/>
              <a:t>, D.; Lu, S.; Hu, X. Two-Dimensional Iron </a:t>
            </a:r>
            <a:r>
              <a:rPr lang="en-US" dirty="0" err="1"/>
              <a:t>Monocarbide</a:t>
            </a:r>
            <a:r>
              <a:rPr lang="en-US" dirty="0"/>
              <a:t> with Planar </a:t>
            </a:r>
            <a:r>
              <a:rPr lang="en-US" dirty="0" err="1"/>
              <a:t>Hypercoordinate</a:t>
            </a:r>
            <a:r>
              <a:rPr lang="en-US" dirty="0"/>
              <a:t> Iron and Carbon</a:t>
            </a:r>
            <a:r>
              <a:rPr lang="en-US" dirty="0" smtClean="0"/>
              <a:t>.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hlinkClick r:id="rId2"/>
              </a:rPr>
              <a:t>arXiv:1802.03673</a:t>
            </a:r>
            <a:r>
              <a:rPr lang="en-US" b="1" dirty="0"/>
              <a:t> [</a:t>
            </a:r>
            <a:r>
              <a:rPr lang="en-US" b="1" dirty="0" err="1"/>
              <a:t>cond-mat.mtrl-sci</a:t>
            </a:r>
            <a:r>
              <a:rPr lang="en-US" b="1" dirty="0"/>
              <a:t>]</a:t>
            </a:r>
            <a:r>
              <a:rPr lang="en-US" dirty="0" smtClean="0"/>
              <a:t> </a:t>
            </a:r>
            <a:endParaRPr lang="en-US" dirty="0"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401" y="1334192"/>
            <a:ext cx="5512862" cy="515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3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5760" y="550321"/>
            <a:ext cx="8311895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defTabSz="622021" fontAlgn="base">
              <a:lnSpc>
                <a:spcPct val="110000"/>
              </a:lnSpc>
              <a:spcBef>
                <a:spcPct val="0"/>
              </a:spcBef>
              <a:spcAft>
                <a:spcPts val="408"/>
              </a:spcAft>
              <a:buClr>
                <a:srgbClr val="990000"/>
              </a:buClr>
              <a:buFont typeface="+mj-lt"/>
              <a:buAutoNum type="arabicPeriod"/>
              <a:defRPr/>
            </a:pPr>
            <a:r>
              <a:rPr lang="en-US" sz="2000" b="1" dirty="0" smtClean="0">
                <a:latin typeface="Calibri"/>
              </a:rPr>
              <a:t>2D-CuO </a:t>
            </a:r>
          </a:p>
          <a:p>
            <a:pPr marL="914400" lvl="1" indent="-457200" algn="just" defTabSz="622021" fontAlgn="base">
              <a:lnSpc>
                <a:spcPct val="110000"/>
              </a:lnSpc>
              <a:spcBef>
                <a:spcPct val="0"/>
              </a:spcBef>
              <a:spcAft>
                <a:spcPts val="408"/>
              </a:spcAft>
              <a:buClr>
                <a:srgbClr val="990000"/>
              </a:buClr>
              <a:buAutoNum type="alphaLcParenR"/>
              <a:defRPr/>
            </a:pPr>
            <a:r>
              <a:rPr lang="en-US" sz="2000" dirty="0" smtClean="0">
                <a:latin typeface="Calibri"/>
              </a:rPr>
              <a:t>Formation of </a:t>
            </a:r>
            <a:r>
              <a:rPr lang="en-US" sz="2000" dirty="0" err="1" smtClean="0">
                <a:latin typeface="Calibri"/>
              </a:rPr>
              <a:t>CuO</a:t>
            </a:r>
            <a:r>
              <a:rPr lang="en-US" sz="2000" dirty="0" smtClean="0">
                <a:latin typeface="Calibri"/>
              </a:rPr>
              <a:t> monolayers with square lattice was predicted and found to be in agreement with STEM/EELS experiments</a:t>
            </a:r>
          </a:p>
          <a:p>
            <a:pPr marL="914400" lvl="1" indent="-457200" algn="just" defTabSz="622021" fontAlgn="base">
              <a:lnSpc>
                <a:spcPct val="110000"/>
              </a:lnSpc>
              <a:spcBef>
                <a:spcPct val="0"/>
              </a:spcBef>
              <a:spcAft>
                <a:spcPts val="408"/>
              </a:spcAft>
              <a:buClr>
                <a:srgbClr val="990000"/>
              </a:buClr>
              <a:buAutoNum type="alphaLcParenR"/>
              <a:defRPr/>
            </a:pPr>
            <a:r>
              <a:rPr lang="en-US" sz="2000" dirty="0" smtClean="0">
                <a:latin typeface="Calibri"/>
              </a:rPr>
              <a:t>Semiconducting and weak antiferromagnetic properties of 2D-CuO were shown</a:t>
            </a:r>
          </a:p>
          <a:p>
            <a:pPr lvl="1" indent="-457200" algn="just" defTabSz="622021" fontAlgn="base">
              <a:lnSpc>
                <a:spcPct val="110000"/>
              </a:lnSpc>
              <a:spcBef>
                <a:spcPct val="0"/>
              </a:spcBef>
              <a:spcAft>
                <a:spcPts val="408"/>
              </a:spcAft>
              <a:buClr>
                <a:srgbClr val="990000"/>
              </a:buClr>
              <a:buFont typeface="+mj-lt"/>
              <a:buAutoNum type="arabicPeriod" startAt="2"/>
              <a:defRPr/>
            </a:pPr>
            <a:r>
              <a:rPr lang="en-US" sz="2000" b="1" dirty="0" smtClean="0"/>
              <a:t>2D-FeO</a:t>
            </a:r>
          </a:p>
          <a:p>
            <a:pPr marL="904875" indent="-457200" algn="just" defTabSz="622021" fontAlgn="base">
              <a:lnSpc>
                <a:spcPct val="110000"/>
              </a:lnSpc>
              <a:spcBef>
                <a:spcPct val="0"/>
              </a:spcBef>
              <a:spcAft>
                <a:spcPts val="408"/>
              </a:spcAft>
              <a:buClr>
                <a:srgbClr val="990000"/>
              </a:buClr>
              <a:buAutoNum type="alphaLcParenR"/>
              <a:defRPr/>
            </a:pPr>
            <a:r>
              <a:rPr lang="en-US" sz="2000" dirty="0" smtClean="0"/>
              <a:t>“Ionic graphitization” of ultrathin </a:t>
            </a:r>
            <a:r>
              <a:rPr lang="en-US" sz="2000" dirty="0" err="1" smtClean="0"/>
              <a:t>rocksalt</a:t>
            </a:r>
            <a:r>
              <a:rPr lang="en-US" sz="2000" dirty="0" smtClean="0"/>
              <a:t> </a:t>
            </a:r>
            <a:r>
              <a:rPr lang="en-US" sz="2000" dirty="0" err="1" smtClean="0"/>
              <a:t>FeO</a:t>
            </a:r>
            <a:r>
              <a:rPr lang="en-US" sz="2000" dirty="0" smtClean="0"/>
              <a:t> films into stack of monolayers with orthorhombic lattice type and strong antiferromagnetic ordering was shown</a:t>
            </a:r>
          </a:p>
          <a:p>
            <a:pPr marL="904875" indent="-457200" algn="just" defTabSz="622021" fontAlgn="base">
              <a:lnSpc>
                <a:spcPct val="110000"/>
              </a:lnSpc>
              <a:spcBef>
                <a:spcPct val="0"/>
              </a:spcBef>
              <a:spcAft>
                <a:spcPts val="408"/>
              </a:spcAft>
              <a:buClr>
                <a:srgbClr val="990000"/>
              </a:buClr>
              <a:buAutoNum type="alphaLcParenR"/>
              <a:defRPr/>
            </a:pPr>
            <a:r>
              <a:rPr lang="en-US" sz="2000" dirty="0" smtClean="0"/>
              <a:t>2D-FeO/graphene interface energy and its shape under external conditions were described analytically</a:t>
            </a:r>
          </a:p>
          <a:p>
            <a:pPr marL="904875" indent="-457200" algn="just" defTabSz="622021" fontAlgn="base">
              <a:lnSpc>
                <a:spcPct val="110000"/>
              </a:lnSpc>
              <a:spcBef>
                <a:spcPct val="0"/>
              </a:spcBef>
              <a:spcAft>
                <a:spcPts val="408"/>
              </a:spcAft>
              <a:buClr>
                <a:srgbClr val="990000"/>
              </a:buClr>
              <a:buAutoNum type="alphaLcParenR"/>
              <a:defRPr/>
            </a:pPr>
            <a:r>
              <a:rPr lang="en-US" sz="2000" dirty="0" smtClean="0"/>
              <a:t>Possibility of experimental </a:t>
            </a:r>
            <a:r>
              <a:rPr lang="en-US" sz="2000" dirty="0"/>
              <a:t>observation </a:t>
            </a:r>
            <a:r>
              <a:rPr lang="en-US" sz="2000" dirty="0" smtClean="0"/>
              <a:t>of 2D-FeO was proposed</a:t>
            </a:r>
            <a:endParaRPr lang="en-US" sz="2000" dirty="0"/>
          </a:p>
          <a:p>
            <a:pPr lvl="1" indent="-457200" algn="just" defTabSz="622021" fontAlgn="base">
              <a:lnSpc>
                <a:spcPct val="110000"/>
              </a:lnSpc>
              <a:spcBef>
                <a:spcPct val="0"/>
              </a:spcBef>
              <a:spcAft>
                <a:spcPts val="408"/>
              </a:spcAft>
              <a:buClr>
                <a:srgbClr val="990000"/>
              </a:buClr>
              <a:buFont typeface="+mj-lt"/>
              <a:buAutoNum type="arabicPeriod" startAt="3"/>
              <a:defRPr/>
            </a:pPr>
            <a:r>
              <a:rPr lang="en-US" sz="2000" b="1" dirty="0" smtClean="0"/>
              <a:t>2D-CoC</a:t>
            </a:r>
          </a:p>
          <a:p>
            <a:pPr marL="914400" lvl="1" indent="-457200" algn="just" defTabSz="622021" fontAlgn="base">
              <a:lnSpc>
                <a:spcPct val="110000"/>
              </a:lnSpc>
              <a:spcBef>
                <a:spcPct val="0"/>
              </a:spcBef>
              <a:spcAft>
                <a:spcPts val="408"/>
              </a:spcAft>
              <a:buClr>
                <a:srgbClr val="990000"/>
              </a:buClr>
              <a:buAutoNum type="alphaLcParenR"/>
              <a:defRPr/>
            </a:pPr>
            <a:r>
              <a:rPr lang="en-US" sz="2000" dirty="0" smtClean="0"/>
              <a:t>New 2D phase of </a:t>
            </a:r>
            <a:r>
              <a:rPr lang="en-US" sz="2000" dirty="0" err="1" smtClean="0"/>
              <a:t>CoC</a:t>
            </a:r>
            <a:r>
              <a:rPr lang="en-US" sz="2000" dirty="0" smtClean="0"/>
              <a:t> with orthorhombic </a:t>
            </a:r>
            <a:r>
              <a:rPr lang="en-US" sz="2000" dirty="0"/>
              <a:t>lattice was </a:t>
            </a:r>
            <a:r>
              <a:rPr lang="en-US" sz="2000" dirty="0" smtClean="0"/>
              <a:t>proposed and its prospective stability was shown</a:t>
            </a:r>
          </a:p>
          <a:p>
            <a:pPr marL="914400" lvl="1" indent="-457200" algn="just" defTabSz="622021" fontAlgn="base">
              <a:lnSpc>
                <a:spcPct val="110000"/>
              </a:lnSpc>
              <a:spcBef>
                <a:spcPct val="0"/>
              </a:spcBef>
              <a:spcAft>
                <a:spcPts val="408"/>
              </a:spcAft>
              <a:buClr>
                <a:srgbClr val="990000"/>
              </a:buClr>
              <a:buAutoNum type="alphaLcParenR"/>
              <a:defRPr/>
            </a:pPr>
            <a:r>
              <a:rPr lang="en-US" sz="2000" dirty="0" smtClean="0"/>
              <a:t>Mechanical and electronic properties analysis of </a:t>
            </a:r>
            <a:r>
              <a:rPr lang="en-US" sz="2000" i="1" dirty="0" smtClean="0"/>
              <a:t>o</a:t>
            </a:r>
            <a:r>
              <a:rPr lang="en-US" sz="2000" dirty="0" smtClean="0"/>
              <a:t>-</a:t>
            </a:r>
            <a:r>
              <a:rPr lang="en-US" sz="2000" dirty="0" err="1" smtClean="0"/>
              <a:t>CoC</a:t>
            </a:r>
            <a:r>
              <a:rPr lang="en-US" sz="2000" dirty="0" smtClean="0"/>
              <a:t> was carried out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10" name="Picture 3" descr="D:\_WORK_\2017_06_05 - Present MIPT shablon\Logo Tisnum (TISNCM) White no tex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584" y="116088"/>
            <a:ext cx="490989" cy="48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925989" y="116088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15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 descr="D:\_WORK_\2017_06_05 - Present MIPT shablon\Logo Tisnum (TISNCM) White no tex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691" y="949041"/>
            <a:ext cx="355804" cy="35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_WORK_\2017_06_05 - Present MIPT shablon\Logo\rus_inversion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69" y="94129"/>
            <a:ext cx="1498883" cy="48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_WORK_\2017_06_05 - Present MIPT shablon\Logo Tisnum (TISNCM) White no tex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584" y="116088"/>
            <a:ext cx="490989" cy="48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114204" y="64973"/>
            <a:ext cx="6915593" cy="59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25" tIns="41463" rIns="82925" bIns="41463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2936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33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Двумерные гетеросоединения на основе графена</a:t>
            </a:r>
            <a:endParaRPr lang="ru-RU" altLang="ru-RU" sz="16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0059" y="5883201"/>
            <a:ext cx="3103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/>
              <a:t>Liu </a:t>
            </a:r>
            <a:r>
              <a:rPr lang="en-US" sz="1200" dirty="0"/>
              <a:t>Z. et al. </a:t>
            </a:r>
            <a:endParaRPr lang="en-US" sz="12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/>
              <a:t>In-plane </a:t>
            </a:r>
            <a:r>
              <a:rPr lang="en-US" sz="1200" dirty="0"/>
              <a:t>heterostructures of graphene and hexagonal boron nitride with controlled domain sizes // Nature Nanotechnology. </a:t>
            </a:r>
            <a:r>
              <a:rPr lang="en-US" sz="1200" b="1" dirty="0"/>
              <a:t>2013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56" t="1876"/>
          <a:stretch/>
        </p:blipFill>
        <p:spPr>
          <a:xfrm>
            <a:off x="526963" y="821119"/>
            <a:ext cx="2165405" cy="488341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6963" y="828397"/>
            <a:ext cx="33214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  <a:endParaRPr lang="ru-RU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528897" y="3537141"/>
            <a:ext cx="34657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b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462890" y="5890479"/>
            <a:ext cx="28084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Zhao </a:t>
            </a:r>
            <a:r>
              <a:rPr lang="en-US" sz="1200" dirty="0"/>
              <a:t>J. et al. </a:t>
            </a:r>
            <a:endParaRPr lang="en-US" sz="1200" dirty="0" smtClean="0"/>
          </a:p>
          <a:p>
            <a:r>
              <a:rPr lang="en-US" sz="1200" dirty="0" smtClean="0"/>
              <a:t>Free-Standing </a:t>
            </a:r>
            <a:r>
              <a:rPr lang="en-US" sz="1200" dirty="0"/>
              <a:t>Single-Atom-Thick Iron Membranes Suspended in Graphene Pores // Science. </a:t>
            </a:r>
            <a:r>
              <a:rPr lang="en-US" sz="1200" b="1" dirty="0" smtClean="0"/>
              <a:t>2014.</a:t>
            </a:r>
            <a:endParaRPr lang="en-US" sz="1200" b="1" dirty="0">
              <a:effectLst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4286" y="828397"/>
            <a:ext cx="2398904" cy="48761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473450" y="828397"/>
            <a:ext cx="3145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c</a:t>
            </a:r>
            <a:endParaRPr lang="ru-RU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3482600" y="3277068"/>
            <a:ext cx="34657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d</a:t>
            </a:r>
            <a:endParaRPr lang="ru-RU" sz="24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2655137" y="122013"/>
            <a:ext cx="3833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Two-dimensional materials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84148" y="5853584"/>
            <a:ext cx="29917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Lee </a:t>
            </a:r>
            <a:r>
              <a:rPr lang="en-US" sz="1200" dirty="0" smtClean="0"/>
              <a:t>J. et al. </a:t>
            </a:r>
          </a:p>
          <a:p>
            <a:r>
              <a:rPr lang="en-US" sz="1200" dirty="0" smtClean="0"/>
              <a:t>Tunable </a:t>
            </a:r>
            <a:r>
              <a:rPr lang="en-US" sz="1200" dirty="0"/>
              <a:t>Lattice Constant and Band Gap of Single- and Few-Layer </a:t>
            </a:r>
            <a:r>
              <a:rPr lang="en-US" sz="1200" dirty="0" err="1"/>
              <a:t>ZnO</a:t>
            </a:r>
            <a:r>
              <a:rPr lang="en-US" sz="1200" dirty="0"/>
              <a:t> // The Journal of Physical Chemistry Letters. </a:t>
            </a:r>
            <a:r>
              <a:rPr lang="en-US" sz="1200" b="1" dirty="0"/>
              <a:t>2016</a:t>
            </a:r>
            <a:r>
              <a:rPr lang="en-US" sz="1200" b="1" dirty="0" smtClean="0"/>
              <a:t>.</a:t>
            </a:r>
            <a:endParaRPr lang="en-US" sz="12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6349899" y="824401"/>
            <a:ext cx="2628244" cy="2331494"/>
            <a:chOff x="6349899" y="824401"/>
            <a:chExt cx="2628244" cy="233149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7"/>
            <a:srcRect l="10195"/>
            <a:stretch/>
          </p:blipFill>
          <p:spPr>
            <a:xfrm>
              <a:off x="6548831" y="927045"/>
              <a:ext cx="2429312" cy="222885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349899" y="824401"/>
              <a:ext cx="33855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e</a:t>
              </a:r>
              <a:endParaRPr lang="ru-RU" sz="2400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409209" y="3277068"/>
            <a:ext cx="2374215" cy="2441709"/>
            <a:chOff x="6415719" y="3262828"/>
            <a:chExt cx="2374215" cy="244170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57797" y="3360337"/>
              <a:ext cx="2332137" cy="23442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415719" y="3262828"/>
              <a:ext cx="27924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f</a:t>
              </a:r>
              <a:endParaRPr lang="ru-R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6144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 animBg="1"/>
      <p:bldP spid="28" grpId="0" animBg="1"/>
      <p:bldP spid="16" grpId="0"/>
      <p:bldP spid="29" grpId="0" animBg="1"/>
      <p:bldP spid="30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126733" y="4626381"/>
            <a:ext cx="31611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ADF-STEM image of the Cu cluster and atoms on graphene sheet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Beam-shower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technique as room temperature was used to prevent both contamination and aggregation of Cu atoms.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155662" y="4738111"/>
            <a:ext cx="5004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Sharp threshold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peaks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indicate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partial emptying of the Cu 3d band caused by the chemical bond with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oxygen.</a:t>
            </a:r>
            <a:endParaRPr lang="ru-RU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57" name="グループ化 36"/>
          <p:cNvGrpSpPr>
            <a:grpSpLocks noChangeAspect="1"/>
          </p:cNvGrpSpPr>
          <p:nvPr/>
        </p:nvGrpSpPr>
        <p:grpSpPr>
          <a:xfrm>
            <a:off x="237653" y="937866"/>
            <a:ext cx="3845326" cy="2920716"/>
            <a:chOff x="-73177" y="1595"/>
            <a:chExt cx="3826569" cy="2906461"/>
          </a:xfrm>
        </p:grpSpPr>
        <p:pic>
          <p:nvPicPr>
            <p:cNvPr id="76" name="図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 b="22612"/>
            <a:stretch/>
          </p:blipFill>
          <p:spPr>
            <a:xfrm>
              <a:off x="-2310" y="1595"/>
              <a:ext cx="3755702" cy="2906461"/>
            </a:xfrm>
            <a:prstGeom prst="rect">
              <a:avLst/>
            </a:prstGeom>
          </p:spPr>
        </p:pic>
        <p:grpSp>
          <p:nvGrpSpPr>
            <p:cNvPr id="79" name="グループ化 7"/>
            <p:cNvGrpSpPr/>
            <p:nvPr/>
          </p:nvGrpSpPr>
          <p:grpSpPr>
            <a:xfrm>
              <a:off x="-73177" y="2390269"/>
              <a:ext cx="567818" cy="426775"/>
              <a:chOff x="-6291" y="3936476"/>
              <a:chExt cx="780651" cy="586741"/>
            </a:xfrm>
          </p:grpSpPr>
          <p:sp>
            <p:nvSpPr>
              <p:cNvPr id="81" name="正方形/長方形 8"/>
              <p:cNvSpPr/>
              <p:nvPr/>
            </p:nvSpPr>
            <p:spPr>
              <a:xfrm>
                <a:off x="288360" y="4429197"/>
                <a:ext cx="486000" cy="94020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82" name="テキスト ボックス 9"/>
              <p:cNvSpPr txBox="1"/>
              <p:nvPr/>
            </p:nvSpPr>
            <p:spPr>
              <a:xfrm>
                <a:off x="-6291" y="3936476"/>
                <a:ext cx="760278" cy="401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1 nm</a:t>
                </a:r>
                <a:endPara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p:grpSp>
        <p:sp>
          <p:nvSpPr>
            <p:cNvPr id="80" name="正方形/長方形 55"/>
            <p:cNvSpPr/>
            <p:nvPr/>
          </p:nvSpPr>
          <p:spPr>
            <a:xfrm>
              <a:off x="46562" y="360732"/>
              <a:ext cx="914400" cy="914399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58" name="グループ化 125"/>
          <p:cNvGrpSpPr/>
          <p:nvPr/>
        </p:nvGrpSpPr>
        <p:grpSpPr>
          <a:xfrm>
            <a:off x="159935" y="3926551"/>
            <a:ext cx="4618956" cy="548263"/>
            <a:chOff x="-20811" y="6144337"/>
            <a:chExt cx="1126484" cy="580133"/>
          </a:xfrm>
        </p:grpSpPr>
        <p:sp>
          <p:nvSpPr>
            <p:cNvPr id="71" name="正方形/長方形 126"/>
            <p:cNvSpPr/>
            <p:nvPr/>
          </p:nvSpPr>
          <p:spPr>
            <a:xfrm rot="16200000">
              <a:off x="383037" y="5740489"/>
              <a:ext cx="161813" cy="969509"/>
            </a:xfrm>
            <a:prstGeom prst="rect">
              <a:avLst/>
            </a:prstGeom>
            <a:gradFill>
              <a:gsLst>
                <a:gs pos="10000">
                  <a:schemeClr val="bg1"/>
                </a:gs>
                <a:gs pos="34000">
                  <a:srgbClr val="FFFF00"/>
                </a:gs>
                <a:gs pos="67000">
                  <a:srgbClr val="FF0000"/>
                </a:gs>
                <a:gs pos="52000">
                  <a:srgbClr val="FF0000"/>
                </a:gs>
                <a:gs pos="83000">
                  <a:srgbClr val="0000FF"/>
                </a:gs>
                <a:gs pos="100000">
                  <a:schemeClr val="tx1"/>
                </a:gs>
              </a:gsLst>
              <a:lin ang="5400000" scaled="1"/>
            </a:gra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72" name="テキスト ボックス 127"/>
            <p:cNvSpPr txBox="1"/>
            <p:nvPr/>
          </p:nvSpPr>
          <p:spPr>
            <a:xfrm>
              <a:off x="189075" y="6263166"/>
              <a:ext cx="245538" cy="461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2-Cu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73" name="テキスト ボックス 128"/>
            <p:cNvSpPr txBox="1"/>
            <p:nvPr/>
          </p:nvSpPr>
          <p:spPr>
            <a:xfrm>
              <a:off x="434613" y="6243935"/>
              <a:ext cx="245538" cy="461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1-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Cu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74" name="テキスト ボックス 129"/>
            <p:cNvSpPr txBox="1"/>
            <p:nvPr/>
          </p:nvSpPr>
          <p:spPr>
            <a:xfrm>
              <a:off x="689507" y="6239933"/>
              <a:ext cx="207044" cy="461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1-G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75" name="テキスト ボックス 130"/>
            <p:cNvSpPr txBox="1"/>
            <p:nvPr/>
          </p:nvSpPr>
          <p:spPr>
            <a:xfrm>
              <a:off x="842950" y="6239933"/>
              <a:ext cx="262723" cy="461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None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cxnSp>
        <p:nvCxnSpPr>
          <p:cNvPr id="61" name="Прямая соединительная линия 60"/>
          <p:cNvCxnSpPr/>
          <p:nvPr/>
        </p:nvCxnSpPr>
        <p:spPr>
          <a:xfrm flipV="1">
            <a:off x="1299280" y="988142"/>
            <a:ext cx="816049" cy="290213"/>
          </a:xfrm>
          <a:prstGeom prst="line">
            <a:avLst/>
          </a:prstGeom>
          <a:ln w="34925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1299280" y="2257244"/>
            <a:ext cx="823755" cy="679918"/>
          </a:xfrm>
          <a:prstGeom prst="line">
            <a:avLst/>
          </a:prstGeom>
          <a:ln w="34925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グループ化 139"/>
          <p:cNvGrpSpPr>
            <a:grpSpLocks noChangeAspect="1"/>
          </p:cNvGrpSpPr>
          <p:nvPr/>
        </p:nvGrpSpPr>
        <p:grpSpPr>
          <a:xfrm>
            <a:off x="2118828" y="1010159"/>
            <a:ext cx="1957664" cy="1957664"/>
            <a:chOff x="4798536" y="5"/>
            <a:chExt cx="2880000" cy="2880000"/>
          </a:xfrm>
        </p:grpSpPr>
        <p:grpSp>
          <p:nvGrpSpPr>
            <p:cNvPr id="67" name="グループ化 131"/>
            <p:cNvGrpSpPr>
              <a:grpSpLocks noChangeAspect="1"/>
            </p:cNvGrpSpPr>
            <p:nvPr/>
          </p:nvGrpSpPr>
          <p:grpSpPr>
            <a:xfrm>
              <a:off x="4798536" y="5"/>
              <a:ext cx="2880000" cy="2880000"/>
              <a:chOff x="4798536" y="5"/>
              <a:chExt cx="3060000" cy="3060000"/>
            </a:xfrm>
          </p:grpSpPr>
          <p:pic>
            <p:nvPicPr>
              <p:cNvPr id="69" name="図 124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12"/>
              <a:stretch/>
            </p:blipFill>
            <p:spPr>
              <a:xfrm>
                <a:off x="4798536" y="5"/>
                <a:ext cx="3060000" cy="3060000"/>
              </a:xfrm>
              <a:prstGeom prst="rect">
                <a:avLst/>
              </a:prstGeom>
            </p:spPr>
          </p:pic>
          <p:cxnSp>
            <p:nvCxnSpPr>
              <p:cNvPr id="70" name="直線コネクタ 119"/>
              <p:cNvCxnSpPr/>
              <p:nvPr/>
            </p:nvCxnSpPr>
            <p:spPr>
              <a:xfrm rot="540000">
                <a:off x="5155847" y="1422602"/>
                <a:ext cx="1166400" cy="0"/>
              </a:xfrm>
              <a:prstGeom prst="line">
                <a:avLst/>
              </a:prstGeom>
              <a:ln w="19050">
                <a:solidFill>
                  <a:srgbClr val="92D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" name="直線コネクタ 133"/>
            <p:cNvCxnSpPr/>
            <p:nvPr/>
          </p:nvCxnSpPr>
          <p:spPr>
            <a:xfrm flipH="1">
              <a:off x="5117115" y="510668"/>
              <a:ext cx="166405" cy="2369337"/>
            </a:xfrm>
            <a:prstGeom prst="line">
              <a:avLst/>
            </a:prstGeom>
            <a:ln w="222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図 4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1" t="47993"/>
          <a:stretch/>
        </p:blipFill>
        <p:spPr bwMode="auto">
          <a:xfrm>
            <a:off x="4776014" y="946343"/>
            <a:ext cx="4066387" cy="34291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77" name="正方形/長方形 55"/>
          <p:cNvSpPr/>
          <p:nvPr/>
        </p:nvSpPr>
        <p:spPr>
          <a:xfrm>
            <a:off x="2130742" y="997515"/>
            <a:ext cx="1939611" cy="1949691"/>
          </a:xfrm>
          <a:prstGeom prst="rect">
            <a:avLst/>
          </a:prstGeom>
          <a:noFill/>
          <a:ln w="47625">
            <a:solidFill>
              <a:srgbClr val="FFFF00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8" name="正方形/長方形 55"/>
          <p:cNvSpPr/>
          <p:nvPr/>
        </p:nvSpPr>
        <p:spPr>
          <a:xfrm>
            <a:off x="375888" y="1309016"/>
            <a:ext cx="885930" cy="908632"/>
          </a:xfrm>
          <a:prstGeom prst="rect">
            <a:avLst/>
          </a:prstGeom>
          <a:noFill/>
          <a:ln w="47625">
            <a:solidFill>
              <a:srgbClr val="FFFF00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1063678" y="122013"/>
            <a:ext cx="7016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Experimental observation of 2D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on graphene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55662" y="6200487"/>
            <a:ext cx="49883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/>
              <a:t>Kano E. et al. </a:t>
            </a:r>
            <a:r>
              <a:rPr lang="en-US" sz="1600" i="1" dirty="0"/>
              <a:t>One-Atom-Thick 2D Copper Oxide Clusters on Graphene. Nanoscale </a:t>
            </a:r>
            <a:r>
              <a:rPr lang="en-US" sz="1600" b="1" i="1" dirty="0"/>
              <a:t>2017</a:t>
            </a:r>
            <a:r>
              <a:rPr lang="en-US" sz="1600" i="1" dirty="0"/>
              <a:t>, 9 (11), 3980–3985.</a:t>
            </a:r>
            <a:endParaRPr lang="en-US" sz="160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7474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0" grpId="0"/>
      <p:bldP spid="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4218" y="888044"/>
            <a:ext cx="4408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Based on experimental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results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model of 2D Cu cluster on graphene surface with the same size was constructed.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87522" y="6010501"/>
            <a:ext cx="2230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STEM image simulation totally confirmed the experimental observations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2739" y="825676"/>
            <a:ext cx="4602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oxygen impurity atoms placed in the centers of Cu rectangles play the major role in the stabilization of orthogonal lattice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2D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477800" y="959598"/>
            <a:ext cx="0" cy="54014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/>
          <p:cNvGrpSpPr/>
          <p:nvPr/>
        </p:nvGrpSpPr>
        <p:grpSpPr>
          <a:xfrm>
            <a:off x="257282" y="1797759"/>
            <a:ext cx="1857754" cy="2290825"/>
            <a:chOff x="257282" y="1593923"/>
            <a:chExt cx="1857754" cy="2290825"/>
          </a:xfrm>
        </p:grpSpPr>
        <p:pic>
          <p:nvPicPr>
            <p:cNvPr id="3" name="Изображение 2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221" r="9644"/>
            <a:stretch/>
          </p:blipFill>
          <p:spPr>
            <a:xfrm>
              <a:off x="260932" y="1599921"/>
              <a:ext cx="1847851" cy="1708122"/>
            </a:xfrm>
            <a:prstGeom prst="rect">
              <a:avLst/>
            </a:prstGeom>
          </p:spPr>
        </p:pic>
        <p:pic>
          <p:nvPicPr>
            <p:cNvPr id="5" name="Изображение 4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10" t="32486" b="25774"/>
            <a:stretch/>
          </p:blipFill>
          <p:spPr>
            <a:xfrm>
              <a:off x="257429" y="3292730"/>
              <a:ext cx="1851354" cy="592018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258413" y="1593923"/>
              <a:ext cx="1856623" cy="170812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257282" y="3298728"/>
              <a:ext cx="1857754" cy="58577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828618" y="3840760"/>
            <a:ext cx="2326154" cy="2615551"/>
            <a:chOff x="6817845" y="3682563"/>
            <a:chExt cx="2326154" cy="2615551"/>
          </a:xfrm>
        </p:grpSpPr>
        <p:pic>
          <p:nvPicPr>
            <p:cNvPr id="31" name="Изображение 30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27724" y="6109138"/>
              <a:ext cx="1865376" cy="188976"/>
            </a:xfrm>
            <a:prstGeom prst="rect">
              <a:avLst/>
            </a:prstGeom>
          </p:spPr>
        </p:pic>
        <p:pic>
          <p:nvPicPr>
            <p:cNvPr id="26" name="Изображение 25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17845" y="3682563"/>
              <a:ext cx="2271463" cy="1141439"/>
            </a:xfrm>
            <a:prstGeom prst="rect">
              <a:avLst/>
            </a:prstGeom>
          </p:spPr>
        </p:pic>
        <p:pic>
          <p:nvPicPr>
            <p:cNvPr id="30" name="Изображение 29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53" r="687"/>
            <a:stretch/>
          </p:blipFill>
          <p:spPr>
            <a:xfrm>
              <a:off x="6997094" y="4824003"/>
              <a:ext cx="2146905" cy="1315436"/>
            </a:xfrm>
            <a:prstGeom prst="rect">
              <a:avLst/>
            </a:prstGeom>
          </p:spPr>
        </p:pic>
      </p:grpSp>
      <p:pic>
        <p:nvPicPr>
          <p:cNvPr id="6" name="Изображение 5" descr="Cu-Cluster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247" y="1797759"/>
            <a:ext cx="1942727" cy="375369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1303" y="5579614"/>
            <a:ext cx="41798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the absence of oxygen impurities the 2D Cu cluster tends 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curve, form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3D structure 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the graphene surface.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3" name="Изображение 22" descr="Cu+O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5"/>
          <a:stretch/>
        </p:blipFill>
        <p:spPr>
          <a:xfrm>
            <a:off x="4620382" y="3965072"/>
            <a:ext cx="2197463" cy="20447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8" y="4062817"/>
            <a:ext cx="2014264" cy="1573644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5254493" y="4470401"/>
            <a:ext cx="485604" cy="796643"/>
          </a:xfrm>
          <a:prstGeom prst="line">
            <a:avLst/>
          </a:prstGeom>
          <a:ln w="15875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Изображение 21"/>
          <p:cNvPicPr>
            <a:picLocks noChangeAspect="1"/>
          </p:cNvPicPr>
          <p:nvPr/>
        </p:nvPicPr>
        <p:blipFill rotWithShape="1">
          <a:blip r:embed="rId10" cstate="print"/>
          <a:srcRect l="721" b="8799"/>
          <a:stretch/>
        </p:blipFill>
        <p:spPr>
          <a:xfrm>
            <a:off x="7004881" y="1883690"/>
            <a:ext cx="2084428" cy="192415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078367" y="4187588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96660" y="397797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39392" y="5104750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Simul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7004881" y="6474269"/>
            <a:ext cx="2057400" cy="365125"/>
          </a:xfrm>
        </p:spPr>
        <p:txBody>
          <a:bodyPr/>
          <a:lstStyle/>
          <a:p>
            <a:fld id="{F8F8362E-2821-405B-A33B-F885E4ADC51C}" type="slidenum">
              <a:rPr lang="ru-RU" smtClean="0"/>
              <a:t>5</a:t>
            </a:fld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1567826" y="122013"/>
            <a:ext cx="6008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Modeling of Cu-based cluster on graphene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Изображение 22" descr="Cu+O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1" b="53577"/>
          <a:stretch/>
        </p:blipFill>
        <p:spPr>
          <a:xfrm>
            <a:off x="4607328" y="1940780"/>
            <a:ext cx="2233237" cy="18517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60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9" grpId="0"/>
      <p:bldP spid="24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t>6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759921" y="1648195"/>
            <a:ext cx="37798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355600" algn="just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2D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wide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gap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semiconductor with </a:t>
            </a:r>
            <a:r>
              <a:rPr lang="en-US" sz="1600" dirty="0" err="1" smtClean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US" sz="1600" baseline="-25000" dirty="0" err="1" smtClean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lang="en-US" sz="1600" baseline="-250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 = 2.5 eV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bulk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has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band gap about 1.5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2311" y="4506919"/>
            <a:ext cx="37282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5600" algn="just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Unlike the bulk phase of Cu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which have a paramagnetic (PM)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ground state,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has a weak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antiferromagnetic (AFM) ground state with the energy difference between PM and AFM about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~ </a:t>
            </a:r>
            <a:r>
              <a:rPr lang="en-US" sz="1600" i="1" dirty="0"/>
              <a:t>–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0.18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/atom.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Изображение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60" y="3401470"/>
            <a:ext cx="3220085" cy="2510155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82311" y="908318"/>
            <a:ext cx="3787619" cy="3219077"/>
            <a:chOff x="287102" y="1083793"/>
            <a:chExt cx="4756461" cy="4042490"/>
          </a:xfrm>
        </p:grpSpPr>
        <p:pic>
          <p:nvPicPr>
            <p:cNvPr id="10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02" y="1083793"/>
              <a:ext cx="4756461" cy="3945382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3689332" y="4865154"/>
              <a:ext cx="253474" cy="247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656281" y="4787729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Y</a:t>
              </a:r>
              <a:endPara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38606" y="122013"/>
            <a:ext cx="6466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Electronic and magnetic properties of 2D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CuO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55662" y="6200487"/>
            <a:ext cx="49883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/>
              <a:t>Kano E. et al. </a:t>
            </a:r>
            <a:r>
              <a:rPr lang="en-US" sz="1600" i="1" dirty="0"/>
              <a:t>One-Atom-Thick 2D Copper Oxide Clusters on Graphene. Nanoscale </a:t>
            </a:r>
            <a:r>
              <a:rPr lang="en-US" sz="1600" b="1" i="1" dirty="0"/>
              <a:t>2017</a:t>
            </a:r>
            <a:r>
              <a:rPr lang="en-US" sz="1600" i="1" dirty="0"/>
              <a:t>, 9 (11), 3980–3985.</a:t>
            </a:r>
            <a:endParaRPr lang="en-US" sz="160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518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Рисунок 2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201" y="4647275"/>
            <a:ext cx="2123018" cy="1149789"/>
          </a:xfrm>
          <a:prstGeom prst="rect">
            <a:avLst/>
          </a:prstGeom>
        </p:spPr>
      </p:pic>
      <p:sp>
        <p:nvSpPr>
          <p:cNvPr id="289" name="Rectangle 346"/>
          <p:cNvSpPr>
            <a:spLocks noChangeArrowheads="1"/>
          </p:cNvSpPr>
          <p:nvPr/>
        </p:nvSpPr>
        <p:spPr bwMode="auto">
          <a:xfrm>
            <a:off x="9424970" y="4606541"/>
            <a:ext cx="99465" cy="99465"/>
          </a:xfrm>
          <a:prstGeom prst="rect">
            <a:avLst/>
          </a:pr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0" name="Rectangle 347"/>
          <p:cNvSpPr>
            <a:spLocks noChangeArrowheads="1"/>
          </p:cNvSpPr>
          <p:nvPr/>
        </p:nvSpPr>
        <p:spPr bwMode="auto">
          <a:xfrm>
            <a:off x="9424970" y="4606541"/>
            <a:ext cx="99465" cy="99465"/>
          </a:xfrm>
          <a:prstGeom prst="rect">
            <a:avLst/>
          </a:prstGeom>
          <a:noFill/>
          <a:ln w="6350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4" name="Freeform 366"/>
          <p:cNvSpPr>
            <a:spLocks noEditPoints="1"/>
          </p:cNvSpPr>
          <p:nvPr/>
        </p:nvSpPr>
        <p:spPr bwMode="auto">
          <a:xfrm>
            <a:off x="9414259" y="4595829"/>
            <a:ext cx="110177" cy="110177"/>
          </a:xfrm>
          <a:custGeom>
            <a:avLst/>
            <a:gdLst>
              <a:gd name="T0" fmla="*/ 469 w 469"/>
              <a:gd name="T1" fmla="*/ 469 h 469"/>
              <a:gd name="T2" fmla="*/ 0 w 469"/>
              <a:gd name="T3" fmla="*/ 0 h 469"/>
              <a:gd name="T4" fmla="*/ 469 w 469"/>
              <a:gd name="T5" fmla="*/ 469 h 469"/>
              <a:gd name="T6" fmla="*/ 0 w 469"/>
              <a:gd name="T7" fmla="*/ 469 h 469"/>
              <a:gd name="T8" fmla="*/ 469 w 469"/>
              <a:gd name="T9" fmla="*/ 0 h 469"/>
              <a:gd name="T10" fmla="*/ 0 w 469"/>
              <a:gd name="T11" fmla="*/ 46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9" h="469">
                <a:moveTo>
                  <a:pt x="469" y="469"/>
                </a:moveTo>
                <a:lnTo>
                  <a:pt x="0" y="0"/>
                </a:lnTo>
                <a:lnTo>
                  <a:pt x="469" y="469"/>
                </a:lnTo>
                <a:close/>
                <a:moveTo>
                  <a:pt x="0" y="469"/>
                </a:moveTo>
                <a:lnTo>
                  <a:pt x="469" y="0"/>
                </a:lnTo>
                <a:lnTo>
                  <a:pt x="0" y="469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5" name="Rectangle 576"/>
          <p:cNvSpPr>
            <a:spLocks noChangeArrowheads="1"/>
          </p:cNvSpPr>
          <p:nvPr/>
        </p:nvSpPr>
        <p:spPr bwMode="auto">
          <a:xfrm rot="16200000">
            <a:off x="9007319" y="5123931"/>
            <a:ext cx="9585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Calibri "/>
                <a:cs typeface="Times New Roman" panose="02020603050405020304" pitchFamily="18" charset="0"/>
              </a:rPr>
              <a:t>E</a:t>
            </a:r>
            <a:r>
              <a:rPr kumimoji="0" lang="en-US" altLang="ru-RU" sz="1600" b="1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Calibri "/>
                <a:cs typeface="Times New Roman" panose="02020603050405020304" pitchFamily="18" charset="0"/>
              </a:rPr>
              <a:t>, eV/</a:t>
            </a:r>
            <a:r>
              <a:rPr kumimoji="0" lang="en-US" altLang="ru-RU" sz="1600" b="1" i="0" u="none" strike="noStrike" cap="none" normalizeH="0" baseline="0" dirty="0" err="1" smtClean="0">
                <a:ln>
                  <a:noFill/>
                </a:ln>
                <a:solidFill>
                  <a:srgbClr val="141515"/>
                </a:solidFill>
                <a:effectLst/>
                <a:latin typeface="Calibri "/>
                <a:cs typeface="Times New Roman" panose="02020603050405020304" pitchFamily="18" charset="0"/>
              </a:rPr>
              <a:t>FeO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 "/>
              <a:cs typeface="Times New Roman" panose="02020603050405020304" pitchFamily="18" charset="0"/>
            </a:endParaRPr>
          </a:p>
        </p:txBody>
      </p:sp>
      <p:sp>
        <p:nvSpPr>
          <p:cNvPr id="338" name="Rectangle 5"/>
          <p:cNvSpPr>
            <a:spLocks noChangeArrowheads="1"/>
          </p:cNvSpPr>
          <p:nvPr/>
        </p:nvSpPr>
        <p:spPr bwMode="auto">
          <a:xfrm>
            <a:off x="9677131" y="5423828"/>
            <a:ext cx="49688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Calibri" panose="020F0502020204030204" pitchFamily="34" charset="0"/>
              </a:rPr>
              <a:t>-14.3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9" name="Rectangle 6"/>
          <p:cNvSpPr>
            <a:spLocks noChangeArrowheads="1"/>
          </p:cNvSpPr>
          <p:nvPr/>
        </p:nvSpPr>
        <p:spPr bwMode="auto">
          <a:xfrm>
            <a:off x="9671293" y="4694832"/>
            <a:ext cx="50541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Calibri" panose="020F0502020204030204" pitchFamily="34" charset="0"/>
              </a:rPr>
              <a:t>-14.2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0" name="Rectangle 7"/>
          <p:cNvSpPr>
            <a:spLocks noChangeArrowheads="1"/>
          </p:cNvSpPr>
          <p:nvPr/>
        </p:nvSpPr>
        <p:spPr bwMode="auto">
          <a:xfrm>
            <a:off x="10166903" y="5742272"/>
            <a:ext cx="13385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Calibri" panose="020F0502020204030204" pitchFamily="34" charset="0"/>
              </a:rPr>
              <a:t>1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1" name="Rectangle 8"/>
          <p:cNvSpPr>
            <a:spLocks noChangeArrowheads="1"/>
          </p:cNvSpPr>
          <p:nvPr/>
        </p:nvSpPr>
        <p:spPr bwMode="auto">
          <a:xfrm>
            <a:off x="10842169" y="5754440"/>
            <a:ext cx="13417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Calibri" panose="020F0502020204030204" pitchFamily="34" charset="0"/>
              </a:rPr>
              <a:t>2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2" name="Rectangle 9"/>
          <p:cNvSpPr>
            <a:spLocks noChangeArrowheads="1"/>
          </p:cNvSpPr>
          <p:nvPr/>
        </p:nvSpPr>
        <p:spPr bwMode="auto">
          <a:xfrm>
            <a:off x="11555418" y="5751448"/>
            <a:ext cx="20063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Calibri" panose="020F0502020204030204" pitchFamily="34" charset="0"/>
              </a:rPr>
              <a:t>3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3" name="Rectangle 10"/>
          <p:cNvSpPr>
            <a:spLocks noChangeArrowheads="1"/>
          </p:cNvSpPr>
          <p:nvPr/>
        </p:nvSpPr>
        <p:spPr bwMode="auto">
          <a:xfrm>
            <a:off x="12179417" y="5742049"/>
            <a:ext cx="156990" cy="26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Calibri" panose="020F0502020204030204" pitchFamily="34" charset="0"/>
              </a:rPr>
              <a:t>4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4" name="Rectangle 11"/>
          <p:cNvSpPr>
            <a:spLocks noChangeArrowheads="1"/>
          </p:cNvSpPr>
          <p:nvPr/>
        </p:nvSpPr>
        <p:spPr bwMode="auto">
          <a:xfrm>
            <a:off x="9607765" y="4967626"/>
            <a:ext cx="169862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9" name="Шестиугольник 348"/>
          <p:cNvSpPr/>
          <p:nvPr/>
        </p:nvSpPr>
        <p:spPr>
          <a:xfrm rot="5400000">
            <a:off x="9416553" y="4461119"/>
            <a:ext cx="114769" cy="107190"/>
          </a:xfrm>
          <a:prstGeom prst="hexag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261" name="TextBox 260"/>
          <p:cNvSpPr txBox="1"/>
          <p:nvPr/>
        </p:nvSpPr>
        <p:spPr>
          <a:xfrm>
            <a:off x="1293837" y="123519"/>
            <a:ext cx="6698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“Ionic graphitization” effect in ultrathin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films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3" name="Стрелка вправо 252"/>
          <p:cNvSpPr/>
          <p:nvPr/>
        </p:nvSpPr>
        <p:spPr>
          <a:xfrm>
            <a:off x="4104132" y="1446195"/>
            <a:ext cx="1077910" cy="539813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/>
          <p:cNvGrpSpPr/>
          <p:nvPr/>
        </p:nvGrpSpPr>
        <p:grpSpPr>
          <a:xfrm>
            <a:off x="772997" y="754357"/>
            <a:ext cx="2685031" cy="1937045"/>
            <a:chOff x="772997" y="754357"/>
            <a:chExt cx="2685031" cy="1937045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1119567" y="754357"/>
              <a:ext cx="2338461" cy="1895696"/>
              <a:chOff x="1107929" y="547694"/>
              <a:chExt cx="2338461" cy="1895696"/>
            </a:xfrm>
          </p:grpSpPr>
          <p:pic>
            <p:nvPicPr>
              <p:cNvPr id="509" name="Рисунок 508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38982" y="1076643"/>
                <a:ext cx="1950192" cy="1366747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107929" y="547694"/>
                <a:ext cx="23384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Rocksalt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FeO</a:t>
                </a:r>
                <a:r>
                  <a:rPr lang="en-US" dirty="0" smtClean="0"/>
                  <a:t> film (111)</a:t>
                </a:r>
                <a:endParaRPr lang="ru-RU" dirty="0"/>
              </a:p>
            </p:txBody>
          </p:sp>
        </p:grpSp>
        <p:cxnSp>
          <p:nvCxnSpPr>
            <p:cNvPr id="14" name="Прямая со стрелкой 13"/>
            <p:cNvCxnSpPr/>
            <p:nvPr/>
          </p:nvCxnSpPr>
          <p:spPr>
            <a:xfrm flipV="1">
              <a:off x="1150620" y="1280269"/>
              <a:ext cx="0" cy="112363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72997" y="1656755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d</a:t>
              </a:r>
              <a:endParaRPr lang="ru-RU" sz="2400" b="1" dirty="0"/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1528209" y="1078548"/>
              <a:ext cx="1161163" cy="1612854"/>
              <a:chOff x="1528209" y="1078548"/>
              <a:chExt cx="1161163" cy="1612854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1574581" y="2691402"/>
                <a:ext cx="222198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Прямая соединительная линия 121"/>
              <p:cNvCxnSpPr/>
              <p:nvPr/>
            </p:nvCxnSpPr>
            <p:spPr>
              <a:xfrm>
                <a:off x="2011695" y="2691402"/>
                <a:ext cx="222198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3" name="Прямая соединительная линия 122"/>
              <p:cNvCxnSpPr/>
              <p:nvPr/>
            </p:nvCxnSpPr>
            <p:spPr>
              <a:xfrm>
                <a:off x="2467174" y="2691402"/>
                <a:ext cx="222198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6" name="Прямая соединительная линия 125"/>
              <p:cNvCxnSpPr/>
              <p:nvPr/>
            </p:nvCxnSpPr>
            <p:spPr>
              <a:xfrm>
                <a:off x="1528209" y="1192904"/>
                <a:ext cx="222198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7" name="Прямая соединительная линия 126"/>
              <p:cNvCxnSpPr/>
              <p:nvPr/>
            </p:nvCxnSpPr>
            <p:spPr>
              <a:xfrm>
                <a:off x="1965323" y="1192904"/>
                <a:ext cx="222198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8" name="Прямая соединительная линия 127"/>
              <p:cNvCxnSpPr/>
              <p:nvPr/>
            </p:nvCxnSpPr>
            <p:spPr>
              <a:xfrm>
                <a:off x="2420802" y="1192904"/>
                <a:ext cx="222198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2531901" y="1078549"/>
                <a:ext cx="0" cy="228709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Прямая соединительная линия 131"/>
              <p:cNvCxnSpPr/>
              <p:nvPr/>
            </p:nvCxnSpPr>
            <p:spPr>
              <a:xfrm>
                <a:off x="2076422" y="1078548"/>
                <a:ext cx="0" cy="228709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Прямая соединительная линия 132"/>
              <p:cNvCxnSpPr/>
              <p:nvPr/>
            </p:nvCxnSpPr>
            <p:spPr>
              <a:xfrm>
                <a:off x="1639308" y="1078548"/>
                <a:ext cx="0" cy="228709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Прямая со стрелкой 24"/>
            <p:cNvCxnSpPr/>
            <p:nvPr/>
          </p:nvCxnSpPr>
          <p:spPr>
            <a:xfrm>
              <a:off x="847200" y="1709587"/>
              <a:ext cx="24151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Группа 26"/>
          <p:cNvGrpSpPr/>
          <p:nvPr/>
        </p:nvGrpSpPr>
        <p:grpSpPr>
          <a:xfrm>
            <a:off x="430604" y="2837587"/>
            <a:ext cx="7721369" cy="3909868"/>
            <a:chOff x="430604" y="2837587"/>
            <a:chExt cx="7721369" cy="390986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3505200" y="4572099"/>
              <a:ext cx="4593974" cy="1301095"/>
              <a:chOff x="3505200" y="4572099"/>
              <a:chExt cx="4593974" cy="1301095"/>
            </a:xfrm>
          </p:grpSpPr>
          <p:pic>
            <p:nvPicPr>
              <p:cNvPr id="263" name="Picture 40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66255" y="4655775"/>
                <a:ext cx="1853125" cy="11428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" name="Picture 58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2369" y="4594218"/>
                <a:ext cx="1464907" cy="11598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7" name="Шестиугольник 256"/>
              <p:cNvSpPr/>
              <p:nvPr/>
            </p:nvSpPr>
            <p:spPr>
              <a:xfrm rot="5400000">
                <a:off x="5874214" y="5093303"/>
                <a:ext cx="234199" cy="218733"/>
              </a:xfrm>
              <a:prstGeom prst="hexagon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Rectangle 551"/>
              <p:cNvSpPr>
                <a:spLocks noChangeArrowheads="1"/>
              </p:cNvSpPr>
              <p:nvPr/>
            </p:nvSpPr>
            <p:spPr bwMode="auto">
              <a:xfrm>
                <a:off x="3627022" y="5091515"/>
                <a:ext cx="198770" cy="198770"/>
              </a:xfrm>
              <a:prstGeom prst="rect">
                <a:avLst/>
              </a:prstGeom>
              <a:solidFill>
                <a:srgbClr val="4472C4"/>
              </a:solidFill>
              <a:ln w="4763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3505200" y="4572099"/>
                <a:ext cx="2033007" cy="129581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Прямоугольник 261"/>
              <p:cNvSpPr/>
              <p:nvPr/>
            </p:nvSpPr>
            <p:spPr>
              <a:xfrm>
                <a:off x="5749955" y="4577377"/>
                <a:ext cx="2349219" cy="129581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65" name="Freeform 321"/>
            <p:cNvSpPr>
              <a:spLocks/>
            </p:cNvSpPr>
            <p:nvPr/>
          </p:nvSpPr>
          <p:spPr bwMode="auto">
            <a:xfrm>
              <a:off x="1251964" y="4012145"/>
              <a:ext cx="6682543" cy="45719"/>
            </a:xfrm>
            <a:custGeom>
              <a:avLst/>
              <a:gdLst>
                <a:gd name="T0" fmla="*/ 28513 w 28513"/>
                <a:gd name="T1" fmla="*/ 13521 h 13521"/>
                <a:gd name="T2" fmla="*/ 0 w 28513"/>
                <a:gd name="T3" fmla="*/ 13521 h 13521"/>
                <a:gd name="T4" fmla="*/ 0 w 28513"/>
                <a:gd name="T5" fmla="*/ 0 h 13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513" h="13521">
                  <a:moveTo>
                    <a:pt x="28513" y="13521"/>
                  </a:moveTo>
                  <a:lnTo>
                    <a:pt x="0" y="13521"/>
                  </a:lnTo>
                  <a:lnTo>
                    <a:pt x="0" y="0"/>
                  </a:lnTo>
                </a:path>
              </a:pathLst>
            </a:custGeom>
            <a:noFill/>
            <a:ln w="34925" cap="flat">
              <a:solidFill>
                <a:srgbClr val="141515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6" name="Freeform 321"/>
            <p:cNvSpPr>
              <a:spLocks/>
            </p:cNvSpPr>
            <p:nvPr/>
          </p:nvSpPr>
          <p:spPr bwMode="auto">
            <a:xfrm>
              <a:off x="1257044" y="3016625"/>
              <a:ext cx="6682543" cy="3169120"/>
            </a:xfrm>
            <a:custGeom>
              <a:avLst/>
              <a:gdLst>
                <a:gd name="T0" fmla="*/ 28513 w 28513"/>
                <a:gd name="T1" fmla="*/ 13521 h 13521"/>
                <a:gd name="T2" fmla="*/ 0 w 28513"/>
                <a:gd name="T3" fmla="*/ 13521 h 13521"/>
                <a:gd name="T4" fmla="*/ 0 w 28513"/>
                <a:gd name="T5" fmla="*/ 0 h 13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513" h="13521">
                  <a:moveTo>
                    <a:pt x="28513" y="13521"/>
                  </a:moveTo>
                  <a:lnTo>
                    <a:pt x="0" y="13521"/>
                  </a:lnTo>
                  <a:lnTo>
                    <a:pt x="0" y="0"/>
                  </a:lnTo>
                </a:path>
              </a:pathLst>
            </a:custGeom>
            <a:noFill/>
            <a:ln w="349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7" name="Line 322"/>
            <p:cNvSpPr>
              <a:spLocks noChangeShapeType="1"/>
            </p:cNvSpPr>
            <p:nvPr/>
          </p:nvSpPr>
          <p:spPr bwMode="auto">
            <a:xfrm>
              <a:off x="1866078" y="6116884"/>
              <a:ext cx="0" cy="67330"/>
            </a:xfrm>
            <a:prstGeom prst="line">
              <a:avLst/>
            </a:prstGeom>
            <a:noFill/>
            <a:ln w="1746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8" name="Line 323"/>
            <p:cNvSpPr>
              <a:spLocks noChangeShapeType="1"/>
            </p:cNvSpPr>
            <p:nvPr/>
          </p:nvSpPr>
          <p:spPr bwMode="auto">
            <a:xfrm>
              <a:off x="2459810" y="6119945"/>
              <a:ext cx="0" cy="65800"/>
            </a:xfrm>
            <a:prstGeom prst="line">
              <a:avLst/>
            </a:prstGeom>
            <a:noFill/>
            <a:ln w="1746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9" name="Line 324"/>
            <p:cNvSpPr>
              <a:spLocks noChangeShapeType="1"/>
            </p:cNvSpPr>
            <p:nvPr/>
          </p:nvSpPr>
          <p:spPr bwMode="auto">
            <a:xfrm>
              <a:off x="3076495" y="6119945"/>
              <a:ext cx="0" cy="65800"/>
            </a:xfrm>
            <a:prstGeom prst="line">
              <a:avLst/>
            </a:prstGeom>
            <a:noFill/>
            <a:ln w="1746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0" name="Line 325"/>
            <p:cNvSpPr>
              <a:spLocks noChangeShapeType="1"/>
            </p:cNvSpPr>
            <p:nvPr/>
          </p:nvSpPr>
          <p:spPr bwMode="auto">
            <a:xfrm>
              <a:off x="3664106" y="6119945"/>
              <a:ext cx="0" cy="65800"/>
            </a:xfrm>
            <a:prstGeom prst="line">
              <a:avLst/>
            </a:prstGeom>
            <a:noFill/>
            <a:ln w="1746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1" name="Line 326"/>
            <p:cNvSpPr>
              <a:spLocks noChangeShapeType="1"/>
            </p:cNvSpPr>
            <p:nvPr/>
          </p:nvSpPr>
          <p:spPr bwMode="auto">
            <a:xfrm>
              <a:off x="4267019" y="6119945"/>
              <a:ext cx="0" cy="65800"/>
            </a:xfrm>
            <a:prstGeom prst="line">
              <a:avLst/>
            </a:prstGeom>
            <a:noFill/>
            <a:ln w="1746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2" name="Line 327"/>
            <p:cNvSpPr>
              <a:spLocks noChangeShapeType="1"/>
            </p:cNvSpPr>
            <p:nvPr/>
          </p:nvSpPr>
          <p:spPr bwMode="auto">
            <a:xfrm>
              <a:off x="4871462" y="6119945"/>
              <a:ext cx="0" cy="65800"/>
            </a:xfrm>
            <a:prstGeom prst="line">
              <a:avLst/>
            </a:prstGeom>
            <a:noFill/>
            <a:ln w="1746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3" name="Line 328"/>
            <p:cNvSpPr>
              <a:spLocks noChangeShapeType="1"/>
            </p:cNvSpPr>
            <p:nvPr/>
          </p:nvSpPr>
          <p:spPr bwMode="auto">
            <a:xfrm>
              <a:off x="5469785" y="6119945"/>
              <a:ext cx="0" cy="65800"/>
            </a:xfrm>
            <a:prstGeom prst="line">
              <a:avLst/>
            </a:prstGeom>
            <a:noFill/>
            <a:ln w="1746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4" name="Line 329"/>
            <p:cNvSpPr>
              <a:spLocks noChangeShapeType="1"/>
            </p:cNvSpPr>
            <p:nvPr/>
          </p:nvSpPr>
          <p:spPr bwMode="auto">
            <a:xfrm>
              <a:off x="6072698" y="6119945"/>
              <a:ext cx="0" cy="65800"/>
            </a:xfrm>
            <a:prstGeom prst="line">
              <a:avLst/>
            </a:prstGeom>
            <a:noFill/>
            <a:ln w="1746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5" name="Line 330"/>
            <p:cNvSpPr>
              <a:spLocks noChangeShapeType="1"/>
            </p:cNvSpPr>
            <p:nvPr/>
          </p:nvSpPr>
          <p:spPr bwMode="auto">
            <a:xfrm>
              <a:off x="7284645" y="6119945"/>
              <a:ext cx="0" cy="65800"/>
            </a:xfrm>
            <a:prstGeom prst="line">
              <a:avLst/>
            </a:prstGeom>
            <a:noFill/>
            <a:ln w="1746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6" name="Line 331"/>
            <p:cNvSpPr>
              <a:spLocks noChangeShapeType="1"/>
            </p:cNvSpPr>
            <p:nvPr/>
          </p:nvSpPr>
          <p:spPr bwMode="auto">
            <a:xfrm>
              <a:off x="7892149" y="6119945"/>
              <a:ext cx="0" cy="65800"/>
            </a:xfrm>
            <a:prstGeom prst="line">
              <a:avLst/>
            </a:prstGeom>
            <a:noFill/>
            <a:ln w="1746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7" name="Line 332"/>
            <p:cNvSpPr>
              <a:spLocks noChangeShapeType="1"/>
            </p:cNvSpPr>
            <p:nvPr/>
          </p:nvSpPr>
          <p:spPr bwMode="auto">
            <a:xfrm>
              <a:off x="6680202" y="6113824"/>
              <a:ext cx="0" cy="65800"/>
            </a:xfrm>
            <a:prstGeom prst="line">
              <a:avLst/>
            </a:prstGeom>
            <a:noFill/>
            <a:ln w="1746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8" name="Line 333"/>
            <p:cNvSpPr>
              <a:spLocks noChangeShapeType="1"/>
            </p:cNvSpPr>
            <p:nvPr/>
          </p:nvSpPr>
          <p:spPr bwMode="auto">
            <a:xfrm>
              <a:off x="1257044" y="4605010"/>
              <a:ext cx="79572" cy="0"/>
            </a:xfrm>
            <a:prstGeom prst="line">
              <a:avLst/>
            </a:prstGeom>
            <a:noFill/>
            <a:ln w="1746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9" name="Line 334"/>
            <p:cNvSpPr>
              <a:spLocks noChangeShapeType="1"/>
            </p:cNvSpPr>
            <p:nvPr/>
          </p:nvSpPr>
          <p:spPr bwMode="auto">
            <a:xfrm>
              <a:off x="1267755" y="5132942"/>
              <a:ext cx="79572" cy="0"/>
            </a:xfrm>
            <a:prstGeom prst="line">
              <a:avLst/>
            </a:prstGeom>
            <a:noFill/>
            <a:ln w="1746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0" name="Line 335"/>
            <p:cNvSpPr>
              <a:spLocks noChangeShapeType="1"/>
            </p:cNvSpPr>
            <p:nvPr/>
          </p:nvSpPr>
          <p:spPr bwMode="auto">
            <a:xfrm>
              <a:off x="1260104" y="5654753"/>
              <a:ext cx="78042" cy="0"/>
            </a:xfrm>
            <a:prstGeom prst="line">
              <a:avLst/>
            </a:prstGeom>
            <a:noFill/>
            <a:ln w="1746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1" name="Line 337"/>
            <p:cNvSpPr>
              <a:spLocks noChangeShapeType="1"/>
            </p:cNvSpPr>
            <p:nvPr/>
          </p:nvSpPr>
          <p:spPr bwMode="auto">
            <a:xfrm>
              <a:off x="1267755" y="3553738"/>
              <a:ext cx="78042" cy="0"/>
            </a:xfrm>
            <a:prstGeom prst="line">
              <a:avLst/>
            </a:prstGeom>
            <a:noFill/>
            <a:ln w="1746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2" name="Line 338"/>
            <p:cNvSpPr>
              <a:spLocks noChangeShapeType="1"/>
            </p:cNvSpPr>
            <p:nvPr/>
          </p:nvSpPr>
          <p:spPr bwMode="auto">
            <a:xfrm>
              <a:off x="1276937" y="3024276"/>
              <a:ext cx="78042" cy="0"/>
            </a:xfrm>
            <a:prstGeom prst="line">
              <a:avLst/>
            </a:prstGeom>
            <a:noFill/>
            <a:ln w="1746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3" name="Freeform 339"/>
            <p:cNvSpPr>
              <a:spLocks/>
            </p:cNvSpPr>
            <p:nvPr/>
          </p:nvSpPr>
          <p:spPr bwMode="auto">
            <a:xfrm>
              <a:off x="1267755" y="4006688"/>
              <a:ext cx="6627454" cy="1889842"/>
            </a:xfrm>
            <a:custGeom>
              <a:avLst/>
              <a:gdLst>
                <a:gd name="T0" fmla="*/ 0 w 28278"/>
                <a:gd name="T1" fmla="*/ 8061 h 8061"/>
                <a:gd name="T2" fmla="*/ 640 w 28278"/>
                <a:gd name="T3" fmla="*/ 7464 h 8061"/>
                <a:gd name="T4" fmla="*/ 1280 w 28278"/>
                <a:gd name="T5" fmla="*/ 6824 h 8061"/>
                <a:gd name="T6" fmla="*/ 1919 w 28278"/>
                <a:gd name="T7" fmla="*/ 6270 h 8061"/>
                <a:gd name="T8" fmla="*/ 2559 w 28278"/>
                <a:gd name="T9" fmla="*/ 5758 h 8061"/>
                <a:gd name="T10" fmla="*/ 3199 w 28278"/>
                <a:gd name="T11" fmla="*/ 5374 h 8061"/>
                <a:gd name="T12" fmla="*/ 3839 w 28278"/>
                <a:gd name="T13" fmla="*/ 5118 h 8061"/>
                <a:gd name="T14" fmla="*/ 4478 w 28278"/>
                <a:gd name="T15" fmla="*/ 4862 h 8061"/>
                <a:gd name="T16" fmla="*/ 5118 w 28278"/>
                <a:gd name="T17" fmla="*/ 4521 h 8061"/>
                <a:gd name="T18" fmla="*/ 5758 w 28278"/>
                <a:gd name="T19" fmla="*/ 4094 h 8061"/>
                <a:gd name="T20" fmla="*/ 6398 w 28278"/>
                <a:gd name="T21" fmla="*/ 3625 h 8061"/>
                <a:gd name="T22" fmla="*/ 7038 w 28278"/>
                <a:gd name="T23" fmla="*/ 3156 h 8061"/>
                <a:gd name="T24" fmla="*/ 7677 w 28278"/>
                <a:gd name="T25" fmla="*/ 2772 h 8061"/>
                <a:gd name="T26" fmla="*/ 8317 w 28278"/>
                <a:gd name="T27" fmla="*/ 2516 h 8061"/>
                <a:gd name="T28" fmla="*/ 8999 w 28278"/>
                <a:gd name="T29" fmla="*/ 2303 h 8061"/>
                <a:gd name="T30" fmla="*/ 9639 w 28278"/>
                <a:gd name="T31" fmla="*/ 2132 h 8061"/>
                <a:gd name="T32" fmla="*/ 10279 w 28278"/>
                <a:gd name="T33" fmla="*/ 1919 h 8061"/>
                <a:gd name="T34" fmla="*/ 11559 w 28278"/>
                <a:gd name="T35" fmla="*/ 1535 h 8061"/>
                <a:gd name="T36" fmla="*/ 12198 w 28278"/>
                <a:gd name="T37" fmla="*/ 1322 h 8061"/>
                <a:gd name="T38" fmla="*/ 12838 w 28278"/>
                <a:gd name="T39" fmla="*/ 1194 h 8061"/>
                <a:gd name="T40" fmla="*/ 13435 w 28278"/>
                <a:gd name="T41" fmla="*/ 1066 h 8061"/>
                <a:gd name="T42" fmla="*/ 13947 w 28278"/>
                <a:gd name="T43" fmla="*/ 981 h 8061"/>
                <a:gd name="T44" fmla="*/ 14246 w 28278"/>
                <a:gd name="T45" fmla="*/ 981 h 8061"/>
                <a:gd name="T46" fmla="*/ 14587 w 28278"/>
                <a:gd name="T47" fmla="*/ 938 h 8061"/>
                <a:gd name="T48" fmla="*/ 14971 w 28278"/>
                <a:gd name="T49" fmla="*/ 896 h 8061"/>
                <a:gd name="T50" fmla="*/ 15397 w 28278"/>
                <a:gd name="T51" fmla="*/ 853 h 8061"/>
                <a:gd name="T52" fmla="*/ 16463 w 28278"/>
                <a:gd name="T53" fmla="*/ 725 h 8061"/>
                <a:gd name="T54" fmla="*/ 17658 w 28278"/>
                <a:gd name="T55" fmla="*/ 597 h 8061"/>
                <a:gd name="T56" fmla="*/ 19023 w 28278"/>
                <a:gd name="T57" fmla="*/ 469 h 8061"/>
                <a:gd name="T58" fmla="*/ 20558 w 28278"/>
                <a:gd name="T59" fmla="*/ 384 h 8061"/>
                <a:gd name="T60" fmla="*/ 21368 w 28278"/>
                <a:gd name="T61" fmla="*/ 298 h 8061"/>
                <a:gd name="T62" fmla="*/ 22307 w 28278"/>
                <a:gd name="T63" fmla="*/ 256 h 8061"/>
                <a:gd name="T64" fmla="*/ 23245 w 28278"/>
                <a:gd name="T65" fmla="*/ 213 h 8061"/>
                <a:gd name="T66" fmla="*/ 24226 w 28278"/>
                <a:gd name="T67" fmla="*/ 170 h 8061"/>
                <a:gd name="T68" fmla="*/ 26273 w 28278"/>
                <a:gd name="T69" fmla="*/ 85 h 8061"/>
                <a:gd name="T70" fmla="*/ 28278 w 28278"/>
                <a:gd name="T71" fmla="*/ 0 h 8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278" h="8061">
                  <a:moveTo>
                    <a:pt x="0" y="8061"/>
                  </a:moveTo>
                  <a:lnTo>
                    <a:pt x="640" y="7464"/>
                  </a:lnTo>
                  <a:lnTo>
                    <a:pt x="1280" y="6824"/>
                  </a:lnTo>
                  <a:lnTo>
                    <a:pt x="1919" y="6270"/>
                  </a:lnTo>
                  <a:lnTo>
                    <a:pt x="2559" y="5758"/>
                  </a:lnTo>
                  <a:lnTo>
                    <a:pt x="3199" y="5374"/>
                  </a:lnTo>
                  <a:lnTo>
                    <a:pt x="3839" y="5118"/>
                  </a:lnTo>
                  <a:lnTo>
                    <a:pt x="4478" y="4862"/>
                  </a:lnTo>
                  <a:lnTo>
                    <a:pt x="5118" y="4521"/>
                  </a:lnTo>
                  <a:lnTo>
                    <a:pt x="5758" y="4094"/>
                  </a:lnTo>
                  <a:lnTo>
                    <a:pt x="6398" y="3625"/>
                  </a:lnTo>
                  <a:lnTo>
                    <a:pt x="7038" y="3156"/>
                  </a:lnTo>
                  <a:lnTo>
                    <a:pt x="7677" y="2772"/>
                  </a:lnTo>
                  <a:lnTo>
                    <a:pt x="8317" y="2516"/>
                  </a:lnTo>
                  <a:lnTo>
                    <a:pt x="8999" y="2303"/>
                  </a:lnTo>
                  <a:lnTo>
                    <a:pt x="9639" y="2132"/>
                  </a:lnTo>
                  <a:lnTo>
                    <a:pt x="10279" y="1919"/>
                  </a:lnTo>
                  <a:lnTo>
                    <a:pt x="11559" y="1535"/>
                  </a:lnTo>
                  <a:lnTo>
                    <a:pt x="12198" y="1322"/>
                  </a:lnTo>
                  <a:lnTo>
                    <a:pt x="12838" y="1194"/>
                  </a:lnTo>
                  <a:lnTo>
                    <a:pt x="13435" y="1066"/>
                  </a:lnTo>
                  <a:lnTo>
                    <a:pt x="13947" y="981"/>
                  </a:lnTo>
                  <a:lnTo>
                    <a:pt x="14246" y="981"/>
                  </a:lnTo>
                  <a:lnTo>
                    <a:pt x="14587" y="938"/>
                  </a:lnTo>
                  <a:lnTo>
                    <a:pt x="14971" y="896"/>
                  </a:lnTo>
                  <a:lnTo>
                    <a:pt x="15397" y="853"/>
                  </a:lnTo>
                  <a:lnTo>
                    <a:pt x="16463" y="725"/>
                  </a:lnTo>
                  <a:lnTo>
                    <a:pt x="17658" y="597"/>
                  </a:lnTo>
                  <a:lnTo>
                    <a:pt x="19023" y="469"/>
                  </a:lnTo>
                  <a:lnTo>
                    <a:pt x="20558" y="384"/>
                  </a:lnTo>
                  <a:lnTo>
                    <a:pt x="21368" y="298"/>
                  </a:lnTo>
                  <a:lnTo>
                    <a:pt x="22307" y="256"/>
                  </a:lnTo>
                  <a:lnTo>
                    <a:pt x="23245" y="213"/>
                  </a:lnTo>
                  <a:lnTo>
                    <a:pt x="24226" y="170"/>
                  </a:lnTo>
                  <a:lnTo>
                    <a:pt x="26273" y="85"/>
                  </a:lnTo>
                  <a:lnTo>
                    <a:pt x="28278" y="0"/>
                  </a:lnTo>
                </a:path>
              </a:pathLst>
            </a:custGeom>
            <a:noFill/>
            <a:ln w="38100" cap="flat">
              <a:solidFill>
                <a:srgbClr val="4472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4" name="Rectangle 341"/>
            <p:cNvSpPr>
              <a:spLocks noChangeArrowheads="1"/>
            </p:cNvSpPr>
            <p:nvPr/>
          </p:nvSpPr>
          <p:spPr bwMode="auto">
            <a:xfrm>
              <a:off x="1218788" y="5836851"/>
              <a:ext cx="99465" cy="99465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rgbClr val="4472C4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5" name="Rectangle 342"/>
            <p:cNvSpPr>
              <a:spLocks noChangeArrowheads="1"/>
            </p:cNvSpPr>
            <p:nvPr/>
          </p:nvSpPr>
          <p:spPr bwMode="auto">
            <a:xfrm>
              <a:off x="1818641" y="5305859"/>
              <a:ext cx="99465" cy="100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6" name="Rectangle 343"/>
            <p:cNvSpPr>
              <a:spLocks noChangeArrowheads="1"/>
            </p:cNvSpPr>
            <p:nvPr/>
          </p:nvSpPr>
          <p:spPr bwMode="auto">
            <a:xfrm>
              <a:off x="1818641" y="5305859"/>
              <a:ext cx="99465" cy="100996"/>
            </a:xfrm>
            <a:prstGeom prst="rect">
              <a:avLst/>
            </a:prstGeom>
            <a:noFill/>
            <a:ln w="19050" cap="flat">
              <a:solidFill>
                <a:srgbClr val="4472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7" name="Rectangle 344"/>
            <p:cNvSpPr>
              <a:spLocks noChangeArrowheads="1"/>
            </p:cNvSpPr>
            <p:nvPr/>
          </p:nvSpPr>
          <p:spPr bwMode="auto">
            <a:xfrm>
              <a:off x="2416963" y="5016644"/>
              <a:ext cx="100996" cy="99465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8" name="Rectangle 345"/>
            <p:cNvSpPr>
              <a:spLocks noChangeArrowheads="1"/>
            </p:cNvSpPr>
            <p:nvPr/>
          </p:nvSpPr>
          <p:spPr bwMode="auto">
            <a:xfrm>
              <a:off x="2416963" y="5016644"/>
              <a:ext cx="100996" cy="99465"/>
            </a:xfrm>
            <a:prstGeom prst="rect">
              <a:avLst/>
            </a:prstGeom>
            <a:noFill/>
            <a:ln w="6350" cap="flat">
              <a:solidFill>
                <a:srgbClr val="4472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1" name="Rectangle 348"/>
            <p:cNvSpPr>
              <a:spLocks noChangeArrowheads="1"/>
            </p:cNvSpPr>
            <p:nvPr/>
          </p:nvSpPr>
          <p:spPr bwMode="auto">
            <a:xfrm>
              <a:off x="3627380" y="4406080"/>
              <a:ext cx="99465" cy="100996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2" name="Rectangle 349"/>
            <p:cNvSpPr>
              <a:spLocks noChangeArrowheads="1"/>
            </p:cNvSpPr>
            <p:nvPr/>
          </p:nvSpPr>
          <p:spPr bwMode="auto">
            <a:xfrm>
              <a:off x="3627380" y="4406080"/>
              <a:ext cx="99465" cy="100996"/>
            </a:xfrm>
            <a:prstGeom prst="rect">
              <a:avLst/>
            </a:prstGeom>
            <a:noFill/>
            <a:ln w="6350" cap="flat">
              <a:solidFill>
                <a:srgbClr val="4472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3" name="Rectangle 350"/>
            <p:cNvSpPr>
              <a:spLocks noChangeArrowheads="1"/>
            </p:cNvSpPr>
            <p:nvPr/>
          </p:nvSpPr>
          <p:spPr bwMode="auto">
            <a:xfrm>
              <a:off x="4227233" y="4236223"/>
              <a:ext cx="99465" cy="100996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4" name="Rectangle 351"/>
            <p:cNvSpPr>
              <a:spLocks noChangeArrowheads="1"/>
            </p:cNvSpPr>
            <p:nvPr/>
          </p:nvSpPr>
          <p:spPr bwMode="auto">
            <a:xfrm>
              <a:off x="4227233" y="4236223"/>
              <a:ext cx="99465" cy="100996"/>
            </a:xfrm>
            <a:prstGeom prst="rect">
              <a:avLst/>
            </a:prstGeom>
            <a:noFill/>
            <a:ln w="6350" cap="flat">
              <a:solidFill>
                <a:srgbClr val="4472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5" name="Rectangle 352"/>
            <p:cNvSpPr>
              <a:spLocks noChangeArrowheads="1"/>
            </p:cNvSpPr>
            <p:nvPr/>
          </p:nvSpPr>
          <p:spPr bwMode="auto">
            <a:xfrm>
              <a:off x="4836267" y="4156651"/>
              <a:ext cx="99465" cy="99465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Rectangle 353"/>
            <p:cNvSpPr>
              <a:spLocks noChangeArrowheads="1"/>
            </p:cNvSpPr>
            <p:nvPr/>
          </p:nvSpPr>
          <p:spPr bwMode="auto">
            <a:xfrm>
              <a:off x="4836267" y="4156651"/>
              <a:ext cx="99465" cy="99465"/>
            </a:xfrm>
            <a:prstGeom prst="rect">
              <a:avLst/>
            </a:prstGeom>
            <a:noFill/>
            <a:ln w="6350" cap="flat">
              <a:solidFill>
                <a:srgbClr val="4472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7" name="Rectangle 354"/>
            <p:cNvSpPr>
              <a:spLocks noChangeArrowheads="1"/>
            </p:cNvSpPr>
            <p:nvPr/>
          </p:nvSpPr>
          <p:spPr bwMode="auto">
            <a:xfrm>
              <a:off x="6035972" y="4046474"/>
              <a:ext cx="99465" cy="99465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8" name="Rectangle 355"/>
            <p:cNvSpPr>
              <a:spLocks noChangeArrowheads="1"/>
            </p:cNvSpPr>
            <p:nvPr/>
          </p:nvSpPr>
          <p:spPr bwMode="auto">
            <a:xfrm>
              <a:off x="6035972" y="4046474"/>
              <a:ext cx="99465" cy="99465"/>
            </a:xfrm>
            <a:prstGeom prst="rect">
              <a:avLst/>
            </a:prstGeom>
            <a:noFill/>
            <a:ln w="6350" cap="flat">
              <a:solidFill>
                <a:srgbClr val="4472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9" name="Rectangle 356"/>
            <p:cNvSpPr>
              <a:spLocks noChangeArrowheads="1"/>
            </p:cNvSpPr>
            <p:nvPr/>
          </p:nvSpPr>
          <p:spPr bwMode="auto">
            <a:xfrm>
              <a:off x="7844712" y="3956190"/>
              <a:ext cx="99465" cy="100996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0" name="Rectangle 357"/>
            <p:cNvSpPr>
              <a:spLocks noChangeArrowheads="1"/>
            </p:cNvSpPr>
            <p:nvPr/>
          </p:nvSpPr>
          <p:spPr bwMode="auto">
            <a:xfrm>
              <a:off x="7844712" y="3956190"/>
              <a:ext cx="99465" cy="100996"/>
            </a:xfrm>
            <a:prstGeom prst="rect">
              <a:avLst/>
            </a:prstGeom>
            <a:noFill/>
            <a:ln w="6350" cap="flat">
              <a:solidFill>
                <a:srgbClr val="4472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1" name="Freeform 358"/>
            <p:cNvSpPr>
              <a:spLocks noEditPoints="1"/>
            </p:cNvSpPr>
            <p:nvPr/>
          </p:nvSpPr>
          <p:spPr bwMode="auto">
            <a:xfrm>
              <a:off x="1208076" y="5826139"/>
              <a:ext cx="110177" cy="110177"/>
            </a:xfrm>
            <a:custGeom>
              <a:avLst/>
              <a:gdLst>
                <a:gd name="T0" fmla="*/ 469 w 469"/>
                <a:gd name="T1" fmla="*/ 470 h 470"/>
                <a:gd name="T2" fmla="*/ 0 w 469"/>
                <a:gd name="T3" fmla="*/ 0 h 470"/>
                <a:gd name="T4" fmla="*/ 469 w 469"/>
                <a:gd name="T5" fmla="*/ 470 h 470"/>
                <a:gd name="T6" fmla="*/ 0 w 469"/>
                <a:gd name="T7" fmla="*/ 470 h 470"/>
                <a:gd name="T8" fmla="*/ 469 w 469"/>
                <a:gd name="T9" fmla="*/ 0 h 470"/>
                <a:gd name="T10" fmla="*/ 0 w 469"/>
                <a:gd name="T11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9" h="470">
                  <a:moveTo>
                    <a:pt x="469" y="470"/>
                  </a:moveTo>
                  <a:lnTo>
                    <a:pt x="0" y="0"/>
                  </a:lnTo>
                  <a:lnTo>
                    <a:pt x="469" y="470"/>
                  </a:lnTo>
                  <a:close/>
                  <a:moveTo>
                    <a:pt x="0" y="470"/>
                  </a:moveTo>
                  <a:lnTo>
                    <a:pt x="469" y="0"/>
                  </a:lnTo>
                  <a:lnTo>
                    <a:pt x="0" y="47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2" name="Freeform 361"/>
            <p:cNvSpPr>
              <a:spLocks noEditPoints="1"/>
            </p:cNvSpPr>
            <p:nvPr/>
          </p:nvSpPr>
          <p:spPr bwMode="auto">
            <a:xfrm>
              <a:off x="1807929" y="5296677"/>
              <a:ext cx="110177" cy="110177"/>
            </a:xfrm>
            <a:custGeom>
              <a:avLst/>
              <a:gdLst>
                <a:gd name="T0" fmla="*/ 469 w 469"/>
                <a:gd name="T1" fmla="*/ 469 h 469"/>
                <a:gd name="T2" fmla="*/ 0 w 469"/>
                <a:gd name="T3" fmla="*/ 0 h 469"/>
                <a:gd name="T4" fmla="*/ 469 w 469"/>
                <a:gd name="T5" fmla="*/ 469 h 469"/>
                <a:gd name="T6" fmla="*/ 0 w 469"/>
                <a:gd name="T7" fmla="*/ 469 h 469"/>
                <a:gd name="T8" fmla="*/ 469 w 469"/>
                <a:gd name="T9" fmla="*/ 0 h 469"/>
                <a:gd name="T10" fmla="*/ 0 w 469"/>
                <a:gd name="T11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9" h="469">
                  <a:moveTo>
                    <a:pt x="469" y="469"/>
                  </a:moveTo>
                  <a:lnTo>
                    <a:pt x="0" y="0"/>
                  </a:lnTo>
                  <a:lnTo>
                    <a:pt x="469" y="469"/>
                  </a:lnTo>
                  <a:close/>
                  <a:moveTo>
                    <a:pt x="0" y="469"/>
                  </a:moveTo>
                  <a:lnTo>
                    <a:pt x="469" y="0"/>
                  </a:lnTo>
                  <a:lnTo>
                    <a:pt x="0" y="469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3" name="Freeform 363"/>
            <p:cNvSpPr>
              <a:spLocks noEditPoints="1"/>
            </p:cNvSpPr>
            <p:nvPr/>
          </p:nvSpPr>
          <p:spPr bwMode="auto">
            <a:xfrm>
              <a:off x="2407782" y="5005932"/>
              <a:ext cx="110177" cy="110177"/>
            </a:xfrm>
            <a:custGeom>
              <a:avLst/>
              <a:gdLst>
                <a:gd name="T0" fmla="*/ 469 w 469"/>
                <a:gd name="T1" fmla="*/ 469 h 469"/>
                <a:gd name="T2" fmla="*/ 0 w 469"/>
                <a:gd name="T3" fmla="*/ 0 h 469"/>
                <a:gd name="T4" fmla="*/ 469 w 469"/>
                <a:gd name="T5" fmla="*/ 469 h 469"/>
                <a:gd name="T6" fmla="*/ 0 w 469"/>
                <a:gd name="T7" fmla="*/ 469 h 469"/>
                <a:gd name="T8" fmla="*/ 469 w 469"/>
                <a:gd name="T9" fmla="*/ 0 h 469"/>
                <a:gd name="T10" fmla="*/ 0 w 469"/>
                <a:gd name="T11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9" h="469">
                  <a:moveTo>
                    <a:pt x="469" y="469"/>
                  </a:moveTo>
                  <a:lnTo>
                    <a:pt x="0" y="0"/>
                  </a:lnTo>
                  <a:lnTo>
                    <a:pt x="469" y="469"/>
                  </a:lnTo>
                  <a:close/>
                  <a:moveTo>
                    <a:pt x="0" y="469"/>
                  </a:moveTo>
                  <a:lnTo>
                    <a:pt x="469" y="0"/>
                  </a:lnTo>
                  <a:lnTo>
                    <a:pt x="0" y="469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5" name="Freeform 369"/>
            <p:cNvSpPr>
              <a:spLocks noEditPoints="1"/>
            </p:cNvSpPr>
            <p:nvPr/>
          </p:nvSpPr>
          <p:spPr bwMode="auto">
            <a:xfrm>
              <a:off x="3616669" y="4396898"/>
              <a:ext cx="110177" cy="110177"/>
            </a:xfrm>
            <a:custGeom>
              <a:avLst/>
              <a:gdLst>
                <a:gd name="T0" fmla="*/ 469 w 469"/>
                <a:gd name="T1" fmla="*/ 469 h 469"/>
                <a:gd name="T2" fmla="*/ 0 w 469"/>
                <a:gd name="T3" fmla="*/ 0 h 469"/>
                <a:gd name="T4" fmla="*/ 469 w 469"/>
                <a:gd name="T5" fmla="*/ 469 h 469"/>
                <a:gd name="T6" fmla="*/ 0 w 469"/>
                <a:gd name="T7" fmla="*/ 469 h 469"/>
                <a:gd name="T8" fmla="*/ 469 w 469"/>
                <a:gd name="T9" fmla="*/ 0 h 469"/>
                <a:gd name="T10" fmla="*/ 0 w 469"/>
                <a:gd name="T11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9" h="469">
                  <a:moveTo>
                    <a:pt x="469" y="469"/>
                  </a:moveTo>
                  <a:lnTo>
                    <a:pt x="0" y="0"/>
                  </a:lnTo>
                  <a:lnTo>
                    <a:pt x="469" y="469"/>
                  </a:lnTo>
                  <a:close/>
                  <a:moveTo>
                    <a:pt x="0" y="469"/>
                  </a:moveTo>
                  <a:lnTo>
                    <a:pt x="469" y="0"/>
                  </a:lnTo>
                  <a:lnTo>
                    <a:pt x="0" y="469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6" name="Freeform 372"/>
            <p:cNvSpPr>
              <a:spLocks noEditPoints="1"/>
            </p:cNvSpPr>
            <p:nvPr/>
          </p:nvSpPr>
          <p:spPr bwMode="auto">
            <a:xfrm>
              <a:off x="4216521" y="4227042"/>
              <a:ext cx="110177" cy="110177"/>
            </a:xfrm>
            <a:custGeom>
              <a:avLst/>
              <a:gdLst>
                <a:gd name="T0" fmla="*/ 469 w 469"/>
                <a:gd name="T1" fmla="*/ 469 h 469"/>
                <a:gd name="T2" fmla="*/ 0 w 469"/>
                <a:gd name="T3" fmla="*/ 0 h 469"/>
                <a:gd name="T4" fmla="*/ 469 w 469"/>
                <a:gd name="T5" fmla="*/ 469 h 469"/>
                <a:gd name="T6" fmla="*/ 0 w 469"/>
                <a:gd name="T7" fmla="*/ 469 h 469"/>
                <a:gd name="T8" fmla="*/ 469 w 469"/>
                <a:gd name="T9" fmla="*/ 0 h 469"/>
                <a:gd name="T10" fmla="*/ 0 w 469"/>
                <a:gd name="T11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9" h="469">
                  <a:moveTo>
                    <a:pt x="469" y="469"/>
                  </a:moveTo>
                  <a:lnTo>
                    <a:pt x="0" y="0"/>
                  </a:lnTo>
                  <a:lnTo>
                    <a:pt x="469" y="469"/>
                  </a:lnTo>
                  <a:close/>
                  <a:moveTo>
                    <a:pt x="0" y="469"/>
                  </a:moveTo>
                  <a:lnTo>
                    <a:pt x="469" y="0"/>
                  </a:lnTo>
                  <a:lnTo>
                    <a:pt x="0" y="469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7" name="Freeform 375"/>
            <p:cNvSpPr>
              <a:spLocks noEditPoints="1"/>
            </p:cNvSpPr>
            <p:nvPr/>
          </p:nvSpPr>
          <p:spPr bwMode="auto">
            <a:xfrm>
              <a:off x="4827086" y="4145939"/>
              <a:ext cx="108647" cy="110177"/>
            </a:xfrm>
            <a:custGeom>
              <a:avLst/>
              <a:gdLst>
                <a:gd name="T0" fmla="*/ 469 w 469"/>
                <a:gd name="T1" fmla="*/ 469 h 469"/>
                <a:gd name="T2" fmla="*/ 0 w 469"/>
                <a:gd name="T3" fmla="*/ 0 h 469"/>
                <a:gd name="T4" fmla="*/ 469 w 469"/>
                <a:gd name="T5" fmla="*/ 469 h 469"/>
                <a:gd name="T6" fmla="*/ 0 w 469"/>
                <a:gd name="T7" fmla="*/ 469 h 469"/>
                <a:gd name="T8" fmla="*/ 469 w 469"/>
                <a:gd name="T9" fmla="*/ 0 h 469"/>
                <a:gd name="T10" fmla="*/ 0 w 469"/>
                <a:gd name="T11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9" h="469">
                  <a:moveTo>
                    <a:pt x="469" y="469"/>
                  </a:moveTo>
                  <a:lnTo>
                    <a:pt x="0" y="0"/>
                  </a:lnTo>
                  <a:lnTo>
                    <a:pt x="469" y="469"/>
                  </a:lnTo>
                  <a:close/>
                  <a:moveTo>
                    <a:pt x="0" y="469"/>
                  </a:moveTo>
                  <a:lnTo>
                    <a:pt x="469" y="0"/>
                  </a:lnTo>
                  <a:lnTo>
                    <a:pt x="0" y="469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8" name="Freeform 378"/>
            <p:cNvSpPr>
              <a:spLocks noEditPoints="1"/>
            </p:cNvSpPr>
            <p:nvPr/>
          </p:nvSpPr>
          <p:spPr bwMode="auto">
            <a:xfrm>
              <a:off x="6025261" y="4037293"/>
              <a:ext cx="110177" cy="108647"/>
            </a:xfrm>
            <a:custGeom>
              <a:avLst/>
              <a:gdLst>
                <a:gd name="T0" fmla="*/ 469 w 469"/>
                <a:gd name="T1" fmla="*/ 469 h 469"/>
                <a:gd name="T2" fmla="*/ 0 w 469"/>
                <a:gd name="T3" fmla="*/ 0 h 469"/>
                <a:gd name="T4" fmla="*/ 469 w 469"/>
                <a:gd name="T5" fmla="*/ 469 h 469"/>
                <a:gd name="T6" fmla="*/ 0 w 469"/>
                <a:gd name="T7" fmla="*/ 469 h 469"/>
                <a:gd name="T8" fmla="*/ 469 w 469"/>
                <a:gd name="T9" fmla="*/ 0 h 469"/>
                <a:gd name="T10" fmla="*/ 0 w 469"/>
                <a:gd name="T11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9" h="469">
                  <a:moveTo>
                    <a:pt x="469" y="469"/>
                  </a:moveTo>
                  <a:lnTo>
                    <a:pt x="0" y="0"/>
                  </a:lnTo>
                  <a:lnTo>
                    <a:pt x="469" y="469"/>
                  </a:lnTo>
                  <a:close/>
                  <a:moveTo>
                    <a:pt x="0" y="469"/>
                  </a:moveTo>
                  <a:lnTo>
                    <a:pt x="469" y="0"/>
                  </a:lnTo>
                  <a:lnTo>
                    <a:pt x="0" y="469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9" name="Freeform 381"/>
            <p:cNvSpPr>
              <a:spLocks noEditPoints="1"/>
            </p:cNvSpPr>
            <p:nvPr/>
          </p:nvSpPr>
          <p:spPr bwMode="auto">
            <a:xfrm>
              <a:off x="7835531" y="3947009"/>
              <a:ext cx="108647" cy="110177"/>
            </a:xfrm>
            <a:custGeom>
              <a:avLst/>
              <a:gdLst>
                <a:gd name="T0" fmla="*/ 469 w 469"/>
                <a:gd name="T1" fmla="*/ 469 h 469"/>
                <a:gd name="T2" fmla="*/ 0 w 469"/>
                <a:gd name="T3" fmla="*/ 0 h 469"/>
                <a:gd name="T4" fmla="*/ 469 w 469"/>
                <a:gd name="T5" fmla="*/ 469 h 469"/>
                <a:gd name="T6" fmla="*/ 0 w 469"/>
                <a:gd name="T7" fmla="*/ 469 h 469"/>
                <a:gd name="T8" fmla="*/ 469 w 469"/>
                <a:gd name="T9" fmla="*/ 0 h 469"/>
                <a:gd name="T10" fmla="*/ 0 w 469"/>
                <a:gd name="T11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9" h="469">
                  <a:moveTo>
                    <a:pt x="469" y="469"/>
                  </a:moveTo>
                  <a:lnTo>
                    <a:pt x="0" y="0"/>
                  </a:lnTo>
                  <a:lnTo>
                    <a:pt x="469" y="469"/>
                  </a:lnTo>
                  <a:close/>
                  <a:moveTo>
                    <a:pt x="0" y="469"/>
                  </a:moveTo>
                  <a:lnTo>
                    <a:pt x="469" y="0"/>
                  </a:lnTo>
                  <a:lnTo>
                    <a:pt x="0" y="469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0" name="Freeform 384"/>
            <p:cNvSpPr>
              <a:spLocks/>
            </p:cNvSpPr>
            <p:nvPr/>
          </p:nvSpPr>
          <p:spPr bwMode="auto">
            <a:xfrm>
              <a:off x="1267755" y="3907222"/>
              <a:ext cx="6627454" cy="1839345"/>
            </a:xfrm>
            <a:custGeom>
              <a:avLst/>
              <a:gdLst>
                <a:gd name="T0" fmla="*/ 0 w 28278"/>
                <a:gd name="T1" fmla="*/ 7848 h 7848"/>
                <a:gd name="T2" fmla="*/ 640 w 28278"/>
                <a:gd name="T3" fmla="*/ 7251 h 7848"/>
                <a:gd name="T4" fmla="*/ 1280 w 28278"/>
                <a:gd name="T5" fmla="*/ 6697 h 7848"/>
                <a:gd name="T6" fmla="*/ 1919 w 28278"/>
                <a:gd name="T7" fmla="*/ 6142 h 7848"/>
                <a:gd name="T8" fmla="*/ 2559 w 28278"/>
                <a:gd name="T9" fmla="*/ 5630 h 7848"/>
                <a:gd name="T10" fmla="*/ 3199 w 28278"/>
                <a:gd name="T11" fmla="*/ 5289 h 7848"/>
                <a:gd name="T12" fmla="*/ 3839 w 28278"/>
                <a:gd name="T13" fmla="*/ 4991 h 7848"/>
                <a:gd name="T14" fmla="*/ 4478 w 28278"/>
                <a:gd name="T15" fmla="*/ 4692 h 7848"/>
                <a:gd name="T16" fmla="*/ 5118 w 28278"/>
                <a:gd name="T17" fmla="*/ 4351 h 7848"/>
                <a:gd name="T18" fmla="*/ 5758 w 28278"/>
                <a:gd name="T19" fmla="*/ 3924 h 7848"/>
                <a:gd name="T20" fmla="*/ 6398 w 28278"/>
                <a:gd name="T21" fmla="*/ 3455 h 7848"/>
                <a:gd name="T22" fmla="*/ 7038 w 28278"/>
                <a:gd name="T23" fmla="*/ 3029 h 7848"/>
                <a:gd name="T24" fmla="*/ 7677 w 28278"/>
                <a:gd name="T25" fmla="*/ 2645 h 7848"/>
                <a:gd name="T26" fmla="*/ 8317 w 28278"/>
                <a:gd name="T27" fmla="*/ 2389 h 7848"/>
                <a:gd name="T28" fmla="*/ 8999 w 28278"/>
                <a:gd name="T29" fmla="*/ 2176 h 7848"/>
                <a:gd name="T30" fmla="*/ 9639 w 28278"/>
                <a:gd name="T31" fmla="*/ 2005 h 7848"/>
                <a:gd name="T32" fmla="*/ 10279 w 28278"/>
                <a:gd name="T33" fmla="*/ 1877 h 7848"/>
                <a:gd name="T34" fmla="*/ 11559 w 28278"/>
                <a:gd name="T35" fmla="*/ 1493 h 7848"/>
                <a:gd name="T36" fmla="*/ 12838 w 28278"/>
                <a:gd name="T37" fmla="*/ 1195 h 7848"/>
                <a:gd name="T38" fmla="*/ 13435 w 28278"/>
                <a:gd name="T39" fmla="*/ 1067 h 7848"/>
                <a:gd name="T40" fmla="*/ 13947 w 28278"/>
                <a:gd name="T41" fmla="*/ 981 h 7848"/>
                <a:gd name="T42" fmla="*/ 14246 w 28278"/>
                <a:gd name="T43" fmla="*/ 981 h 7848"/>
                <a:gd name="T44" fmla="*/ 14587 w 28278"/>
                <a:gd name="T45" fmla="*/ 939 h 7848"/>
                <a:gd name="T46" fmla="*/ 14971 w 28278"/>
                <a:gd name="T47" fmla="*/ 896 h 7848"/>
                <a:gd name="T48" fmla="*/ 15397 w 28278"/>
                <a:gd name="T49" fmla="*/ 853 h 7848"/>
                <a:gd name="T50" fmla="*/ 16463 w 28278"/>
                <a:gd name="T51" fmla="*/ 725 h 7848"/>
                <a:gd name="T52" fmla="*/ 17658 w 28278"/>
                <a:gd name="T53" fmla="*/ 597 h 7848"/>
                <a:gd name="T54" fmla="*/ 19023 w 28278"/>
                <a:gd name="T55" fmla="*/ 469 h 7848"/>
                <a:gd name="T56" fmla="*/ 20558 w 28278"/>
                <a:gd name="T57" fmla="*/ 342 h 7848"/>
                <a:gd name="T58" fmla="*/ 21368 w 28278"/>
                <a:gd name="T59" fmla="*/ 299 h 7848"/>
                <a:gd name="T60" fmla="*/ 22307 w 28278"/>
                <a:gd name="T61" fmla="*/ 256 h 7848"/>
                <a:gd name="T62" fmla="*/ 23245 w 28278"/>
                <a:gd name="T63" fmla="*/ 214 h 7848"/>
                <a:gd name="T64" fmla="*/ 24226 w 28278"/>
                <a:gd name="T65" fmla="*/ 171 h 7848"/>
                <a:gd name="T66" fmla="*/ 26273 w 28278"/>
                <a:gd name="T67" fmla="*/ 86 h 7848"/>
                <a:gd name="T68" fmla="*/ 28278 w 28278"/>
                <a:gd name="T69" fmla="*/ 0 h 7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278" h="7848">
                  <a:moveTo>
                    <a:pt x="0" y="7848"/>
                  </a:moveTo>
                  <a:lnTo>
                    <a:pt x="640" y="7251"/>
                  </a:lnTo>
                  <a:lnTo>
                    <a:pt x="1280" y="6697"/>
                  </a:lnTo>
                  <a:lnTo>
                    <a:pt x="1919" y="6142"/>
                  </a:lnTo>
                  <a:lnTo>
                    <a:pt x="2559" y="5630"/>
                  </a:lnTo>
                  <a:lnTo>
                    <a:pt x="3199" y="5289"/>
                  </a:lnTo>
                  <a:lnTo>
                    <a:pt x="3839" y="4991"/>
                  </a:lnTo>
                  <a:lnTo>
                    <a:pt x="4478" y="4692"/>
                  </a:lnTo>
                  <a:lnTo>
                    <a:pt x="5118" y="4351"/>
                  </a:lnTo>
                  <a:lnTo>
                    <a:pt x="5758" y="3924"/>
                  </a:lnTo>
                  <a:lnTo>
                    <a:pt x="6398" y="3455"/>
                  </a:lnTo>
                  <a:lnTo>
                    <a:pt x="7038" y="3029"/>
                  </a:lnTo>
                  <a:lnTo>
                    <a:pt x="7677" y="2645"/>
                  </a:lnTo>
                  <a:lnTo>
                    <a:pt x="8317" y="2389"/>
                  </a:lnTo>
                  <a:lnTo>
                    <a:pt x="8999" y="2176"/>
                  </a:lnTo>
                  <a:lnTo>
                    <a:pt x="9639" y="2005"/>
                  </a:lnTo>
                  <a:lnTo>
                    <a:pt x="10279" y="1877"/>
                  </a:lnTo>
                  <a:lnTo>
                    <a:pt x="11559" y="1493"/>
                  </a:lnTo>
                  <a:lnTo>
                    <a:pt x="12838" y="1195"/>
                  </a:lnTo>
                  <a:lnTo>
                    <a:pt x="13435" y="1067"/>
                  </a:lnTo>
                  <a:lnTo>
                    <a:pt x="13947" y="981"/>
                  </a:lnTo>
                  <a:lnTo>
                    <a:pt x="14246" y="981"/>
                  </a:lnTo>
                  <a:lnTo>
                    <a:pt x="14587" y="939"/>
                  </a:lnTo>
                  <a:lnTo>
                    <a:pt x="14971" y="896"/>
                  </a:lnTo>
                  <a:lnTo>
                    <a:pt x="15397" y="853"/>
                  </a:lnTo>
                  <a:lnTo>
                    <a:pt x="16463" y="725"/>
                  </a:lnTo>
                  <a:lnTo>
                    <a:pt x="17658" y="597"/>
                  </a:lnTo>
                  <a:lnTo>
                    <a:pt x="19023" y="469"/>
                  </a:lnTo>
                  <a:lnTo>
                    <a:pt x="20558" y="342"/>
                  </a:lnTo>
                  <a:lnTo>
                    <a:pt x="21368" y="299"/>
                  </a:lnTo>
                  <a:lnTo>
                    <a:pt x="22307" y="256"/>
                  </a:lnTo>
                  <a:lnTo>
                    <a:pt x="23245" y="214"/>
                  </a:lnTo>
                  <a:lnTo>
                    <a:pt x="24226" y="171"/>
                  </a:lnTo>
                  <a:lnTo>
                    <a:pt x="26273" y="86"/>
                  </a:lnTo>
                  <a:lnTo>
                    <a:pt x="28278" y="0"/>
                  </a:ln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1" name="Freeform 387"/>
            <p:cNvSpPr>
              <a:spLocks/>
            </p:cNvSpPr>
            <p:nvPr/>
          </p:nvSpPr>
          <p:spPr bwMode="auto">
            <a:xfrm>
              <a:off x="1807929" y="5166607"/>
              <a:ext cx="119358" cy="119358"/>
            </a:xfrm>
            <a:custGeom>
              <a:avLst/>
              <a:gdLst>
                <a:gd name="T0" fmla="*/ 256 w 512"/>
                <a:gd name="T1" fmla="*/ 0 h 512"/>
                <a:gd name="T2" fmla="*/ 512 w 512"/>
                <a:gd name="T3" fmla="*/ 256 h 512"/>
                <a:gd name="T4" fmla="*/ 256 w 512"/>
                <a:gd name="T5" fmla="*/ 512 h 512"/>
                <a:gd name="T6" fmla="*/ 0 w 512"/>
                <a:gd name="T7" fmla="*/ 256 h 512"/>
                <a:gd name="T8" fmla="*/ 256 w 512"/>
                <a:gd name="T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lnTo>
                    <a:pt x="512" y="256"/>
                  </a:lnTo>
                  <a:lnTo>
                    <a:pt x="256" y="512"/>
                  </a:lnTo>
                  <a:lnTo>
                    <a:pt x="0" y="256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2" name="Rectangle 404"/>
            <p:cNvSpPr>
              <a:spLocks noChangeArrowheads="1"/>
            </p:cNvSpPr>
            <p:nvPr/>
          </p:nvSpPr>
          <p:spPr bwMode="auto">
            <a:xfrm>
              <a:off x="837759" y="6009768"/>
              <a:ext cx="501918" cy="350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-2.0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3" name="Rectangle 405"/>
            <p:cNvSpPr>
              <a:spLocks noChangeArrowheads="1"/>
            </p:cNvSpPr>
            <p:nvPr/>
          </p:nvSpPr>
          <p:spPr bwMode="auto">
            <a:xfrm>
              <a:off x="837759" y="5475715"/>
              <a:ext cx="501918" cy="350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-1.5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4" name="Rectangle 406"/>
            <p:cNvSpPr>
              <a:spLocks noChangeArrowheads="1"/>
            </p:cNvSpPr>
            <p:nvPr/>
          </p:nvSpPr>
          <p:spPr bwMode="auto">
            <a:xfrm>
              <a:off x="837759" y="4947783"/>
              <a:ext cx="501918" cy="350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-1.0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5" name="Rectangle 407"/>
            <p:cNvSpPr>
              <a:spLocks noChangeArrowheads="1"/>
            </p:cNvSpPr>
            <p:nvPr/>
          </p:nvSpPr>
          <p:spPr bwMode="auto">
            <a:xfrm>
              <a:off x="837759" y="4421382"/>
              <a:ext cx="501918" cy="350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-0.5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6" name="Rectangle 408"/>
            <p:cNvSpPr>
              <a:spLocks noChangeArrowheads="1"/>
            </p:cNvSpPr>
            <p:nvPr/>
          </p:nvSpPr>
          <p:spPr bwMode="auto">
            <a:xfrm>
              <a:off x="876015" y="3885799"/>
              <a:ext cx="425406" cy="350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0.0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7" name="Rectangle 409"/>
            <p:cNvSpPr>
              <a:spLocks noChangeArrowheads="1"/>
            </p:cNvSpPr>
            <p:nvPr/>
          </p:nvSpPr>
          <p:spPr bwMode="auto">
            <a:xfrm>
              <a:off x="876015" y="3371640"/>
              <a:ext cx="425406" cy="350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0.5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8" name="Rectangle 410"/>
            <p:cNvSpPr>
              <a:spLocks noChangeArrowheads="1"/>
            </p:cNvSpPr>
            <p:nvPr/>
          </p:nvSpPr>
          <p:spPr bwMode="auto">
            <a:xfrm>
              <a:off x="876015" y="2837587"/>
              <a:ext cx="425406" cy="350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1.0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9" name="Rectangle 411"/>
            <p:cNvSpPr>
              <a:spLocks noChangeArrowheads="1"/>
            </p:cNvSpPr>
            <p:nvPr/>
          </p:nvSpPr>
          <p:spPr bwMode="auto">
            <a:xfrm>
              <a:off x="1224909" y="6188805"/>
              <a:ext cx="247898" cy="350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0" name="Rectangle 412"/>
            <p:cNvSpPr>
              <a:spLocks noChangeArrowheads="1"/>
            </p:cNvSpPr>
            <p:nvPr/>
          </p:nvSpPr>
          <p:spPr bwMode="auto">
            <a:xfrm>
              <a:off x="1796779" y="6188805"/>
              <a:ext cx="247898" cy="350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1" name="Rectangle 413"/>
            <p:cNvSpPr>
              <a:spLocks noChangeArrowheads="1"/>
            </p:cNvSpPr>
            <p:nvPr/>
          </p:nvSpPr>
          <p:spPr bwMode="auto">
            <a:xfrm>
              <a:off x="2395102" y="6188805"/>
              <a:ext cx="247898" cy="350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3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2" name="Rectangle 414"/>
            <p:cNvSpPr>
              <a:spLocks noChangeArrowheads="1"/>
            </p:cNvSpPr>
            <p:nvPr/>
          </p:nvSpPr>
          <p:spPr bwMode="auto">
            <a:xfrm>
              <a:off x="3004136" y="6188805"/>
              <a:ext cx="247898" cy="350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4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3" name="Rectangle 415"/>
            <p:cNvSpPr>
              <a:spLocks noChangeArrowheads="1"/>
            </p:cNvSpPr>
            <p:nvPr/>
          </p:nvSpPr>
          <p:spPr bwMode="auto">
            <a:xfrm>
              <a:off x="3602458" y="6188805"/>
              <a:ext cx="247898" cy="350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5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4" name="Rectangle 416"/>
            <p:cNvSpPr>
              <a:spLocks noChangeArrowheads="1"/>
            </p:cNvSpPr>
            <p:nvPr/>
          </p:nvSpPr>
          <p:spPr bwMode="auto">
            <a:xfrm>
              <a:off x="4206902" y="6188805"/>
              <a:ext cx="247898" cy="350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6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5" name="Rectangle 417"/>
            <p:cNvSpPr>
              <a:spLocks noChangeArrowheads="1"/>
            </p:cNvSpPr>
            <p:nvPr/>
          </p:nvSpPr>
          <p:spPr bwMode="auto">
            <a:xfrm>
              <a:off x="4803694" y="6188805"/>
              <a:ext cx="247898" cy="350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7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6" name="Rectangle 418"/>
            <p:cNvSpPr>
              <a:spLocks noChangeArrowheads="1"/>
            </p:cNvSpPr>
            <p:nvPr/>
          </p:nvSpPr>
          <p:spPr bwMode="auto">
            <a:xfrm>
              <a:off x="5414258" y="6188805"/>
              <a:ext cx="247898" cy="350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8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7" name="Rectangle 419"/>
            <p:cNvSpPr>
              <a:spLocks noChangeArrowheads="1"/>
            </p:cNvSpPr>
            <p:nvPr/>
          </p:nvSpPr>
          <p:spPr bwMode="auto">
            <a:xfrm>
              <a:off x="6012581" y="6188805"/>
              <a:ext cx="247898" cy="350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9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8" name="Rectangle 420"/>
            <p:cNvSpPr>
              <a:spLocks noChangeArrowheads="1"/>
            </p:cNvSpPr>
            <p:nvPr/>
          </p:nvSpPr>
          <p:spPr bwMode="auto">
            <a:xfrm>
              <a:off x="6584889" y="6188805"/>
              <a:ext cx="368787" cy="350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10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9" name="Rectangle 421"/>
            <p:cNvSpPr>
              <a:spLocks noChangeArrowheads="1"/>
            </p:cNvSpPr>
            <p:nvPr/>
          </p:nvSpPr>
          <p:spPr bwMode="auto">
            <a:xfrm>
              <a:off x="7149150" y="6188805"/>
              <a:ext cx="368787" cy="350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11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0" name="Rectangle 422"/>
            <p:cNvSpPr>
              <a:spLocks noChangeArrowheads="1"/>
            </p:cNvSpPr>
            <p:nvPr/>
          </p:nvSpPr>
          <p:spPr bwMode="auto">
            <a:xfrm>
              <a:off x="7783186" y="6188805"/>
              <a:ext cx="368787" cy="350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12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1" name="Rectangle 423"/>
            <p:cNvSpPr>
              <a:spLocks noChangeArrowheads="1"/>
            </p:cNvSpPr>
            <p:nvPr/>
          </p:nvSpPr>
          <p:spPr bwMode="auto">
            <a:xfrm>
              <a:off x="3612794" y="6455067"/>
              <a:ext cx="2305118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1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"/>
                  <a:cs typeface="Times New Roman" panose="02020603050405020304" pitchFamily="18" charset="0"/>
                </a:rPr>
                <a:t>Number of layers</a:t>
              </a:r>
              <a:r>
                <a:rPr kumimoji="0" lang="ru-RU" altLang="ru-RU" sz="1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"/>
                  <a:cs typeface="Times New Roman" panose="02020603050405020304" pitchFamily="18" charset="0"/>
                </a:rPr>
                <a:t>, </a:t>
              </a:r>
              <a:r>
                <a:rPr kumimoji="0" lang="en-US" altLang="ru-RU" sz="1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"/>
                  <a:cs typeface="Times New Roman" panose="02020603050405020304" pitchFamily="18" charset="0"/>
                </a:rPr>
                <a:t>N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"/>
                <a:cs typeface="Times New Roman" panose="02020603050405020304" pitchFamily="18" charset="0"/>
              </a:endParaRPr>
            </a:p>
          </p:txBody>
        </p:sp>
        <p:sp>
          <p:nvSpPr>
            <p:cNvPr id="332" name="Rectangle 551"/>
            <p:cNvSpPr>
              <a:spLocks noChangeArrowheads="1"/>
            </p:cNvSpPr>
            <p:nvPr/>
          </p:nvSpPr>
          <p:spPr bwMode="auto">
            <a:xfrm>
              <a:off x="1807938" y="3521128"/>
              <a:ext cx="198770" cy="198770"/>
            </a:xfrm>
            <a:prstGeom prst="rect">
              <a:avLst/>
            </a:prstGeom>
            <a:solidFill>
              <a:srgbClr val="4472C4"/>
            </a:solidFill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3" name="Rectangle 552"/>
            <p:cNvSpPr>
              <a:spLocks noChangeArrowheads="1"/>
            </p:cNvSpPr>
            <p:nvPr/>
          </p:nvSpPr>
          <p:spPr bwMode="auto">
            <a:xfrm rot="16200000">
              <a:off x="-78830" y="4660603"/>
              <a:ext cx="1311256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ru-RU" sz="1900" b="1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Calibri "/>
                  <a:cs typeface="Times New Roman" panose="02020603050405020304" pitchFamily="18" charset="0"/>
                </a:rPr>
                <a:t>Δ</a:t>
              </a:r>
              <a:r>
                <a:rPr kumimoji="0" lang="ru-RU" altLang="ru-RU" sz="1900" b="1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Calibri "/>
                  <a:cs typeface="Times New Roman" panose="02020603050405020304" pitchFamily="18" charset="0"/>
                </a:rPr>
                <a:t>E</a:t>
              </a:r>
              <a:r>
                <a:rPr kumimoji="0" lang="en-US" altLang="ru-RU" sz="1900" b="1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Calibri "/>
                  <a:cs typeface="Times New Roman" panose="02020603050405020304" pitchFamily="18" charset="0"/>
                </a:rPr>
                <a:t>, eV/</a:t>
              </a:r>
              <a:r>
                <a:rPr kumimoji="0" lang="en-US" altLang="ru-RU" sz="1900" b="1" i="0" u="none" strike="noStrike" cap="none" normalizeH="0" baseline="0" dirty="0" err="1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Calibri "/>
                  <a:cs typeface="Times New Roman" panose="02020603050405020304" pitchFamily="18" charset="0"/>
                </a:rPr>
                <a:t>FeO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"/>
                <a:cs typeface="Times New Roman" panose="02020603050405020304" pitchFamily="18" charset="0"/>
              </a:endParaRPr>
            </a:p>
          </p:txBody>
        </p:sp>
        <p:sp>
          <p:nvSpPr>
            <p:cNvPr id="334" name="Rectangle 575"/>
            <p:cNvSpPr>
              <a:spLocks noChangeArrowheads="1"/>
            </p:cNvSpPr>
            <p:nvPr/>
          </p:nvSpPr>
          <p:spPr bwMode="auto">
            <a:xfrm>
              <a:off x="4696607" y="5867916"/>
              <a:ext cx="38792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1400" b="1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Calibri "/>
                  <a:cs typeface="Times New Roman" panose="02020603050405020304" pitchFamily="18" charset="0"/>
                </a:rPr>
                <a:t>Step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45" name="Объект 34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8507622"/>
                </p:ext>
              </p:extLst>
            </p:nvPr>
          </p:nvGraphicFramePr>
          <p:xfrm>
            <a:off x="2060089" y="3051412"/>
            <a:ext cx="1809750" cy="773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6" name="Equation" r:id="rId7" imgW="1130040" imgH="482400" progId="Equation.DSMT4">
                    <p:embed/>
                  </p:oleObj>
                </mc:Choice>
                <mc:Fallback>
                  <p:oleObj name="Equation" r:id="rId7" imgW="1130040" imgH="482400" progId="Equation.DSMT4">
                    <p:embed/>
                    <p:pic>
                      <p:nvPicPr>
                        <p:cNvPr id="345" name="Объект 344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060089" y="3051412"/>
                          <a:ext cx="1809750" cy="7731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6" name="Шестиугольник 345"/>
            <p:cNvSpPr/>
            <p:nvPr/>
          </p:nvSpPr>
          <p:spPr>
            <a:xfrm rot="5400000">
              <a:off x="2402425" y="4883477"/>
              <a:ext cx="114769" cy="107190"/>
            </a:xfrm>
            <a:prstGeom prst="hexago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Шестиугольник 346"/>
            <p:cNvSpPr/>
            <p:nvPr/>
          </p:nvSpPr>
          <p:spPr>
            <a:xfrm rot="5400000">
              <a:off x="1810812" y="5167515"/>
              <a:ext cx="120122" cy="112190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" name="Шестиугольник 347"/>
            <p:cNvSpPr/>
            <p:nvPr/>
          </p:nvSpPr>
          <p:spPr>
            <a:xfrm rot="5400000">
              <a:off x="1197115" y="5665607"/>
              <a:ext cx="120122" cy="112190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Шестиугольник 349"/>
            <p:cNvSpPr/>
            <p:nvPr/>
          </p:nvSpPr>
          <p:spPr>
            <a:xfrm rot="5400000">
              <a:off x="3619000" y="4283462"/>
              <a:ext cx="114769" cy="107190"/>
            </a:xfrm>
            <a:prstGeom prst="hexago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Шестиугольник 350"/>
            <p:cNvSpPr/>
            <p:nvPr/>
          </p:nvSpPr>
          <p:spPr>
            <a:xfrm rot="5400000">
              <a:off x="4221255" y="4118866"/>
              <a:ext cx="114769" cy="107190"/>
            </a:xfrm>
            <a:prstGeom prst="hexago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2" name="Шестиугольник 351"/>
            <p:cNvSpPr/>
            <p:nvPr/>
          </p:nvSpPr>
          <p:spPr>
            <a:xfrm rot="5400000">
              <a:off x="4833384" y="4039551"/>
              <a:ext cx="114769" cy="107190"/>
            </a:xfrm>
            <a:prstGeom prst="hexago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3" name="Шестиугольник 352"/>
            <p:cNvSpPr/>
            <p:nvPr/>
          </p:nvSpPr>
          <p:spPr>
            <a:xfrm rot="5400000">
              <a:off x="7837824" y="3848704"/>
              <a:ext cx="114769" cy="107190"/>
            </a:xfrm>
            <a:prstGeom prst="hexago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4" name="Шестиугольник 353"/>
            <p:cNvSpPr/>
            <p:nvPr/>
          </p:nvSpPr>
          <p:spPr>
            <a:xfrm rot="5400000">
              <a:off x="1797146" y="3105415"/>
              <a:ext cx="234199" cy="218733"/>
            </a:xfrm>
            <a:prstGeom prst="hexago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5" name="Шестиугольник 354"/>
            <p:cNvSpPr/>
            <p:nvPr/>
          </p:nvSpPr>
          <p:spPr>
            <a:xfrm rot="5400000">
              <a:off x="6027894" y="3913740"/>
              <a:ext cx="114769" cy="107190"/>
            </a:xfrm>
            <a:prstGeom prst="hexago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3" name="Рисунок 51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41321" y="3030436"/>
              <a:ext cx="1160933" cy="813613"/>
            </a:xfrm>
            <a:prstGeom prst="rect">
              <a:avLst/>
            </a:prstGeom>
          </p:spPr>
        </p:pic>
        <p:pic>
          <p:nvPicPr>
            <p:cNvPr id="515" name="Рисунок 514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21134" y="5138297"/>
              <a:ext cx="1166062" cy="881843"/>
            </a:xfrm>
            <a:prstGeom prst="rect">
              <a:avLst/>
            </a:prstGeom>
          </p:spPr>
        </p:pic>
        <p:sp>
          <p:nvSpPr>
            <p:cNvPr id="138" name="Шестиугольник 137"/>
            <p:cNvSpPr/>
            <p:nvPr/>
          </p:nvSpPr>
          <p:spPr>
            <a:xfrm rot="5400000">
              <a:off x="3014300" y="4478861"/>
              <a:ext cx="114769" cy="107190"/>
            </a:xfrm>
            <a:prstGeom prst="hexago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Rectangle 344"/>
            <p:cNvSpPr>
              <a:spLocks noChangeArrowheads="1"/>
            </p:cNvSpPr>
            <p:nvPr/>
          </p:nvSpPr>
          <p:spPr bwMode="auto">
            <a:xfrm>
              <a:off x="3026563" y="4620404"/>
              <a:ext cx="100996" cy="99465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5768165" y="776276"/>
            <a:ext cx="2807862" cy="1915126"/>
            <a:chOff x="5768165" y="776276"/>
            <a:chExt cx="2807862" cy="1915126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5836310" y="1280269"/>
              <a:ext cx="2739717" cy="1411133"/>
              <a:chOff x="5836310" y="1083227"/>
              <a:chExt cx="2739717" cy="1411133"/>
            </a:xfrm>
          </p:grpSpPr>
          <p:pic>
            <p:nvPicPr>
              <p:cNvPr id="508" name="Рисунок 507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36310" y="1083227"/>
                <a:ext cx="1865944" cy="1411133"/>
              </a:xfrm>
              <a:prstGeom prst="rect">
                <a:avLst/>
              </a:prstGeom>
            </p:spPr>
          </p:pic>
          <p:cxnSp>
            <p:nvCxnSpPr>
              <p:cNvPr id="510" name="Прямая со стрелкой 509"/>
              <p:cNvCxnSpPr/>
              <p:nvPr/>
            </p:nvCxnSpPr>
            <p:spPr>
              <a:xfrm>
                <a:off x="7702254" y="1274122"/>
                <a:ext cx="0" cy="480598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11" name="TextBox 510"/>
              <p:cNvSpPr txBox="1"/>
              <p:nvPr/>
            </p:nvSpPr>
            <p:spPr>
              <a:xfrm>
                <a:off x="7716067" y="1340141"/>
                <a:ext cx="8599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3.1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Å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Прямоугольник 4"/>
            <p:cNvSpPr/>
            <p:nvPr/>
          </p:nvSpPr>
          <p:spPr>
            <a:xfrm>
              <a:off x="5768165" y="776276"/>
              <a:ext cx="22030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Stack of 2D </a:t>
              </a:r>
              <a:r>
                <a:rPr lang="en-US" dirty="0" err="1" smtClean="0"/>
                <a:t>FeO</a:t>
              </a:r>
              <a:r>
                <a:rPr lang="en-US" dirty="0"/>
                <a:t> </a:t>
              </a:r>
              <a:r>
                <a:rPr lang="en-US" dirty="0" smtClean="0"/>
                <a:t>(001)</a:t>
              </a:r>
              <a:endParaRPr lang="ru-RU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6072698" y="2071052"/>
              <a:ext cx="14654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 0.1 eV/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FeO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64984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Рисунок 320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3620" y="3116120"/>
            <a:ext cx="4676692" cy="3526554"/>
          </a:xfrm>
          <a:prstGeom prst="rect">
            <a:avLst/>
          </a:prstGeom>
        </p:spPr>
      </p:pic>
      <p:graphicFrame>
        <p:nvGraphicFramePr>
          <p:cNvPr id="3072" name="Таблица 30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863968"/>
              </p:ext>
            </p:extLst>
          </p:nvPr>
        </p:nvGraphicFramePr>
        <p:xfrm>
          <a:off x="4957565" y="3138954"/>
          <a:ext cx="3868355" cy="1979052"/>
        </p:xfrm>
        <a:graphic>
          <a:graphicData uri="http://schemas.openxmlformats.org/drawingml/2006/table">
            <a:tbl>
              <a:tblPr firstRow="1" firstCol="1" bandRow="1"/>
              <a:tblGrid>
                <a:gridCol w="1806750">
                  <a:extLst>
                    <a:ext uri="{9D8B030D-6E8A-4147-A177-3AD203B41FA5}">
                      <a16:colId xmlns:a16="http://schemas.microsoft.com/office/drawing/2014/main" xmlns="" val="3642088560"/>
                    </a:ext>
                  </a:extLst>
                </a:gridCol>
                <a:gridCol w="2061605">
                  <a:extLst>
                    <a:ext uri="{9D8B030D-6E8A-4147-A177-3AD203B41FA5}">
                      <a16:colId xmlns:a16="http://schemas.microsoft.com/office/drawing/2014/main" xmlns="" val="2238756495"/>
                    </a:ext>
                  </a:extLst>
                </a:gridCol>
              </a:tblGrid>
              <a:tr h="385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Elastic constant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95" marR="845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(N/m)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95" marR="845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57809560"/>
                  </a:ext>
                </a:extLst>
              </a:tr>
              <a:tr h="3984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FeO</a:t>
                      </a: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(ZZ</a:t>
                      </a:r>
                      <a:r>
                        <a:rPr lang="en-US" sz="1600" b="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16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600" b="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95" marR="845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95" marR="845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44022769"/>
                  </a:ext>
                </a:extLst>
              </a:tr>
              <a:tr h="3984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FeO</a:t>
                      </a: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(ZZ</a:t>
                      </a:r>
                      <a:r>
                        <a:rPr lang="en-US" sz="1600" b="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16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600" b="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95" marR="845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95" marR="845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50719664"/>
                  </a:ext>
                </a:extLst>
              </a:tr>
              <a:tr h="3984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FeO</a:t>
                      </a: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600" b="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95" marR="845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95" marR="845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78520483"/>
                  </a:ext>
                </a:extLst>
              </a:tr>
              <a:tr h="3984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FeO</a:t>
                      </a: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600" b="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95" marR="845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95" marR="845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0577295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74031" y="6522787"/>
            <a:ext cx="2057400" cy="365125"/>
          </a:xfrm>
        </p:spPr>
        <p:txBody>
          <a:bodyPr/>
          <a:lstStyle/>
          <a:p>
            <a:fld id="{F8F8362E-2821-405B-A33B-F885E4ADC51C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63" name="TextBox 162"/>
          <p:cNvSpPr txBox="1"/>
          <p:nvPr/>
        </p:nvSpPr>
        <p:spPr>
          <a:xfrm>
            <a:off x="3025768" y="122013"/>
            <a:ext cx="3092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Properties of 2D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2866" y="5192916"/>
            <a:ext cx="2330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Graphene,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367 N/m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140 N/m</a:t>
            </a:r>
            <a:endParaRPr lang="ru-RU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99239" y="680978"/>
            <a:ext cx="8590473" cy="2256870"/>
            <a:chOff x="812574" y="693183"/>
            <a:chExt cx="8590473" cy="2256870"/>
          </a:xfrm>
        </p:grpSpPr>
        <p:pic>
          <p:nvPicPr>
            <p:cNvPr id="3076" name="Picture 3" descr="D:\_WORK_\2017_06_05 - Present MIPT shablon\Logo Tisnum (TISNCM) White no tex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0299" y="949041"/>
              <a:ext cx="368242" cy="367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 633"/>
            <p:cNvSpPr>
              <a:spLocks noChangeArrowheads="1"/>
            </p:cNvSpPr>
            <p:nvPr/>
          </p:nvSpPr>
          <p:spPr bwMode="auto">
            <a:xfrm>
              <a:off x="862884" y="1181295"/>
              <a:ext cx="1764526" cy="1764525"/>
            </a:xfrm>
            <a:prstGeom prst="rect">
              <a:avLst/>
            </a:prstGeom>
            <a:noFill/>
            <a:ln w="12700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634"/>
            <p:cNvSpPr>
              <a:spLocks/>
            </p:cNvSpPr>
            <p:nvPr/>
          </p:nvSpPr>
          <p:spPr bwMode="auto">
            <a:xfrm>
              <a:off x="965953" y="1265124"/>
              <a:ext cx="1559764" cy="1595494"/>
            </a:xfrm>
            <a:custGeom>
              <a:avLst/>
              <a:gdLst>
                <a:gd name="T0" fmla="*/ 7409 w 7409"/>
                <a:gd name="T1" fmla="*/ 7579 h 7579"/>
                <a:gd name="T2" fmla="*/ 6969 w 7409"/>
                <a:gd name="T3" fmla="*/ 4613 h 7579"/>
                <a:gd name="T4" fmla="*/ 7105 w 7409"/>
                <a:gd name="T5" fmla="*/ 5162 h 7579"/>
                <a:gd name="T6" fmla="*/ 7264 w 7409"/>
                <a:gd name="T7" fmla="*/ 5535 h 7579"/>
                <a:gd name="T8" fmla="*/ 6951 w 7409"/>
                <a:gd name="T9" fmla="*/ 5316 h 7579"/>
                <a:gd name="T10" fmla="*/ 7093 w 7409"/>
                <a:gd name="T11" fmla="*/ 5680 h 7579"/>
                <a:gd name="T12" fmla="*/ 5836 w 7409"/>
                <a:gd name="T13" fmla="*/ 5732 h 7579"/>
                <a:gd name="T14" fmla="*/ 5344 w 7409"/>
                <a:gd name="T15" fmla="*/ 6393 h 7579"/>
                <a:gd name="T16" fmla="*/ 5806 w 7409"/>
                <a:gd name="T17" fmla="*/ 7315 h 7579"/>
                <a:gd name="T18" fmla="*/ 5159 w 7409"/>
                <a:gd name="T19" fmla="*/ 6908 h 7579"/>
                <a:gd name="T20" fmla="*/ 5483 w 7409"/>
                <a:gd name="T21" fmla="*/ 7529 h 7579"/>
                <a:gd name="T22" fmla="*/ 4518 w 7409"/>
                <a:gd name="T23" fmla="*/ 7059 h 7579"/>
                <a:gd name="T24" fmla="*/ 3857 w 7409"/>
                <a:gd name="T25" fmla="*/ 7436 h 7579"/>
                <a:gd name="T26" fmla="*/ 3838 w 7409"/>
                <a:gd name="T27" fmla="*/ 7415 h 7579"/>
                <a:gd name="T28" fmla="*/ 4237 w 7409"/>
                <a:gd name="T29" fmla="*/ 6782 h 7579"/>
                <a:gd name="T30" fmla="*/ 3740 w 7409"/>
                <a:gd name="T31" fmla="*/ 5724 h 7579"/>
                <a:gd name="T32" fmla="*/ 2132 w 7409"/>
                <a:gd name="T33" fmla="*/ 5959 h 7579"/>
                <a:gd name="T34" fmla="*/ 1873 w 7409"/>
                <a:gd name="T35" fmla="*/ 6753 h 7579"/>
                <a:gd name="T36" fmla="*/ 2214 w 7409"/>
                <a:gd name="T37" fmla="*/ 7378 h 7579"/>
                <a:gd name="T38" fmla="*/ 2167 w 7409"/>
                <a:gd name="T39" fmla="*/ 7354 h 7579"/>
                <a:gd name="T40" fmla="*/ 2065 w 7409"/>
                <a:gd name="T41" fmla="*/ 7484 h 7579"/>
                <a:gd name="T42" fmla="*/ 1604 w 7409"/>
                <a:gd name="T43" fmla="*/ 7045 h 7579"/>
                <a:gd name="T44" fmla="*/ 771 w 7409"/>
                <a:gd name="T45" fmla="*/ 7330 h 7579"/>
                <a:gd name="T46" fmla="*/ 335 w 7409"/>
                <a:gd name="T47" fmla="*/ 7312 h 7579"/>
                <a:gd name="T48" fmla="*/ 541 w 7409"/>
                <a:gd name="T49" fmla="*/ 7002 h 7579"/>
                <a:gd name="T50" fmla="*/ 806 w 7409"/>
                <a:gd name="T51" fmla="*/ 6212 h 7579"/>
                <a:gd name="T52" fmla="*/ 340 w 7409"/>
                <a:gd name="T53" fmla="*/ 5656 h 7579"/>
                <a:gd name="T54" fmla="*/ 531 w 7409"/>
                <a:gd name="T55" fmla="*/ 5489 h 7579"/>
                <a:gd name="T56" fmla="*/ 1066 w 7409"/>
                <a:gd name="T57" fmla="*/ 5953 h 7579"/>
                <a:gd name="T58" fmla="*/ 1604 w 7409"/>
                <a:gd name="T59" fmla="*/ 5958 h 7579"/>
                <a:gd name="T60" fmla="*/ 2599 w 7409"/>
                <a:gd name="T61" fmla="*/ 4979 h 7579"/>
                <a:gd name="T62" fmla="*/ 2152 w 7409"/>
                <a:gd name="T63" fmla="*/ 4104 h 7579"/>
                <a:gd name="T64" fmla="*/ 1006 w 7409"/>
                <a:gd name="T65" fmla="*/ 3677 h 7579"/>
                <a:gd name="T66" fmla="*/ 558 w 7409"/>
                <a:gd name="T67" fmla="*/ 4036 h 7579"/>
                <a:gd name="T68" fmla="*/ 361 w 7409"/>
                <a:gd name="T69" fmla="*/ 3860 h 7579"/>
                <a:gd name="T70" fmla="*/ 823 w 7409"/>
                <a:gd name="T71" fmla="*/ 3327 h 7579"/>
                <a:gd name="T72" fmla="*/ 784 w 7409"/>
                <a:gd name="T73" fmla="*/ 2741 h 7579"/>
                <a:gd name="T74" fmla="*/ 431 w 7409"/>
                <a:gd name="T75" fmla="*/ 2307 h 7579"/>
                <a:gd name="T76" fmla="*/ 575 w 7409"/>
                <a:gd name="T77" fmla="*/ 2155 h 7579"/>
                <a:gd name="T78" fmla="*/ 755 w 7409"/>
                <a:gd name="T79" fmla="*/ 2159 h 7579"/>
                <a:gd name="T80" fmla="*/ 1118 w 7409"/>
                <a:gd name="T81" fmla="*/ 2518 h 7579"/>
                <a:gd name="T82" fmla="*/ 2192 w 7409"/>
                <a:gd name="T83" fmla="*/ 1990 h 7579"/>
                <a:gd name="T84" fmla="*/ 2160 w 7409"/>
                <a:gd name="T85" fmla="*/ 656 h 7579"/>
                <a:gd name="T86" fmla="*/ 2787 w 7409"/>
                <a:gd name="T87" fmla="*/ 1078 h 7579"/>
                <a:gd name="T88" fmla="*/ 2318 w 7409"/>
                <a:gd name="T89" fmla="*/ 518 h 7579"/>
                <a:gd name="T90" fmla="*/ 2899 w 7409"/>
                <a:gd name="T91" fmla="*/ 891 h 7579"/>
                <a:gd name="T92" fmla="*/ 3794 w 7409"/>
                <a:gd name="T93" fmla="*/ 434 h 7579"/>
                <a:gd name="T94" fmla="*/ 3316 w 7409"/>
                <a:gd name="T95" fmla="*/ 1130 h 7579"/>
                <a:gd name="T96" fmla="*/ 3635 w 7409"/>
                <a:gd name="T97" fmla="*/ 866 h 7579"/>
                <a:gd name="T98" fmla="*/ 4038 w 7409"/>
                <a:gd name="T99" fmla="*/ 656 h 7579"/>
                <a:gd name="T100" fmla="*/ 3689 w 7409"/>
                <a:gd name="T101" fmla="*/ 1680 h 7579"/>
                <a:gd name="T102" fmla="*/ 4535 w 7409"/>
                <a:gd name="T103" fmla="*/ 2546 h 7579"/>
                <a:gd name="T104" fmla="*/ 5424 w 7409"/>
                <a:gd name="T105" fmla="*/ 2205 h 7579"/>
                <a:gd name="T106" fmla="*/ 5942 w 7409"/>
                <a:gd name="T107" fmla="*/ 1054 h 7579"/>
                <a:gd name="T108" fmla="*/ 5732 w 7409"/>
                <a:gd name="T109" fmla="*/ 606 h 7579"/>
                <a:gd name="T110" fmla="*/ 6317 w 7409"/>
                <a:gd name="T111" fmla="*/ 1143 h 7579"/>
                <a:gd name="T112" fmla="*/ 5878 w 7409"/>
                <a:gd name="T113" fmla="*/ 464 h 7579"/>
                <a:gd name="T114" fmla="*/ 6748 w 7409"/>
                <a:gd name="T115" fmla="*/ 894 h 7579"/>
                <a:gd name="T116" fmla="*/ 7387 w 7409"/>
                <a:gd name="T117" fmla="*/ 629 h 7579"/>
                <a:gd name="T118" fmla="*/ 7409 w 7409"/>
                <a:gd name="T119" fmla="*/ 0 h 7579"/>
                <a:gd name="T120" fmla="*/ 0 w 7409"/>
                <a:gd name="T121" fmla="*/ 7579 h 7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09" h="7579">
                  <a:moveTo>
                    <a:pt x="0" y="7579"/>
                  </a:moveTo>
                  <a:lnTo>
                    <a:pt x="7409" y="7579"/>
                  </a:lnTo>
                  <a:lnTo>
                    <a:pt x="7409" y="4201"/>
                  </a:lnTo>
                  <a:cubicBezTo>
                    <a:pt x="7306" y="4262"/>
                    <a:pt x="7092" y="4498"/>
                    <a:pt x="6969" y="4613"/>
                  </a:cubicBezTo>
                  <a:cubicBezTo>
                    <a:pt x="6830" y="4741"/>
                    <a:pt x="6834" y="4889"/>
                    <a:pt x="6961" y="5015"/>
                  </a:cubicBezTo>
                  <a:cubicBezTo>
                    <a:pt x="7016" y="5070"/>
                    <a:pt x="7051" y="5107"/>
                    <a:pt x="7105" y="5162"/>
                  </a:cubicBezTo>
                  <a:cubicBezTo>
                    <a:pt x="7185" y="5245"/>
                    <a:pt x="7328" y="5373"/>
                    <a:pt x="7389" y="5466"/>
                  </a:cubicBezTo>
                  <a:lnTo>
                    <a:pt x="7264" y="5535"/>
                  </a:lnTo>
                  <a:cubicBezTo>
                    <a:pt x="7155" y="5448"/>
                    <a:pt x="6830" y="5069"/>
                    <a:pt x="6736" y="5035"/>
                  </a:cubicBezTo>
                  <a:cubicBezTo>
                    <a:pt x="6724" y="5129"/>
                    <a:pt x="6821" y="5186"/>
                    <a:pt x="6951" y="5316"/>
                  </a:cubicBezTo>
                  <a:cubicBezTo>
                    <a:pt x="7037" y="5403"/>
                    <a:pt x="7144" y="5493"/>
                    <a:pt x="7211" y="5587"/>
                  </a:cubicBezTo>
                  <a:cubicBezTo>
                    <a:pt x="7174" y="5641"/>
                    <a:pt x="7148" y="5652"/>
                    <a:pt x="7093" y="5680"/>
                  </a:cubicBezTo>
                  <a:cubicBezTo>
                    <a:pt x="6858" y="5461"/>
                    <a:pt x="6661" y="5159"/>
                    <a:pt x="6438" y="5194"/>
                  </a:cubicBezTo>
                  <a:cubicBezTo>
                    <a:pt x="6296" y="5217"/>
                    <a:pt x="5978" y="5645"/>
                    <a:pt x="5836" y="5732"/>
                  </a:cubicBezTo>
                  <a:cubicBezTo>
                    <a:pt x="5765" y="5850"/>
                    <a:pt x="5534" y="6043"/>
                    <a:pt x="5420" y="6149"/>
                  </a:cubicBezTo>
                  <a:cubicBezTo>
                    <a:pt x="5301" y="6261"/>
                    <a:pt x="5304" y="6212"/>
                    <a:pt x="5344" y="6393"/>
                  </a:cubicBezTo>
                  <a:cubicBezTo>
                    <a:pt x="5381" y="6565"/>
                    <a:pt x="5346" y="6635"/>
                    <a:pt x="5307" y="6777"/>
                  </a:cubicBezTo>
                  <a:cubicBezTo>
                    <a:pt x="5406" y="6873"/>
                    <a:pt x="5755" y="7213"/>
                    <a:pt x="5806" y="7315"/>
                  </a:cubicBezTo>
                  <a:cubicBezTo>
                    <a:pt x="5750" y="7346"/>
                    <a:pt x="5699" y="7373"/>
                    <a:pt x="5627" y="7395"/>
                  </a:cubicBezTo>
                  <a:cubicBezTo>
                    <a:pt x="5601" y="7354"/>
                    <a:pt x="5197" y="6928"/>
                    <a:pt x="5159" y="6908"/>
                  </a:cubicBezTo>
                  <a:cubicBezTo>
                    <a:pt x="5171" y="6992"/>
                    <a:pt x="5551" y="7351"/>
                    <a:pt x="5632" y="7412"/>
                  </a:cubicBezTo>
                  <a:cubicBezTo>
                    <a:pt x="5563" y="7476"/>
                    <a:pt x="5568" y="7498"/>
                    <a:pt x="5483" y="7529"/>
                  </a:cubicBezTo>
                  <a:lnTo>
                    <a:pt x="5034" y="7059"/>
                  </a:lnTo>
                  <a:cubicBezTo>
                    <a:pt x="4785" y="7108"/>
                    <a:pt x="4761" y="7143"/>
                    <a:pt x="4518" y="7059"/>
                  </a:cubicBezTo>
                  <a:lnTo>
                    <a:pt x="4013" y="7544"/>
                  </a:lnTo>
                  <a:lnTo>
                    <a:pt x="3857" y="7436"/>
                  </a:lnTo>
                  <a:lnTo>
                    <a:pt x="4370" y="6928"/>
                  </a:lnTo>
                  <a:cubicBezTo>
                    <a:pt x="4242" y="6957"/>
                    <a:pt x="4025" y="7276"/>
                    <a:pt x="3838" y="7415"/>
                  </a:cubicBezTo>
                  <a:lnTo>
                    <a:pt x="3705" y="7312"/>
                  </a:lnTo>
                  <a:lnTo>
                    <a:pt x="4237" y="6782"/>
                  </a:lnTo>
                  <a:cubicBezTo>
                    <a:pt x="4187" y="6485"/>
                    <a:pt x="4170" y="6575"/>
                    <a:pt x="4237" y="6267"/>
                  </a:cubicBezTo>
                  <a:cubicBezTo>
                    <a:pt x="4100" y="6107"/>
                    <a:pt x="3817" y="5876"/>
                    <a:pt x="3740" y="5724"/>
                  </a:cubicBezTo>
                  <a:cubicBezTo>
                    <a:pt x="3392" y="5525"/>
                    <a:pt x="3222" y="4895"/>
                    <a:pt x="2832" y="5285"/>
                  </a:cubicBezTo>
                  <a:cubicBezTo>
                    <a:pt x="2700" y="5417"/>
                    <a:pt x="2207" y="5921"/>
                    <a:pt x="2132" y="5959"/>
                  </a:cubicBezTo>
                  <a:cubicBezTo>
                    <a:pt x="2071" y="6073"/>
                    <a:pt x="1956" y="6143"/>
                    <a:pt x="1874" y="6239"/>
                  </a:cubicBezTo>
                  <a:cubicBezTo>
                    <a:pt x="1938" y="6494"/>
                    <a:pt x="1945" y="6497"/>
                    <a:pt x="1873" y="6753"/>
                  </a:cubicBezTo>
                  <a:lnTo>
                    <a:pt x="2371" y="7281"/>
                  </a:lnTo>
                  <a:cubicBezTo>
                    <a:pt x="2326" y="7308"/>
                    <a:pt x="2253" y="7362"/>
                    <a:pt x="2214" y="7378"/>
                  </a:cubicBezTo>
                  <a:cubicBezTo>
                    <a:pt x="2150" y="7273"/>
                    <a:pt x="1812" y="6920"/>
                    <a:pt x="1725" y="6878"/>
                  </a:cubicBezTo>
                  <a:cubicBezTo>
                    <a:pt x="1761" y="6961"/>
                    <a:pt x="2084" y="7269"/>
                    <a:pt x="2167" y="7354"/>
                  </a:cubicBezTo>
                  <a:cubicBezTo>
                    <a:pt x="2147" y="7412"/>
                    <a:pt x="2161" y="7382"/>
                    <a:pt x="2129" y="7423"/>
                  </a:cubicBezTo>
                  <a:cubicBezTo>
                    <a:pt x="2108" y="7452"/>
                    <a:pt x="2104" y="7460"/>
                    <a:pt x="2065" y="7484"/>
                  </a:cubicBezTo>
                  <a:cubicBezTo>
                    <a:pt x="1966" y="7448"/>
                    <a:pt x="1907" y="7353"/>
                    <a:pt x="1832" y="7277"/>
                  </a:cubicBezTo>
                  <a:cubicBezTo>
                    <a:pt x="1749" y="7193"/>
                    <a:pt x="1677" y="7144"/>
                    <a:pt x="1604" y="7045"/>
                  </a:cubicBezTo>
                  <a:cubicBezTo>
                    <a:pt x="1478" y="7053"/>
                    <a:pt x="1405" y="7104"/>
                    <a:pt x="1254" y="7079"/>
                  </a:cubicBezTo>
                  <a:cubicBezTo>
                    <a:pt x="980" y="7033"/>
                    <a:pt x="1169" y="6943"/>
                    <a:pt x="771" y="7330"/>
                  </a:cubicBezTo>
                  <a:cubicBezTo>
                    <a:pt x="711" y="7389"/>
                    <a:pt x="623" y="7515"/>
                    <a:pt x="547" y="7513"/>
                  </a:cubicBezTo>
                  <a:cubicBezTo>
                    <a:pt x="464" y="7479"/>
                    <a:pt x="385" y="7384"/>
                    <a:pt x="335" y="7312"/>
                  </a:cubicBezTo>
                  <a:cubicBezTo>
                    <a:pt x="263" y="7270"/>
                    <a:pt x="313" y="7304"/>
                    <a:pt x="295" y="7263"/>
                  </a:cubicBezTo>
                  <a:cubicBezTo>
                    <a:pt x="382" y="7177"/>
                    <a:pt x="454" y="7087"/>
                    <a:pt x="541" y="7002"/>
                  </a:cubicBezTo>
                  <a:cubicBezTo>
                    <a:pt x="633" y="6914"/>
                    <a:pt x="708" y="6842"/>
                    <a:pt x="798" y="6753"/>
                  </a:cubicBezTo>
                  <a:cubicBezTo>
                    <a:pt x="739" y="6429"/>
                    <a:pt x="757" y="6521"/>
                    <a:pt x="806" y="6212"/>
                  </a:cubicBezTo>
                  <a:cubicBezTo>
                    <a:pt x="616" y="6065"/>
                    <a:pt x="447" y="5829"/>
                    <a:pt x="288" y="5714"/>
                  </a:cubicBezTo>
                  <a:cubicBezTo>
                    <a:pt x="290" y="5600"/>
                    <a:pt x="278" y="5702"/>
                    <a:pt x="340" y="5656"/>
                  </a:cubicBezTo>
                  <a:cubicBezTo>
                    <a:pt x="361" y="5628"/>
                    <a:pt x="398" y="5614"/>
                    <a:pt x="431" y="5582"/>
                  </a:cubicBezTo>
                  <a:cubicBezTo>
                    <a:pt x="488" y="5528"/>
                    <a:pt x="463" y="5530"/>
                    <a:pt x="531" y="5489"/>
                  </a:cubicBezTo>
                  <a:cubicBezTo>
                    <a:pt x="551" y="5431"/>
                    <a:pt x="523" y="5456"/>
                    <a:pt x="584" y="5443"/>
                  </a:cubicBezTo>
                  <a:cubicBezTo>
                    <a:pt x="705" y="5614"/>
                    <a:pt x="942" y="5775"/>
                    <a:pt x="1066" y="5953"/>
                  </a:cubicBezTo>
                  <a:cubicBezTo>
                    <a:pt x="1171" y="5948"/>
                    <a:pt x="1225" y="5910"/>
                    <a:pt x="1337" y="5910"/>
                  </a:cubicBezTo>
                  <a:cubicBezTo>
                    <a:pt x="1440" y="5910"/>
                    <a:pt x="1509" y="5940"/>
                    <a:pt x="1604" y="5958"/>
                  </a:cubicBezTo>
                  <a:cubicBezTo>
                    <a:pt x="1759" y="5838"/>
                    <a:pt x="2095" y="5463"/>
                    <a:pt x="2156" y="5427"/>
                  </a:cubicBezTo>
                  <a:lnTo>
                    <a:pt x="2599" y="4979"/>
                  </a:lnTo>
                  <a:cubicBezTo>
                    <a:pt x="2673" y="4912"/>
                    <a:pt x="2703" y="4904"/>
                    <a:pt x="2696" y="4762"/>
                  </a:cubicBezTo>
                  <a:cubicBezTo>
                    <a:pt x="2686" y="4553"/>
                    <a:pt x="2236" y="4300"/>
                    <a:pt x="2152" y="4104"/>
                  </a:cubicBezTo>
                  <a:cubicBezTo>
                    <a:pt x="1995" y="4023"/>
                    <a:pt x="1789" y="3697"/>
                    <a:pt x="1604" y="3599"/>
                  </a:cubicBezTo>
                  <a:cubicBezTo>
                    <a:pt x="1138" y="3752"/>
                    <a:pt x="1204" y="3480"/>
                    <a:pt x="1006" y="3677"/>
                  </a:cubicBezTo>
                  <a:lnTo>
                    <a:pt x="616" y="4081"/>
                  </a:lnTo>
                  <a:cubicBezTo>
                    <a:pt x="563" y="4060"/>
                    <a:pt x="588" y="4075"/>
                    <a:pt x="558" y="4036"/>
                  </a:cubicBezTo>
                  <a:cubicBezTo>
                    <a:pt x="449" y="3978"/>
                    <a:pt x="540" y="4018"/>
                    <a:pt x="414" y="3910"/>
                  </a:cubicBezTo>
                  <a:lnTo>
                    <a:pt x="361" y="3860"/>
                  </a:lnTo>
                  <a:cubicBezTo>
                    <a:pt x="299" y="3848"/>
                    <a:pt x="330" y="3873"/>
                    <a:pt x="312" y="3808"/>
                  </a:cubicBezTo>
                  <a:lnTo>
                    <a:pt x="823" y="3327"/>
                  </a:lnTo>
                  <a:cubicBezTo>
                    <a:pt x="809" y="3205"/>
                    <a:pt x="770" y="3137"/>
                    <a:pt x="786" y="2994"/>
                  </a:cubicBezTo>
                  <a:cubicBezTo>
                    <a:pt x="805" y="2828"/>
                    <a:pt x="876" y="2841"/>
                    <a:pt x="784" y="2741"/>
                  </a:cubicBezTo>
                  <a:cubicBezTo>
                    <a:pt x="682" y="2630"/>
                    <a:pt x="503" y="2431"/>
                    <a:pt x="398" y="2349"/>
                  </a:cubicBezTo>
                  <a:lnTo>
                    <a:pt x="431" y="2307"/>
                  </a:lnTo>
                  <a:cubicBezTo>
                    <a:pt x="471" y="2190"/>
                    <a:pt x="445" y="2274"/>
                    <a:pt x="527" y="2202"/>
                  </a:cubicBezTo>
                  <a:cubicBezTo>
                    <a:pt x="564" y="2171"/>
                    <a:pt x="544" y="2182"/>
                    <a:pt x="575" y="2155"/>
                  </a:cubicBezTo>
                  <a:cubicBezTo>
                    <a:pt x="622" y="2115"/>
                    <a:pt x="586" y="2136"/>
                    <a:pt x="630" y="2119"/>
                  </a:cubicBezTo>
                  <a:cubicBezTo>
                    <a:pt x="630" y="2119"/>
                    <a:pt x="634" y="2032"/>
                    <a:pt x="755" y="2159"/>
                  </a:cubicBezTo>
                  <a:cubicBezTo>
                    <a:pt x="801" y="2209"/>
                    <a:pt x="827" y="2238"/>
                    <a:pt x="873" y="2286"/>
                  </a:cubicBezTo>
                  <a:cubicBezTo>
                    <a:pt x="953" y="2370"/>
                    <a:pt x="1042" y="2434"/>
                    <a:pt x="1118" y="2518"/>
                  </a:cubicBezTo>
                  <a:cubicBezTo>
                    <a:pt x="1408" y="2462"/>
                    <a:pt x="1337" y="2461"/>
                    <a:pt x="1628" y="2521"/>
                  </a:cubicBezTo>
                  <a:cubicBezTo>
                    <a:pt x="1715" y="2419"/>
                    <a:pt x="2090" y="2045"/>
                    <a:pt x="2192" y="1990"/>
                  </a:cubicBezTo>
                  <a:cubicBezTo>
                    <a:pt x="2452" y="1614"/>
                    <a:pt x="2731" y="1682"/>
                    <a:pt x="2721" y="1239"/>
                  </a:cubicBezTo>
                  <a:cubicBezTo>
                    <a:pt x="2629" y="1167"/>
                    <a:pt x="2200" y="735"/>
                    <a:pt x="2160" y="656"/>
                  </a:cubicBezTo>
                  <a:cubicBezTo>
                    <a:pt x="2200" y="623"/>
                    <a:pt x="2240" y="591"/>
                    <a:pt x="2284" y="569"/>
                  </a:cubicBezTo>
                  <a:cubicBezTo>
                    <a:pt x="2466" y="718"/>
                    <a:pt x="2692" y="992"/>
                    <a:pt x="2787" y="1078"/>
                  </a:cubicBezTo>
                  <a:cubicBezTo>
                    <a:pt x="2831" y="1119"/>
                    <a:pt x="2768" y="1131"/>
                    <a:pt x="2881" y="1108"/>
                  </a:cubicBezTo>
                  <a:cubicBezTo>
                    <a:pt x="2868" y="1029"/>
                    <a:pt x="2407" y="590"/>
                    <a:pt x="2318" y="518"/>
                  </a:cubicBezTo>
                  <a:lnTo>
                    <a:pt x="2429" y="412"/>
                  </a:lnTo>
                  <a:lnTo>
                    <a:pt x="2899" y="891"/>
                  </a:lnTo>
                  <a:cubicBezTo>
                    <a:pt x="3137" y="1148"/>
                    <a:pt x="3377" y="805"/>
                    <a:pt x="3623" y="563"/>
                  </a:cubicBezTo>
                  <a:cubicBezTo>
                    <a:pt x="3687" y="500"/>
                    <a:pt x="3707" y="459"/>
                    <a:pt x="3794" y="434"/>
                  </a:cubicBezTo>
                  <a:lnTo>
                    <a:pt x="3866" y="535"/>
                  </a:lnTo>
                  <a:cubicBezTo>
                    <a:pt x="3776" y="668"/>
                    <a:pt x="3335" y="1023"/>
                    <a:pt x="3316" y="1130"/>
                  </a:cubicBezTo>
                  <a:cubicBezTo>
                    <a:pt x="3402" y="1142"/>
                    <a:pt x="3438" y="1065"/>
                    <a:pt x="3490" y="1012"/>
                  </a:cubicBezTo>
                  <a:cubicBezTo>
                    <a:pt x="3544" y="957"/>
                    <a:pt x="3581" y="921"/>
                    <a:pt x="3635" y="866"/>
                  </a:cubicBezTo>
                  <a:cubicBezTo>
                    <a:pt x="3734" y="767"/>
                    <a:pt x="3828" y="660"/>
                    <a:pt x="3930" y="573"/>
                  </a:cubicBezTo>
                  <a:lnTo>
                    <a:pt x="4038" y="656"/>
                  </a:lnTo>
                  <a:cubicBezTo>
                    <a:pt x="4009" y="749"/>
                    <a:pt x="3566" y="1165"/>
                    <a:pt x="3470" y="1234"/>
                  </a:cubicBezTo>
                  <a:cubicBezTo>
                    <a:pt x="3479" y="1517"/>
                    <a:pt x="3421" y="1400"/>
                    <a:pt x="3689" y="1680"/>
                  </a:cubicBezTo>
                  <a:cubicBezTo>
                    <a:pt x="3782" y="1777"/>
                    <a:pt x="3945" y="1914"/>
                    <a:pt x="3997" y="2017"/>
                  </a:cubicBezTo>
                  <a:lnTo>
                    <a:pt x="4535" y="2546"/>
                  </a:lnTo>
                  <a:cubicBezTo>
                    <a:pt x="4861" y="2468"/>
                    <a:pt x="4784" y="2510"/>
                    <a:pt x="5078" y="2546"/>
                  </a:cubicBezTo>
                  <a:lnTo>
                    <a:pt x="5424" y="2205"/>
                  </a:lnTo>
                  <a:cubicBezTo>
                    <a:pt x="5537" y="2087"/>
                    <a:pt x="5652" y="1980"/>
                    <a:pt x="5773" y="1862"/>
                  </a:cubicBezTo>
                  <a:cubicBezTo>
                    <a:pt x="6258" y="1388"/>
                    <a:pt x="6267" y="1391"/>
                    <a:pt x="5942" y="1054"/>
                  </a:cubicBezTo>
                  <a:cubicBezTo>
                    <a:pt x="5853" y="961"/>
                    <a:pt x="5674" y="798"/>
                    <a:pt x="5618" y="705"/>
                  </a:cubicBezTo>
                  <a:cubicBezTo>
                    <a:pt x="5653" y="670"/>
                    <a:pt x="5692" y="638"/>
                    <a:pt x="5732" y="606"/>
                  </a:cubicBezTo>
                  <a:cubicBezTo>
                    <a:pt x="5794" y="709"/>
                    <a:pt x="6034" y="920"/>
                    <a:pt x="6149" y="1041"/>
                  </a:cubicBezTo>
                  <a:cubicBezTo>
                    <a:pt x="6213" y="1108"/>
                    <a:pt x="6214" y="1140"/>
                    <a:pt x="6317" y="1143"/>
                  </a:cubicBezTo>
                  <a:cubicBezTo>
                    <a:pt x="6244" y="975"/>
                    <a:pt x="5836" y="707"/>
                    <a:pt x="5785" y="558"/>
                  </a:cubicBezTo>
                  <a:lnTo>
                    <a:pt x="5878" y="464"/>
                  </a:lnTo>
                  <a:cubicBezTo>
                    <a:pt x="5990" y="513"/>
                    <a:pt x="6099" y="664"/>
                    <a:pt x="6190" y="758"/>
                  </a:cubicBezTo>
                  <a:cubicBezTo>
                    <a:pt x="6369" y="943"/>
                    <a:pt x="6503" y="1144"/>
                    <a:pt x="6748" y="894"/>
                  </a:cubicBezTo>
                  <a:lnTo>
                    <a:pt x="7190" y="465"/>
                  </a:lnTo>
                  <a:cubicBezTo>
                    <a:pt x="7281" y="509"/>
                    <a:pt x="7325" y="557"/>
                    <a:pt x="7387" y="629"/>
                  </a:cubicBezTo>
                  <a:lnTo>
                    <a:pt x="7409" y="656"/>
                  </a:lnTo>
                  <a:lnTo>
                    <a:pt x="7409" y="0"/>
                  </a:lnTo>
                  <a:lnTo>
                    <a:pt x="0" y="0"/>
                  </a:lnTo>
                  <a:lnTo>
                    <a:pt x="0" y="7579"/>
                  </a:lnTo>
                  <a:close/>
                </a:path>
              </a:pathLst>
            </a:custGeom>
            <a:solidFill>
              <a:srgbClr val="FD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635"/>
            <p:cNvSpPr>
              <a:spLocks/>
            </p:cNvSpPr>
            <p:nvPr/>
          </p:nvSpPr>
          <p:spPr bwMode="auto">
            <a:xfrm>
              <a:off x="1365857" y="1616930"/>
              <a:ext cx="498850" cy="626654"/>
            </a:xfrm>
            <a:custGeom>
              <a:avLst/>
              <a:gdLst>
                <a:gd name="T0" fmla="*/ 541 w 2373"/>
                <a:gd name="T1" fmla="*/ 588 h 2975"/>
                <a:gd name="T2" fmla="*/ 275 w 2373"/>
                <a:gd name="T3" fmla="*/ 868 h 2975"/>
                <a:gd name="T4" fmla="*/ 3 w 2373"/>
                <a:gd name="T5" fmla="*/ 1128 h 2975"/>
                <a:gd name="T6" fmla="*/ 0 w 2373"/>
                <a:gd name="T7" fmla="*/ 1654 h 2975"/>
                <a:gd name="T8" fmla="*/ 321 w 2373"/>
                <a:gd name="T9" fmla="*/ 1980 h 2975"/>
                <a:gd name="T10" fmla="*/ 529 w 2373"/>
                <a:gd name="T11" fmla="*/ 2196 h 2975"/>
                <a:gd name="T12" fmla="*/ 961 w 2373"/>
                <a:gd name="T13" fmla="*/ 2637 h 2975"/>
                <a:gd name="T14" fmla="*/ 1801 w 2373"/>
                <a:gd name="T15" fmla="*/ 2250 h 2975"/>
                <a:gd name="T16" fmla="*/ 1907 w 2373"/>
                <a:gd name="T17" fmla="*/ 2136 h 2975"/>
                <a:gd name="T18" fmla="*/ 2221 w 2373"/>
                <a:gd name="T19" fmla="*/ 1818 h 2975"/>
                <a:gd name="T20" fmla="*/ 2329 w 2373"/>
                <a:gd name="T21" fmla="*/ 1535 h 2975"/>
                <a:gd name="T22" fmla="*/ 2373 w 2373"/>
                <a:gd name="T23" fmla="*/ 1140 h 2975"/>
                <a:gd name="T24" fmla="*/ 1876 w 2373"/>
                <a:gd name="T25" fmla="*/ 645 h 2975"/>
                <a:gd name="T26" fmla="*/ 1413 w 2373"/>
                <a:gd name="T27" fmla="*/ 168 h 2975"/>
                <a:gd name="T28" fmla="*/ 999 w 2373"/>
                <a:gd name="T29" fmla="*/ 134 h 2975"/>
                <a:gd name="T30" fmla="*/ 541 w 2373"/>
                <a:gd name="T31" fmla="*/ 588 h 2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73" h="2975">
                  <a:moveTo>
                    <a:pt x="541" y="588"/>
                  </a:moveTo>
                  <a:cubicBezTo>
                    <a:pt x="481" y="702"/>
                    <a:pt x="368" y="777"/>
                    <a:pt x="275" y="868"/>
                  </a:cubicBezTo>
                  <a:cubicBezTo>
                    <a:pt x="180" y="960"/>
                    <a:pt x="98" y="1044"/>
                    <a:pt x="3" y="1128"/>
                  </a:cubicBezTo>
                  <a:cubicBezTo>
                    <a:pt x="69" y="1392"/>
                    <a:pt x="77" y="1397"/>
                    <a:pt x="0" y="1654"/>
                  </a:cubicBezTo>
                  <a:lnTo>
                    <a:pt x="321" y="1980"/>
                  </a:lnTo>
                  <a:lnTo>
                    <a:pt x="529" y="2196"/>
                  </a:lnTo>
                  <a:lnTo>
                    <a:pt x="961" y="2637"/>
                  </a:lnTo>
                  <a:cubicBezTo>
                    <a:pt x="1276" y="2975"/>
                    <a:pt x="1458" y="2504"/>
                    <a:pt x="1801" y="2250"/>
                  </a:cubicBezTo>
                  <a:cubicBezTo>
                    <a:pt x="1838" y="2196"/>
                    <a:pt x="1858" y="2184"/>
                    <a:pt x="1907" y="2136"/>
                  </a:cubicBezTo>
                  <a:lnTo>
                    <a:pt x="2221" y="1818"/>
                  </a:lnTo>
                  <a:cubicBezTo>
                    <a:pt x="2335" y="1709"/>
                    <a:pt x="2371" y="1721"/>
                    <a:pt x="2329" y="1535"/>
                  </a:cubicBezTo>
                  <a:cubicBezTo>
                    <a:pt x="2287" y="1347"/>
                    <a:pt x="2338" y="1305"/>
                    <a:pt x="2373" y="1140"/>
                  </a:cubicBezTo>
                  <a:lnTo>
                    <a:pt x="1876" y="645"/>
                  </a:lnTo>
                  <a:lnTo>
                    <a:pt x="1413" y="168"/>
                  </a:lnTo>
                  <a:cubicBezTo>
                    <a:pt x="1277" y="21"/>
                    <a:pt x="1130" y="0"/>
                    <a:pt x="999" y="134"/>
                  </a:cubicBezTo>
                  <a:cubicBezTo>
                    <a:pt x="873" y="263"/>
                    <a:pt x="655" y="527"/>
                    <a:pt x="541" y="588"/>
                  </a:cubicBezTo>
                  <a:close/>
                </a:path>
              </a:pathLst>
            </a:custGeom>
            <a:solidFill>
              <a:srgbClr val="FD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636"/>
            <p:cNvSpPr>
              <a:spLocks/>
            </p:cNvSpPr>
            <p:nvPr/>
          </p:nvSpPr>
          <p:spPr bwMode="auto">
            <a:xfrm>
              <a:off x="2065346" y="1596316"/>
              <a:ext cx="460371" cy="643145"/>
            </a:xfrm>
            <a:custGeom>
              <a:avLst/>
              <a:gdLst>
                <a:gd name="T0" fmla="*/ 660 w 2188"/>
                <a:gd name="T1" fmla="*/ 702 h 3060"/>
                <a:gd name="T2" fmla="*/ 311 w 2188"/>
                <a:gd name="T3" fmla="*/ 1073 h 3060"/>
                <a:gd name="T4" fmla="*/ 164 w 2188"/>
                <a:gd name="T5" fmla="*/ 1517 h 3060"/>
                <a:gd name="T6" fmla="*/ 299 w 2188"/>
                <a:gd name="T7" fmla="*/ 1973 h 3060"/>
                <a:gd name="T8" fmla="*/ 636 w 2188"/>
                <a:gd name="T9" fmla="*/ 2336 h 3060"/>
                <a:gd name="T10" fmla="*/ 1082 w 2188"/>
                <a:gd name="T11" fmla="*/ 2768 h 3060"/>
                <a:gd name="T12" fmla="*/ 1640 w 2188"/>
                <a:gd name="T13" fmla="*/ 2621 h 3060"/>
                <a:gd name="T14" fmla="*/ 1940 w 2188"/>
                <a:gd name="T15" fmla="*/ 2323 h 3060"/>
                <a:gd name="T16" fmla="*/ 2059 w 2188"/>
                <a:gd name="T17" fmla="*/ 2416 h 3060"/>
                <a:gd name="T18" fmla="*/ 1620 w 2188"/>
                <a:gd name="T19" fmla="*/ 2868 h 3060"/>
                <a:gd name="T20" fmla="*/ 1544 w 2188"/>
                <a:gd name="T21" fmla="*/ 2942 h 3060"/>
                <a:gd name="T22" fmla="*/ 1515 w 2188"/>
                <a:gd name="T23" fmla="*/ 3015 h 3060"/>
                <a:gd name="T24" fmla="*/ 1579 w 2188"/>
                <a:gd name="T25" fmla="*/ 3001 h 3060"/>
                <a:gd name="T26" fmla="*/ 2094 w 2188"/>
                <a:gd name="T27" fmla="*/ 2473 h 3060"/>
                <a:gd name="T28" fmla="*/ 2188 w 2188"/>
                <a:gd name="T29" fmla="*/ 2541 h 3060"/>
                <a:gd name="T30" fmla="*/ 2188 w 2188"/>
                <a:gd name="T31" fmla="*/ 475 h 3060"/>
                <a:gd name="T32" fmla="*/ 2091 w 2188"/>
                <a:gd name="T33" fmla="*/ 540 h 3060"/>
                <a:gd name="T34" fmla="*/ 1592 w 2188"/>
                <a:gd name="T35" fmla="*/ 47 h 3060"/>
                <a:gd name="T36" fmla="*/ 1539 w 2188"/>
                <a:gd name="T37" fmla="*/ 44 h 3060"/>
                <a:gd name="T38" fmla="*/ 1558 w 2188"/>
                <a:gd name="T39" fmla="*/ 103 h 3060"/>
                <a:gd name="T40" fmla="*/ 2032 w 2188"/>
                <a:gd name="T41" fmla="*/ 611 h 3060"/>
                <a:gd name="T42" fmla="*/ 1920 w 2188"/>
                <a:gd name="T43" fmla="*/ 713 h 3060"/>
                <a:gd name="T44" fmla="*/ 1496 w 2188"/>
                <a:gd name="T45" fmla="*/ 265 h 3060"/>
                <a:gd name="T46" fmla="*/ 1096 w 2188"/>
                <a:gd name="T47" fmla="*/ 280 h 3060"/>
                <a:gd name="T48" fmla="*/ 800 w 2188"/>
                <a:gd name="T49" fmla="*/ 567 h 3060"/>
                <a:gd name="T50" fmla="*/ 660 w 2188"/>
                <a:gd name="T51" fmla="*/ 702 h 3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88" h="3060">
                  <a:moveTo>
                    <a:pt x="660" y="702"/>
                  </a:moveTo>
                  <a:lnTo>
                    <a:pt x="311" y="1073"/>
                  </a:lnTo>
                  <a:cubicBezTo>
                    <a:pt x="10" y="1365"/>
                    <a:pt x="164" y="1155"/>
                    <a:pt x="164" y="1517"/>
                  </a:cubicBezTo>
                  <a:cubicBezTo>
                    <a:pt x="164" y="1892"/>
                    <a:pt x="0" y="1660"/>
                    <a:pt x="299" y="1973"/>
                  </a:cubicBezTo>
                  <a:cubicBezTo>
                    <a:pt x="406" y="2084"/>
                    <a:pt x="548" y="2211"/>
                    <a:pt x="636" y="2336"/>
                  </a:cubicBezTo>
                  <a:cubicBezTo>
                    <a:pt x="710" y="2354"/>
                    <a:pt x="990" y="2669"/>
                    <a:pt x="1082" y="2768"/>
                  </a:cubicBezTo>
                  <a:cubicBezTo>
                    <a:pt x="1316" y="3020"/>
                    <a:pt x="1477" y="2814"/>
                    <a:pt x="1640" y="2621"/>
                  </a:cubicBezTo>
                  <a:cubicBezTo>
                    <a:pt x="1733" y="2511"/>
                    <a:pt x="1839" y="2420"/>
                    <a:pt x="1940" y="2323"/>
                  </a:cubicBezTo>
                  <a:cubicBezTo>
                    <a:pt x="1989" y="2353"/>
                    <a:pt x="2023" y="2372"/>
                    <a:pt x="2059" y="2416"/>
                  </a:cubicBezTo>
                  <a:lnTo>
                    <a:pt x="1620" y="2868"/>
                  </a:lnTo>
                  <a:cubicBezTo>
                    <a:pt x="1590" y="2897"/>
                    <a:pt x="1572" y="2911"/>
                    <a:pt x="1544" y="2942"/>
                  </a:cubicBezTo>
                  <a:cubicBezTo>
                    <a:pt x="1479" y="3012"/>
                    <a:pt x="1486" y="2979"/>
                    <a:pt x="1515" y="3015"/>
                  </a:cubicBezTo>
                  <a:cubicBezTo>
                    <a:pt x="1550" y="3044"/>
                    <a:pt x="1505" y="3060"/>
                    <a:pt x="1579" y="3001"/>
                  </a:cubicBezTo>
                  <a:lnTo>
                    <a:pt x="2094" y="2473"/>
                  </a:lnTo>
                  <a:lnTo>
                    <a:pt x="2188" y="2541"/>
                  </a:lnTo>
                  <a:lnTo>
                    <a:pt x="2188" y="475"/>
                  </a:lnTo>
                  <a:lnTo>
                    <a:pt x="2091" y="540"/>
                  </a:lnTo>
                  <a:lnTo>
                    <a:pt x="1592" y="47"/>
                  </a:lnTo>
                  <a:cubicBezTo>
                    <a:pt x="1517" y="0"/>
                    <a:pt x="1564" y="23"/>
                    <a:pt x="1539" y="44"/>
                  </a:cubicBezTo>
                  <a:cubicBezTo>
                    <a:pt x="1520" y="69"/>
                    <a:pt x="1498" y="31"/>
                    <a:pt x="1558" y="103"/>
                  </a:cubicBezTo>
                  <a:cubicBezTo>
                    <a:pt x="1667" y="234"/>
                    <a:pt x="1954" y="454"/>
                    <a:pt x="2032" y="611"/>
                  </a:cubicBezTo>
                  <a:cubicBezTo>
                    <a:pt x="2001" y="645"/>
                    <a:pt x="1959" y="678"/>
                    <a:pt x="1920" y="713"/>
                  </a:cubicBezTo>
                  <a:lnTo>
                    <a:pt x="1496" y="265"/>
                  </a:lnTo>
                  <a:cubicBezTo>
                    <a:pt x="1372" y="132"/>
                    <a:pt x="1227" y="147"/>
                    <a:pt x="1096" y="280"/>
                  </a:cubicBezTo>
                  <a:lnTo>
                    <a:pt x="800" y="567"/>
                  </a:lnTo>
                  <a:cubicBezTo>
                    <a:pt x="759" y="608"/>
                    <a:pt x="719" y="678"/>
                    <a:pt x="660" y="702"/>
                  </a:cubicBezTo>
                  <a:close/>
                </a:path>
              </a:pathLst>
            </a:custGeom>
            <a:solidFill>
              <a:srgbClr val="FD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637"/>
            <p:cNvSpPr>
              <a:spLocks/>
            </p:cNvSpPr>
            <p:nvPr/>
          </p:nvSpPr>
          <p:spPr bwMode="auto">
            <a:xfrm>
              <a:off x="1690177" y="2027828"/>
              <a:ext cx="600543" cy="505720"/>
            </a:xfrm>
            <a:custGeom>
              <a:avLst/>
              <a:gdLst>
                <a:gd name="T0" fmla="*/ 548 w 2857"/>
                <a:gd name="T1" fmla="*/ 524 h 2403"/>
                <a:gd name="T2" fmla="*/ 7 w 2857"/>
                <a:gd name="T3" fmla="*/ 1068 h 2403"/>
                <a:gd name="T4" fmla="*/ 0 w 2857"/>
                <a:gd name="T5" fmla="*/ 1263 h 2403"/>
                <a:gd name="T6" fmla="*/ 146 w 2857"/>
                <a:gd name="T7" fmla="*/ 1419 h 2403"/>
                <a:gd name="T8" fmla="*/ 283 w 2857"/>
                <a:gd name="T9" fmla="*/ 1550 h 2403"/>
                <a:gd name="T10" fmla="*/ 548 w 2857"/>
                <a:gd name="T11" fmla="*/ 1836 h 2403"/>
                <a:gd name="T12" fmla="*/ 1080 w 2857"/>
                <a:gd name="T13" fmla="*/ 2360 h 2403"/>
                <a:gd name="T14" fmla="*/ 1428 w 2857"/>
                <a:gd name="T15" fmla="*/ 2324 h 2403"/>
                <a:gd name="T16" fmla="*/ 1704 w 2857"/>
                <a:gd name="T17" fmla="*/ 2275 h 2403"/>
                <a:gd name="T18" fmla="*/ 2148 w 2857"/>
                <a:gd name="T19" fmla="*/ 1839 h 2403"/>
                <a:gd name="T20" fmla="*/ 2485 w 2857"/>
                <a:gd name="T21" fmla="*/ 1501 h 2403"/>
                <a:gd name="T22" fmla="*/ 2658 w 2857"/>
                <a:gd name="T23" fmla="*/ 1333 h 2403"/>
                <a:gd name="T24" fmla="*/ 2010 w 2857"/>
                <a:gd name="T25" fmla="*/ 382 h 2403"/>
                <a:gd name="T26" fmla="*/ 1645 w 2857"/>
                <a:gd name="T27" fmla="*/ 12 h 2403"/>
                <a:gd name="T28" fmla="*/ 1347 w 2857"/>
                <a:gd name="T29" fmla="*/ 53 h 2403"/>
                <a:gd name="T30" fmla="*/ 1079 w 2857"/>
                <a:gd name="T31" fmla="*/ 0 h 2403"/>
                <a:gd name="T32" fmla="*/ 681 w 2857"/>
                <a:gd name="T33" fmla="*/ 401 h 2403"/>
                <a:gd name="T34" fmla="*/ 548 w 2857"/>
                <a:gd name="T35" fmla="*/ 524 h 2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57" h="2403">
                  <a:moveTo>
                    <a:pt x="548" y="524"/>
                  </a:moveTo>
                  <a:lnTo>
                    <a:pt x="7" y="1068"/>
                  </a:lnTo>
                  <a:lnTo>
                    <a:pt x="0" y="1263"/>
                  </a:lnTo>
                  <a:cubicBezTo>
                    <a:pt x="64" y="1334"/>
                    <a:pt x="93" y="1354"/>
                    <a:pt x="146" y="1419"/>
                  </a:cubicBezTo>
                  <a:cubicBezTo>
                    <a:pt x="210" y="1497"/>
                    <a:pt x="215" y="1488"/>
                    <a:pt x="283" y="1550"/>
                  </a:cubicBezTo>
                  <a:cubicBezTo>
                    <a:pt x="361" y="1622"/>
                    <a:pt x="499" y="1758"/>
                    <a:pt x="548" y="1836"/>
                  </a:cubicBezTo>
                  <a:cubicBezTo>
                    <a:pt x="712" y="1929"/>
                    <a:pt x="906" y="2229"/>
                    <a:pt x="1080" y="2360"/>
                  </a:cubicBezTo>
                  <a:cubicBezTo>
                    <a:pt x="1205" y="2341"/>
                    <a:pt x="1284" y="2298"/>
                    <a:pt x="1428" y="2324"/>
                  </a:cubicBezTo>
                  <a:cubicBezTo>
                    <a:pt x="1611" y="2357"/>
                    <a:pt x="1577" y="2403"/>
                    <a:pt x="1704" y="2275"/>
                  </a:cubicBezTo>
                  <a:cubicBezTo>
                    <a:pt x="1852" y="2126"/>
                    <a:pt x="1981" y="1933"/>
                    <a:pt x="2148" y="1839"/>
                  </a:cubicBezTo>
                  <a:cubicBezTo>
                    <a:pt x="2218" y="1739"/>
                    <a:pt x="2385" y="1598"/>
                    <a:pt x="2485" y="1501"/>
                  </a:cubicBezTo>
                  <a:cubicBezTo>
                    <a:pt x="2519" y="1468"/>
                    <a:pt x="2640" y="1360"/>
                    <a:pt x="2658" y="1333"/>
                  </a:cubicBezTo>
                  <a:cubicBezTo>
                    <a:pt x="2857" y="1038"/>
                    <a:pt x="2290" y="735"/>
                    <a:pt x="2010" y="382"/>
                  </a:cubicBezTo>
                  <a:cubicBezTo>
                    <a:pt x="2000" y="375"/>
                    <a:pt x="1658" y="88"/>
                    <a:pt x="1645" y="12"/>
                  </a:cubicBezTo>
                  <a:cubicBezTo>
                    <a:pt x="1534" y="10"/>
                    <a:pt x="1481" y="56"/>
                    <a:pt x="1347" y="53"/>
                  </a:cubicBezTo>
                  <a:cubicBezTo>
                    <a:pt x="1243" y="51"/>
                    <a:pt x="1173" y="14"/>
                    <a:pt x="1079" y="0"/>
                  </a:cubicBezTo>
                  <a:cubicBezTo>
                    <a:pt x="977" y="140"/>
                    <a:pt x="777" y="276"/>
                    <a:pt x="681" y="401"/>
                  </a:cubicBezTo>
                  <a:cubicBezTo>
                    <a:pt x="617" y="485"/>
                    <a:pt x="635" y="481"/>
                    <a:pt x="548" y="524"/>
                  </a:cubicBezTo>
                  <a:close/>
                </a:path>
              </a:pathLst>
            </a:custGeom>
            <a:solidFill>
              <a:srgbClr val="FD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638"/>
            <p:cNvSpPr>
              <a:spLocks/>
            </p:cNvSpPr>
            <p:nvPr/>
          </p:nvSpPr>
          <p:spPr bwMode="auto">
            <a:xfrm>
              <a:off x="1650324" y="2316418"/>
              <a:ext cx="645893" cy="537328"/>
            </a:xfrm>
            <a:custGeom>
              <a:avLst/>
              <a:gdLst>
                <a:gd name="T0" fmla="*/ 486 w 3066"/>
                <a:gd name="T1" fmla="*/ 731 h 2551"/>
                <a:gd name="T2" fmla="*/ 983 w 3066"/>
                <a:gd name="T3" fmla="*/ 1274 h 2551"/>
                <a:gd name="T4" fmla="*/ 983 w 3066"/>
                <a:gd name="T5" fmla="*/ 1789 h 2551"/>
                <a:gd name="T6" fmla="*/ 451 w 3066"/>
                <a:gd name="T7" fmla="*/ 2319 h 2551"/>
                <a:gd name="T8" fmla="*/ 584 w 3066"/>
                <a:gd name="T9" fmla="*/ 2422 h 2551"/>
                <a:gd name="T10" fmla="*/ 1116 w 3066"/>
                <a:gd name="T11" fmla="*/ 1935 h 2551"/>
                <a:gd name="T12" fmla="*/ 603 w 3066"/>
                <a:gd name="T13" fmla="*/ 2443 h 2551"/>
                <a:gd name="T14" fmla="*/ 759 w 3066"/>
                <a:gd name="T15" fmla="*/ 2551 h 2551"/>
                <a:gd name="T16" fmla="*/ 1264 w 3066"/>
                <a:gd name="T17" fmla="*/ 2066 h 2551"/>
                <a:gd name="T18" fmla="*/ 1780 w 3066"/>
                <a:gd name="T19" fmla="*/ 2066 h 2551"/>
                <a:gd name="T20" fmla="*/ 2229 w 3066"/>
                <a:gd name="T21" fmla="*/ 2536 h 2551"/>
                <a:gd name="T22" fmla="*/ 2378 w 3066"/>
                <a:gd name="T23" fmla="*/ 2419 h 2551"/>
                <a:gd name="T24" fmla="*/ 1905 w 3066"/>
                <a:gd name="T25" fmla="*/ 1915 h 2551"/>
                <a:gd name="T26" fmla="*/ 2373 w 3066"/>
                <a:gd name="T27" fmla="*/ 2402 h 2551"/>
                <a:gd name="T28" fmla="*/ 2552 w 3066"/>
                <a:gd name="T29" fmla="*/ 2322 h 2551"/>
                <a:gd name="T30" fmla="*/ 2053 w 3066"/>
                <a:gd name="T31" fmla="*/ 1784 h 2551"/>
                <a:gd name="T32" fmla="*/ 2090 w 3066"/>
                <a:gd name="T33" fmla="*/ 1400 h 2551"/>
                <a:gd name="T34" fmla="*/ 2166 w 3066"/>
                <a:gd name="T35" fmla="*/ 1156 h 2551"/>
                <a:gd name="T36" fmla="*/ 2582 w 3066"/>
                <a:gd name="T37" fmla="*/ 739 h 2551"/>
                <a:gd name="T38" fmla="*/ 2506 w 3066"/>
                <a:gd name="T39" fmla="*/ 618 h 2551"/>
                <a:gd name="T40" fmla="*/ 2787 w 3066"/>
                <a:gd name="T41" fmla="*/ 343 h 2551"/>
                <a:gd name="T42" fmla="*/ 3037 w 3066"/>
                <a:gd name="T43" fmla="*/ 11 h 2551"/>
                <a:gd name="T44" fmla="*/ 2679 w 3066"/>
                <a:gd name="T45" fmla="*/ 284 h 2551"/>
                <a:gd name="T46" fmla="*/ 2426 w 3066"/>
                <a:gd name="T47" fmla="*/ 546 h 2551"/>
                <a:gd name="T48" fmla="*/ 2332 w 3066"/>
                <a:gd name="T49" fmla="*/ 466 h 2551"/>
                <a:gd name="T50" fmla="*/ 1888 w 3066"/>
                <a:gd name="T51" fmla="*/ 902 h 2551"/>
                <a:gd name="T52" fmla="*/ 1612 w 3066"/>
                <a:gd name="T53" fmla="*/ 951 h 2551"/>
                <a:gd name="T54" fmla="*/ 1264 w 3066"/>
                <a:gd name="T55" fmla="*/ 987 h 2551"/>
                <a:gd name="T56" fmla="*/ 732 w 3066"/>
                <a:gd name="T57" fmla="*/ 463 h 2551"/>
                <a:gd name="T58" fmla="*/ 627 w 3066"/>
                <a:gd name="T59" fmla="*/ 550 h 2551"/>
                <a:gd name="T60" fmla="*/ 357 w 3066"/>
                <a:gd name="T61" fmla="*/ 262 h 2551"/>
                <a:gd name="T62" fmla="*/ 29 w 3066"/>
                <a:gd name="T63" fmla="*/ 14 h 2551"/>
                <a:gd name="T64" fmla="*/ 122 w 3066"/>
                <a:gd name="T65" fmla="*/ 206 h 2551"/>
                <a:gd name="T66" fmla="*/ 268 w 3066"/>
                <a:gd name="T67" fmla="*/ 352 h 2551"/>
                <a:gd name="T68" fmla="*/ 558 w 3066"/>
                <a:gd name="T69" fmla="*/ 647 h 2551"/>
                <a:gd name="T70" fmla="*/ 486 w 3066"/>
                <a:gd name="T71" fmla="*/ 731 h 2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66" h="2551">
                  <a:moveTo>
                    <a:pt x="486" y="731"/>
                  </a:moveTo>
                  <a:cubicBezTo>
                    <a:pt x="563" y="883"/>
                    <a:pt x="846" y="1114"/>
                    <a:pt x="983" y="1274"/>
                  </a:cubicBezTo>
                  <a:cubicBezTo>
                    <a:pt x="916" y="1582"/>
                    <a:pt x="933" y="1492"/>
                    <a:pt x="983" y="1789"/>
                  </a:cubicBezTo>
                  <a:lnTo>
                    <a:pt x="451" y="2319"/>
                  </a:lnTo>
                  <a:lnTo>
                    <a:pt x="584" y="2422"/>
                  </a:lnTo>
                  <a:cubicBezTo>
                    <a:pt x="771" y="2283"/>
                    <a:pt x="988" y="1964"/>
                    <a:pt x="1116" y="1935"/>
                  </a:cubicBezTo>
                  <a:lnTo>
                    <a:pt x="603" y="2443"/>
                  </a:lnTo>
                  <a:lnTo>
                    <a:pt x="759" y="2551"/>
                  </a:lnTo>
                  <a:lnTo>
                    <a:pt x="1264" y="2066"/>
                  </a:lnTo>
                  <a:cubicBezTo>
                    <a:pt x="1507" y="2150"/>
                    <a:pt x="1531" y="2115"/>
                    <a:pt x="1780" y="2066"/>
                  </a:cubicBezTo>
                  <a:lnTo>
                    <a:pt x="2229" y="2536"/>
                  </a:lnTo>
                  <a:cubicBezTo>
                    <a:pt x="2314" y="2505"/>
                    <a:pt x="2309" y="2483"/>
                    <a:pt x="2378" y="2419"/>
                  </a:cubicBezTo>
                  <a:cubicBezTo>
                    <a:pt x="2297" y="2358"/>
                    <a:pt x="1917" y="1999"/>
                    <a:pt x="1905" y="1915"/>
                  </a:cubicBezTo>
                  <a:cubicBezTo>
                    <a:pt x="1943" y="1935"/>
                    <a:pt x="2347" y="2361"/>
                    <a:pt x="2373" y="2402"/>
                  </a:cubicBezTo>
                  <a:cubicBezTo>
                    <a:pt x="2445" y="2380"/>
                    <a:pt x="2496" y="2353"/>
                    <a:pt x="2552" y="2322"/>
                  </a:cubicBezTo>
                  <a:cubicBezTo>
                    <a:pt x="2501" y="2220"/>
                    <a:pt x="2152" y="1880"/>
                    <a:pt x="2053" y="1784"/>
                  </a:cubicBezTo>
                  <a:cubicBezTo>
                    <a:pt x="2092" y="1642"/>
                    <a:pt x="2127" y="1572"/>
                    <a:pt x="2090" y="1400"/>
                  </a:cubicBezTo>
                  <a:cubicBezTo>
                    <a:pt x="2050" y="1219"/>
                    <a:pt x="2047" y="1268"/>
                    <a:pt x="2166" y="1156"/>
                  </a:cubicBezTo>
                  <a:cubicBezTo>
                    <a:pt x="2280" y="1050"/>
                    <a:pt x="2511" y="857"/>
                    <a:pt x="2582" y="739"/>
                  </a:cubicBezTo>
                  <a:lnTo>
                    <a:pt x="2506" y="618"/>
                  </a:lnTo>
                  <a:cubicBezTo>
                    <a:pt x="2603" y="544"/>
                    <a:pt x="2698" y="433"/>
                    <a:pt x="2787" y="343"/>
                  </a:cubicBezTo>
                  <a:cubicBezTo>
                    <a:pt x="3066" y="61"/>
                    <a:pt x="3028" y="193"/>
                    <a:pt x="3037" y="11"/>
                  </a:cubicBezTo>
                  <a:cubicBezTo>
                    <a:pt x="2865" y="57"/>
                    <a:pt x="2855" y="109"/>
                    <a:pt x="2679" y="284"/>
                  </a:cubicBezTo>
                  <a:cubicBezTo>
                    <a:pt x="2605" y="359"/>
                    <a:pt x="2476" y="472"/>
                    <a:pt x="2426" y="546"/>
                  </a:cubicBezTo>
                  <a:lnTo>
                    <a:pt x="2332" y="466"/>
                  </a:lnTo>
                  <a:cubicBezTo>
                    <a:pt x="2165" y="560"/>
                    <a:pt x="2036" y="753"/>
                    <a:pt x="1888" y="902"/>
                  </a:cubicBezTo>
                  <a:cubicBezTo>
                    <a:pt x="1761" y="1030"/>
                    <a:pt x="1795" y="984"/>
                    <a:pt x="1612" y="951"/>
                  </a:cubicBezTo>
                  <a:cubicBezTo>
                    <a:pt x="1468" y="925"/>
                    <a:pt x="1389" y="968"/>
                    <a:pt x="1264" y="987"/>
                  </a:cubicBezTo>
                  <a:cubicBezTo>
                    <a:pt x="1090" y="856"/>
                    <a:pt x="896" y="556"/>
                    <a:pt x="732" y="463"/>
                  </a:cubicBezTo>
                  <a:lnTo>
                    <a:pt x="627" y="550"/>
                  </a:lnTo>
                  <a:cubicBezTo>
                    <a:pt x="618" y="506"/>
                    <a:pt x="407" y="313"/>
                    <a:pt x="357" y="262"/>
                  </a:cubicBezTo>
                  <a:cubicBezTo>
                    <a:pt x="187" y="91"/>
                    <a:pt x="152" y="0"/>
                    <a:pt x="29" y="14"/>
                  </a:cubicBezTo>
                  <a:cubicBezTo>
                    <a:pt x="0" y="127"/>
                    <a:pt x="44" y="130"/>
                    <a:pt x="122" y="206"/>
                  </a:cubicBezTo>
                  <a:cubicBezTo>
                    <a:pt x="178" y="259"/>
                    <a:pt x="214" y="297"/>
                    <a:pt x="268" y="352"/>
                  </a:cubicBezTo>
                  <a:cubicBezTo>
                    <a:pt x="356" y="440"/>
                    <a:pt x="481" y="549"/>
                    <a:pt x="558" y="647"/>
                  </a:cubicBezTo>
                  <a:cubicBezTo>
                    <a:pt x="479" y="702"/>
                    <a:pt x="528" y="654"/>
                    <a:pt x="486" y="731"/>
                  </a:cubicBezTo>
                  <a:close/>
                </a:path>
              </a:pathLst>
            </a:custGeom>
            <a:solidFill>
              <a:srgbClr val="E4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639"/>
            <p:cNvSpPr>
              <a:spLocks/>
            </p:cNvSpPr>
            <p:nvPr/>
          </p:nvSpPr>
          <p:spPr bwMode="auto">
            <a:xfrm>
              <a:off x="1650324" y="1590819"/>
              <a:ext cx="553819" cy="644519"/>
            </a:xfrm>
            <a:custGeom>
              <a:avLst/>
              <a:gdLst>
                <a:gd name="T0" fmla="*/ 522 w 2628"/>
                <a:gd name="T1" fmla="*/ 769 h 3059"/>
                <a:gd name="T2" fmla="*/ 1019 w 2628"/>
                <a:gd name="T3" fmla="*/ 1264 h 3059"/>
                <a:gd name="T4" fmla="*/ 975 w 2628"/>
                <a:gd name="T5" fmla="*/ 1659 h 3059"/>
                <a:gd name="T6" fmla="*/ 867 w 2628"/>
                <a:gd name="T7" fmla="*/ 1942 h 3059"/>
                <a:gd name="T8" fmla="*/ 553 w 2628"/>
                <a:gd name="T9" fmla="*/ 2260 h 3059"/>
                <a:gd name="T10" fmla="*/ 447 w 2628"/>
                <a:gd name="T11" fmla="*/ 2374 h 3059"/>
                <a:gd name="T12" fmla="*/ 566 w 2628"/>
                <a:gd name="T13" fmla="*/ 2404 h 3059"/>
                <a:gd name="T14" fmla="*/ 413 w 2628"/>
                <a:gd name="T15" fmla="*/ 2557 h 3059"/>
                <a:gd name="T16" fmla="*/ 123 w 2628"/>
                <a:gd name="T17" fmla="*/ 2850 h 3059"/>
                <a:gd name="T18" fmla="*/ 29 w 2628"/>
                <a:gd name="T19" fmla="*/ 3043 h 3059"/>
                <a:gd name="T20" fmla="*/ 235 w 2628"/>
                <a:gd name="T21" fmla="*/ 2913 h 3059"/>
                <a:gd name="T22" fmla="*/ 733 w 2628"/>
                <a:gd name="T23" fmla="*/ 2598 h 3059"/>
                <a:gd name="T24" fmla="*/ 866 w 2628"/>
                <a:gd name="T25" fmla="*/ 2475 h 3059"/>
                <a:gd name="T26" fmla="*/ 1264 w 2628"/>
                <a:gd name="T27" fmla="*/ 2074 h 3059"/>
                <a:gd name="T28" fmla="*/ 1532 w 2628"/>
                <a:gd name="T29" fmla="*/ 2127 h 3059"/>
                <a:gd name="T30" fmla="*/ 1830 w 2628"/>
                <a:gd name="T31" fmla="*/ 2086 h 3059"/>
                <a:gd name="T32" fmla="*/ 2042 w 2628"/>
                <a:gd name="T33" fmla="*/ 1855 h 3059"/>
                <a:gd name="T34" fmla="*/ 2064 w 2628"/>
                <a:gd name="T35" fmla="*/ 1903 h 3059"/>
                <a:gd name="T36" fmla="*/ 2271 w 2628"/>
                <a:gd name="T37" fmla="*/ 2112 h 3059"/>
                <a:gd name="T38" fmla="*/ 2541 w 2628"/>
                <a:gd name="T39" fmla="*/ 2367 h 3059"/>
                <a:gd name="T40" fmla="*/ 2604 w 2628"/>
                <a:gd name="T41" fmla="*/ 2358 h 3059"/>
                <a:gd name="T42" fmla="*/ 2267 w 2628"/>
                <a:gd name="T43" fmla="*/ 1995 h 3059"/>
                <a:gd name="T44" fmla="*/ 2132 w 2628"/>
                <a:gd name="T45" fmla="*/ 1539 h 3059"/>
                <a:gd name="T46" fmla="*/ 2279 w 2628"/>
                <a:gd name="T47" fmla="*/ 1095 h 3059"/>
                <a:gd name="T48" fmla="*/ 2628 w 2628"/>
                <a:gd name="T49" fmla="*/ 724 h 3059"/>
                <a:gd name="T50" fmla="*/ 2551 w 2628"/>
                <a:gd name="T51" fmla="*/ 710 h 3059"/>
                <a:gd name="T52" fmla="*/ 2022 w 2628"/>
                <a:gd name="T53" fmla="*/ 1220 h 3059"/>
                <a:gd name="T54" fmla="*/ 1876 w 2628"/>
                <a:gd name="T55" fmla="*/ 1061 h 3059"/>
                <a:gd name="T56" fmla="*/ 2386 w 2628"/>
                <a:gd name="T57" fmla="*/ 553 h 3059"/>
                <a:gd name="T58" fmla="*/ 2328 w 2628"/>
                <a:gd name="T59" fmla="*/ 512 h 3059"/>
                <a:gd name="T60" fmla="*/ 2171 w 2628"/>
                <a:gd name="T61" fmla="*/ 659 h 3059"/>
                <a:gd name="T62" fmla="*/ 1825 w 2628"/>
                <a:gd name="T63" fmla="*/ 1000 h 3059"/>
                <a:gd name="T64" fmla="*/ 1282 w 2628"/>
                <a:gd name="T65" fmla="*/ 1000 h 3059"/>
                <a:gd name="T66" fmla="*/ 744 w 2628"/>
                <a:gd name="T67" fmla="*/ 471 h 3059"/>
                <a:gd name="T68" fmla="*/ 660 w 2628"/>
                <a:gd name="T69" fmla="*/ 558 h 3059"/>
                <a:gd name="T70" fmla="*/ 382 w 2628"/>
                <a:gd name="T71" fmla="*/ 261 h 3059"/>
                <a:gd name="T72" fmla="*/ 53 w 2628"/>
                <a:gd name="T73" fmla="*/ 10 h 3059"/>
                <a:gd name="T74" fmla="*/ 148 w 2628"/>
                <a:gd name="T75" fmla="*/ 203 h 3059"/>
                <a:gd name="T76" fmla="*/ 575 w 2628"/>
                <a:gd name="T77" fmla="*/ 640 h 3059"/>
                <a:gd name="T78" fmla="*/ 522 w 2628"/>
                <a:gd name="T79" fmla="*/ 769 h 3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28" h="3059">
                  <a:moveTo>
                    <a:pt x="522" y="769"/>
                  </a:moveTo>
                  <a:lnTo>
                    <a:pt x="1019" y="1264"/>
                  </a:lnTo>
                  <a:cubicBezTo>
                    <a:pt x="984" y="1429"/>
                    <a:pt x="933" y="1471"/>
                    <a:pt x="975" y="1659"/>
                  </a:cubicBezTo>
                  <a:cubicBezTo>
                    <a:pt x="1017" y="1845"/>
                    <a:pt x="981" y="1833"/>
                    <a:pt x="867" y="1942"/>
                  </a:cubicBezTo>
                  <a:lnTo>
                    <a:pt x="553" y="2260"/>
                  </a:lnTo>
                  <a:cubicBezTo>
                    <a:pt x="504" y="2308"/>
                    <a:pt x="484" y="2320"/>
                    <a:pt x="447" y="2374"/>
                  </a:cubicBezTo>
                  <a:cubicBezTo>
                    <a:pt x="541" y="2353"/>
                    <a:pt x="471" y="2351"/>
                    <a:pt x="566" y="2404"/>
                  </a:cubicBezTo>
                  <a:cubicBezTo>
                    <a:pt x="531" y="2464"/>
                    <a:pt x="483" y="2486"/>
                    <a:pt x="413" y="2557"/>
                  </a:cubicBezTo>
                  <a:lnTo>
                    <a:pt x="123" y="2850"/>
                  </a:lnTo>
                  <a:cubicBezTo>
                    <a:pt x="42" y="2927"/>
                    <a:pt x="0" y="2927"/>
                    <a:pt x="29" y="3043"/>
                  </a:cubicBezTo>
                  <a:cubicBezTo>
                    <a:pt x="139" y="3051"/>
                    <a:pt x="93" y="3059"/>
                    <a:pt x="235" y="2913"/>
                  </a:cubicBezTo>
                  <a:cubicBezTo>
                    <a:pt x="680" y="2457"/>
                    <a:pt x="613" y="2466"/>
                    <a:pt x="733" y="2598"/>
                  </a:cubicBezTo>
                  <a:cubicBezTo>
                    <a:pt x="820" y="2555"/>
                    <a:pt x="802" y="2559"/>
                    <a:pt x="866" y="2475"/>
                  </a:cubicBezTo>
                  <a:cubicBezTo>
                    <a:pt x="962" y="2350"/>
                    <a:pt x="1162" y="2214"/>
                    <a:pt x="1264" y="2074"/>
                  </a:cubicBezTo>
                  <a:cubicBezTo>
                    <a:pt x="1358" y="2088"/>
                    <a:pt x="1428" y="2125"/>
                    <a:pt x="1532" y="2127"/>
                  </a:cubicBezTo>
                  <a:cubicBezTo>
                    <a:pt x="1666" y="2130"/>
                    <a:pt x="1719" y="2084"/>
                    <a:pt x="1830" y="2086"/>
                  </a:cubicBezTo>
                  <a:cubicBezTo>
                    <a:pt x="1861" y="2006"/>
                    <a:pt x="1978" y="1891"/>
                    <a:pt x="2042" y="1855"/>
                  </a:cubicBezTo>
                  <a:cubicBezTo>
                    <a:pt x="2032" y="1877"/>
                    <a:pt x="1994" y="1817"/>
                    <a:pt x="2064" y="1903"/>
                  </a:cubicBezTo>
                  <a:lnTo>
                    <a:pt x="2271" y="2112"/>
                  </a:lnTo>
                  <a:cubicBezTo>
                    <a:pt x="2337" y="2179"/>
                    <a:pt x="2465" y="2323"/>
                    <a:pt x="2541" y="2367"/>
                  </a:cubicBezTo>
                  <a:lnTo>
                    <a:pt x="2604" y="2358"/>
                  </a:lnTo>
                  <a:cubicBezTo>
                    <a:pt x="2516" y="2233"/>
                    <a:pt x="2374" y="2106"/>
                    <a:pt x="2267" y="1995"/>
                  </a:cubicBezTo>
                  <a:cubicBezTo>
                    <a:pt x="1968" y="1682"/>
                    <a:pt x="2132" y="1914"/>
                    <a:pt x="2132" y="1539"/>
                  </a:cubicBezTo>
                  <a:cubicBezTo>
                    <a:pt x="2132" y="1177"/>
                    <a:pt x="1978" y="1387"/>
                    <a:pt x="2279" y="1095"/>
                  </a:cubicBezTo>
                  <a:lnTo>
                    <a:pt x="2628" y="724"/>
                  </a:lnTo>
                  <a:cubicBezTo>
                    <a:pt x="2571" y="727"/>
                    <a:pt x="2596" y="732"/>
                    <a:pt x="2551" y="710"/>
                  </a:cubicBezTo>
                  <a:cubicBezTo>
                    <a:pt x="2385" y="890"/>
                    <a:pt x="2204" y="1044"/>
                    <a:pt x="2022" y="1220"/>
                  </a:cubicBezTo>
                  <a:lnTo>
                    <a:pt x="1876" y="1061"/>
                  </a:lnTo>
                  <a:lnTo>
                    <a:pt x="2386" y="553"/>
                  </a:lnTo>
                  <a:cubicBezTo>
                    <a:pt x="2337" y="500"/>
                    <a:pt x="2451" y="522"/>
                    <a:pt x="2328" y="512"/>
                  </a:cubicBezTo>
                  <a:lnTo>
                    <a:pt x="2171" y="659"/>
                  </a:lnTo>
                  <a:lnTo>
                    <a:pt x="1825" y="1000"/>
                  </a:lnTo>
                  <a:cubicBezTo>
                    <a:pt x="1531" y="964"/>
                    <a:pt x="1608" y="922"/>
                    <a:pt x="1282" y="1000"/>
                  </a:cubicBezTo>
                  <a:lnTo>
                    <a:pt x="744" y="471"/>
                  </a:lnTo>
                  <a:lnTo>
                    <a:pt x="660" y="558"/>
                  </a:lnTo>
                  <a:cubicBezTo>
                    <a:pt x="595" y="460"/>
                    <a:pt x="471" y="351"/>
                    <a:pt x="382" y="261"/>
                  </a:cubicBezTo>
                  <a:cubicBezTo>
                    <a:pt x="216" y="94"/>
                    <a:pt x="175" y="0"/>
                    <a:pt x="53" y="10"/>
                  </a:cubicBezTo>
                  <a:cubicBezTo>
                    <a:pt x="27" y="125"/>
                    <a:pt x="69" y="127"/>
                    <a:pt x="148" y="203"/>
                  </a:cubicBezTo>
                  <a:lnTo>
                    <a:pt x="575" y="640"/>
                  </a:lnTo>
                  <a:cubicBezTo>
                    <a:pt x="529" y="741"/>
                    <a:pt x="525" y="666"/>
                    <a:pt x="522" y="769"/>
                  </a:cubicBezTo>
                  <a:close/>
                </a:path>
              </a:pathLst>
            </a:custGeom>
            <a:solidFill>
              <a:srgbClr val="D073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640"/>
            <p:cNvSpPr>
              <a:spLocks/>
            </p:cNvSpPr>
            <p:nvPr/>
          </p:nvSpPr>
          <p:spPr bwMode="auto">
            <a:xfrm>
              <a:off x="1020922" y="2408492"/>
              <a:ext cx="450752" cy="438382"/>
            </a:xfrm>
            <a:custGeom>
              <a:avLst/>
              <a:gdLst>
                <a:gd name="T0" fmla="*/ 268 w 2138"/>
                <a:gd name="T1" fmla="*/ 62 h 2088"/>
                <a:gd name="T2" fmla="*/ 765 w 2138"/>
                <a:gd name="T3" fmla="*/ 573 h 2088"/>
                <a:gd name="T4" fmla="*/ 590 w 2138"/>
                <a:gd name="T5" fmla="*/ 758 h 2088"/>
                <a:gd name="T6" fmla="*/ 77 w 2138"/>
                <a:gd name="T7" fmla="*/ 229 h 2088"/>
                <a:gd name="T8" fmla="*/ 25 w 2138"/>
                <a:gd name="T9" fmla="*/ 287 h 2088"/>
                <a:gd name="T10" fmla="*/ 543 w 2138"/>
                <a:gd name="T11" fmla="*/ 785 h 2088"/>
                <a:gd name="T12" fmla="*/ 535 w 2138"/>
                <a:gd name="T13" fmla="*/ 1326 h 2088"/>
                <a:gd name="T14" fmla="*/ 278 w 2138"/>
                <a:gd name="T15" fmla="*/ 1575 h 2088"/>
                <a:gd name="T16" fmla="*/ 32 w 2138"/>
                <a:gd name="T17" fmla="*/ 1836 h 2088"/>
                <a:gd name="T18" fmla="*/ 72 w 2138"/>
                <a:gd name="T19" fmla="*/ 1885 h 2088"/>
                <a:gd name="T20" fmla="*/ 134 w 2138"/>
                <a:gd name="T21" fmla="*/ 1818 h 2088"/>
                <a:gd name="T22" fmla="*/ 588 w 2138"/>
                <a:gd name="T23" fmla="*/ 1375 h 2088"/>
                <a:gd name="T24" fmla="*/ 705 w 2138"/>
                <a:gd name="T25" fmla="*/ 1477 h 2088"/>
                <a:gd name="T26" fmla="*/ 726 w 2138"/>
                <a:gd name="T27" fmla="*/ 1505 h 2088"/>
                <a:gd name="T28" fmla="*/ 764 w 2138"/>
                <a:gd name="T29" fmla="*/ 1544 h 2088"/>
                <a:gd name="T30" fmla="*/ 284 w 2138"/>
                <a:gd name="T31" fmla="*/ 2086 h 2088"/>
                <a:gd name="T32" fmla="*/ 508 w 2138"/>
                <a:gd name="T33" fmla="*/ 1903 h 2088"/>
                <a:gd name="T34" fmla="*/ 991 w 2138"/>
                <a:gd name="T35" fmla="*/ 1652 h 2088"/>
                <a:gd name="T36" fmla="*/ 1341 w 2138"/>
                <a:gd name="T37" fmla="*/ 1618 h 2088"/>
                <a:gd name="T38" fmla="*/ 1569 w 2138"/>
                <a:gd name="T39" fmla="*/ 1850 h 2088"/>
                <a:gd name="T40" fmla="*/ 1802 w 2138"/>
                <a:gd name="T41" fmla="*/ 2057 h 2088"/>
                <a:gd name="T42" fmla="*/ 1866 w 2138"/>
                <a:gd name="T43" fmla="*/ 1996 h 2088"/>
                <a:gd name="T44" fmla="*/ 1904 w 2138"/>
                <a:gd name="T45" fmla="*/ 1927 h 2088"/>
                <a:gd name="T46" fmla="*/ 1462 w 2138"/>
                <a:gd name="T47" fmla="*/ 1451 h 2088"/>
                <a:gd name="T48" fmla="*/ 1951 w 2138"/>
                <a:gd name="T49" fmla="*/ 1951 h 2088"/>
                <a:gd name="T50" fmla="*/ 2108 w 2138"/>
                <a:gd name="T51" fmla="*/ 1854 h 2088"/>
                <a:gd name="T52" fmla="*/ 1610 w 2138"/>
                <a:gd name="T53" fmla="*/ 1326 h 2088"/>
                <a:gd name="T54" fmla="*/ 1611 w 2138"/>
                <a:gd name="T55" fmla="*/ 812 h 2088"/>
                <a:gd name="T56" fmla="*/ 1869 w 2138"/>
                <a:gd name="T57" fmla="*/ 532 h 2088"/>
                <a:gd name="T58" fmla="*/ 2002 w 2138"/>
                <a:gd name="T59" fmla="*/ 433 h 2088"/>
                <a:gd name="T60" fmla="*/ 2135 w 2138"/>
                <a:gd name="T61" fmla="*/ 306 h 2088"/>
                <a:gd name="T62" fmla="*/ 2082 w 2138"/>
                <a:gd name="T63" fmla="*/ 241 h 2088"/>
                <a:gd name="T64" fmla="*/ 1831 w 2138"/>
                <a:gd name="T65" fmla="*/ 505 h 2088"/>
                <a:gd name="T66" fmla="*/ 1578 w 2138"/>
                <a:gd name="T67" fmla="*/ 762 h 2088"/>
                <a:gd name="T68" fmla="*/ 1393 w 2138"/>
                <a:gd name="T69" fmla="*/ 575 h 2088"/>
                <a:gd name="T70" fmla="*/ 1914 w 2138"/>
                <a:gd name="T71" fmla="*/ 68 h 2088"/>
                <a:gd name="T72" fmla="*/ 1893 w 2138"/>
                <a:gd name="T73" fmla="*/ 0 h 2088"/>
                <a:gd name="T74" fmla="*/ 1341 w 2138"/>
                <a:gd name="T75" fmla="*/ 531 h 2088"/>
                <a:gd name="T76" fmla="*/ 1074 w 2138"/>
                <a:gd name="T77" fmla="*/ 483 h 2088"/>
                <a:gd name="T78" fmla="*/ 803 w 2138"/>
                <a:gd name="T79" fmla="*/ 526 h 2088"/>
                <a:gd name="T80" fmla="*/ 321 w 2138"/>
                <a:gd name="T81" fmla="*/ 16 h 2088"/>
                <a:gd name="T82" fmla="*/ 268 w 2138"/>
                <a:gd name="T83" fmla="*/ 62 h 2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38" h="2088">
                  <a:moveTo>
                    <a:pt x="268" y="62"/>
                  </a:moveTo>
                  <a:cubicBezTo>
                    <a:pt x="384" y="200"/>
                    <a:pt x="626" y="462"/>
                    <a:pt x="765" y="573"/>
                  </a:cubicBezTo>
                  <a:cubicBezTo>
                    <a:pt x="633" y="777"/>
                    <a:pt x="698" y="654"/>
                    <a:pt x="590" y="758"/>
                  </a:cubicBezTo>
                  <a:lnTo>
                    <a:pt x="77" y="229"/>
                  </a:lnTo>
                  <a:cubicBezTo>
                    <a:pt x="15" y="275"/>
                    <a:pt x="27" y="173"/>
                    <a:pt x="25" y="287"/>
                  </a:cubicBezTo>
                  <a:cubicBezTo>
                    <a:pt x="184" y="402"/>
                    <a:pt x="353" y="638"/>
                    <a:pt x="543" y="785"/>
                  </a:cubicBezTo>
                  <a:cubicBezTo>
                    <a:pt x="494" y="1094"/>
                    <a:pt x="476" y="1002"/>
                    <a:pt x="535" y="1326"/>
                  </a:cubicBezTo>
                  <a:cubicBezTo>
                    <a:pt x="445" y="1415"/>
                    <a:pt x="370" y="1487"/>
                    <a:pt x="278" y="1575"/>
                  </a:cubicBezTo>
                  <a:cubicBezTo>
                    <a:pt x="191" y="1660"/>
                    <a:pt x="119" y="1750"/>
                    <a:pt x="32" y="1836"/>
                  </a:cubicBezTo>
                  <a:cubicBezTo>
                    <a:pt x="50" y="1877"/>
                    <a:pt x="0" y="1843"/>
                    <a:pt x="72" y="1885"/>
                  </a:cubicBezTo>
                  <a:cubicBezTo>
                    <a:pt x="98" y="1850"/>
                    <a:pt x="94" y="1853"/>
                    <a:pt x="134" y="1818"/>
                  </a:cubicBezTo>
                  <a:lnTo>
                    <a:pt x="588" y="1375"/>
                  </a:lnTo>
                  <a:cubicBezTo>
                    <a:pt x="658" y="1457"/>
                    <a:pt x="641" y="1405"/>
                    <a:pt x="705" y="1477"/>
                  </a:cubicBezTo>
                  <a:cubicBezTo>
                    <a:pt x="710" y="1483"/>
                    <a:pt x="722" y="1500"/>
                    <a:pt x="726" y="1505"/>
                  </a:cubicBezTo>
                  <a:cubicBezTo>
                    <a:pt x="754" y="1539"/>
                    <a:pt x="722" y="1526"/>
                    <a:pt x="764" y="1544"/>
                  </a:cubicBezTo>
                  <a:cubicBezTo>
                    <a:pt x="706" y="1683"/>
                    <a:pt x="301" y="1895"/>
                    <a:pt x="284" y="2086"/>
                  </a:cubicBezTo>
                  <a:cubicBezTo>
                    <a:pt x="360" y="2088"/>
                    <a:pt x="448" y="1962"/>
                    <a:pt x="508" y="1903"/>
                  </a:cubicBezTo>
                  <a:cubicBezTo>
                    <a:pt x="906" y="1516"/>
                    <a:pt x="717" y="1606"/>
                    <a:pt x="991" y="1652"/>
                  </a:cubicBezTo>
                  <a:cubicBezTo>
                    <a:pt x="1142" y="1677"/>
                    <a:pt x="1215" y="1626"/>
                    <a:pt x="1341" y="1618"/>
                  </a:cubicBezTo>
                  <a:cubicBezTo>
                    <a:pt x="1414" y="1717"/>
                    <a:pt x="1486" y="1766"/>
                    <a:pt x="1569" y="1850"/>
                  </a:cubicBezTo>
                  <a:cubicBezTo>
                    <a:pt x="1644" y="1926"/>
                    <a:pt x="1703" y="2021"/>
                    <a:pt x="1802" y="2057"/>
                  </a:cubicBezTo>
                  <a:cubicBezTo>
                    <a:pt x="1841" y="2033"/>
                    <a:pt x="1845" y="2025"/>
                    <a:pt x="1866" y="1996"/>
                  </a:cubicBezTo>
                  <a:cubicBezTo>
                    <a:pt x="1898" y="1955"/>
                    <a:pt x="1884" y="1985"/>
                    <a:pt x="1904" y="1927"/>
                  </a:cubicBezTo>
                  <a:cubicBezTo>
                    <a:pt x="1821" y="1842"/>
                    <a:pt x="1498" y="1534"/>
                    <a:pt x="1462" y="1451"/>
                  </a:cubicBezTo>
                  <a:cubicBezTo>
                    <a:pt x="1549" y="1493"/>
                    <a:pt x="1887" y="1846"/>
                    <a:pt x="1951" y="1951"/>
                  </a:cubicBezTo>
                  <a:cubicBezTo>
                    <a:pt x="1990" y="1935"/>
                    <a:pt x="2063" y="1881"/>
                    <a:pt x="2108" y="1854"/>
                  </a:cubicBezTo>
                  <a:lnTo>
                    <a:pt x="1610" y="1326"/>
                  </a:lnTo>
                  <a:cubicBezTo>
                    <a:pt x="1682" y="1070"/>
                    <a:pt x="1675" y="1067"/>
                    <a:pt x="1611" y="812"/>
                  </a:cubicBezTo>
                  <a:cubicBezTo>
                    <a:pt x="1693" y="716"/>
                    <a:pt x="1808" y="646"/>
                    <a:pt x="1869" y="532"/>
                  </a:cubicBezTo>
                  <a:cubicBezTo>
                    <a:pt x="1910" y="549"/>
                    <a:pt x="1949" y="488"/>
                    <a:pt x="2002" y="433"/>
                  </a:cubicBezTo>
                  <a:cubicBezTo>
                    <a:pt x="2050" y="384"/>
                    <a:pt x="2085" y="345"/>
                    <a:pt x="2135" y="306"/>
                  </a:cubicBezTo>
                  <a:cubicBezTo>
                    <a:pt x="2107" y="207"/>
                    <a:pt x="2138" y="259"/>
                    <a:pt x="2082" y="241"/>
                  </a:cubicBezTo>
                  <a:cubicBezTo>
                    <a:pt x="2004" y="343"/>
                    <a:pt x="1917" y="417"/>
                    <a:pt x="1831" y="505"/>
                  </a:cubicBezTo>
                  <a:cubicBezTo>
                    <a:pt x="1763" y="574"/>
                    <a:pt x="1633" y="675"/>
                    <a:pt x="1578" y="762"/>
                  </a:cubicBezTo>
                  <a:cubicBezTo>
                    <a:pt x="1401" y="648"/>
                    <a:pt x="1506" y="773"/>
                    <a:pt x="1393" y="575"/>
                  </a:cubicBezTo>
                  <a:lnTo>
                    <a:pt x="1914" y="68"/>
                  </a:lnTo>
                  <a:lnTo>
                    <a:pt x="1893" y="0"/>
                  </a:lnTo>
                  <a:cubicBezTo>
                    <a:pt x="1832" y="36"/>
                    <a:pt x="1496" y="411"/>
                    <a:pt x="1341" y="531"/>
                  </a:cubicBezTo>
                  <a:cubicBezTo>
                    <a:pt x="1246" y="513"/>
                    <a:pt x="1177" y="483"/>
                    <a:pt x="1074" y="483"/>
                  </a:cubicBezTo>
                  <a:cubicBezTo>
                    <a:pt x="962" y="483"/>
                    <a:pt x="908" y="521"/>
                    <a:pt x="803" y="526"/>
                  </a:cubicBezTo>
                  <a:cubicBezTo>
                    <a:pt x="679" y="348"/>
                    <a:pt x="442" y="187"/>
                    <a:pt x="321" y="16"/>
                  </a:cubicBezTo>
                  <a:cubicBezTo>
                    <a:pt x="260" y="29"/>
                    <a:pt x="288" y="4"/>
                    <a:pt x="268" y="62"/>
                  </a:cubicBezTo>
                  <a:close/>
                </a:path>
              </a:pathLst>
            </a:custGeom>
            <a:solidFill>
              <a:srgbClr val="C16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641"/>
            <p:cNvSpPr>
              <a:spLocks/>
            </p:cNvSpPr>
            <p:nvPr/>
          </p:nvSpPr>
          <p:spPr bwMode="auto">
            <a:xfrm>
              <a:off x="1029168" y="1684267"/>
              <a:ext cx="450752" cy="445254"/>
            </a:xfrm>
            <a:custGeom>
              <a:avLst/>
              <a:gdLst>
                <a:gd name="T0" fmla="*/ 331 w 2141"/>
                <a:gd name="T1" fmla="*/ 129 h 2114"/>
                <a:gd name="T2" fmla="*/ 772 w 2141"/>
                <a:gd name="T3" fmla="*/ 585 h 2114"/>
                <a:gd name="T4" fmla="*/ 573 w 2141"/>
                <a:gd name="T5" fmla="*/ 758 h 2114"/>
                <a:gd name="T6" fmla="*/ 132 w 2141"/>
                <a:gd name="T7" fmla="*/ 317 h 2114"/>
                <a:gd name="T8" fmla="*/ 99 w 2141"/>
                <a:gd name="T9" fmla="*/ 359 h 2114"/>
                <a:gd name="T10" fmla="*/ 485 w 2141"/>
                <a:gd name="T11" fmla="*/ 751 h 2114"/>
                <a:gd name="T12" fmla="*/ 487 w 2141"/>
                <a:gd name="T13" fmla="*/ 1004 h 2114"/>
                <a:gd name="T14" fmla="*/ 524 w 2141"/>
                <a:gd name="T15" fmla="*/ 1337 h 2114"/>
                <a:gd name="T16" fmla="*/ 13 w 2141"/>
                <a:gd name="T17" fmla="*/ 1818 h 2114"/>
                <a:gd name="T18" fmla="*/ 62 w 2141"/>
                <a:gd name="T19" fmla="*/ 1870 h 2114"/>
                <a:gd name="T20" fmla="*/ 579 w 2141"/>
                <a:gd name="T21" fmla="*/ 1372 h 2114"/>
                <a:gd name="T22" fmla="*/ 753 w 2141"/>
                <a:gd name="T23" fmla="*/ 1557 h 2114"/>
                <a:gd name="T24" fmla="*/ 259 w 2141"/>
                <a:gd name="T25" fmla="*/ 2046 h 2114"/>
                <a:gd name="T26" fmla="*/ 317 w 2141"/>
                <a:gd name="T27" fmla="*/ 2091 h 2114"/>
                <a:gd name="T28" fmla="*/ 707 w 2141"/>
                <a:gd name="T29" fmla="*/ 1687 h 2114"/>
                <a:gd name="T30" fmla="*/ 1305 w 2141"/>
                <a:gd name="T31" fmla="*/ 1609 h 2114"/>
                <a:gd name="T32" fmla="*/ 1853 w 2141"/>
                <a:gd name="T33" fmla="*/ 2114 h 2114"/>
                <a:gd name="T34" fmla="*/ 1878 w 2141"/>
                <a:gd name="T35" fmla="*/ 2105 h 2114"/>
                <a:gd name="T36" fmla="*/ 1513 w 2141"/>
                <a:gd name="T37" fmla="*/ 1712 h 2114"/>
                <a:gd name="T38" fmla="*/ 1383 w 2141"/>
                <a:gd name="T39" fmla="*/ 1532 h 2114"/>
                <a:gd name="T40" fmla="*/ 1572 w 2141"/>
                <a:gd name="T41" fmla="*/ 1386 h 2114"/>
                <a:gd name="T42" fmla="*/ 1808 w 2141"/>
                <a:gd name="T43" fmla="*/ 1640 h 2114"/>
                <a:gd name="T44" fmla="*/ 1921 w 2141"/>
                <a:gd name="T45" fmla="*/ 1660 h 2114"/>
                <a:gd name="T46" fmla="*/ 1600 w 2141"/>
                <a:gd name="T47" fmla="*/ 1334 h 2114"/>
                <a:gd name="T48" fmla="*/ 1603 w 2141"/>
                <a:gd name="T49" fmla="*/ 808 h 2114"/>
                <a:gd name="T50" fmla="*/ 1875 w 2141"/>
                <a:gd name="T51" fmla="*/ 548 h 2114"/>
                <a:gd name="T52" fmla="*/ 2141 w 2141"/>
                <a:gd name="T53" fmla="*/ 268 h 2114"/>
                <a:gd name="T54" fmla="*/ 2070 w 2141"/>
                <a:gd name="T55" fmla="*/ 254 h 2114"/>
                <a:gd name="T56" fmla="*/ 1568 w 2141"/>
                <a:gd name="T57" fmla="*/ 776 h 2114"/>
                <a:gd name="T58" fmla="*/ 1464 w 2141"/>
                <a:gd name="T59" fmla="*/ 694 h 2114"/>
                <a:gd name="T60" fmla="*/ 1395 w 2141"/>
                <a:gd name="T61" fmla="*/ 580 h 2114"/>
                <a:gd name="T62" fmla="*/ 1903 w 2141"/>
                <a:gd name="T63" fmla="*/ 80 h 2114"/>
                <a:gd name="T64" fmla="*/ 1893 w 2141"/>
                <a:gd name="T65" fmla="*/ 0 h 2114"/>
                <a:gd name="T66" fmla="*/ 1329 w 2141"/>
                <a:gd name="T67" fmla="*/ 531 h 2114"/>
                <a:gd name="T68" fmla="*/ 819 w 2141"/>
                <a:gd name="T69" fmla="*/ 528 h 2114"/>
                <a:gd name="T70" fmla="*/ 574 w 2141"/>
                <a:gd name="T71" fmla="*/ 296 h 2114"/>
                <a:gd name="T72" fmla="*/ 456 w 2141"/>
                <a:gd name="T73" fmla="*/ 169 h 2114"/>
                <a:gd name="T74" fmla="*/ 331 w 2141"/>
                <a:gd name="T75" fmla="*/ 129 h 2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41" h="2114">
                  <a:moveTo>
                    <a:pt x="331" y="129"/>
                  </a:moveTo>
                  <a:lnTo>
                    <a:pt x="772" y="585"/>
                  </a:lnTo>
                  <a:cubicBezTo>
                    <a:pt x="709" y="638"/>
                    <a:pt x="664" y="652"/>
                    <a:pt x="573" y="758"/>
                  </a:cubicBezTo>
                  <a:cubicBezTo>
                    <a:pt x="528" y="676"/>
                    <a:pt x="215" y="363"/>
                    <a:pt x="132" y="317"/>
                  </a:cubicBezTo>
                  <a:lnTo>
                    <a:pt x="99" y="359"/>
                  </a:lnTo>
                  <a:cubicBezTo>
                    <a:pt x="204" y="441"/>
                    <a:pt x="383" y="640"/>
                    <a:pt x="485" y="751"/>
                  </a:cubicBezTo>
                  <a:cubicBezTo>
                    <a:pt x="577" y="851"/>
                    <a:pt x="506" y="838"/>
                    <a:pt x="487" y="1004"/>
                  </a:cubicBezTo>
                  <a:cubicBezTo>
                    <a:pt x="471" y="1147"/>
                    <a:pt x="510" y="1215"/>
                    <a:pt x="524" y="1337"/>
                  </a:cubicBezTo>
                  <a:lnTo>
                    <a:pt x="13" y="1818"/>
                  </a:lnTo>
                  <a:cubicBezTo>
                    <a:pt x="31" y="1883"/>
                    <a:pt x="0" y="1858"/>
                    <a:pt x="62" y="1870"/>
                  </a:cubicBezTo>
                  <a:lnTo>
                    <a:pt x="579" y="1372"/>
                  </a:lnTo>
                  <a:cubicBezTo>
                    <a:pt x="696" y="1479"/>
                    <a:pt x="616" y="1343"/>
                    <a:pt x="753" y="1557"/>
                  </a:cubicBezTo>
                  <a:cubicBezTo>
                    <a:pt x="584" y="1687"/>
                    <a:pt x="421" y="1904"/>
                    <a:pt x="259" y="2046"/>
                  </a:cubicBezTo>
                  <a:cubicBezTo>
                    <a:pt x="289" y="2085"/>
                    <a:pt x="264" y="2070"/>
                    <a:pt x="317" y="2091"/>
                  </a:cubicBezTo>
                  <a:lnTo>
                    <a:pt x="707" y="1687"/>
                  </a:lnTo>
                  <a:cubicBezTo>
                    <a:pt x="905" y="1490"/>
                    <a:pt x="839" y="1762"/>
                    <a:pt x="1305" y="1609"/>
                  </a:cubicBezTo>
                  <a:cubicBezTo>
                    <a:pt x="1490" y="1707"/>
                    <a:pt x="1696" y="2033"/>
                    <a:pt x="1853" y="2114"/>
                  </a:cubicBezTo>
                  <a:lnTo>
                    <a:pt x="1878" y="2105"/>
                  </a:lnTo>
                  <a:cubicBezTo>
                    <a:pt x="1817" y="1985"/>
                    <a:pt x="1609" y="1808"/>
                    <a:pt x="1513" y="1712"/>
                  </a:cubicBezTo>
                  <a:cubicBezTo>
                    <a:pt x="1478" y="1676"/>
                    <a:pt x="1368" y="1590"/>
                    <a:pt x="1383" y="1532"/>
                  </a:cubicBezTo>
                  <a:cubicBezTo>
                    <a:pt x="1413" y="1417"/>
                    <a:pt x="1505" y="1453"/>
                    <a:pt x="1572" y="1386"/>
                  </a:cubicBezTo>
                  <a:lnTo>
                    <a:pt x="1808" y="1640"/>
                  </a:lnTo>
                  <a:cubicBezTo>
                    <a:pt x="1840" y="1668"/>
                    <a:pt x="1870" y="1694"/>
                    <a:pt x="1921" y="1660"/>
                  </a:cubicBezTo>
                  <a:lnTo>
                    <a:pt x="1600" y="1334"/>
                  </a:lnTo>
                  <a:cubicBezTo>
                    <a:pt x="1677" y="1077"/>
                    <a:pt x="1669" y="1072"/>
                    <a:pt x="1603" y="808"/>
                  </a:cubicBezTo>
                  <a:cubicBezTo>
                    <a:pt x="1698" y="724"/>
                    <a:pt x="1780" y="640"/>
                    <a:pt x="1875" y="548"/>
                  </a:cubicBezTo>
                  <a:cubicBezTo>
                    <a:pt x="1968" y="457"/>
                    <a:pt x="2081" y="382"/>
                    <a:pt x="2141" y="268"/>
                  </a:cubicBezTo>
                  <a:lnTo>
                    <a:pt x="2070" y="254"/>
                  </a:lnTo>
                  <a:cubicBezTo>
                    <a:pt x="1985" y="325"/>
                    <a:pt x="1606" y="708"/>
                    <a:pt x="1568" y="776"/>
                  </a:cubicBezTo>
                  <a:cubicBezTo>
                    <a:pt x="1523" y="672"/>
                    <a:pt x="1522" y="739"/>
                    <a:pt x="1464" y="694"/>
                  </a:cubicBezTo>
                  <a:cubicBezTo>
                    <a:pt x="1404" y="646"/>
                    <a:pt x="1425" y="636"/>
                    <a:pt x="1395" y="580"/>
                  </a:cubicBezTo>
                  <a:cubicBezTo>
                    <a:pt x="1493" y="454"/>
                    <a:pt x="1758" y="201"/>
                    <a:pt x="1903" y="80"/>
                  </a:cubicBezTo>
                  <a:lnTo>
                    <a:pt x="1893" y="0"/>
                  </a:lnTo>
                  <a:cubicBezTo>
                    <a:pt x="1791" y="55"/>
                    <a:pt x="1416" y="429"/>
                    <a:pt x="1329" y="531"/>
                  </a:cubicBezTo>
                  <a:cubicBezTo>
                    <a:pt x="1038" y="471"/>
                    <a:pt x="1109" y="472"/>
                    <a:pt x="819" y="528"/>
                  </a:cubicBezTo>
                  <a:cubicBezTo>
                    <a:pt x="743" y="444"/>
                    <a:pt x="654" y="380"/>
                    <a:pt x="574" y="296"/>
                  </a:cubicBezTo>
                  <a:cubicBezTo>
                    <a:pt x="528" y="248"/>
                    <a:pt x="502" y="219"/>
                    <a:pt x="456" y="169"/>
                  </a:cubicBezTo>
                  <a:cubicBezTo>
                    <a:pt x="335" y="42"/>
                    <a:pt x="331" y="129"/>
                    <a:pt x="331" y="129"/>
                  </a:cubicBezTo>
                  <a:close/>
                </a:path>
              </a:pathLst>
            </a:custGeom>
            <a:solidFill>
              <a:srgbClr val="C16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642"/>
            <p:cNvSpPr>
              <a:spLocks/>
            </p:cNvSpPr>
            <p:nvPr/>
          </p:nvSpPr>
          <p:spPr bwMode="auto">
            <a:xfrm>
              <a:off x="2107947" y="1362695"/>
              <a:ext cx="417769" cy="383413"/>
            </a:xfrm>
            <a:custGeom>
              <a:avLst/>
              <a:gdLst>
                <a:gd name="T0" fmla="*/ 0 w 1985"/>
                <a:gd name="T1" fmla="*/ 1741 h 1817"/>
                <a:gd name="T2" fmla="*/ 157 w 1985"/>
                <a:gd name="T3" fmla="*/ 1594 h 1817"/>
                <a:gd name="T4" fmla="*/ 215 w 1985"/>
                <a:gd name="T5" fmla="*/ 1635 h 1817"/>
                <a:gd name="T6" fmla="*/ 522 w 1985"/>
                <a:gd name="T7" fmla="*/ 1401 h 1817"/>
                <a:gd name="T8" fmla="*/ 883 w 1985"/>
                <a:gd name="T9" fmla="*/ 1119 h 1817"/>
                <a:gd name="T10" fmla="*/ 871 w 1985"/>
                <a:gd name="T11" fmla="*/ 1212 h 1817"/>
                <a:gd name="T12" fmla="*/ 652 w 1985"/>
                <a:gd name="T13" fmla="*/ 1434 h 1817"/>
                <a:gd name="T14" fmla="*/ 359 w 1985"/>
                <a:gd name="T15" fmla="*/ 1722 h 1817"/>
                <a:gd name="T16" fmla="*/ 380 w 1985"/>
                <a:gd name="T17" fmla="*/ 1792 h 1817"/>
                <a:gd name="T18" fmla="*/ 457 w 1985"/>
                <a:gd name="T19" fmla="*/ 1806 h 1817"/>
                <a:gd name="T20" fmla="*/ 597 w 1985"/>
                <a:gd name="T21" fmla="*/ 1671 h 1817"/>
                <a:gd name="T22" fmla="*/ 893 w 1985"/>
                <a:gd name="T23" fmla="*/ 1384 h 1817"/>
                <a:gd name="T24" fmla="*/ 1293 w 1985"/>
                <a:gd name="T25" fmla="*/ 1369 h 1817"/>
                <a:gd name="T26" fmla="*/ 1717 w 1985"/>
                <a:gd name="T27" fmla="*/ 1817 h 1817"/>
                <a:gd name="T28" fmla="*/ 1829 w 1985"/>
                <a:gd name="T29" fmla="*/ 1715 h 1817"/>
                <a:gd name="T30" fmla="*/ 1355 w 1985"/>
                <a:gd name="T31" fmla="*/ 1207 h 1817"/>
                <a:gd name="T32" fmla="*/ 1336 w 1985"/>
                <a:gd name="T33" fmla="*/ 1148 h 1817"/>
                <a:gd name="T34" fmla="*/ 1389 w 1985"/>
                <a:gd name="T35" fmla="*/ 1151 h 1817"/>
                <a:gd name="T36" fmla="*/ 1888 w 1985"/>
                <a:gd name="T37" fmla="*/ 1644 h 1817"/>
                <a:gd name="T38" fmla="*/ 1985 w 1985"/>
                <a:gd name="T39" fmla="*/ 1579 h 1817"/>
                <a:gd name="T40" fmla="*/ 1985 w 1985"/>
                <a:gd name="T41" fmla="*/ 1524 h 1817"/>
                <a:gd name="T42" fmla="*/ 1707 w 1985"/>
                <a:gd name="T43" fmla="*/ 1247 h 1817"/>
                <a:gd name="T44" fmla="*/ 1569 w 1985"/>
                <a:gd name="T45" fmla="*/ 723 h 1817"/>
                <a:gd name="T46" fmla="*/ 1985 w 1985"/>
                <a:gd name="T47" fmla="*/ 324 h 1817"/>
                <a:gd name="T48" fmla="*/ 1985 w 1985"/>
                <a:gd name="T49" fmla="*/ 192 h 1817"/>
                <a:gd name="T50" fmla="*/ 1963 w 1985"/>
                <a:gd name="T51" fmla="*/ 165 h 1817"/>
                <a:gd name="T52" fmla="*/ 1766 w 1985"/>
                <a:gd name="T53" fmla="*/ 1 h 1817"/>
                <a:gd name="T54" fmla="*/ 1324 w 1985"/>
                <a:gd name="T55" fmla="*/ 430 h 1817"/>
                <a:gd name="T56" fmla="*/ 766 w 1985"/>
                <a:gd name="T57" fmla="*/ 294 h 1817"/>
                <a:gd name="T58" fmla="*/ 454 w 1985"/>
                <a:gd name="T59" fmla="*/ 0 h 1817"/>
                <a:gd name="T60" fmla="*/ 361 w 1985"/>
                <a:gd name="T61" fmla="*/ 94 h 1817"/>
                <a:gd name="T62" fmla="*/ 893 w 1985"/>
                <a:gd name="T63" fmla="*/ 679 h 1817"/>
                <a:gd name="T64" fmla="*/ 725 w 1985"/>
                <a:gd name="T65" fmla="*/ 577 h 1817"/>
                <a:gd name="T66" fmla="*/ 308 w 1985"/>
                <a:gd name="T67" fmla="*/ 142 h 1817"/>
                <a:gd name="T68" fmla="*/ 194 w 1985"/>
                <a:gd name="T69" fmla="*/ 241 h 1817"/>
                <a:gd name="T70" fmla="*/ 518 w 1985"/>
                <a:gd name="T71" fmla="*/ 590 h 1817"/>
                <a:gd name="T72" fmla="*/ 349 w 1985"/>
                <a:gd name="T73" fmla="*/ 1398 h 1817"/>
                <a:gd name="T74" fmla="*/ 0 w 1985"/>
                <a:gd name="T75" fmla="*/ 1741 h 1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85" h="1817">
                  <a:moveTo>
                    <a:pt x="0" y="1741"/>
                  </a:moveTo>
                  <a:lnTo>
                    <a:pt x="157" y="1594"/>
                  </a:lnTo>
                  <a:cubicBezTo>
                    <a:pt x="280" y="1604"/>
                    <a:pt x="166" y="1582"/>
                    <a:pt x="215" y="1635"/>
                  </a:cubicBezTo>
                  <a:cubicBezTo>
                    <a:pt x="322" y="1656"/>
                    <a:pt x="296" y="1627"/>
                    <a:pt x="522" y="1401"/>
                  </a:cubicBezTo>
                  <a:cubicBezTo>
                    <a:pt x="674" y="1248"/>
                    <a:pt x="767" y="1103"/>
                    <a:pt x="883" y="1119"/>
                  </a:cubicBezTo>
                  <a:cubicBezTo>
                    <a:pt x="900" y="1178"/>
                    <a:pt x="873" y="1208"/>
                    <a:pt x="871" y="1212"/>
                  </a:cubicBezTo>
                  <a:lnTo>
                    <a:pt x="652" y="1434"/>
                  </a:lnTo>
                  <a:cubicBezTo>
                    <a:pt x="555" y="1531"/>
                    <a:pt x="463" y="1637"/>
                    <a:pt x="359" y="1722"/>
                  </a:cubicBezTo>
                  <a:lnTo>
                    <a:pt x="380" y="1792"/>
                  </a:lnTo>
                  <a:cubicBezTo>
                    <a:pt x="425" y="1814"/>
                    <a:pt x="400" y="1809"/>
                    <a:pt x="457" y="1806"/>
                  </a:cubicBezTo>
                  <a:cubicBezTo>
                    <a:pt x="516" y="1782"/>
                    <a:pt x="556" y="1712"/>
                    <a:pt x="597" y="1671"/>
                  </a:cubicBezTo>
                  <a:lnTo>
                    <a:pt x="893" y="1384"/>
                  </a:lnTo>
                  <a:cubicBezTo>
                    <a:pt x="1024" y="1251"/>
                    <a:pt x="1169" y="1236"/>
                    <a:pt x="1293" y="1369"/>
                  </a:cubicBezTo>
                  <a:lnTo>
                    <a:pt x="1717" y="1817"/>
                  </a:lnTo>
                  <a:cubicBezTo>
                    <a:pt x="1756" y="1782"/>
                    <a:pt x="1798" y="1749"/>
                    <a:pt x="1829" y="1715"/>
                  </a:cubicBezTo>
                  <a:cubicBezTo>
                    <a:pt x="1751" y="1558"/>
                    <a:pt x="1464" y="1338"/>
                    <a:pt x="1355" y="1207"/>
                  </a:cubicBezTo>
                  <a:cubicBezTo>
                    <a:pt x="1295" y="1135"/>
                    <a:pt x="1317" y="1173"/>
                    <a:pt x="1336" y="1148"/>
                  </a:cubicBezTo>
                  <a:cubicBezTo>
                    <a:pt x="1361" y="1127"/>
                    <a:pt x="1314" y="1104"/>
                    <a:pt x="1389" y="1151"/>
                  </a:cubicBezTo>
                  <a:lnTo>
                    <a:pt x="1888" y="1644"/>
                  </a:lnTo>
                  <a:lnTo>
                    <a:pt x="1985" y="1579"/>
                  </a:lnTo>
                  <a:lnTo>
                    <a:pt x="1985" y="1524"/>
                  </a:lnTo>
                  <a:cubicBezTo>
                    <a:pt x="1894" y="1458"/>
                    <a:pt x="1792" y="1335"/>
                    <a:pt x="1707" y="1247"/>
                  </a:cubicBezTo>
                  <a:cubicBezTo>
                    <a:pt x="1551" y="1086"/>
                    <a:pt x="1342" y="934"/>
                    <a:pt x="1569" y="723"/>
                  </a:cubicBezTo>
                  <a:lnTo>
                    <a:pt x="1985" y="324"/>
                  </a:lnTo>
                  <a:lnTo>
                    <a:pt x="1985" y="192"/>
                  </a:lnTo>
                  <a:lnTo>
                    <a:pt x="1963" y="165"/>
                  </a:lnTo>
                  <a:cubicBezTo>
                    <a:pt x="1901" y="93"/>
                    <a:pt x="1857" y="45"/>
                    <a:pt x="1766" y="1"/>
                  </a:cubicBezTo>
                  <a:lnTo>
                    <a:pt x="1324" y="430"/>
                  </a:lnTo>
                  <a:cubicBezTo>
                    <a:pt x="1079" y="680"/>
                    <a:pt x="945" y="479"/>
                    <a:pt x="766" y="294"/>
                  </a:cubicBezTo>
                  <a:cubicBezTo>
                    <a:pt x="675" y="200"/>
                    <a:pt x="566" y="49"/>
                    <a:pt x="454" y="0"/>
                  </a:cubicBezTo>
                  <a:lnTo>
                    <a:pt x="361" y="94"/>
                  </a:lnTo>
                  <a:cubicBezTo>
                    <a:pt x="412" y="243"/>
                    <a:pt x="820" y="511"/>
                    <a:pt x="893" y="679"/>
                  </a:cubicBezTo>
                  <a:cubicBezTo>
                    <a:pt x="790" y="676"/>
                    <a:pt x="789" y="644"/>
                    <a:pt x="725" y="577"/>
                  </a:cubicBezTo>
                  <a:cubicBezTo>
                    <a:pt x="610" y="456"/>
                    <a:pt x="370" y="245"/>
                    <a:pt x="308" y="142"/>
                  </a:cubicBezTo>
                  <a:cubicBezTo>
                    <a:pt x="268" y="174"/>
                    <a:pt x="229" y="206"/>
                    <a:pt x="194" y="241"/>
                  </a:cubicBezTo>
                  <a:cubicBezTo>
                    <a:pt x="250" y="334"/>
                    <a:pt x="429" y="497"/>
                    <a:pt x="518" y="590"/>
                  </a:cubicBezTo>
                  <a:cubicBezTo>
                    <a:pt x="843" y="927"/>
                    <a:pt x="834" y="924"/>
                    <a:pt x="349" y="1398"/>
                  </a:cubicBezTo>
                  <a:cubicBezTo>
                    <a:pt x="228" y="1516"/>
                    <a:pt x="113" y="1623"/>
                    <a:pt x="0" y="1741"/>
                  </a:cubicBezTo>
                  <a:close/>
                </a:path>
              </a:pathLst>
            </a:custGeom>
            <a:solidFill>
              <a:srgbClr val="EB0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643"/>
            <p:cNvSpPr>
              <a:spLocks/>
            </p:cNvSpPr>
            <p:nvPr/>
          </p:nvSpPr>
          <p:spPr bwMode="auto">
            <a:xfrm>
              <a:off x="1420826" y="1351701"/>
              <a:ext cx="395781" cy="401278"/>
            </a:xfrm>
            <a:custGeom>
              <a:avLst/>
              <a:gdLst>
                <a:gd name="T0" fmla="*/ 32 w 1878"/>
                <a:gd name="T1" fmla="*/ 1578 h 1903"/>
                <a:gd name="T2" fmla="*/ 42 w 1878"/>
                <a:gd name="T3" fmla="*/ 1658 h 1903"/>
                <a:gd name="T4" fmla="*/ 103 w 1878"/>
                <a:gd name="T5" fmla="*/ 1685 h 1903"/>
                <a:gd name="T6" fmla="*/ 529 w 1878"/>
                <a:gd name="T7" fmla="*/ 1257 h 1903"/>
                <a:gd name="T8" fmla="*/ 705 w 1878"/>
                <a:gd name="T9" fmla="*/ 1144 h 1903"/>
                <a:gd name="T10" fmla="*/ 469 w 1878"/>
                <a:gd name="T11" fmla="*/ 1488 h 1903"/>
                <a:gd name="T12" fmla="*/ 177 w 1878"/>
                <a:gd name="T13" fmla="*/ 1776 h 1903"/>
                <a:gd name="T14" fmla="*/ 209 w 1878"/>
                <a:gd name="T15" fmla="*/ 1832 h 1903"/>
                <a:gd name="T16" fmla="*/ 280 w 1878"/>
                <a:gd name="T17" fmla="*/ 1846 h 1903"/>
                <a:gd name="T18" fmla="*/ 738 w 1878"/>
                <a:gd name="T19" fmla="*/ 1392 h 1903"/>
                <a:gd name="T20" fmla="*/ 1152 w 1878"/>
                <a:gd name="T21" fmla="*/ 1426 h 1903"/>
                <a:gd name="T22" fmla="*/ 1615 w 1878"/>
                <a:gd name="T23" fmla="*/ 1903 h 1903"/>
                <a:gd name="T24" fmla="*/ 1668 w 1878"/>
                <a:gd name="T25" fmla="*/ 1774 h 1903"/>
                <a:gd name="T26" fmla="*/ 1241 w 1878"/>
                <a:gd name="T27" fmla="*/ 1337 h 1903"/>
                <a:gd name="T28" fmla="*/ 1146 w 1878"/>
                <a:gd name="T29" fmla="*/ 1144 h 1903"/>
                <a:gd name="T30" fmla="*/ 1475 w 1878"/>
                <a:gd name="T31" fmla="*/ 1395 h 1903"/>
                <a:gd name="T32" fmla="*/ 1753 w 1878"/>
                <a:gd name="T33" fmla="*/ 1692 h 1903"/>
                <a:gd name="T34" fmla="*/ 1837 w 1878"/>
                <a:gd name="T35" fmla="*/ 1605 h 1903"/>
                <a:gd name="T36" fmla="*/ 1529 w 1878"/>
                <a:gd name="T37" fmla="*/ 1268 h 1903"/>
                <a:gd name="T38" fmla="*/ 1310 w 1878"/>
                <a:gd name="T39" fmla="*/ 822 h 1903"/>
                <a:gd name="T40" fmla="*/ 1878 w 1878"/>
                <a:gd name="T41" fmla="*/ 244 h 1903"/>
                <a:gd name="T42" fmla="*/ 1770 w 1878"/>
                <a:gd name="T43" fmla="*/ 161 h 1903"/>
                <a:gd name="T44" fmla="*/ 1475 w 1878"/>
                <a:gd name="T45" fmla="*/ 454 h 1903"/>
                <a:gd name="T46" fmla="*/ 1330 w 1878"/>
                <a:gd name="T47" fmla="*/ 600 h 1903"/>
                <a:gd name="T48" fmla="*/ 1156 w 1878"/>
                <a:gd name="T49" fmla="*/ 718 h 1903"/>
                <a:gd name="T50" fmla="*/ 1706 w 1878"/>
                <a:gd name="T51" fmla="*/ 123 h 1903"/>
                <a:gd name="T52" fmla="*/ 1634 w 1878"/>
                <a:gd name="T53" fmla="*/ 22 h 1903"/>
                <a:gd name="T54" fmla="*/ 1463 w 1878"/>
                <a:gd name="T55" fmla="*/ 151 h 1903"/>
                <a:gd name="T56" fmla="*/ 739 w 1878"/>
                <a:gd name="T57" fmla="*/ 479 h 1903"/>
                <a:gd name="T58" fmla="*/ 269 w 1878"/>
                <a:gd name="T59" fmla="*/ 0 h 1903"/>
                <a:gd name="T60" fmla="*/ 158 w 1878"/>
                <a:gd name="T61" fmla="*/ 106 h 1903"/>
                <a:gd name="T62" fmla="*/ 721 w 1878"/>
                <a:gd name="T63" fmla="*/ 696 h 1903"/>
                <a:gd name="T64" fmla="*/ 627 w 1878"/>
                <a:gd name="T65" fmla="*/ 666 h 1903"/>
                <a:gd name="T66" fmla="*/ 124 w 1878"/>
                <a:gd name="T67" fmla="*/ 157 h 1903"/>
                <a:gd name="T68" fmla="*/ 0 w 1878"/>
                <a:gd name="T69" fmla="*/ 244 h 1903"/>
                <a:gd name="T70" fmla="*/ 561 w 1878"/>
                <a:gd name="T71" fmla="*/ 827 h 1903"/>
                <a:gd name="T72" fmla="*/ 32 w 1878"/>
                <a:gd name="T73" fmla="*/ 1578 h 1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78" h="1903">
                  <a:moveTo>
                    <a:pt x="32" y="1578"/>
                  </a:moveTo>
                  <a:lnTo>
                    <a:pt x="42" y="1658"/>
                  </a:lnTo>
                  <a:lnTo>
                    <a:pt x="103" y="1685"/>
                  </a:lnTo>
                  <a:lnTo>
                    <a:pt x="529" y="1257"/>
                  </a:lnTo>
                  <a:cubicBezTo>
                    <a:pt x="598" y="1185"/>
                    <a:pt x="603" y="1148"/>
                    <a:pt x="705" y="1144"/>
                  </a:cubicBezTo>
                  <a:cubicBezTo>
                    <a:pt x="739" y="1275"/>
                    <a:pt x="667" y="1289"/>
                    <a:pt x="469" y="1488"/>
                  </a:cubicBezTo>
                  <a:cubicBezTo>
                    <a:pt x="366" y="1591"/>
                    <a:pt x="282" y="1670"/>
                    <a:pt x="177" y="1776"/>
                  </a:cubicBezTo>
                  <a:lnTo>
                    <a:pt x="209" y="1832"/>
                  </a:lnTo>
                  <a:lnTo>
                    <a:pt x="280" y="1846"/>
                  </a:lnTo>
                  <a:cubicBezTo>
                    <a:pt x="394" y="1785"/>
                    <a:pt x="612" y="1521"/>
                    <a:pt x="738" y="1392"/>
                  </a:cubicBezTo>
                  <a:cubicBezTo>
                    <a:pt x="869" y="1258"/>
                    <a:pt x="1016" y="1279"/>
                    <a:pt x="1152" y="1426"/>
                  </a:cubicBezTo>
                  <a:lnTo>
                    <a:pt x="1615" y="1903"/>
                  </a:lnTo>
                  <a:cubicBezTo>
                    <a:pt x="1618" y="1800"/>
                    <a:pt x="1622" y="1875"/>
                    <a:pt x="1668" y="1774"/>
                  </a:cubicBezTo>
                  <a:lnTo>
                    <a:pt x="1241" y="1337"/>
                  </a:lnTo>
                  <a:cubicBezTo>
                    <a:pt x="1162" y="1261"/>
                    <a:pt x="1120" y="1259"/>
                    <a:pt x="1146" y="1144"/>
                  </a:cubicBezTo>
                  <a:cubicBezTo>
                    <a:pt x="1268" y="1134"/>
                    <a:pt x="1309" y="1228"/>
                    <a:pt x="1475" y="1395"/>
                  </a:cubicBezTo>
                  <a:cubicBezTo>
                    <a:pt x="1564" y="1485"/>
                    <a:pt x="1688" y="1594"/>
                    <a:pt x="1753" y="1692"/>
                  </a:cubicBezTo>
                  <a:lnTo>
                    <a:pt x="1837" y="1605"/>
                  </a:lnTo>
                  <a:cubicBezTo>
                    <a:pt x="1785" y="1502"/>
                    <a:pt x="1622" y="1365"/>
                    <a:pt x="1529" y="1268"/>
                  </a:cubicBezTo>
                  <a:cubicBezTo>
                    <a:pt x="1261" y="988"/>
                    <a:pt x="1319" y="1105"/>
                    <a:pt x="1310" y="822"/>
                  </a:cubicBezTo>
                  <a:cubicBezTo>
                    <a:pt x="1406" y="753"/>
                    <a:pt x="1849" y="337"/>
                    <a:pt x="1878" y="244"/>
                  </a:cubicBezTo>
                  <a:lnTo>
                    <a:pt x="1770" y="161"/>
                  </a:lnTo>
                  <a:cubicBezTo>
                    <a:pt x="1668" y="248"/>
                    <a:pt x="1574" y="355"/>
                    <a:pt x="1475" y="454"/>
                  </a:cubicBezTo>
                  <a:cubicBezTo>
                    <a:pt x="1421" y="509"/>
                    <a:pt x="1384" y="545"/>
                    <a:pt x="1330" y="600"/>
                  </a:cubicBezTo>
                  <a:cubicBezTo>
                    <a:pt x="1278" y="653"/>
                    <a:pt x="1242" y="730"/>
                    <a:pt x="1156" y="718"/>
                  </a:cubicBezTo>
                  <a:cubicBezTo>
                    <a:pt x="1175" y="611"/>
                    <a:pt x="1616" y="256"/>
                    <a:pt x="1706" y="123"/>
                  </a:cubicBezTo>
                  <a:lnTo>
                    <a:pt x="1634" y="22"/>
                  </a:lnTo>
                  <a:cubicBezTo>
                    <a:pt x="1547" y="47"/>
                    <a:pt x="1527" y="88"/>
                    <a:pt x="1463" y="151"/>
                  </a:cubicBezTo>
                  <a:cubicBezTo>
                    <a:pt x="1217" y="393"/>
                    <a:pt x="977" y="736"/>
                    <a:pt x="739" y="479"/>
                  </a:cubicBezTo>
                  <a:lnTo>
                    <a:pt x="269" y="0"/>
                  </a:lnTo>
                  <a:lnTo>
                    <a:pt x="158" y="106"/>
                  </a:lnTo>
                  <a:cubicBezTo>
                    <a:pt x="247" y="178"/>
                    <a:pt x="708" y="617"/>
                    <a:pt x="721" y="696"/>
                  </a:cubicBezTo>
                  <a:cubicBezTo>
                    <a:pt x="608" y="719"/>
                    <a:pt x="671" y="707"/>
                    <a:pt x="627" y="666"/>
                  </a:cubicBezTo>
                  <a:cubicBezTo>
                    <a:pt x="532" y="580"/>
                    <a:pt x="306" y="306"/>
                    <a:pt x="124" y="157"/>
                  </a:cubicBezTo>
                  <a:cubicBezTo>
                    <a:pt x="80" y="179"/>
                    <a:pt x="40" y="211"/>
                    <a:pt x="0" y="244"/>
                  </a:cubicBezTo>
                  <a:cubicBezTo>
                    <a:pt x="40" y="323"/>
                    <a:pt x="469" y="755"/>
                    <a:pt x="561" y="827"/>
                  </a:cubicBezTo>
                  <a:cubicBezTo>
                    <a:pt x="571" y="1270"/>
                    <a:pt x="292" y="1202"/>
                    <a:pt x="32" y="1578"/>
                  </a:cubicBezTo>
                  <a:close/>
                </a:path>
              </a:pathLst>
            </a:custGeom>
            <a:solidFill>
              <a:srgbClr val="EB0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644"/>
            <p:cNvSpPr>
              <a:spLocks/>
            </p:cNvSpPr>
            <p:nvPr/>
          </p:nvSpPr>
          <p:spPr bwMode="auto">
            <a:xfrm>
              <a:off x="2107947" y="2084171"/>
              <a:ext cx="417769" cy="387536"/>
            </a:xfrm>
            <a:custGeom>
              <a:avLst/>
              <a:gdLst>
                <a:gd name="T0" fmla="*/ 367 w 1982"/>
                <a:gd name="T1" fmla="*/ 22 h 1841"/>
                <a:gd name="T2" fmla="*/ 443 w 1982"/>
                <a:gd name="T3" fmla="*/ 199 h 1841"/>
                <a:gd name="T4" fmla="*/ 603 w 1982"/>
                <a:gd name="T5" fmla="*/ 354 h 1841"/>
                <a:gd name="T6" fmla="*/ 858 w 1982"/>
                <a:gd name="T7" fmla="*/ 724 h 1841"/>
                <a:gd name="T8" fmla="*/ 258 w 1982"/>
                <a:gd name="T9" fmla="*/ 172 h 1841"/>
                <a:gd name="T10" fmla="*/ 164 w 1982"/>
                <a:gd name="T11" fmla="*/ 228 h 1841"/>
                <a:gd name="T12" fmla="*/ 50 w 1982"/>
                <a:gd name="T13" fmla="*/ 116 h 1841"/>
                <a:gd name="T14" fmla="*/ 21 w 1982"/>
                <a:gd name="T15" fmla="*/ 111 h 1841"/>
                <a:gd name="T16" fmla="*/ 669 w 1982"/>
                <a:gd name="T17" fmla="*/ 1062 h 1841"/>
                <a:gd name="T18" fmla="*/ 496 w 1982"/>
                <a:gd name="T19" fmla="*/ 1230 h 1841"/>
                <a:gd name="T20" fmla="*/ 159 w 1982"/>
                <a:gd name="T21" fmla="*/ 1568 h 1841"/>
                <a:gd name="T22" fmla="*/ 253 w 1982"/>
                <a:gd name="T23" fmla="*/ 1648 h 1841"/>
                <a:gd name="T24" fmla="*/ 506 w 1982"/>
                <a:gd name="T25" fmla="*/ 1386 h 1841"/>
                <a:gd name="T26" fmla="*/ 864 w 1982"/>
                <a:gd name="T27" fmla="*/ 1113 h 1841"/>
                <a:gd name="T28" fmla="*/ 614 w 1982"/>
                <a:gd name="T29" fmla="*/ 1445 h 1841"/>
                <a:gd name="T30" fmla="*/ 333 w 1982"/>
                <a:gd name="T31" fmla="*/ 1720 h 1841"/>
                <a:gd name="T32" fmla="*/ 409 w 1982"/>
                <a:gd name="T33" fmla="*/ 1841 h 1841"/>
                <a:gd name="T34" fmla="*/ 1011 w 1982"/>
                <a:gd name="T35" fmla="*/ 1303 h 1841"/>
                <a:gd name="T36" fmla="*/ 1666 w 1982"/>
                <a:gd name="T37" fmla="*/ 1789 h 1841"/>
                <a:gd name="T38" fmla="*/ 1784 w 1982"/>
                <a:gd name="T39" fmla="*/ 1696 h 1841"/>
                <a:gd name="T40" fmla="*/ 1524 w 1982"/>
                <a:gd name="T41" fmla="*/ 1425 h 1841"/>
                <a:gd name="T42" fmla="*/ 1309 w 1982"/>
                <a:gd name="T43" fmla="*/ 1144 h 1841"/>
                <a:gd name="T44" fmla="*/ 1837 w 1982"/>
                <a:gd name="T45" fmla="*/ 1644 h 1841"/>
                <a:gd name="T46" fmla="*/ 1962 w 1982"/>
                <a:gd name="T47" fmla="*/ 1575 h 1841"/>
                <a:gd name="T48" fmla="*/ 1678 w 1982"/>
                <a:gd name="T49" fmla="*/ 1271 h 1841"/>
                <a:gd name="T50" fmla="*/ 1534 w 1982"/>
                <a:gd name="T51" fmla="*/ 1124 h 1841"/>
                <a:gd name="T52" fmla="*/ 1542 w 1982"/>
                <a:gd name="T53" fmla="*/ 722 h 1841"/>
                <a:gd name="T54" fmla="*/ 1982 w 1982"/>
                <a:gd name="T55" fmla="*/ 310 h 1841"/>
                <a:gd name="T56" fmla="*/ 1982 w 1982"/>
                <a:gd name="T57" fmla="*/ 218 h 1841"/>
                <a:gd name="T58" fmla="*/ 1888 w 1982"/>
                <a:gd name="T59" fmla="*/ 150 h 1841"/>
                <a:gd name="T60" fmla="*/ 1373 w 1982"/>
                <a:gd name="T61" fmla="*/ 678 h 1841"/>
                <a:gd name="T62" fmla="*/ 1309 w 1982"/>
                <a:gd name="T63" fmla="*/ 692 h 1841"/>
                <a:gd name="T64" fmla="*/ 1338 w 1982"/>
                <a:gd name="T65" fmla="*/ 619 h 1841"/>
                <a:gd name="T66" fmla="*/ 1414 w 1982"/>
                <a:gd name="T67" fmla="*/ 545 h 1841"/>
                <a:gd name="T68" fmla="*/ 1853 w 1982"/>
                <a:gd name="T69" fmla="*/ 93 h 1841"/>
                <a:gd name="T70" fmla="*/ 1734 w 1982"/>
                <a:gd name="T71" fmla="*/ 0 h 1841"/>
                <a:gd name="T72" fmla="*/ 1434 w 1982"/>
                <a:gd name="T73" fmla="*/ 298 h 1841"/>
                <a:gd name="T74" fmla="*/ 876 w 1982"/>
                <a:gd name="T75" fmla="*/ 445 h 1841"/>
                <a:gd name="T76" fmla="*/ 430 w 1982"/>
                <a:gd name="T77" fmla="*/ 13 h 1841"/>
                <a:gd name="T78" fmla="*/ 367 w 1982"/>
                <a:gd name="T79" fmla="*/ 22 h 1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82" h="1841">
                  <a:moveTo>
                    <a:pt x="367" y="22"/>
                  </a:moveTo>
                  <a:cubicBezTo>
                    <a:pt x="347" y="130"/>
                    <a:pt x="330" y="102"/>
                    <a:pt x="443" y="199"/>
                  </a:cubicBezTo>
                  <a:cubicBezTo>
                    <a:pt x="507" y="254"/>
                    <a:pt x="545" y="295"/>
                    <a:pt x="603" y="354"/>
                  </a:cubicBezTo>
                  <a:cubicBezTo>
                    <a:pt x="787" y="538"/>
                    <a:pt x="908" y="598"/>
                    <a:pt x="858" y="724"/>
                  </a:cubicBezTo>
                  <a:cubicBezTo>
                    <a:pt x="731" y="712"/>
                    <a:pt x="336" y="253"/>
                    <a:pt x="258" y="172"/>
                  </a:cubicBezTo>
                  <a:lnTo>
                    <a:pt x="164" y="228"/>
                  </a:lnTo>
                  <a:lnTo>
                    <a:pt x="50" y="116"/>
                  </a:lnTo>
                  <a:cubicBezTo>
                    <a:pt x="0" y="88"/>
                    <a:pt x="55" y="98"/>
                    <a:pt x="21" y="111"/>
                  </a:cubicBezTo>
                  <a:cubicBezTo>
                    <a:pt x="301" y="464"/>
                    <a:pt x="868" y="767"/>
                    <a:pt x="669" y="1062"/>
                  </a:cubicBezTo>
                  <a:cubicBezTo>
                    <a:pt x="651" y="1089"/>
                    <a:pt x="530" y="1197"/>
                    <a:pt x="496" y="1230"/>
                  </a:cubicBezTo>
                  <a:cubicBezTo>
                    <a:pt x="396" y="1327"/>
                    <a:pt x="229" y="1468"/>
                    <a:pt x="159" y="1568"/>
                  </a:cubicBezTo>
                  <a:lnTo>
                    <a:pt x="253" y="1648"/>
                  </a:lnTo>
                  <a:cubicBezTo>
                    <a:pt x="303" y="1574"/>
                    <a:pt x="432" y="1461"/>
                    <a:pt x="506" y="1386"/>
                  </a:cubicBezTo>
                  <a:cubicBezTo>
                    <a:pt x="682" y="1211"/>
                    <a:pt x="692" y="1159"/>
                    <a:pt x="864" y="1113"/>
                  </a:cubicBezTo>
                  <a:cubicBezTo>
                    <a:pt x="855" y="1295"/>
                    <a:pt x="893" y="1163"/>
                    <a:pt x="614" y="1445"/>
                  </a:cubicBezTo>
                  <a:cubicBezTo>
                    <a:pt x="525" y="1535"/>
                    <a:pt x="430" y="1646"/>
                    <a:pt x="333" y="1720"/>
                  </a:cubicBezTo>
                  <a:lnTo>
                    <a:pt x="409" y="1841"/>
                  </a:lnTo>
                  <a:cubicBezTo>
                    <a:pt x="551" y="1754"/>
                    <a:pt x="869" y="1326"/>
                    <a:pt x="1011" y="1303"/>
                  </a:cubicBezTo>
                  <a:cubicBezTo>
                    <a:pt x="1234" y="1268"/>
                    <a:pt x="1431" y="1570"/>
                    <a:pt x="1666" y="1789"/>
                  </a:cubicBezTo>
                  <a:cubicBezTo>
                    <a:pt x="1721" y="1761"/>
                    <a:pt x="1747" y="1750"/>
                    <a:pt x="1784" y="1696"/>
                  </a:cubicBezTo>
                  <a:cubicBezTo>
                    <a:pt x="1717" y="1602"/>
                    <a:pt x="1610" y="1512"/>
                    <a:pt x="1524" y="1425"/>
                  </a:cubicBezTo>
                  <a:cubicBezTo>
                    <a:pt x="1394" y="1295"/>
                    <a:pt x="1297" y="1238"/>
                    <a:pt x="1309" y="1144"/>
                  </a:cubicBezTo>
                  <a:cubicBezTo>
                    <a:pt x="1403" y="1178"/>
                    <a:pt x="1728" y="1557"/>
                    <a:pt x="1837" y="1644"/>
                  </a:cubicBezTo>
                  <a:lnTo>
                    <a:pt x="1962" y="1575"/>
                  </a:lnTo>
                  <a:cubicBezTo>
                    <a:pt x="1901" y="1482"/>
                    <a:pt x="1758" y="1354"/>
                    <a:pt x="1678" y="1271"/>
                  </a:cubicBezTo>
                  <a:cubicBezTo>
                    <a:pt x="1624" y="1216"/>
                    <a:pt x="1589" y="1179"/>
                    <a:pt x="1534" y="1124"/>
                  </a:cubicBezTo>
                  <a:cubicBezTo>
                    <a:pt x="1407" y="998"/>
                    <a:pt x="1403" y="850"/>
                    <a:pt x="1542" y="722"/>
                  </a:cubicBezTo>
                  <a:cubicBezTo>
                    <a:pt x="1665" y="607"/>
                    <a:pt x="1879" y="371"/>
                    <a:pt x="1982" y="310"/>
                  </a:cubicBezTo>
                  <a:lnTo>
                    <a:pt x="1982" y="218"/>
                  </a:lnTo>
                  <a:lnTo>
                    <a:pt x="1888" y="150"/>
                  </a:lnTo>
                  <a:lnTo>
                    <a:pt x="1373" y="678"/>
                  </a:lnTo>
                  <a:cubicBezTo>
                    <a:pt x="1299" y="737"/>
                    <a:pt x="1344" y="721"/>
                    <a:pt x="1309" y="692"/>
                  </a:cubicBezTo>
                  <a:cubicBezTo>
                    <a:pt x="1280" y="656"/>
                    <a:pt x="1273" y="689"/>
                    <a:pt x="1338" y="619"/>
                  </a:cubicBezTo>
                  <a:cubicBezTo>
                    <a:pt x="1366" y="588"/>
                    <a:pt x="1384" y="574"/>
                    <a:pt x="1414" y="545"/>
                  </a:cubicBezTo>
                  <a:lnTo>
                    <a:pt x="1853" y="93"/>
                  </a:lnTo>
                  <a:cubicBezTo>
                    <a:pt x="1817" y="49"/>
                    <a:pt x="1783" y="30"/>
                    <a:pt x="1734" y="0"/>
                  </a:cubicBezTo>
                  <a:cubicBezTo>
                    <a:pt x="1633" y="97"/>
                    <a:pt x="1527" y="188"/>
                    <a:pt x="1434" y="298"/>
                  </a:cubicBezTo>
                  <a:cubicBezTo>
                    <a:pt x="1271" y="491"/>
                    <a:pt x="1110" y="697"/>
                    <a:pt x="876" y="445"/>
                  </a:cubicBezTo>
                  <a:cubicBezTo>
                    <a:pt x="784" y="346"/>
                    <a:pt x="504" y="31"/>
                    <a:pt x="430" y="13"/>
                  </a:cubicBezTo>
                  <a:lnTo>
                    <a:pt x="367" y="22"/>
                  </a:lnTo>
                  <a:close/>
                </a:path>
              </a:pathLst>
            </a:custGeom>
            <a:solidFill>
              <a:srgbClr val="EB0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645"/>
            <p:cNvSpPr>
              <a:spLocks/>
            </p:cNvSpPr>
            <p:nvPr/>
          </p:nvSpPr>
          <p:spPr bwMode="auto">
            <a:xfrm>
              <a:off x="1415329" y="2080049"/>
              <a:ext cx="390284" cy="443879"/>
            </a:xfrm>
            <a:custGeom>
              <a:avLst/>
              <a:gdLst>
                <a:gd name="T0" fmla="*/ 45 w 1854"/>
                <a:gd name="T1" fmla="*/ 229 h 2110"/>
                <a:gd name="T2" fmla="*/ 20 w 1854"/>
                <a:gd name="T3" fmla="*/ 238 h 2110"/>
                <a:gd name="T4" fmla="*/ 564 w 1854"/>
                <a:gd name="T5" fmla="*/ 896 h 2110"/>
                <a:gd name="T6" fmla="*/ 467 w 1854"/>
                <a:gd name="T7" fmla="*/ 1113 h 2110"/>
                <a:gd name="T8" fmla="*/ 24 w 1854"/>
                <a:gd name="T9" fmla="*/ 1561 h 2110"/>
                <a:gd name="T10" fmla="*/ 45 w 1854"/>
                <a:gd name="T11" fmla="*/ 1629 h 2110"/>
                <a:gd name="T12" fmla="*/ 107 w 1854"/>
                <a:gd name="T13" fmla="*/ 1656 h 2110"/>
                <a:gd name="T14" fmla="*/ 243 w 1854"/>
                <a:gd name="T15" fmla="*/ 1521 h 2110"/>
                <a:gd name="T16" fmla="*/ 545 w 1854"/>
                <a:gd name="T17" fmla="*/ 1240 h 2110"/>
                <a:gd name="T18" fmla="*/ 740 w 1854"/>
                <a:gd name="T19" fmla="*/ 1131 h 2110"/>
                <a:gd name="T20" fmla="*/ 630 w 1854"/>
                <a:gd name="T21" fmla="*/ 1325 h 2110"/>
                <a:gd name="T22" fmla="*/ 485 w 1854"/>
                <a:gd name="T23" fmla="*/ 1471 h 2110"/>
                <a:gd name="T24" fmla="*/ 181 w 1854"/>
                <a:gd name="T25" fmla="*/ 1747 h 2110"/>
                <a:gd name="T26" fmla="*/ 213 w 1854"/>
                <a:gd name="T27" fmla="*/ 1802 h 2110"/>
                <a:gd name="T28" fmla="*/ 266 w 1854"/>
                <a:gd name="T29" fmla="*/ 1867 h 2110"/>
                <a:gd name="T30" fmla="*/ 133 w 1854"/>
                <a:gd name="T31" fmla="*/ 1994 h 2110"/>
                <a:gd name="T32" fmla="*/ 0 w 1854"/>
                <a:gd name="T33" fmla="*/ 2093 h 2110"/>
                <a:gd name="T34" fmla="*/ 700 w 1854"/>
                <a:gd name="T35" fmla="*/ 1419 h 2110"/>
                <a:gd name="T36" fmla="*/ 1608 w 1854"/>
                <a:gd name="T37" fmla="*/ 1858 h 2110"/>
                <a:gd name="T38" fmla="*/ 1680 w 1854"/>
                <a:gd name="T39" fmla="*/ 1774 h 2110"/>
                <a:gd name="T40" fmla="*/ 1390 w 1854"/>
                <a:gd name="T41" fmla="*/ 1479 h 2110"/>
                <a:gd name="T42" fmla="*/ 1244 w 1854"/>
                <a:gd name="T43" fmla="*/ 1333 h 2110"/>
                <a:gd name="T44" fmla="*/ 1151 w 1854"/>
                <a:gd name="T45" fmla="*/ 1141 h 2110"/>
                <a:gd name="T46" fmla="*/ 1479 w 1854"/>
                <a:gd name="T47" fmla="*/ 1389 h 2110"/>
                <a:gd name="T48" fmla="*/ 1749 w 1854"/>
                <a:gd name="T49" fmla="*/ 1677 h 2110"/>
                <a:gd name="T50" fmla="*/ 1854 w 1854"/>
                <a:gd name="T51" fmla="*/ 1590 h 2110"/>
                <a:gd name="T52" fmla="*/ 1589 w 1854"/>
                <a:gd name="T53" fmla="*/ 1304 h 2110"/>
                <a:gd name="T54" fmla="*/ 1452 w 1854"/>
                <a:gd name="T55" fmla="*/ 1173 h 2110"/>
                <a:gd name="T56" fmla="*/ 1306 w 1854"/>
                <a:gd name="T57" fmla="*/ 1017 h 2110"/>
                <a:gd name="T58" fmla="*/ 1313 w 1854"/>
                <a:gd name="T59" fmla="*/ 822 h 2110"/>
                <a:gd name="T60" fmla="*/ 1854 w 1854"/>
                <a:gd name="T61" fmla="*/ 278 h 2110"/>
                <a:gd name="T62" fmla="*/ 1356 w 1854"/>
                <a:gd name="T63" fmla="*/ 593 h 2110"/>
                <a:gd name="T64" fmla="*/ 1150 w 1854"/>
                <a:gd name="T65" fmla="*/ 723 h 2110"/>
                <a:gd name="T66" fmla="*/ 1244 w 1854"/>
                <a:gd name="T67" fmla="*/ 530 h 2110"/>
                <a:gd name="T68" fmla="*/ 1534 w 1854"/>
                <a:gd name="T69" fmla="*/ 237 h 2110"/>
                <a:gd name="T70" fmla="*/ 1687 w 1854"/>
                <a:gd name="T71" fmla="*/ 84 h 2110"/>
                <a:gd name="T72" fmla="*/ 1568 w 1854"/>
                <a:gd name="T73" fmla="*/ 54 h 2110"/>
                <a:gd name="T74" fmla="*/ 728 w 1854"/>
                <a:gd name="T75" fmla="*/ 441 h 2110"/>
                <a:gd name="T76" fmla="*/ 296 w 1854"/>
                <a:gd name="T77" fmla="*/ 0 h 2110"/>
                <a:gd name="T78" fmla="*/ 196 w 1854"/>
                <a:gd name="T79" fmla="*/ 102 h 2110"/>
                <a:gd name="T80" fmla="*/ 627 w 1854"/>
                <a:gd name="T81" fmla="*/ 516 h 2110"/>
                <a:gd name="T82" fmla="*/ 741 w 1854"/>
                <a:gd name="T83" fmla="*/ 708 h 2110"/>
                <a:gd name="T84" fmla="*/ 543 w 1854"/>
                <a:gd name="T85" fmla="*/ 601 h 2110"/>
                <a:gd name="T86" fmla="*/ 101 w 1854"/>
                <a:gd name="T87" fmla="*/ 169 h 2110"/>
                <a:gd name="T88" fmla="*/ 45 w 1854"/>
                <a:gd name="T89" fmla="*/ 229 h 2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54" h="2110">
                  <a:moveTo>
                    <a:pt x="45" y="229"/>
                  </a:moveTo>
                  <a:lnTo>
                    <a:pt x="20" y="238"/>
                  </a:lnTo>
                  <a:cubicBezTo>
                    <a:pt x="104" y="434"/>
                    <a:pt x="554" y="687"/>
                    <a:pt x="564" y="896"/>
                  </a:cubicBezTo>
                  <a:cubicBezTo>
                    <a:pt x="571" y="1038"/>
                    <a:pt x="541" y="1046"/>
                    <a:pt x="467" y="1113"/>
                  </a:cubicBezTo>
                  <a:lnTo>
                    <a:pt x="24" y="1561"/>
                  </a:lnTo>
                  <a:lnTo>
                    <a:pt x="45" y="1629"/>
                  </a:lnTo>
                  <a:lnTo>
                    <a:pt x="107" y="1656"/>
                  </a:lnTo>
                  <a:cubicBezTo>
                    <a:pt x="155" y="1612"/>
                    <a:pt x="192" y="1571"/>
                    <a:pt x="243" y="1521"/>
                  </a:cubicBezTo>
                  <a:cubicBezTo>
                    <a:pt x="341" y="1422"/>
                    <a:pt x="391" y="1403"/>
                    <a:pt x="545" y="1240"/>
                  </a:cubicBezTo>
                  <a:cubicBezTo>
                    <a:pt x="620" y="1161"/>
                    <a:pt x="620" y="1122"/>
                    <a:pt x="740" y="1131"/>
                  </a:cubicBezTo>
                  <a:cubicBezTo>
                    <a:pt x="740" y="1255"/>
                    <a:pt x="713" y="1244"/>
                    <a:pt x="630" y="1325"/>
                  </a:cubicBezTo>
                  <a:cubicBezTo>
                    <a:pt x="575" y="1378"/>
                    <a:pt x="539" y="1419"/>
                    <a:pt x="485" y="1471"/>
                  </a:cubicBezTo>
                  <a:lnTo>
                    <a:pt x="181" y="1747"/>
                  </a:lnTo>
                  <a:lnTo>
                    <a:pt x="213" y="1802"/>
                  </a:lnTo>
                  <a:cubicBezTo>
                    <a:pt x="269" y="1820"/>
                    <a:pt x="238" y="1768"/>
                    <a:pt x="266" y="1867"/>
                  </a:cubicBezTo>
                  <a:cubicBezTo>
                    <a:pt x="216" y="1906"/>
                    <a:pt x="181" y="1945"/>
                    <a:pt x="133" y="1994"/>
                  </a:cubicBezTo>
                  <a:cubicBezTo>
                    <a:pt x="80" y="2049"/>
                    <a:pt x="41" y="2110"/>
                    <a:pt x="0" y="2093"/>
                  </a:cubicBezTo>
                  <a:cubicBezTo>
                    <a:pt x="75" y="2055"/>
                    <a:pt x="568" y="1551"/>
                    <a:pt x="700" y="1419"/>
                  </a:cubicBezTo>
                  <a:cubicBezTo>
                    <a:pt x="1090" y="1029"/>
                    <a:pt x="1260" y="1659"/>
                    <a:pt x="1608" y="1858"/>
                  </a:cubicBezTo>
                  <a:cubicBezTo>
                    <a:pt x="1650" y="1781"/>
                    <a:pt x="1601" y="1829"/>
                    <a:pt x="1680" y="1774"/>
                  </a:cubicBezTo>
                  <a:cubicBezTo>
                    <a:pt x="1603" y="1676"/>
                    <a:pt x="1478" y="1567"/>
                    <a:pt x="1390" y="1479"/>
                  </a:cubicBezTo>
                  <a:cubicBezTo>
                    <a:pt x="1336" y="1424"/>
                    <a:pt x="1300" y="1386"/>
                    <a:pt x="1244" y="1333"/>
                  </a:cubicBezTo>
                  <a:cubicBezTo>
                    <a:pt x="1166" y="1257"/>
                    <a:pt x="1122" y="1254"/>
                    <a:pt x="1151" y="1141"/>
                  </a:cubicBezTo>
                  <a:cubicBezTo>
                    <a:pt x="1274" y="1127"/>
                    <a:pt x="1309" y="1218"/>
                    <a:pt x="1479" y="1389"/>
                  </a:cubicBezTo>
                  <a:cubicBezTo>
                    <a:pt x="1529" y="1440"/>
                    <a:pt x="1740" y="1633"/>
                    <a:pt x="1749" y="1677"/>
                  </a:cubicBezTo>
                  <a:lnTo>
                    <a:pt x="1854" y="1590"/>
                  </a:lnTo>
                  <a:cubicBezTo>
                    <a:pt x="1805" y="1512"/>
                    <a:pt x="1667" y="1376"/>
                    <a:pt x="1589" y="1304"/>
                  </a:cubicBezTo>
                  <a:cubicBezTo>
                    <a:pt x="1521" y="1242"/>
                    <a:pt x="1516" y="1251"/>
                    <a:pt x="1452" y="1173"/>
                  </a:cubicBezTo>
                  <a:cubicBezTo>
                    <a:pt x="1399" y="1108"/>
                    <a:pt x="1370" y="1088"/>
                    <a:pt x="1306" y="1017"/>
                  </a:cubicBezTo>
                  <a:lnTo>
                    <a:pt x="1313" y="822"/>
                  </a:lnTo>
                  <a:lnTo>
                    <a:pt x="1854" y="278"/>
                  </a:lnTo>
                  <a:cubicBezTo>
                    <a:pt x="1734" y="146"/>
                    <a:pt x="1801" y="137"/>
                    <a:pt x="1356" y="593"/>
                  </a:cubicBezTo>
                  <a:cubicBezTo>
                    <a:pt x="1214" y="739"/>
                    <a:pt x="1260" y="731"/>
                    <a:pt x="1150" y="723"/>
                  </a:cubicBezTo>
                  <a:cubicBezTo>
                    <a:pt x="1121" y="607"/>
                    <a:pt x="1163" y="607"/>
                    <a:pt x="1244" y="530"/>
                  </a:cubicBezTo>
                  <a:lnTo>
                    <a:pt x="1534" y="237"/>
                  </a:lnTo>
                  <a:cubicBezTo>
                    <a:pt x="1604" y="166"/>
                    <a:pt x="1652" y="144"/>
                    <a:pt x="1687" y="84"/>
                  </a:cubicBezTo>
                  <a:cubicBezTo>
                    <a:pt x="1592" y="31"/>
                    <a:pt x="1662" y="33"/>
                    <a:pt x="1568" y="54"/>
                  </a:cubicBezTo>
                  <a:cubicBezTo>
                    <a:pt x="1225" y="308"/>
                    <a:pt x="1043" y="779"/>
                    <a:pt x="728" y="441"/>
                  </a:cubicBezTo>
                  <a:lnTo>
                    <a:pt x="296" y="0"/>
                  </a:lnTo>
                  <a:cubicBezTo>
                    <a:pt x="229" y="11"/>
                    <a:pt x="229" y="15"/>
                    <a:pt x="196" y="102"/>
                  </a:cubicBezTo>
                  <a:cubicBezTo>
                    <a:pt x="238" y="101"/>
                    <a:pt x="547" y="438"/>
                    <a:pt x="627" y="516"/>
                  </a:cubicBezTo>
                  <a:cubicBezTo>
                    <a:pt x="709" y="595"/>
                    <a:pt x="736" y="586"/>
                    <a:pt x="741" y="708"/>
                  </a:cubicBezTo>
                  <a:cubicBezTo>
                    <a:pt x="617" y="719"/>
                    <a:pt x="619" y="682"/>
                    <a:pt x="543" y="601"/>
                  </a:cubicBezTo>
                  <a:lnTo>
                    <a:pt x="101" y="169"/>
                  </a:lnTo>
                  <a:lnTo>
                    <a:pt x="45" y="229"/>
                  </a:lnTo>
                  <a:close/>
                </a:path>
              </a:pathLst>
            </a:custGeom>
            <a:solidFill>
              <a:srgbClr val="EB0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646"/>
            <p:cNvSpPr>
              <a:spLocks/>
            </p:cNvSpPr>
            <p:nvPr/>
          </p:nvSpPr>
          <p:spPr bwMode="auto">
            <a:xfrm>
              <a:off x="2389667" y="1431407"/>
              <a:ext cx="136050" cy="252861"/>
            </a:xfrm>
            <a:custGeom>
              <a:avLst/>
              <a:gdLst>
                <a:gd name="T0" fmla="*/ 643 w 643"/>
                <a:gd name="T1" fmla="*/ 1200 h 1200"/>
                <a:gd name="T2" fmla="*/ 643 w 643"/>
                <a:gd name="T3" fmla="*/ 0 h 1200"/>
                <a:gd name="T4" fmla="*/ 227 w 643"/>
                <a:gd name="T5" fmla="*/ 399 h 1200"/>
                <a:gd name="T6" fmla="*/ 365 w 643"/>
                <a:gd name="T7" fmla="*/ 923 h 1200"/>
                <a:gd name="T8" fmla="*/ 643 w 643"/>
                <a:gd name="T9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3" h="1200">
                  <a:moveTo>
                    <a:pt x="643" y="1200"/>
                  </a:moveTo>
                  <a:lnTo>
                    <a:pt x="643" y="0"/>
                  </a:lnTo>
                  <a:lnTo>
                    <a:pt x="227" y="399"/>
                  </a:lnTo>
                  <a:cubicBezTo>
                    <a:pt x="0" y="610"/>
                    <a:pt x="209" y="762"/>
                    <a:pt x="365" y="923"/>
                  </a:cubicBezTo>
                  <a:cubicBezTo>
                    <a:pt x="450" y="1011"/>
                    <a:pt x="552" y="1134"/>
                    <a:pt x="643" y="1200"/>
                  </a:cubicBezTo>
                  <a:close/>
                </a:path>
              </a:pathLst>
            </a:custGeom>
            <a:solidFill>
              <a:srgbClr val="FD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647"/>
            <p:cNvSpPr>
              <a:spLocks/>
            </p:cNvSpPr>
            <p:nvPr/>
          </p:nvSpPr>
          <p:spPr bwMode="auto">
            <a:xfrm>
              <a:off x="2036487" y="1972858"/>
              <a:ext cx="262480" cy="263854"/>
            </a:xfrm>
            <a:custGeom>
              <a:avLst/>
              <a:gdLst>
                <a:gd name="T0" fmla="*/ 0 w 1252"/>
                <a:gd name="T1" fmla="*/ 269 h 1252"/>
                <a:gd name="T2" fmla="*/ 365 w 1252"/>
                <a:gd name="T3" fmla="*/ 639 h 1252"/>
                <a:gd name="T4" fmla="*/ 394 w 1252"/>
                <a:gd name="T5" fmla="*/ 644 h 1252"/>
                <a:gd name="T6" fmla="*/ 508 w 1252"/>
                <a:gd name="T7" fmla="*/ 756 h 1252"/>
                <a:gd name="T8" fmla="*/ 602 w 1252"/>
                <a:gd name="T9" fmla="*/ 700 h 1252"/>
                <a:gd name="T10" fmla="*/ 1202 w 1252"/>
                <a:gd name="T11" fmla="*/ 1252 h 1252"/>
                <a:gd name="T12" fmla="*/ 947 w 1252"/>
                <a:gd name="T13" fmla="*/ 882 h 1252"/>
                <a:gd name="T14" fmla="*/ 787 w 1252"/>
                <a:gd name="T15" fmla="*/ 727 h 1252"/>
                <a:gd name="T16" fmla="*/ 711 w 1252"/>
                <a:gd name="T17" fmla="*/ 550 h 1252"/>
                <a:gd name="T18" fmla="*/ 441 w 1252"/>
                <a:gd name="T19" fmla="*/ 295 h 1252"/>
                <a:gd name="T20" fmla="*/ 234 w 1252"/>
                <a:gd name="T21" fmla="*/ 86 h 1252"/>
                <a:gd name="T22" fmla="*/ 212 w 1252"/>
                <a:gd name="T23" fmla="*/ 38 h 1252"/>
                <a:gd name="T24" fmla="*/ 0 w 1252"/>
                <a:gd name="T25" fmla="*/ 269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2" h="1252">
                  <a:moveTo>
                    <a:pt x="0" y="269"/>
                  </a:moveTo>
                  <a:cubicBezTo>
                    <a:pt x="13" y="345"/>
                    <a:pt x="355" y="632"/>
                    <a:pt x="365" y="639"/>
                  </a:cubicBezTo>
                  <a:cubicBezTo>
                    <a:pt x="399" y="626"/>
                    <a:pt x="344" y="616"/>
                    <a:pt x="394" y="644"/>
                  </a:cubicBezTo>
                  <a:lnTo>
                    <a:pt x="508" y="756"/>
                  </a:lnTo>
                  <a:lnTo>
                    <a:pt x="602" y="700"/>
                  </a:lnTo>
                  <a:cubicBezTo>
                    <a:pt x="680" y="781"/>
                    <a:pt x="1075" y="1240"/>
                    <a:pt x="1202" y="1252"/>
                  </a:cubicBezTo>
                  <a:cubicBezTo>
                    <a:pt x="1252" y="1126"/>
                    <a:pt x="1131" y="1066"/>
                    <a:pt x="947" y="882"/>
                  </a:cubicBezTo>
                  <a:cubicBezTo>
                    <a:pt x="889" y="823"/>
                    <a:pt x="851" y="782"/>
                    <a:pt x="787" y="727"/>
                  </a:cubicBezTo>
                  <a:cubicBezTo>
                    <a:pt x="674" y="630"/>
                    <a:pt x="691" y="658"/>
                    <a:pt x="711" y="550"/>
                  </a:cubicBezTo>
                  <a:cubicBezTo>
                    <a:pt x="635" y="506"/>
                    <a:pt x="507" y="362"/>
                    <a:pt x="441" y="295"/>
                  </a:cubicBezTo>
                  <a:lnTo>
                    <a:pt x="234" y="86"/>
                  </a:lnTo>
                  <a:cubicBezTo>
                    <a:pt x="164" y="0"/>
                    <a:pt x="202" y="60"/>
                    <a:pt x="212" y="38"/>
                  </a:cubicBezTo>
                  <a:cubicBezTo>
                    <a:pt x="148" y="74"/>
                    <a:pt x="31" y="189"/>
                    <a:pt x="0" y="269"/>
                  </a:cubicBezTo>
                  <a:close/>
                </a:path>
              </a:pathLst>
            </a:custGeom>
            <a:solidFill>
              <a:srgbClr val="F58E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648"/>
            <p:cNvSpPr>
              <a:spLocks/>
            </p:cNvSpPr>
            <p:nvPr/>
          </p:nvSpPr>
          <p:spPr bwMode="auto">
            <a:xfrm>
              <a:off x="1316384" y="1975607"/>
              <a:ext cx="254235" cy="255609"/>
            </a:xfrm>
            <a:custGeom>
              <a:avLst/>
              <a:gdLst>
                <a:gd name="T0" fmla="*/ 510 w 1206"/>
                <a:gd name="T1" fmla="*/ 719 h 1209"/>
                <a:gd name="T2" fmla="*/ 566 w 1206"/>
                <a:gd name="T3" fmla="*/ 659 h 1209"/>
                <a:gd name="T4" fmla="*/ 1008 w 1206"/>
                <a:gd name="T5" fmla="*/ 1091 h 1209"/>
                <a:gd name="T6" fmla="*/ 1206 w 1206"/>
                <a:gd name="T7" fmla="*/ 1198 h 1209"/>
                <a:gd name="T8" fmla="*/ 1092 w 1206"/>
                <a:gd name="T9" fmla="*/ 1006 h 1209"/>
                <a:gd name="T10" fmla="*/ 661 w 1206"/>
                <a:gd name="T11" fmla="*/ 592 h 1209"/>
                <a:gd name="T12" fmla="*/ 761 w 1206"/>
                <a:gd name="T13" fmla="*/ 490 h 1209"/>
                <a:gd name="T14" fmla="*/ 553 w 1206"/>
                <a:gd name="T15" fmla="*/ 274 h 1209"/>
                <a:gd name="T16" fmla="*/ 440 w 1206"/>
                <a:gd name="T17" fmla="*/ 254 h 1209"/>
                <a:gd name="T18" fmla="*/ 204 w 1206"/>
                <a:gd name="T19" fmla="*/ 0 h 1209"/>
                <a:gd name="T20" fmla="*/ 15 w 1206"/>
                <a:gd name="T21" fmla="*/ 146 h 1209"/>
                <a:gd name="T22" fmla="*/ 145 w 1206"/>
                <a:gd name="T23" fmla="*/ 326 h 1209"/>
                <a:gd name="T24" fmla="*/ 510 w 1206"/>
                <a:gd name="T25" fmla="*/ 719 h 1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6" h="1209">
                  <a:moveTo>
                    <a:pt x="510" y="719"/>
                  </a:moveTo>
                  <a:lnTo>
                    <a:pt x="566" y="659"/>
                  </a:lnTo>
                  <a:lnTo>
                    <a:pt x="1008" y="1091"/>
                  </a:lnTo>
                  <a:cubicBezTo>
                    <a:pt x="1084" y="1172"/>
                    <a:pt x="1082" y="1209"/>
                    <a:pt x="1206" y="1198"/>
                  </a:cubicBezTo>
                  <a:cubicBezTo>
                    <a:pt x="1201" y="1076"/>
                    <a:pt x="1174" y="1085"/>
                    <a:pt x="1092" y="1006"/>
                  </a:cubicBezTo>
                  <a:cubicBezTo>
                    <a:pt x="1012" y="928"/>
                    <a:pt x="703" y="591"/>
                    <a:pt x="661" y="592"/>
                  </a:cubicBezTo>
                  <a:cubicBezTo>
                    <a:pt x="694" y="505"/>
                    <a:pt x="694" y="501"/>
                    <a:pt x="761" y="490"/>
                  </a:cubicBezTo>
                  <a:lnTo>
                    <a:pt x="553" y="274"/>
                  </a:lnTo>
                  <a:cubicBezTo>
                    <a:pt x="502" y="308"/>
                    <a:pt x="472" y="282"/>
                    <a:pt x="440" y="254"/>
                  </a:cubicBezTo>
                  <a:lnTo>
                    <a:pt x="204" y="0"/>
                  </a:lnTo>
                  <a:cubicBezTo>
                    <a:pt x="137" y="67"/>
                    <a:pt x="45" y="31"/>
                    <a:pt x="15" y="146"/>
                  </a:cubicBezTo>
                  <a:cubicBezTo>
                    <a:pt x="0" y="204"/>
                    <a:pt x="110" y="290"/>
                    <a:pt x="145" y="326"/>
                  </a:cubicBezTo>
                  <a:cubicBezTo>
                    <a:pt x="241" y="422"/>
                    <a:pt x="449" y="599"/>
                    <a:pt x="510" y="719"/>
                  </a:cubicBezTo>
                  <a:close/>
                </a:path>
              </a:pathLst>
            </a:custGeom>
            <a:solidFill>
              <a:srgbClr val="F58E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649"/>
            <p:cNvSpPr>
              <a:spLocks/>
            </p:cNvSpPr>
            <p:nvPr/>
          </p:nvSpPr>
          <p:spPr bwMode="auto">
            <a:xfrm>
              <a:off x="1315010" y="2315044"/>
              <a:ext cx="255609" cy="255609"/>
            </a:xfrm>
            <a:custGeom>
              <a:avLst/>
              <a:gdLst>
                <a:gd name="T0" fmla="*/ 521 w 1216"/>
                <a:gd name="T1" fmla="*/ 507 h 1212"/>
                <a:gd name="T2" fmla="*/ 0 w 1216"/>
                <a:gd name="T3" fmla="*/ 1014 h 1212"/>
                <a:gd name="T4" fmla="*/ 185 w 1216"/>
                <a:gd name="T5" fmla="*/ 1201 h 1212"/>
                <a:gd name="T6" fmla="*/ 438 w 1216"/>
                <a:gd name="T7" fmla="*/ 944 h 1212"/>
                <a:gd name="T8" fmla="*/ 689 w 1216"/>
                <a:gd name="T9" fmla="*/ 680 h 1212"/>
                <a:gd name="T10" fmla="*/ 657 w 1216"/>
                <a:gd name="T11" fmla="*/ 625 h 1212"/>
                <a:gd name="T12" fmla="*/ 961 w 1216"/>
                <a:gd name="T13" fmla="*/ 349 h 1212"/>
                <a:gd name="T14" fmla="*/ 1106 w 1216"/>
                <a:gd name="T15" fmla="*/ 203 h 1212"/>
                <a:gd name="T16" fmla="*/ 1216 w 1216"/>
                <a:gd name="T17" fmla="*/ 9 h 1212"/>
                <a:gd name="T18" fmla="*/ 1021 w 1216"/>
                <a:gd name="T19" fmla="*/ 118 h 1212"/>
                <a:gd name="T20" fmla="*/ 719 w 1216"/>
                <a:gd name="T21" fmla="*/ 399 h 1212"/>
                <a:gd name="T22" fmla="*/ 583 w 1216"/>
                <a:gd name="T23" fmla="*/ 534 h 1212"/>
                <a:gd name="T24" fmla="*/ 521 w 1216"/>
                <a:gd name="T25" fmla="*/ 507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16" h="1212">
                  <a:moveTo>
                    <a:pt x="521" y="507"/>
                  </a:moveTo>
                  <a:lnTo>
                    <a:pt x="0" y="1014"/>
                  </a:lnTo>
                  <a:cubicBezTo>
                    <a:pt x="113" y="1212"/>
                    <a:pt x="8" y="1087"/>
                    <a:pt x="185" y="1201"/>
                  </a:cubicBezTo>
                  <a:cubicBezTo>
                    <a:pt x="240" y="1114"/>
                    <a:pt x="370" y="1013"/>
                    <a:pt x="438" y="944"/>
                  </a:cubicBezTo>
                  <a:cubicBezTo>
                    <a:pt x="524" y="856"/>
                    <a:pt x="611" y="782"/>
                    <a:pt x="689" y="680"/>
                  </a:cubicBezTo>
                  <a:lnTo>
                    <a:pt x="657" y="625"/>
                  </a:lnTo>
                  <a:lnTo>
                    <a:pt x="961" y="349"/>
                  </a:lnTo>
                  <a:cubicBezTo>
                    <a:pt x="1015" y="297"/>
                    <a:pt x="1051" y="256"/>
                    <a:pt x="1106" y="203"/>
                  </a:cubicBezTo>
                  <a:cubicBezTo>
                    <a:pt x="1189" y="122"/>
                    <a:pt x="1216" y="133"/>
                    <a:pt x="1216" y="9"/>
                  </a:cubicBezTo>
                  <a:cubicBezTo>
                    <a:pt x="1096" y="0"/>
                    <a:pt x="1096" y="39"/>
                    <a:pt x="1021" y="118"/>
                  </a:cubicBezTo>
                  <a:cubicBezTo>
                    <a:pt x="867" y="281"/>
                    <a:pt x="817" y="300"/>
                    <a:pt x="719" y="399"/>
                  </a:cubicBezTo>
                  <a:cubicBezTo>
                    <a:pt x="668" y="449"/>
                    <a:pt x="631" y="490"/>
                    <a:pt x="583" y="534"/>
                  </a:cubicBezTo>
                  <a:lnTo>
                    <a:pt x="521" y="507"/>
                  </a:lnTo>
                  <a:close/>
                </a:path>
              </a:pathLst>
            </a:custGeom>
            <a:solidFill>
              <a:srgbClr val="F58E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650"/>
            <p:cNvSpPr>
              <a:spLocks/>
            </p:cNvSpPr>
            <p:nvPr/>
          </p:nvSpPr>
          <p:spPr bwMode="auto">
            <a:xfrm>
              <a:off x="1323255" y="1593567"/>
              <a:ext cx="252861" cy="254235"/>
            </a:xfrm>
            <a:custGeom>
              <a:avLst/>
              <a:gdLst>
                <a:gd name="T0" fmla="*/ 508 w 1205"/>
                <a:gd name="T1" fmla="*/ 514 h 1210"/>
                <a:gd name="T2" fmla="*/ 0 w 1205"/>
                <a:gd name="T3" fmla="*/ 1014 h 1210"/>
                <a:gd name="T4" fmla="*/ 69 w 1205"/>
                <a:gd name="T5" fmla="*/ 1128 h 1210"/>
                <a:gd name="T6" fmla="*/ 173 w 1205"/>
                <a:gd name="T7" fmla="*/ 1210 h 1210"/>
                <a:gd name="T8" fmla="*/ 675 w 1205"/>
                <a:gd name="T9" fmla="*/ 688 h 1210"/>
                <a:gd name="T10" fmla="*/ 643 w 1205"/>
                <a:gd name="T11" fmla="*/ 632 h 1210"/>
                <a:gd name="T12" fmla="*/ 935 w 1205"/>
                <a:gd name="T13" fmla="*/ 344 h 1210"/>
                <a:gd name="T14" fmla="*/ 1171 w 1205"/>
                <a:gd name="T15" fmla="*/ 0 h 1210"/>
                <a:gd name="T16" fmla="*/ 995 w 1205"/>
                <a:gd name="T17" fmla="*/ 113 h 1210"/>
                <a:gd name="T18" fmla="*/ 569 w 1205"/>
                <a:gd name="T19" fmla="*/ 541 h 1210"/>
                <a:gd name="T20" fmla="*/ 508 w 1205"/>
                <a:gd name="T21" fmla="*/ 514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5" h="1210">
                  <a:moveTo>
                    <a:pt x="508" y="514"/>
                  </a:moveTo>
                  <a:cubicBezTo>
                    <a:pt x="363" y="635"/>
                    <a:pt x="98" y="888"/>
                    <a:pt x="0" y="1014"/>
                  </a:cubicBezTo>
                  <a:cubicBezTo>
                    <a:pt x="30" y="1070"/>
                    <a:pt x="9" y="1080"/>
                    <a:pt x="69" y="1128"/>
                  </a:cubicBezTo>
                  <a:cubicBezTo>
                    <a:pt x="127" y="1173"/>
                    <a:pt x="128" y="1106"/>
                    <a:pt x="173" y="1210"/>
                  </a:cubicBezTo>
                  <a:cubicBezTo>
                    <a:pt x="211" y="1142"/>
                    <a:pt x="590" y="759"/>
                    <a:pt x="675" y="688"/>
                  </a:cubicBezTo>
                  <a:lnTo>
                    <a:pt x="643" y="632"/>
                  </a:lnTo>
                  <a:cubicBezTo>
                    <a:pt x="748" y="526"/>
                    <a:pt x="832" y="447"/>
                    <a:pt x="935" y="344"/>
                  </a:cubicBezTo>
                  <a:cubicBezTo>
                    <a:pt x="1133" y="145"/>
                    <a:pt x="1205" y="131"/>
                    <a:pt x="1171" y="0"/>
                  </a:cubicBezTo>
                  <a:cubicBezTo>
                    <a:pt x="1069" y="4"/>
                    <a:pt x="1064" y="41"/>
                    <a:pt x="995" y="113"/>
                  </a:cubicBezTo>
                  <a:lnTo>
                    <a:pt x="569" y="541"/>
                  </a:lnTo>
                  <a:lnTo>
                    <a:pt x="508" y="514"/>
                  </a:lnTo>
                  <a:close/>
                </a:path>
              </a:pathLst>
            </a:custGeom>
            <a:solidFill>
              <a:srgbClr val="F58E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651"/>
            <p:cNvSpPr>
              <a:spLocks/>
            </p:cNvSpPr>
            <p:nvPr/>
          </p:nvSpPr>
          <p:spPr bwMode="auto">
            <a:xfrm>
              <a:off x="2046107" y="1594942"/>
              <a:ext cx="251486" cy="252861"/>
            </a:xfrm>
            <a:custGeom>
              <a:avLst/>
              <a:gdLst>
                <a:gd name="T0" fmla="*/ 510 w 1195"/>
                <a:gd name="T1" fmla="*/ 532 h 1199"/>
                <a:gd name="T2" fmla="*/ 0 w 1195"/>
                <a:gd name="T3" fmla="*/ 1040 h 1199"/>
                <a:gd name="T4" fmla="*/ 146 w 1195"/>
                <a:gd name="T5" fmla="*/ 1199 h 1199"/>
                <a:gd name="T6" fmla="*/ 675 w 1195"/>
                <a:gd name="T7" fmla="*/ 689 h 1199"/>
                <a:gd name="T8" fmla="*/ 654 w 1195"/>
                <a:gd name="T9" fmla="*/ 619 h 1199"/>
                <a:gd name="T10" fmla="*/ 947 w 1195"/>
                <a:gd name="T11" fmla="*/ 331 h 1199"/>
                <a:gd name="T12" fmla="*/ 1166 w 1195"/>
                <a:gd name="T13" fmla="*/ 109 h 1199"/>
                <a:gd name="T14" fmla="*/ 1178 w 1195"/>
                <a:gd name="T15" fmla="*/ 16 h 1199"/>
                <a:gd name="T16" fmla="*/ 817 w 1195"/>
                <a:gd name="T17" fmla="*/ 298 h 1199"/>
                <a:gd name="T18" fmla="*/ 510 w 1195"/>
                <a:gd name="T19" fmla="*/ 53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5" h="1199">
                  <a:moveTo>
                    <a:pt x="510" y="532"/>
                  </a:moveTo>
                  <a:lnTo>
                    <a:pt x="0" y="1040"/>
                  </a:lnTo>
                  <a:lnTo>
                    <a:pt x="146" y="1199"/>
                  </a:lnTo>
                  <a:cubicBezTo>
                    <a:pt x="328" y="1023"/>
                    <a:pt x="509" y="869"/>
                    <a:pt x="675" y="689"/>
                  </a:cubicBezTo>
                  <a:lnTo>
                    <a:pt x="654" y="619"/>
                  </a:lnTo>
                  <a:cubicBezTo>
                    <a:pt x="758" y="534"/>
                    <a:pt x="850" y="428"/>
                    <a:pt x="947" y="331"/>
                  </a:cubicBezTo>
                  <a:lnTo>
                    <a:pt x="1166" y="109"/>
                  </a:lnTo>
                  <a:cubicBezTo>
                    <a:pt x="1168" y="105"/>
                    <a:pt x="1195" y="75"/>
                    <a:pt x="1178" y="16"/>
                  </a:cubicBezTo>
                  <a:cubicBezTo>
                    <a:pt x="1062" y="0"/>
                    <a:pt x="969" y="145"/>
                    <a:pt x="817" y="298"/>
                  </a:cubicBezTo>
                  <a:cubicBezTo>
                    <a:pt x="591" y="524"/>
                    <a:pt x="617" y="553"/>
                    <a:pt x="510" y="532"/>
                  </a:cubicBezTo>
                  <a:close/>
                </a:path>
              </a:pathLst>
            </a:custGeom>
            <a:solidFill>
              <a:srgbClr val="F58E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652"/>
            <p:cNvSpPr>
              <a:spLocks/>
            </p:cNvSpPr>
            <p:nvPr/>
          </p:nvSpPr>
          <p:spPr bwMode="auto">
            <a:xfrm>
              <a:off x="1123990" y="1817568"/>
              <a:ext cx="134675" cy="178652"/>
            </a:xfrm>
            <a:custGeom>
              <a:avLst/>
              <a:gdLst>
                <a:gd name="T0" fmla="*/ 587 w 639"/>
                <a:gd name="T1" fmla="*/ 853 h 853"/>
                <a:gd name="T2" fmla="*/ 591 w 639"/>
                <a:gd name="T3" fmla="*/ 440 h 853"/>
                <a:gd name="T4" fmla="*/ 456 w 639"/>
                <a:gd name="T5" fmla="*/ 401 h 853"/>
                <a:gd name="T6" fmla="*/ 639 w 639"/>
                <a:gd name="T7" fmla="*/ 5 h 853"/>
                <a:gd name="T8" fmla="*/ 587 w 639"/>
                <a:gd name="T9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9" h="853">
                  <a:moveTo>
                    <a:pt x="587" y="853"/>
                  </a:moveTo>
                  <a:lnTo>
                    <a:pt x="591" y="440"/>
                  </a:lnTo>
                  <a:lnTo>
                    <a:pt x="456" y="401"/>
                  </a:lnTo>
                  <a:lnTo>
                    <a:pt x="639" y="5"/>
                  </a:lnTo>
                  <a:cubicBezTo>
                    <a:pt x="76" y="0"/>
                    <a:pt x="0" y="817"/>
                    <a:pt x="587" y="853"/>
                  </a:cubicBezTo>
                  <a:close/>
                </a:path>
              </a:pathLst>
            </a:custGeom>
            <a:solidFill>
              <a:srgbClr val="E4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653"/>
            <p:cNvSpPr>
              <a:spLocks/>
            </p:cNvSpPr>
            <p:nvPr/>
          </p:nvSpPr>
          <p:spPr bwMode="auto">
            <a:xfrm>
              <a:off x="1152849" y="2541793"/>
              <a:ext cx="92074" cy="188271"/>
            </a:xfrm>
            <a:custGeom>
              <a:avLst/>
              <a:gdLst>
                <a:gd name="T0" fmla="*/ 439 w 439"/>
                <a:gd name="T1" fmla="*/ 865 h 889"/>
                <a:gd name="T2" fmla="*/ 272 w 439"/>
                <a:gd name="T3" fmla="*/ 459 h 889"/>
                <a:gd name="T4" fmla="*/ 400 w 439"/>
                <a:gd name="T5" fmla="*/ 454 h 889"/>
                <a:gd name="T6" fmla="*/ 400 w 439"/>
                <a:gd name="T7" fmla="*/ 0 h 889"/>
                <a:gd name="T8" fmla="*/ 11 w 439"/>
                <a:gd name="T9" fmla="*/ 467 h 889"/>
                <a:gd name="T10" fmla="*/ 439 w 439"/>
                <a:gd name="T11" fmla="*/ 865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889">
                  <a:moveTo>
                    <a:pt x="439" y="865"/>
                  </a:moveTo>
                  <a:cubicBezTo>
                    <a:pt x="426" y="726"/>
                    <a:pt x="315" y="602"/>
                    <a:pt x="272" y="459"/>
                  </a:cubicBezTo>
                  <a:lnTo>
                    <a:pt x="400" y="454"/>
                  </a:lnTo>
                  <a:lnTo>
                    <a:pt x="400" y="0"/>
                  </a:lnTo>
                  <a:cubicBezTo>
                    <a:pt x="165" y="21"/>
                    <a:pt x="0" y="234"/>
                    <a:pt x="11" y="467"/>
                  </a:cubicBezTo>
                  <a:cubicBezTo>
                    <a:pt x="20" y="649"/>
                    <a:pt x="216" y="889"/>
                    <a:pt x="439" y="865"/>
                  </a:cubicBezTo>
                  <a:close/>
                </a:path>
              </a:pathLst>
            </a:custGeom>
            <a:solidFill>
              <a:srgbClr val="E4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654"/>
            <p:cNvSpPr>
              <a:spLocks/>
            </p:cNvSpPr>
            <p:nvPr/>
          </p:nvSpPr>
          <p:spPr bwMode="auto">
            <a:xfrm>
              <a:off x="1260040" y="2539045"/>
              <a:ext cx="81080" cy="185523"/>
            </a:xfrm>
            <a:custGeom>
              <a:avLst/>
              <a:gdLst>
                <a:gd name="T0" fmla="*/ 0 w 384"/>
                <a:gd name="T1" fmla="*/ 886 h 886"/>
                <a:gd name="T2" fmla="*/ 378 w 384"/>
                <a:gd name="T3" fmla="*/ 485 h 886"/>
                <a:gd name="T4" fmla="*/ 297 w 384"/>
                <a:gd name="T5" fmla="*/ 150 h 886"/>
                <a:gd name="T6" fmla="*/ 40 w 384"/>
                <a:gd name="T7" fmla="*/ 0 h 886"/>
                <a:gd name="T8" fmla="*/ 45 w 384"/>
                <a:gd name="T9" fmla="*/ 476 h 886"/>
                <a:gd name="T10" fmla="*/ 109 w 384"/>
                <a:gd name="T11" fmla="*/ 479 h 886"/>
                <a:gd name="T12" fmla="*/ 162 w 384"/>
                <a:gd name="T13" fmla="*/ 511 h 886"/>
                <a:gd name="T14" fmla="*/ 0 w 384"/>
                <a:gd name="T15" fmla="*/ 886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4" h="886">
                  <a:moveTo>
                    <a:pt x="0" y="886"/>
                  </a:moveTo>
                  <a:cubicBezTo>
                    <a:pt x="198" y="846"/>
                    <a:pt x="369" y="685"/>
                    <a:pt x="378" y="485"/>
                  </a:cubicBezTo>
                  <a:cubicBezTo>
                    <a:pt x="384" y="358"/>
                    <a:pt x="357" y="216"/>
                    <a:pt x="297" y="150"/>
                  </a:cubicBezTo>
                  <a:cubicBezTo>
                    <a:pt x="228" y="73"/>
                    <a:pt x="178" y="4"/>
                    <a:pt x="40" y="0"/>
                  </a:cubicBezTo>
                  <a:cubicBezTo>
                    <a:pt x="37" y="107"/>
                    <a:pt x="12" y="392"/>
                    <a:pt x="45" y="476"/>
                  </a:cubicBezTo>
                  <a:cubicBezTo>
                    <a:pt x="62" y="476"/>
                    <a:pt x="95" y="474"/>
                    <a:pt x="109" y="479"/>
                  </a:cubicBezTo>
                  <a:cubicBezTo>
                    <a:pt x="166" y="498"/>
                    <a:pt x="134" y="487"/>
                    <a:pt x="162" y="511"/>
                  </a:cubicBezTo>
                  <a:cubicBezTo>
                    <a:pt x="91" y="623"/>
                    <a:pt x="6" y="764"/>
                    <a:pt x="0" y="886"/>
                  </a:cubicBezTo>
                  <a:close/>
                </a:path>
              </a:pathLst>
            </a:custGeom>
            <a:solidFill>
              <a:srgbClr val="E4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655"/>
            <p:cNvSpPr>
              <a:spLocks/>
            </p:cNvSpPr>
            <p:nvPr/>
          </p:nvSpPr>
          <p:spPr bwMode="auto">
            <a:xfrm>
              <a:off x="1036039" y="2697083"/>
              <a:ext cx="145670" cy="149792"/>
            </a:xfrm>
            <a:custGeom>
              <a:avLst/>
              <a:gdLst>
                <a:gd name="T0" fmla="*/ 0 w 692"/>
                <a:gd name="T1" fmla="*/ 510 h 711"/>
                <a:gd name="T2" fmla="*/ 212 w 692"/>
                <a:gd name="T3" fmla="*/ 711 h 711"/>
                <a:gd name="T4" fmla="*/ 692 w 692"/>
                <a:gd name="T5" fmla="*/ 169 h 711"/>
                <a:gd name="T6" fmla="*/ 654 w 692"/>
                <a:gd name="T7" fmla="*/ 130 h 711"/>
                <a:gd name="T8" fmla="*/ 633 w 692"/>
                <a:gd name="T9" fmla="*/ 102 h 711"/>
                <a:gd name="T10" fmla="*/ 516 w 692"/>
                <a:gd name="T11" fmla="*/ 0 h 711"/>
                <a:gd name="T12" fmla="*/ 62 w 692"/>
                <a:gd name="T13" fmla="*/ 443 h 711"/>
                <a:gd name="T14" fmla="*/ 0 w 692"/>
                <a:gd name="T15" fmla="*/ 51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2" h="711">
                  <a:moveTo>
                    <a:pt x="0" y="510"/>
                  </a:moveTo>
                  <a:cubicBezTo>
                    <a:pt x="50" y="582"/>
                    <a:pt x="129" y="677"/>
                    <a:pt x="212" y="711"/>
                  </a:cubicBezTo>
                  <a:cubicBezTo>
                    <a:pt x="229" y="520"/>
                    <a:pt x="634" y="308"/>
                    <a:pt x="692" y="169"/>
                  </a:cubicBezTo>
                  <a:cubicBezTo>
                    <a:pt x="650" y="151"/>
                    <a:pt x="682" y="164"/>
                    <a:pt x="654" y="130"/>
                  </a:cubicBezTo>
                  <a:cubicBezTo>
                    <a:pt x="650" y="125"/>
                    <a:pt x="638" y="108"/>
                    <a:pt x="633" y="102"/>
                  </a:cubicBezTo>
                  <a:cubicBezTo>
                    <a:pt x="569" y="30"/>
                    <a:pt x="586" y="82"/>
                    <a:pt x="516" y="0"/>
                  </a:cubicBezTo>
                  <a:lnTo>
                    <a:pt x="62" y="443"/>
                  </a:lnTo>
                  <a:cubicBezTo>
                    <a:pt x="22" y="478"/>
                    <a:pt x="26" y="475"/>
                    <a:pt x="0" y="510"/>
                  </a:cubicBezTo>
                  <a:close/>
                </a:path>
              </a:pathLst>
            </a:custGeom>
            <a:solidFill>
              <a:srgbClr val="F58E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656"/>
            <p:cNvSpPr>
              <a:spLocks/>
            </p:cNvSpPr>
            <p:nvPr/>
          </p:nvSpPr>
          <p:spPr bwMode="auto">
            <a:xfrm>
              <a:off x="1041536" y="1967361"/>
              <a:ext cx="145670" cy="148418"/>
            </a:xfrm>
            <a:custGeom>
              <a:avLst/>
              <a:gdLst>
                <a:gd name="T0" fmla="*/ 0 w 691"/>
                <a:gd name="T1" fmla="*/ 527 h 703"/>
                <a:gd name="T2" fmla="*/ 53 w 691"/>
                <a:gd name="T3" fmla="*/ 577 h 703"/>
                <a:gd name="T4" fmla="*/ 197 w 691"/>
                <a:gd name="T5" fmla="*/ 703 h 703"/>
                <a:gd name="T6" fmla="*/ 691 w 691"/>
                <a:gd name="T7" fmla="*/ 214 h 703"/>
                <a:gd name="T8" fmla="*/ 517 w 691"/>
                <a:gd name="T9" fmla="*/ 29 h 703"/>
                <a:gd name="T10" fmla="*/ 0 w 691"/>
                <a:gd name="T11" fmla="*/ 527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1" h="703">
                  <a:moveTo>
                    <a:pt x="0" y="527"/>
                  </a:moveTo>
                  <a:lnTo>
                    <a:pt x="53" y="577"/>
                  </a:lnTo>
                  <a:cubicBezTo>
                    <a:pt x="179" y="685"/>
                    <a:pt x="88" y="645"/>
                    <a:pt x="197" y="703"/>
                  </a:cubicBezTo>
                  <a:cubicBezTo>
                    <a:pt x="359" y="561"/>
                    <a:pt x="522" y="344"/>
                    <a:pt x="691" y="214"/>
                  </a:cubicBezTo>
                  <a:cubicBezTo>
                    <a:pt x="554" y="0"/>
                    <a:pt x="634" y="136"/>
                    <a:pt x="517" y="29"/>
                  </a:cubicBezTo>
                  <a:lnTo>
                    <a:pt x="0" y="527"/>
                  </a:lnTo>
                  <a:close/>
                </a:path>
              </a:pathLst>
            </a:custGeom>
            <a:solidFill>
              <a:srgbClr val="F58E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657"/>
            <p:cNvSpPr>
              <a:spLocks/>
            </p:cNvSpPr>
            <p:nvPr/>
          </p:nvSpPr>
          <p:spPr bwMode="auto">
            <a:xfrm>
              <a:off x="1037413" y="2420860"/>
              <a:ext cx="145670" cy="151166"/>
            </a:xfrm>
            <a:custGeom>
              <a:avLst/>
              <a:gdLst>
                <a:gd name="T0" fmla="*/ 0 w 688"/>
                <a:gd name="T1" fmla="*/ 167 h 715"/>
                <a:gd name="T2" fmla="*/ 513 w 688"/>
                <a:gd name="T3" fmla="*/ 696 h 715"/>
                <a:gd name="T4" fmla="*/ 688 w 688"/>
                <a:gd name="T5" fmla="*/ 511 h 715"/>
                <a:gd name="T6" fmla="*/ 191 w 688"/>
                <a:gd name="T7" fmla="*/ 0 h 715"/>
                <a:gd name="T8" fmla="*/ 91 w 688"/>
                <a:gd name="T9" fmla="*/ 93 h 715"/>
                <a:gd name="T10" fmla="*/ 0 w 688"/>
                <a:gd name="T11" fmla="*/ 167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8" h="715">
                  <a:moveTo>
                    <a:pt x="0" y="167"/>
                  </a:moveTo>
                  <a:lnTo>
                    <a:pt x="513" y="696"/>
                  </a:lnTo>
                  <a:cubicBezTo>
                    <a:pt x="621" y="592"/>
                    <a:pt x="556" y="715"/>
                    <a:pt x="688" y="511"/>
                  </a:cubicBezTo>
                  <a:cubicBezTo>
                    <a:pt x="549" y="400"/>
                    <a:pt x="307" y="138"/>
                    <a:pt x="191" y="0"/>
                  </a:cubicBezTo>
                  <a:cubicBezTo>
                    <a:pt x="123" y="41"/>
                    <a:pt x="148" y="39"/>
                    <a:pt x="91" y="93"/>
                  </a:cubicBezTo>
                  <a:cubicBezTo>
                    <a:pt x="58" y="125"/>
                    <a:pt x="21" y="139"/>
                    <a:pt x="0" y="167"/>
                  </a:cubicBezTo>
                  <a:close/>
                </a:path>
              </a:pathLst>
            </a:custGeom>
            <a:solidFill>
              <a:srgbClr val="F58E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658"/>
            <p:cNvSpPr>
              <a:spLocks/>
            </p:cNvSpPr>
            <p:nvPr/>
          </p:nvSpPr>
          <p:spPr bwMode="auto">
            <a:xfrm>
              <a:off x="1870203" y="1827188"/>
              <a:ext cx="101694" cy="169032"/>
            </a:xfrm>
            <a:custGeom>
              <a:avLst/>
              <a:gdLst>
                <a:gd name="T0" fmla="*/ 468 w 483"/>
                <a:gd name="T1" fmla="*/ 802 h 802"/>
                <a:gd name="T2" fmla="*/ 397 w 483"/>
                <a:gd name="T3" fmla="*/ 391 h 802"/>
                <a:gd name="T4" fmla="*/ 331 w 483"/>
                <a:gd name="T5" fmla="*/ 373 h 802"/>
                <a:gd name="T6" fmla="*/ 483 w 483"/>
                <a:gd name="T7" fmla="*/ 34 h 802"/>
                <a:gd name="T8" fmla="*/ 256 w 483"/>
                <a:gd name="T9" fmla="*/ 104 h 802"/>
                <a:gd name="T10" fmla="*/ 468 w 483"/>
                <a:gd name="T11" fmla="*/ 80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3" h="802">
                  <a:moveTo>
                    <a:pt x="468" y="802"/>
                  </a:moveTo>
                  <a:lnTo>
                    <a:pt x="397" y="391"/>
                  </a:lnTo>
                  <a:cubicBezTo>
                    <a:pt x="358" y="379"/>
                    <a:pt x="389" y="403"/>
                    <a:pt x="331" y="373"/>
                  </a:cubicBezTo>
                  <a:cubicBezTo>
                    <a:pt x="383" y="292"/>
                    <a:pt x="479" y="128"/>
                    <a:pt x="483" y="34"/>
                  </a:cubicBezTo>
                  <a:cubicBezTo>
                    <a:pt x="397" y="0"/>
                    <a:pt x="303" y="50"/>
                    <a:pt x="256" y="104"/>
                  </a:cubicBezTo>
                  <a:cubicBezTo>
                    <a:pt x="0" y="402"/>
                    <a:pt x="151" y="775"/>
                    <a:pt x="468" y="802"/>
                  </a:cubicBezTo>
                  <a:close/>
                </a:path>
              </a:pathLst>
            </a:custGeom>
            <a:solidFill>
              <a:srgbClr val="F58E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659"/>
            <p:cNvSpPr>
              <a:spLocks/>
            </p:cNvSpPr>
            <p:nvPr/>
          </p:nvSpPr>
          <p:spPr bwMode="auto">
            <a:xfrm>
              <a:off x="1209194" y="2504689"/>
              <a:ext cx="86577" cy="219879"/>
            </a:xfrm>
            <a:custGeom>
              <a:avLst/>
              <a:gdLst>
                <a:gd name="T0" fmla="*/ 128 w 406"/>
                <a:gd name="T1" fmla="*/ 179 h 1048"/>
                <a:gd name="T2" fmla="*/ 128 w 406"/>
                <a:gd name="T3" fmla="*/ 633 h 1048"/>
                <a:gd name="T4" fmla="*/ 0 w 406"/>
                <a:gd name="T5" fmla="*/ 638 h 1048"/>
                <a:gd name="T6" fmla="*/ 167 w 406"/>
                <a:gd name="T7" fmla="*/ 1044 h 1048"/>
                <a:gd name="T8" fmla="*/ 240 w 406"/>
                <a:gd name="T9" fmla="*/ 1048 h 1048"/>
                <a:gd name="T10" fmla="*/ 402 w 406"/>
                <a:gd name="T11" fmla="*/ 673 h 1048"/>
                <a:gd name="T12" fmla="*/ 349 w 406"/>
                <a:gd name="T13" fmla="*/ 641 h 1048"/>
                <a:gd name="T14" fmla="*/ 285 w 406"/>
                <a:gd name="T15" fmla="*/ 638 h 1048"/>
                <a:gd name="T16" fmla="*/ 280 w 406"/>
                <a:gd name="T17" fmla="*/ 162 h 1048"/>
                <a:gd name="T18" fmla="*/ 251 w 406"/>
                <a:gd name="T19" fmla="*/ 55 h 1048"/>
                <a:gd name="T20" fmla="*/ 154 w 406"/>
                <a:gd name="T21" fmla="*/ 55 h 1048"/>
                <a:gd name="T22" fmla="*/ 142 w 406"/>
                <a:gd name="T23" fmla="*/ 73 h 1048"/>
                <a:gd name="T24" fmla="*/ 128 w 406"/>
                <a:gd name="T25" fmla="*/ 179 h 1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6" h="1048">
                  <a:moveTo>
                    <a:pt x="128" y="179"/>
                  </a:moveTo>
                  <a:lnTo>
                    <a:pt x="128" y="633"/>
                  </a:lnTo>
                  <a:lnTo>
                    <a:pt x="0" y="638"/>
                  </a:lnTo>
                  <a:cubicBezTo>
                    <a:pt x="43" y="781"/>
                    <a:pt x="154" y="905"/>
                    <a:pt x="167" y="1044"/>
                  </a:cubicBezTo>
                  <a:lnTo>
                    <a:pt x="240" y="1048"/>
                  </a:lnTo>
                  <a:cubicBezTo>
                    <a:pt x="246" y="926"/>
                    <a:pt x="331" y="785"/>
                    <a:pt x="402" y="673"/>
                  </a:cubicBezTo>
                  <a:cubicBezTo>
                    <a:pt x="374" y="649"/>
                    <a:pt x="406" y="660"/>
                    <a:pt x="349" y="641"/>
                  </a:cubicBezTo>
                  <a:cubicBezTo>
                    <a:pt x="335" y="636"/>
                    <a:pt x="302" y="638"/>
                    <a:pt x="285" y="638"/>
                  </a:cubicBezTo>
                  <a:cubicBezTo>
                    <a:pt x="252" y="554"/>
                    <a:pt x="277" y="269"/>
                    <a:pt x="280" y="162"/>
                  </a:cubicBezTo>
                  <a:cubicBezTo>
                    <a:pt x="287" y="0"/>
                    <a:pt x="279" y="92"/>
                    <a:pt x="251" y="55"/>
                  </a:cubicBezTo>
                  <a:lnTo>
                    <a:pt x="154" y="55"/>
                  </a:lnTo>
                  <a:cubicBezTo>
                    <a:pt x="150" y="61"/>
                    <a:pt x="143" y="62"/>
                    <a:pt x="142" y="73"/>
                  </a:cubicBezTo>
                  <a:lnTo>
                    <a:pt x="12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660"/>
            <p:cNvSpPr>
              <a:spLocks/>
            </p:cNvSpPr>
            <p:nvPr/>
          </p:nvSpPr>
          <p:spPr bwMode="auto">
            <a:xfrm>
              <a:off x="1938915" y="1823065"/>
              <a:ext cx="87951" cy="188271"/>
            </a:xfrm>
            <a:custGeom>
              <a:avLst/>
              <a:gdLst>
                <a:gd name="T0" fmla="*/ 152 w 414"/>
                <a:gd name="T1" fmla="*/ 55 h 894"/>
                <a:gd name="T2" fmla="*/ 0 w 414"/>
                <a:gd name="T3" fmla="*/ 394 h 894"/>
                <a:gd name="T4" fmla="*/ 66 w 414"/>
                <a:gd name="T5" fmla="*/ 412 h 894"/>
                <a:gd name="T6" fmla="*/ 137 w 414"/>
                <a:gd name="T7" fmla="*/ 823 h 894"/>
                <a:gd name="T8" fmla="*/ 152 w 414"/>
                <a:gd name="T9" fmla="*/ 894 h 894"/>
                <a:gd name="T10" fmla="*/ 275 w 414"/>
                <a:gd name="T11" fmla="*/ 893 h 894"/>
                <a:gd name="T12" fmla="*/ 277 w 414"/>
                <a:gd name="T13" fmla="*/ 487 h 894"/>
                <a:gd name="T14" fmla="*/ 277 w 414"/>
                <a:gd name="T15" fmla="*/ 408 h 894"/>
                <a:gd name="T16" fmla="*/ 414 w 414"/>
                <a:gd name="T17" fmla="*/ 402 h 894"/>
                <a:gd name="T18" fmla="*/ 216 w 414"/>
                <a:gd name="T19" fmla="*/ 0 h 894"/>
                <a:gd name="T20" fmla="*/ 152 w 414"/>
                <a:gd name="T21" fmla="*/ 55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4" h="894">
                  <a:moveTo>
                    <a:pt x="152" y="55"/>
                  </a:moveTo>
                  <a:cubicBezTo>
                    <a:pt x="148" y="149"/>
                    <a:pt x="52" y="313"/>
                    <a:pt x="0" y="394"/>
                  </a:cubicBezTo>
                  <a:cubicBezTo>
                    <a:pt x="58" y="424"/>
                    <a:pt x="27" y="400"/>
                    <a:pt x="66" y="412"/>
                  </a:cubicBezTo>
                  <a:lnTo>
                    <a:pt x="137" y="823"/>
                  </a:lnTo>
                  <a:lnTo>
                    <a:pt x="152" y="894"/>
                  </a:lnTo>
                  <a:lnTo>
                    <a:pt x="275" y="893"/>
                  </a:lnTo>
                  <a:lnTo>
                    <a:pt x="277" y="487"/>
                  </a:lnTo>
                  <a:lnTo>
                    <a:pt x="277" y="408"/>
                  </a:lnTo>
                  <a:lnTo>
                    <a:pt x="414" y="402"/>
                  </a:lnTo>
                  <a:lnTo>
                    <a:pt x="216" y="0"/>
                  </a:lnTo>
                  <a:cubicBezTo>
                    <a:pt x="178" y="49"/>
                    <a:pt x="169" y="41"/>
                    <a:pt x="152" y="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661"/>
            <p:cNvSpPr>
              <a:spLocks/>
            </p:cNvSpPr>
            <p:nvPr/>
          </p:nvSpPr>
          <p:spPr bwMode="auto">
            <a:xfrm>
              <a:off x="1555502" y="1468511"/>
              <a:ext cx="144295" cy="140172"/>
            </a:xfrm>
            <a:custGeom>
              <a:avLst/>
              <a:gdLst>
                <a:gd name="T0" fmla="*/ 186 w 685"/>
                <a:gd name="T1" fmla="*/ 196 h 665"/>
                <a:gd name="T2" fmla="*/ 94 w 685"/>
                <a:gd name="T3" fmla="*/ 493 h 665"/>
                <a:gd name="T4" fmla="*/ 412 w 685"/>
                <a:gd name="T5" fmla="*/ 590 h 665"/>
                <a:gd name="T6" fmla="*/ 186 w 685"/>
                <a:gd name="T7" fmla="*/ 196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5" h="665">
                  <a:moveTo>
                    <a:pt x="186" y="196"/>
                  </a:moveTo>
                  <a:cubicBezTo>
                    <a:pt x="109" y="261"/>
                    <a:pt x="0" y="335"/>
                    <a:pt x="94" y="493"/>
                  </a:cubicBezTo>
                  <a:cubicBezTo>
                    <a:pt x="146" y="581"/>
                    <a:pt x="270" y="665"/>
                    <a:pt x="412" y="590"/>
                  </a:cubicBezTo>
                  <a:cubicBezTo>
                    <a:pt x="685" y="447"/>
                    <a:pt x="420" y="0"/>
                    <a:pt x="186" y="196"/>
                  </a:cubicBezTo>
                  <a:close/>
                </a:path>
              </a:pathLst>
            </a:custGeom>
            <a:solidFill>
              <a:srgbClr val="FF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662"/>
            <p:cNvSpPr>
              <a:spLocks/>
            </p:cNvSpPr>
            <p:nvPr/>
          </p:nvSpPr>
          <p:spPr bwMode="auto">
            <a:xfrm>
              <a:off x="1930670" y="2532173"/>
              <a:ext cx="85203" cy="203388"/>
            </a:xfrm>
            <a:custGeom>
              <a:avLst/>
              <a:gdLst>
                <a:gd name="T0" fmla="*/ 136 w 408"/>
                <a:gd name="T1" fmla="*/ 518 h 967"/>
                <a:gd name="T2" fmla="*/ 115 w 408"/>
                <a:gd name="T3" fmla="*/ 529 h 967"/>
                <a:gd name="T4" fmla="*/ 0 w 408"/>
                <a:gd name="T5" fmla="*/ 560 h 967"/>
                <a:gd name="T6" fmla="*/ 194 w 408"/>
                <a:gd name="T7" fmla="*/ 967 h 967"/>
                <a:gd name="T8" fmla="*/ 408 w 408"/>
                <a:gd name="T9" fmla="*/ 566 h 967"/>
                <a:gd name="T10" fmla="*/ 271 w 408"/>
                <a:gd name="T11" fmla="*/ 552 h 967"/>
                <a:gd name="T12" fmla="*/ 279 w 408"/>
                <a:gd name="T13" fmla="*/ 0 h 967"/>
                <a:gd name="T14" fmla="*/ 124 w 408"/>
                <a:gd name="T15" fmla="*/ 1 h 967"/>
                <a:gd name="T16" fmla="*/ 136 w 408"/>
                <a:gd name="T17" fmla="*/ 518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8" h="967">
                  <a:moveTo>
                    <a:pt x="136" y="518"/>
                  </a:moveTo>
                  <a:cubicBezTo>
                    <a:pt x="128" y="523"/>
                    <a:pt x="118" y="520"/>
                    <a:pt x="115" y="529"/>
                  </a:cubicBezTo>
                  <a:lnTo>
                    <a:pt x="0" y="560"/>
                  </a:lnTo>
                  <a:lnTo>
                    <a:pt x="194" y="967"/>
                  </a:lnTo>
                  <a:lnTo>
                    <a:pt x="408" y="566"/>
                  </a:lnTo>
                  <a:lnTo>
                    <a:pt x="271" y="552"/>
                  </a:lnTo>
                  <a:lnTo>
                    <a:pt x="279" y="0"/>
                  </a:lnTo>
                  <a:lnTo>
                    <a:pt x="124" y="1"/>
                  </a:lnTo>
                  <a:lnTo>
                    <a:pt x="136" y="5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663"/>
            <p:cNvSpPr>
              <a:spLocks/>
            </p:cNvSpPr>
            <p:nvPr/>
          </p:nvSpPr>
          <p:spPr bwMode="auto">
            <a:xfrm>
              <a:off x="1056652" y="1710378"/>
              <a:ext cx="134675" cy="133301"/>
            </a:xfrm>
            <a:custGeom>
              <a:avLst/>
              <a:gdLst>
                <a:gd name="T0" fmla="*/ 0 w 640"/>
                <a:gd name="T1" fmla="*/ 192 h 633"/>
                <a:gd name="T2" fmla="*/ 441 w 640"/>
                <a:gd name="T3" fmla="*/ 633 h 633"/>
                <a:gd name="T4" fmla="*/ 640 w 640"/>
                <a:gd name="T5" fmla="*/ 460 h 633"/>
                <a:gd name="T6" fmla="*/ 199 w 640"/>
                <a:gd name="T7" fmla="*/ 4 h 633"/>
                <a:gd name="T8" fmla="*/ 144 w 640"/>
                <a:gd name="T9" fmla="*/ 40 h 633"/>
                <a:gd name="T10" fmla="*/ 96 w 640"/>
                <a:gd name="T11" fmla="*/ 87 h 633"/>
                <a:gd name="T12" fmla="*/ 0 w 640"/>
                <a:gd name="T13" fmla="*/ 192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0" h="633">
                  <a:moveTo>
                    <a:pt x="0" y="192"/>
                  </a:moveTo>
                  <a:cubicBezTo>
                    <a:pt x="83" y="238"/>
                    <a:pt x="396" y="551"/>
                    <a:pt x="441" y="633"/>
                  </a:cubicBezTo>
                  <a:cubicBezTo>
                    <a:pt x="532" y="527"/>
                    <a:pt x="577" y="513"/>
                    <a:pt x="640" y="460"/>
                  </a:cubicBezTo>
                  <a:lnTo>
                    <a:pt x="199" y="4"/>
                  </a:lnTo>
                  <a:cubicBezTo>
                    <a:pt x="155" y="21"/>
                    <a:pt x="191" y="0"/>
                    <a:pt x="144" y="40"/>
                  </a:cubicBezTo>
                  <a:cubicBezTo>
                    <a:pt x="113" y="67"/>
                    <a:pt x="133" y="56"/>
                    <a:pt x="96" y="87"/>
                  </a:cubicBezTo>
                  <a:cubicBezTo>
                    <a:pt x="14" y="159"/>
                    <a:pt x="40" y="75"/>
                    <a:pt x="0" y="192"/>
                  </a:cubicBezTo>
                  <a:close/>
                </a:path>
              </a:pathLst>
            </a:custGeom>
            <a:solidFill>
              <a:srgbClr val="F58E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664"/>
            <p:cNvSpPr>
              <a:spLocks/>
            </p:cNvSpPr>
            <p:nvPr/>
          </p:nvSpPr>
          <p:spPr bwMode="auto">
            <a:xfrm>
              <a:off x="1220187" y="1818943"/>
              <a:ext cx="85203" cy="185523"/>
            </a:xfrm>
            <a:custGeom>
              <a:avLst/>
              <a:gdLst>
                <a:gd name="T0" fmla="*/ 131 w 401"/>
                <a:gd name="T1" fmla="*/ 848 h 884"/>
                <a:gd name="T2" fmla="*/ 273 w 401"/>
                <a:gd name="T3" fmla="*/ 884 h 884"/>
                <a:gd name="T4" fmla="*/ 265 w 401"/>
                <a:gd name="T5" fmla="*/ 402 h 884"/>
                <a:gd name="T6" fmla="*/ 401 w 401"/>
                <a:gd name="T7" fmla="*/ 397 h 884"/>
                <a:gd name="T8" fmla="*/ 183 w 401"/>
                <a:gd name="T9" fmla="*/ 0 h 884"/>
                <a:gd name="T10" fmla="*/ 0 w 401"/>
                <a:gd name="T11" fmla="*/ 396 h 884"/>
                <a:gd name="T12" fmla="*/ 135 w 401"/>
                <a:gd name="T13" fmla="*/ 435 h 884"/>
                <a:gd name="T14" fmla="*/ 131 w 401"/>
                <a:gd name="T15" fmla="*/ 84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1" h="884">
                  <a:moveTo>
                    <a:pt x="131" y="848"/>
                  </a:moveTo>
                  <a:cubicBezTo>
                    <a:pt x="150" y="882"/>
                    <a:pt x="109" y="883"/>
                    <a:pt x="273" y="884"/>
                  </a:cubicBezTo>
                  <a:lnTo>
                    <a:pt x="265" y="402"/>
                  </a:lnTo>
                  <a:lnTo>
                    <a:pt x="401" y="397"/>
                  </a:lnTo>
                  <a:cubicBezTo>
                    <a:pt x="353" y="310"/>
                    <a:pt x="255" y="40"/>
                    <a:pt x="183" y="0"/>
                  </a:cubicBezTo>
                  <a:lnTo>
                    <a:pt x="0" y="396"/>
                  </a:lnTo>
                  <a:lnTo>
                    <a:pt x="135" y="435"/>
                  </a:lnTo>
                  <a:lnTo>
                    <a:pt x="131" y="8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Rectangle 665"/>
            <p:cNvSpPr>
              <a:spLocks noChangeArrowheads="1"/>
            </p:cNvSpPr>
            <p:nvPr/>
          </p:nvSpPr>
          <p:spPr bwMode="auto">
            <a:xfrm>
              <a:off x="2687776" y="1185528"/>
              <a:ext cx="1764526" cy="1764525"/>
            </a:xfrm>
            <a:prstGeom prst="rect">
              <a:avLst/>
            </a:prstGeom>
            <a:noFill/>
            <a:ln w="12700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666"/>
            <p:cNvSpPr>
              <a:spLocks/>
            </p:cNvSpPr>
            <p:nvPr/>
          </p:nvSpPr>
          <p:spPr bwMode="auto">
            <a:xfrm>
              <a:off x="2775728" y="1255614"/>
              <a:ext cx="1588623" cy="1625727"/>
            </a:xfrm>
            <a:custGeom>
              <a:avLst/>
              <a:gdLst>
                <a:gd name="T0" fmla="*/ 7549 w 7549"/>
                <a:gd name="T1" fmla="*/ 7722 h 7722"/>
                <a:gd name="T2" fmla="*/ 7253 w 7549"/>
                <a:gd name="T3" fmla="*/ 4564 h 7722"/>
                <a:gd name="T4" fmla="*/ 7526 w 7549"/>
                <a:gd name="T5" fmla="*/ 5576 h 7722"/>
                <a:gd name="T6" fmla="*/ 6895 w 7549"/>
                <a:gd name="T7" fmla="*/ 5154 h 7722"/>
                <a:gd name="T8" fmla="*/ 7346 w 7549"/>
                <a:gd name="T9" fmla="*/ 5699 h 7722"/>
                <a:gd name="T10" fmla="*/ 6400 w 7549"/>
                <a:gd name="T11" fmla="*/ 5389 h 7722"/>
                <a:gd name="T12" fmla="*/ 5682 w 7549"/>
                <a:gd name="T13" fmla="*/ 6102 h 7722"/>
                <a:gd name="T14" fmla="*/ 5407 w 7549"/>
                <a:gd name="T15" fmla="*/ 6908 h 7722"/>
                <a:gd name="T16" fmla="*/ 5851 w 7549"/>
                <a:gd name="T17" fmla="*/ 7474 h 7722"/>
                <a:gd name="T18" fmla="*/ 5600 w 7549"/>
                <a:gd name="T19" fmla="*/ 7668 h 7722"/>
                <a:gd name="T20" fmla="*/ 4776 w 7549"/>
                <a:gd name="T21" fmla="*/ 7238 h 7722"/>
                <a:gd name="T22" fmla="*/ 4088 w 7549"/>
                <a:gd name="T23" fmla="*/ 7688 h 7722"/>
                <a:gd name="T24" fmla="*/ 3827 w 7549"/>
                <a:gd name="T25" fmla="*/ 7476 h 7722"/>
                <a:gd name="T26" fmla="*/ 4197 w 7549"/>
                <a:gd name="T27" fmla="*/ 7034 h 7722"/>
                <a:gd name="T28" fmla="*/ 4318 w 7549"/>
                <a:gd name="T29" fmla="*/ 6359 h 7722"/>
                <a:gd name="T30" fmla="*/ 3728 w 7549"/>
                <a:gd name="T31" fmla="*/ 5771 h 7722"/>
                <a:gd name="T32" fmla="*/ 2587 w 7549"/>
                <a:gd name="T33" fmla="*/ 5669 h 7722"/>
                <a:gd name="T34" fmla="*/ 1928 w 7549"/>
                <a:gd name="T35" fmla="*/ 6817 h 7722"/>
                <a:gd name="T36" fmla="*/ 2395 w 7549"/>
                <a:gd name="T37" fmla="*/ 7420 h 7722"/>
                <a:gd name="T38" fmla="*/ 2121 w 7549"/>
                <a:gd name="T39" fmla="*/ 7627 h 7722"/>
                <a:gd name="T40" fmla="*/ 1089 w 7549"/>
                <a:gd name="T41" fmla="*/ 7160 h 7722"/>
                <a:gd name="T42" fmla="*/ 341 w 7549"/>
                <a:gd name="T43" fmla="*/ 7449 h 7722"/>
                <a:gd name="T44" fmla="*/ 812 w 7549"/>
                <a:gd name="T45" fmla="*/ 6883 h 7722"/>
                <a:gd name="T46" fmla="*/ 814 w 7549"/>
                <a:gd name="T47" fmla="*/ 6341 h 7722"/>
                <a:gd name="T48" fmla="*/ 441 w 7549"/>
                <a:gd name="T49" fmla="*/ 5703 h 7722"/>
                <a:gd name="T50" fmla="*/ 464 w 7549"/>
                <a:gd name="T51" fmla="*/ 5675 h 7722"/>
                <a:gd name="T52" fmla="*/ 519 w 7549"/>
                <a:gd name="T53" fmla="*/ 5601 h 7722"/>
                <a:gd name="T54" fmla="*/ 1110 w 7549"/>
                <a:gd name="T55" fmla="*/ 6067 h 7722"/>
                <a:gd name="T56" fmla="*/ 2215 w 7549"/>
                <a:gd name="T57" fmla="*/ 5526 h 7722"/>
                <a:gd name="T58" fmla="*/ 2746 w 7549"/>
                <a:gd name="T59" fmla="*/ 4750 h 7722"/>
                <a:gd name="T60" fmla="*/ 1653 w 7549"/>
                <a:gd name="T61" fmla="*/ 3667 h 7722"/>
                <a:gd name="T62" fmla="*/ 610 w 7549"/>
                <a:gd name="T63" fmla="*/ 4158 h 7722"/>
                <a:gd name="T64" fmla="*/ 995 w 7549"/>
                <a:gd name="T65" fmla="*/ 3490 h 7722"/>
                <a:gd name="T66" fmla="*/ 323 w 7549"/>
                <a:gd name="T67" fmla="*/ 3923 h 7722"/>
                <a:gd name="T68" fmla="*/ 801 w 7549"/>
                <a:gd name="T69" fmla="*/ 3043 h 7722"/>
                <a:gd name="T70" fmla="*/ 518 w 7549"/>
                <a:gd name="T71" fmla="*/ 2270 h 7722"/>
                <a:gd name="T72" fmla="*/ 555 w 7549"/>
                <a:gd name="T73" fmla="*/ 2240 h 7722"/>
                <a:gd name="T74" fmla="*/ 1135 w 7549"/>
                <a:gd name="T75" fmla="*/ 2567 h 7722"/>
                <a:gd name="T76" fmla="*/ 1985 w 7549"/>
                <a:gd name="T77" fmla="*/ 2264 h 7722"/>
                <a:gd name="T78" fmla="*/ 2199 w 7549"/>
                <a:gd name="T79" fmla="*/ 666 h 7722"/>
                <a:gd name="T80" fmla="*/ 2614 w 7549"/>
                <a:gd name="T81" fmla="*/ 864 h 7722"/>
                <a:gd name="T82" fmla="*/ 2938 w 7549"/>
                <a:gd name="T83" fmla="*/ 1138 h 7722"/>
                <a:gd name="T84" fmla="*/ 2356 w 7549"/>
                <a:gd name="T85" fmla="*/ 529 h 7722"/>
                <a:gd name="T86" fmla="*/ 2796 w 7549"/>
                <a:gd name="T87" fmla="*/ 732 h 7722"/>
                <a:gd name="T88" fmla="*/ 3826 w 7549"/>
                <a:gd name="T89" fmla="*/ 439 h 7722"/>
                <a:gd name="T90" fmla="*/ 4117 w 7549"/>
                <a:gd name="T91" fmla="*/ 666 h 7722"/>
                <a:gd name="T92" fmla="*/ 3539 w 7549"/>
                <a:gd name="T93" fmla="*/ 1335 h 7722"/>
                <a:gd name="T94" fmla="*/ 4061 w 7549"/>
                <a:gd name="T95" fmla="*/ 2041 h 7722"/>
                <a:gd name="T96" fmla="*/ 5156 w 7549"/>
                <a:gd name="T97" fmla="*/ 2596 h 7722"/>
                <a:gd name="T98" fmla="*/ 5714 w 7549"/>
                <a:gd name="T99" fmla="*/ 2063 h 7722"/>
                <a:gd name="T100" fmla="*/ 6039 w 7549"/>
                <a:gd name="T101" fmla="*/ 1066 h 7722"/>
                <a:gd name="T102" fmla="*/ 5827 w 7549"/>
                <a:gd name="T103" fmla="*/ 613 h 7722"/>
                <a:gd name="T104" fmla="*/ 6448 w 7549"/>
                <a:gd name="T105" fmla="*/ 1154 h 7722"/>
                <a:gd name="T106" fmla="*/ 5995 w 7549"/>
                <a:gd name="T107" fmla="*/ 472 h 7722"/>
                <a:gd name="T108" fmla="*/ 6661 w 7549"/>
                <a:gd name="T109" fmla="*/ 1021 h 7722"/>
                <a:gd name="T110" fmla="*/ 7327 w 7549"/>
                <a:gd name="T111" fmla="*/ 473 h 7722"/>
                <a:gd name="T112" fmla="*/ 7549 w 7549"/>
                <a:gd name="T113" fmla="*/ 0 h 7722"/>
                <a:gd name="T114" fmla="*/ 0 w 7549"/>
                <a:gd name="T115" fmla="*/ 7722 h 7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49" h="7722">
                  <a:moveTo>
                    <a:pt x="0" y="7722"/>
                  </a:moveTo>
                  <a:lnTo>
                    <a:pt x="7549" y="7722"/>
                  </a:lnTo>
                  <a:lnTo>
                    <a:pt x="7549" y="4279"/>
                  </a:lnTo>
                  <a:cubicBezTo>
                    <a:pt x="7448" y="4369"/>
                    <a:pt x="7355" y="4464"/>
                    <a:pt x="7253" y="4564"/>
                  </a:cubicBezTo>
                  <a:cubicBezTo>
                    <a:pt x="7071" y="4739"/>
                    <a:pt x="7004" y="4752"/>
                    <a:pt x="7005" y="4910"/>
                  </a:cubicBezTo>
                  <a:cubicBezTo>
                    <a:pt x="7007" y="5161"/>
                    <a:pt x="7443" y="5355"/>
                    <a:pt x="7526" y="5576"/>
                  </a:cubicBezTo>
                  <a:lnTo>
                    <a:pt x="7402" y="5636"/>
                  </a:lnTo>
                  <a:cubicBezTo>
                    <a:pt x="7250" y="5536"/>
                    <a:pt x="6959" y="5171"/>
                    <a:pt x="6895" y="5154"/>
                  </a:cubicBezTo>
                  <a:cubicBezTo>
                    <a:pt x="6838" y="5138"/>
                    <a:pt x="6895" y="5135"/>
                    <a:pt x="6854" y="5157"/>
                  </a:cubicBezTo>
                  <a:cubicBezTo>
                    <a:pt x="6843" y="5240"/>
                    <a:pt x="7284" y="5573"/>
                    <a:pt x="7346" y="5699"/>
                  </a:cubicBezTo>
                  <a:cubicBezTo>
                    <a:pt x="7309" y="5735"/>
                    <a:pt x="7265" y="5762"/>
                    <a:pt x="7228" y="5788"/>
                  </a:cubicBezTo>
                  <a:cubicBezTo>
                    <a:pt x="6961" y="5612"/>
                    <a:pt x="6731" y="5051"/>
                    <a:pt x="6400" y="5389"/>
                  </a:cubicBezTo>
                  <a:lnTo>
                    <a:pt x="5966" y="5810"/>
                  </a:lnTo>
                  <a:cubicBezTo>
                    <a:pt x="5894" y="5925"/>
                    <a:pt x="5782" y="6004"/>
                    <a:pt x="5682" y="6102"/>
                  </a:cubicBezTo>
                  <a:lnTo>
                    <a:pt x="5410" y="6390"/>
                  </a:lnTo>
                  <a:cubicBezTo>
                    <a:pt x="5457" y="6607"/>
                    <a:pt x="5478" y="6681"/>
                    <a:pt x="5407" y="6908"/>
                  </a:cubicBezTo>
                  <a:lnTo>
                    <a:pt x="5923" y="7442"/>
                  </a:lnTo>
                  <a:cubicBezTo>
                    <a:pt x="5888" y="7466"/>
                    <a:pt x="5892" y="7462"/>
                    <a:pt x="5851" y="7474"/>
                  </a:cubicBezTo>
                  <a:cubicBezTo>
                    <a:pt x="5782" y="7530"/>
                    <a:pt x="5718" y="7575"/>
                    <a:pt x="5647" y="7629"/>
                  </a:cubicBezTo>
                  <a:cubicBezTo>
                    <a:pt x="5614" y="7683"/>
                    <a:pt x="5629" y="7654"/>
                    <a:pt x="5600" y="7668"/>
                  </a:cubicBezTo>
                  <a:lnTo>
                    <a:pt x="5131" y="7201"/>
                  </a:lnTo>
                  <a:cubicBezTo>
                    <a:pt x="5003" y="7214"/>
                    <a:pt x="4924" y="7263"/>
                    <a:pt x="4776" y="7238"/>
                  </a:cubicBezTo>
                  <a:cubicBezTo>
                    <a:pt x="4585" y="7206"/>
                    <a:pt x="4637" y="7142"/>
                    <a:pt x="4508" y="7271"/>
                  </a:cubicBezTo>
                  <a:cubicBezTo>
                    <a:pt x="4378" y="7401"/>
                    <a:pt x="4191" y="7557"/>
                    <a:pt x="4088" y="7688"/>
                  </a:cubicBezTo>
                  <a:lnTo>
                    <a:pt x="4050" y="7651"/>
                  </a:lnTo>
                  <a:cubicBezTo>
                    <a:pt x="3953" y="7622"/>
                    <a:pt x="3867" y="7545"/>
                    <a:pt x="3827" y="7476"/>
                  </a:cubicBezTo>
                  <a:lnTo>
                    <a:pt x="3774" y="7476"/>
                  </a:lnTo>
                  <a:cubicBezTo>
                    <a:pt x="3807" y="7375"/>
                    <a:pt x="4105" y="7124"/>
                    <a:pt x="4197" y="7034"/>
                  </a:cubicBezTo>
                  <a:cubicBezTo>
                    <a:pt x="4321" y="6913"/>
                    <a:pt x="4312" y="6942"/>
                    <a:pt x="4275" y="6753"/>
                  </a:cubicBezTo>
                  <a:cubicBezTo>
                    <a:pt x="4241" y="6570"/>
                    <a:pt x="4294" y="6512"/>
                    <a:pt x="4318" y="6359"/>
                  </a:cubicBezTo>
                  <a:cubicBezTo>
                    <a:pt x="4260" y="6313"/>
                    <a:pt x="3838" y="5916"/>
                    <a:pt x="3792" y="5814"/>
                  </a:cubicBezTo>
                  <a:lnTo>
                    <a:pt x="3728" y="5771"/>
                  </a:lnTo>
                  <a:cubicBezTo>
                    <a:pt x="3351" y="5428"/>
                    <a:pt x="3245" y="5031"/>
                    <a:pt x="2865" y="5407"/>
                  </a:cubicBezTo>
                  <a:cubicBezTo>
                    <a:pt x="2775" y="5496"/>
                    <a:pt x="2684" y="5598"/>
                    <a:pt x="2587" y="5669"/>
                  </a:cubicBezTo>
                  <a:cubicBezTo>
                    <a:pt x="2521" y="5769"/>
                    <a:pt x="2149" y="6119"/>
                    <a:pt x="2021" y="6241"/>
                  </a:cubicBezTo>
                  <a:cubicBezTo>
                    <a:pt x="1786" y="6467"/>
                    <a:pt x="2046" y="6315"/>
                    <a:pt x="1928" y="6817"/>
                  </a:cubicBezTo>
                  <a:cubicBezTo>
                    <a:pt x="1902" y="6929"/>
                    <a:pt x="2092" y="7069"/>
                    <a:pt x="2245" y="7228"/>
                  </a:cubicBezTo>
                  <a:cubicBezTo>
                    <a:pt x="2344" y="7331"/>
                    <a:pt x="2388" y="7353"/>
                    <a:pt x="2395" y="7420"/>
                  </a:cubicBezTo>
                  <a:cubicBezTo>
                    <a:pt x="2395" y="7422"/>
                    <a:pt x="2395" y="7429"/>
                    <a:pt x="2394" y="7433"/>
                  </a:cubicBezTo>
                  <a:lnTo>
                    <a:pt x="2121" y="7627"/>
                  </a:lnTo>
                  <a:cubicBezTo>
                    <a:pt x="2007" y="7585"/>
                    <a:pt x="1765" y="7303"/>
                    <a:pt x="1628" y="7174"/>
                  </a:cubicBezTo>
                  <a:cubicBezTo>
                    <a:pt x="1350" y="7219"/>
                    <a:pt x="1372" y="7252"/>
                    <a:pt x="1089" y="7160"/>
                  </a:cubicBezTo>
                  <a:cubicBezTo>
                    <a:pt x="1039" y="7220"/>
                    <a:pt x="640" y="7665"/>
                    <a:pt x="556" y="7652"/>
                  </a:cubicBezTo>
                  <a:cubicBezTo>
                    <a:pt x="471" y="7616"/>
                    <a:pt x="396" y="7522"/>
                    <a:pt x="341" y="7449"/>
                  </a:cubicBezTo>
                  <a:lnTo>
                    <a:pt x="294" y="7407"/>
                  </a:lnTo>
                  <a:cubicBezTo>
                    <a:pt x="477" y="7217"/>
                    <a:pt x="629" y="7053"/>
                    <a:pt x="812" y="6883"/>
                  </a:cubicBezTo>
                  <a:cubicBezTo>
                    <a:pt x="804" y="6784"/>
                    <a:pt x="767" y="6731"/>
                    <a:pt x="769" y="6612"/>
                  </a:cubicBezTo>
                  <a:cubicBezTo>
                    <a:pt x="770" y="6503"/>
                    <a:pt x="806" y="6437"/>
                    <a:pt x="814" y="6341"/>
                  </a:cubicBezTo>
                  <a:lnTo>
                    <a:pt x="292" y="5800"/>
                  </a:lnTo>
                  <a:lnTo>
                    <a:pt x="441" y="5703"/>
                  </a:lnTo>
                  <a:lnTo>
                    <a:pt x="971" y="6242"/>
                  </a:lnTo>
                  <a:cubicBezTo>
                    <a:pt x="928" y="6097"/>
                    <a:pt x="555" y="5836"/>
                    <a:pt x="464" y="5675"/>
                  </a:cubicBezTo>
                  <a:cubicBezTo>
                    <a:pt x="486" y="5639"/>
                    <a:pt x="480" y="5650"/>
                    <a:pt x="507" y="5615"/>
                  </a:cubicBezTo>
                  <a:cubicBezTo>
                    <a:pt x="510" y="5611"/>
                    <a:pt x="515" y="5605"/>
                    <a:pt x="519" y="5601"/>
                  </a:cubicBezTo>
                  <a:lnTo>
                    <a:pt x="567" y="5544"/>
                  </a:lnTo>
                  <a:cubicBezTo>
                    <a:pt x="692" y="5600"/>
                    <a:pt x="995" y="5950"/>
                    <a:pt x="1110" y="6067"/>
                  </a:cubicBezTo>
                  <a:cubicBezTo>
                    <a:pt x="1411" y="6017"/>
                    <a:pt x="1325" y="6010"/>
                    <a:pt x="1628" y="6074"/>
                  </a:cubicBezTo>
                  <a:lnTo>
                    <a:pt x="2215" y="5526"/>
                  </a:lnTo>
                  <a:cubicBezTo>
                    <a:pt x="2233" y="5437"/>
                    <a:pt x="2439" y="5278"/>
                    <a:pt x="2514" y="5203"/>
                  </a:cubicBezTo>
                  <a:cubicBezTo>
                    <a:pt x="2697" y="5020"/>
                    <a:pt x="2737" y="5085"/>
                    <a:pt x="2746" y="4750"/>
                  </a:cubicBezTo>
                  <a:cubicBezTo>
                    <a:pt x="2618" y="4662"/>
                    <a:pt x="2261" y="4306"/>
                    <a:pt x="2198" y="4200"/>
                  </a:cubicBezTo>
                  <a:cubicBezTo>
                    <a:pt x="2016" y="4096"/>
                    <a:pt x="1842" y="3794"/>
                    <a:pt x="1653" y="3667"/>
                  </a:cubicBezTo>
                  <a:cubicBezTo>
                    <a:pt x="1350" y="3720"/>
                    <a:pt x="1448" y="3736"/>
                    <a:pt x="1132" y="3660"/>
                  </a:cubicBezTo>
                  <a:lnTo>
                    <a:pt x="610" y="4158"/>
                  </a:lnTo>
                  <a:cubicBezTo>
                    <a:pt x="556" y="4089"/>
                    <a:pt x="533" y="4105"/>
                    <a:pt x="495" y="4046"/>
                  </a:cubicBezTo>
                  <a:cubicBezTo>
                    <a:pt x="572" y="3892"/>
                    <a:pt x="976" y="3608"/>
                    <a:pt x="995" y="3490"/>
                  </a:cubicBezTo>
                  <a:lnTo>
                    <a:pt x="468" y="4003"/>
                  </a:lnTo>
                  <a:lnTo>
                    <a:pt x="323" y="3923"/>
                  </a:lnTo>
                  <a:cubicBezTo>
                    <a:pt x="391" y="3779"/>
                    <a:pt x="718" y="3494"/>
                    <a:pt x="839" y="3380"/>
                  </a:cubicBezTo>
                  <a:cubicBezTo>
                    <a:pt x="825" y="3251"/>
                    <a:pt x="784" y="3196"/>
                    <a:pt x="801" y="3043"/>
                  </a:cubicBezTo>
                  <a:cubicBezTo>
                    <a:pt x="841" y="2691"/>
                    <a:pt x="970" y="3047"/>
                    <a:pt x="412" y="2393"/>
                  </a:cubicBezTo>
                  <a:cubicBezTo>
                    <a:pt x="449" y="2318"/>
                    <a:pt x="447" y="2307"/>
                    <a:pt x="518" y="2270"/>
                  </a:cubicBezTo>
                  <a:cubicBezTo>
                    <a:pt x="667" y="2326"/>
                    <a:pt x="820" y="2610"/>
                    <a:pt x="995" y="2688"/>
                  </a:cubicBezTo>
                  <a:lnTo>
                    <a:pt x="555" y="2240"/>
                  </a:lnTo>
                  <a:lnTo>
                    <a:pt x="666" y="2128"/>
                  </a:lnTo>
                  <a:cubicBezTo>
                    <a:pt x="767" y="2168"/>
                    <a:pt x="1054" y="2480"/>
                    <a:pt x="1135" y="2567"/>
                  </a:cubicBezTo>
                  <a:cubicBezTo>
                    <a:pt x="1620" y="2479"/>
                    <a:pt x="1349" y="2544"/>
                    <a:pt x="1677" y="2566"/>
                  </a:cubicBezTo>
                  <a:lnTo>
                    <a:pt x="1985" y="2264"/>
                  </a:lnTo>
                  <a:lnTo>
                    <a:pt x="2721" y="1537"/>
                  </a:lnTo>
                  <a:cubicBezTo>
                    <a:pt x="2978" y="1244"/>
                    <a:pt x="2344" y="938"/>
                    <a:pt x="2199" y="666"/>
                  </a:cubicBezTo>
                  <a:cubicBezTo>
                    <a:pt x="2242" y="636"/>
                    <a:pt x="2281" y="608"/>
                    <a:pt x="2319" y="577"/>
                  </a:cubicBezTo>
                  <a:cubicBezTo>
                    <a:pt x="2408" y="641"/>
                    <a:pt x="2528" y="778"/>
                    <a:pt x="2614" y="864"/>
                  </a:cubicBezTo>
                  <a:cubicBezTo>
                    <a:pt x="2669" y="920"/>
                    <a:pt x="2707" y="957"/>
                    <a:pt x="2762" y="1013"/>
                  </a:cubicBezTo>
                  <a:cubicBezTo>
                    <a:pt x="2908" y="1163"/>
                    <a:pt x="2830" y="1132"/>
                    <a:pt x="2938" y="1138"/>
                  </a:cubicBezTo>
                  <a:cubicBezTo>
                    <a:pt x="2914" y="1046"/>
                    <a:pt x="2857" y="1016"/>
                    <a:pt x="2795" y="954"/>
                  </a:cubicBezTo>
                  <a:lnTo>
                    <a:pt x="2356" y="529"/>
                  </a:lnTo>
                  <a:cubicBezTo>
                    <a:pt x="2419" y="476"/>
                    <a:pt x="2411" y="454"/>
                    <a:pt x="2497" y="415"/>
                  </a:cubicBezTo>
                  <a:cubicBezTo>
                    <a:pt x="2586" y="531"/>
                    <a:pt x="2691" y="623"/>
                    <a:pt x="2796" y="732"/>
                  </a:cubicBezTo>
                  <a:cubicBezTo>
                    <a:pt x="2973" y="916"/>
                    <a:pt x="3122" y="1152"/>
                    <a:pt x="3380" y="888"/>
                  </a:cubicBezTo>
                  <a:cubicBezTo>
                    <a:pt x="3505" y="760"/>
                    <a:pt x="3737" y="556"/>
                    <a:pt x="3826" y="439"/>
                  </a:cubicBezTo>
                  <a:lnTo>
                    <a:pt x="3868" y="470"/>
                  </a:lnTo>
                  <a:lnTo>
                    <a:pt x="4117" y="666"/>
                  </a:lnTo>
                  <a:cubicBezTo>
                    <a:pt x="4084" y="769"/>
                    <a:pt x="3892" y="917"/>
                    <a:pt x="3809" y="997"/>
                  </a:cubicBezTo>
                  <a:cubicBezTo>
                    <a:pt x="3740" y="1063"/>
                    <a:pt x="3549" y="1249"/>
                    <a:pt x="3539" y="1335"/>
                  </a:cubicBezTo>
                  <a:cubicBezTo>
                    <a:pt x="3512" y="1561"/>
                    <a:pt x="3662" y="1604"/>
                    <a:pt x="3936" y="1886"/>
                  </a:cubicBezTo>
                  <a:cubicBezTo>
                    <a:pt x="3980" y="1931"/>
                    <a:pt x="4043" y="1981"/>
                    <a:pt x="4061" y="2041"/>
                  </a:cubicBezTo>
                  <a:cubicBezTo>
                    <a:pt x="4167" y="2093"/>
                    <a:pt x="4563" y="2527"/>
                    <a:pt x="4608" y="2596"/>
                  </a:cubicBezTo>
                  <a:cubicBezTo>
                    <a:pt x="4922" y="2553"/>
                    <a:pt x="4816" y="2520"/>
                    <a:pt x="5156" y="2596"/>
                  </a:cubicBezTo>
                  <a:lnTo>
                    <a:pt x="5542" y="2253"/>
                  </a:lnTo>
                  <a:cubicBezTo>
                    <a:pt x="5572" y="2184"/>
                    <a:pt x="5646" y="2129"/>
                    <a:pt x="5714" y="2063"/>
                  </a:cubicBezTo>
                  <a:lnTo>
                    <a:pt x="6267" y="1505"/>
                  </a:lnTo>
                  <a:cubicBezTo>
                    <a:pt x="6268" y="1164"/>
                    <a:pt x="6223" y="1248"/>
                    <a:pt x="6039" y="1066"/>
                  </a:cubicBezTo>
                  <a:cubicBezTo>
                    <a:pt x="5949" y="977"/>
                    <a:pt x="5767" y="820"/>
                    <a:pt x="5725" y="716"/>
                  </a:cubicBezTo>
                  <a:lnTo>
                    <a:pt x="5827" y="613"/>
                  </a:lnTo>
                  <a:lnTo>
                    <a:pt x="6264" y="1063"/>
                  </a:lnTo>
                  <a:cubicBezTo>
                    <a:pt x="6331" y="1133"/>
                    <a:pt x="6330" y="1163"/>
                    <a:pt x="6448" y="1154"/>
                  </a:cubicBezTo>
                  <a:lnTo>
                    <a:pt x="5896" y="592"/>
                  </a:lnTo>
                  <a:cubicBezTo>
                    <a:pt x="5925" y="516"/>
                    <a:pt x="5938" y="511"/>
                    <a:pt x="5995" y="472"/>
                  </a:cubicBezTo>
                  <a:cubicBezTo>
                    <a:pt x="6096" y="541"/>
                    <a:pt x="6212" y="681"/>
                    <a:pt x="6304" y="776"/>
                  </a:cubicBezTo>
                  <a:cubicBezTo>
                    <a:pt x="6480" y="957"/>
                    <a:pt x="6489" y="1023"/>
                    <a:pt x="6661" y="1021"/>
                  </a:cubicBezTo>
                  <a:cubicBezTo>
                    <a:pt x="6798" y="1020"/>
                    <a:pt x="6812" y="977"/>
                    <a:pt x="6879" y="909"/>
                  </a:cubicBezTo>
                  <a:lnTo>
                    <a:pt x="7327" y="473"/>
                  </a:lnTo>
                  <a:lnTo>
                    <a:pt x="7549" y="668"/>
                  </a:lnTo>
                  <a:lnTo>
                    <a:pt x="7549" y="0"/>
                  </a:lnTo>
                  <a:lnTo>
                    <a:pt x="0" y="0"/>
                  </a:lnTo>
                  <a:lnTo>
                    <a:pt x="0" y="7722"/>
                  </a:lnTo>
                  <a:close/>
                </a:path>
              </a:pathLst>
            </a:custGeom>
            <a:solidFill>
              <a:srgbClr val="FD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667"/>
            <p:cNvSpPr>
              <a:spLocks/>
            </p:cNvSpPr>
            <p:nvPr/>
          </p:nvSpPr>
          <p:spPr bwMode="auto">
            <a:xfrm>
              <a:off x="3919097" y="1590929"/>
              <a:ext cx="445255" cy="659636"/>
            </a:xfrm>
            <a:custGeom>
              <a:avLst/>
              <a:gdLst>
                <a:gd name="T0" fmla="*/ 530 w 2116"/>
                <a:gd name="T1" fmla="*/ 730 h 3129"/>
                <a:gd name="T2" fmla="*/ 398 w 2116"/>
                <a:gd name="T3" fmla="*/ 879 h 3129"/>
                <a:gd name="T4" fmla="*/ 272 w 2116"/>
                <a:gd name="T5" fmla="*/ 1025 h 3129"/>
                <a:gd name="T6" fmla="*/ 3 w 2116"/>
                <a:gd name="T7" fmla="*/ 1290 h 3129"/>
                <a:gd name="T8" fmla="*/ 0 w 2116"/>
                <a:gd name="T9" fmla="*/ 1808 h 3129"/>
                <a:gd name="T10" fmla="*/ 536 w 2116"/>
                <a:gd name="T11" fmla="*/ 2385 h 3129"/>
                <a:gd name="T12" fmla="*/ 1105 w 2116"/>
                <a:gd name="T13" fmla="*/ 2932 h 3129"/>
                <a:gd name="T14" fmla="*/ 1369 w 2116"/>
                <a:gd name="T15" fmla="*/ 2861 h 3129"/>
                <a:gd name="T16" fmla="*/ 1870 w 2116"/>
                <a:gd name="T17" fmla="*/ 2374 h 3129"/>
                <a:gd name="T18" fmla="*/ 1987 w 2116"/>
                <a:gd name="T19" fmla="*/ 2447 h 3129"/>
                <a:gd name="T20" fmla="*/ 1412 w 2116"/>
                <a:gd name="T21" fmla="*/ 3078 h 3129"/>
                <a:gd name="T22" fmla="*/ 1577 w 2116"/>
                <a:gd name="T23" fmla="*/ 2971 h 3129"/>
                <a:gd name="T24" fmla="*/ 2015 w 2116"/>
                <a:gd name="T25" fmla="*/ 2523 h 3129"/>
                <a:gd name="T26" fmla="*/ 2116 w 2116"/>
                <a:gd name="T27" fmla="*/ 2591 h 3129"/>
                <a:gd name="T28" fmla="*/ 2116 w 2116"/>
                <a:gd name="T29" fmla="*/ 484 h 3129"/>
                <a:gd name="T30" fmla="*/ 2018 w 2116"/>
                <a:gd name="T31" fmla="*/ 550 h 3129"/>
                <a:gd name="T32" fmla="*/ 1593 w 2116"/>
                <a:gd name="T33" fmla="*/ 134 h 3129"/>
                <a:gd name="T34" fmla="*/ 1435 w 2116"/>
                <a:gd name="T35" fmla="*/ 41 h 3129"/>
                <a:gd name="T36" fmla="*/ 1958 w 2116"/>
                <a:gd name="T37" fmla="*/ 619 h 3129"/>
                <a:gd name="T38" fmla="*/ 1901 w 2116"/>
                <a:gd name="T39" fmla="*/ 680 h 3129"/>
                <a:gd name="T40" fmla="*/ 1870 w 2116"/>
                <a:gd name="T41" fmla="*/ 704 h 3129"/>
                <a:gd name="T42" fmla="*/ 1393 w 2116"/>
                <a:gd name="T43" fmla="*/ 260 h 3129"/>
                <a:gd name="T44" fmla="*/ 1180 w 2116"/>
                <a:gd name="T45" fmla="*/ 187 h 3129"/>
                <a:gd name="T46" fmla="*/ 530 w 2116"/>
                <a:gd name="T47" fmla="*/ 730 h 3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16" h="3129">
                  <a:moveTo>
                    <a:pt x="530" y="730"/>
                  </a:moveTo>
                  <a:cubicBezTo>
                    <a:pt x="489" y="807"/>
                    <a:pt x="462" y="818"/>
                    <a:pt x="398" y="879"/>
                  </a:cubicBezTo>
                  <a:cubicBezTo>
                    <a:pt x="344" y="932"/>
                    <a:pt x="324" y="967"/>
                    <a:pt x="272" y="1025"/>
                  </a:cubicBezTo>
                  <a:cubicBezTo>
                    <a:pt x="198" y="1107"/>
                    <a:pt x="84" y="1219"/>
                    <a:pt x="3" y="1290"/>
                  </a:cubicBezTo>
                  <a:cubicBezTo>
                    <a:pt x="59" y="1522"/>
                    <a:pt x="55" y="1579"/>
                    <a:pt x="0" y="1808"/>
                  </a:cubicBezTo>
                  <a:cubicBezTo>
                    <a:pt x="120" y="1925"/>
                    <a:pt x="470" y="2261"/>
                    <a:pt x="536" y="2385"/>
                  </a:cubicBezTo>
                  <a:lnTo>
                    <a:pt x="1105" y="2932"/>
                  </a:lnTo>
                  <a:cubicBezTo>
                    <a:pt x="1261" y="2915"/>
                    <a:pt x="1271" y="2956"/>
                    <a:pt x="1369" y="2861"/>
                  </a:cubicBezTo>
                  <a:lnTo>
                    <a:pt x="1870" y="2374"/>
                  </a:lnTo>
                  <a:lnTo>
                    <a:pt x="1987" y="2447"/>
                  </a:lnTo>
                  <a:cubicBezTo>
                    <a:pt x="1925" y="2614"/>
                    <a:pt x="1440" y="2951"/>
                    <a:pt x="1412" y="3078"/>
                  </a:cubicBezTo>
                  <a:cubicBezTo>
                    <a:pt x="1486" y="3091"/>
                    <a:pt x="1425" y="3129"/>
                    <a:pt x="1577" y="2971"/>
                  </a:cubicBezTo>
                  <a:lnTo>
                    <a:pt x="2015" y="2523"/>
                  </a:lnTo>
                  <a:lnTo>
                    <a:pt x="2116" y="2591"/>
                  </a:lnTo>
                  <a:lnTo>
                    <a:pt x="2116" y="484"/>
                  </a:lnTo>
                  <a:lnTo>
                    <a:pt x="2018" y="550"/>
                  </a:lnTo>
                  <a:lnTo>
                    <a:pt x="1593" y="134"/>
                  </a:lnTo>
                  <a:cubicBezTo>
                    <a:pt x="1467" y="0"/>
                    <a:pt x="1502" y="29"/>
                    <a:pt x="1435" y="41"/>
                  </a:cubicBezTo>
                  <a:cubicBezTo>
                    <a:pt x="1472" y="167"/>
                    <a:pt x="1869" y="453"/>
                    <a:pt x="1958" y="619"/>
                  </a:cubicBezTo>
                  <a:cubicBezTo>
                    <a:pt x="1924" y="671"/>
                    <a:pt x="1945" y="642"/>
                    <a:pt x="1901" y="680"/>
                  </a:cubicBezTo>
                  <a:cubicBezTo>
                    <a:pt x="1895" y="685"/>
                    <a:pt x="1874" y="700"/>
                    <a:pt x="1870" y="704"/>
                  </a:cubicBezTo>
                  <a:lnTo>
                    <a:pt x="1393" y="260"/>
                  </a:lnTo>
                  <a:cubicBezTo>
                    <a:pt x="1324" y="187"/>
                    <a:pt x="1323" y="179"/>
                    <a:pt x="1180" y="187"/>
                  </a:cubicBezTo>
                  <a:cubicBezTo>
                    <a:pt x="980" y="200"/>
                    <a:pt x="721" y="640"/>
                    <a:pt x="530" y="730"/>
                  </a:cubicBezTo>
                  <a:close/>
                </a:path>
              </a:pathLst>
            </a:custGeom>
            <a:solidFill>
              <a:srgbClr val="FD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668"/>
            <p:cNvSpPr>
              <a:spLocks/>
            </p:cNvSpPr>
            <p:nvPr/>
          </p:nvSpPr>
          <p:spPr bwMode="auto">
            <a:xfrm>
              <a:off x="3468345" y="2027937"/>
              <a:ext cx="654139" cy="512592"/>
            </a:xfrm>
            <a:custGeom>
              <a:avLst/>
              <a:gdLst>
                <a:gd name="T0" fmla="*/ 762 w 3106"/>
                <a:gd name="T1" fmla="*/ 535 h 2431"/>
                <a:gd name="T2" fmla="*/ 299 w 3106"/>
                <a:gd name="T3" fmla="*/ 1028 h 2431"/>
                <a:gd name="T4" fmla="*/ 748 w 3106"/>
                <a:gd name="T5" fmla="*/ 1857 h 2431"/>
                <a:gd name="T6" fmla="*/ 769 w 3106"/>
                <a:gd name="T7" fmla="*/ 1895 h 2431"/>
                <a:gd name="T8" fmla="*/ 855 w 3106"/>
                <a:gd name="T9" fmla="*/ 1952 h 2431"/>
                <a:gd name="T10" fmla="*/ 1295 w 3106"/>
                <a:gd name="T11" fmla="*/ 2423 h 2431"/>
                <a:gd name="T12" fmla="*/ 1830 w 3106"/>
                <a:gd name="T13" fmla="*/ 2431 h 2431"/>
                <a:gd name="T14" fmla="*/ 2422 w 3106"/>
                <a:gd name="T15" fmla="*/ 1882 h 2431"/>
                <a:gd name="T16" fmla="*/ 2572 w 3106"/>
                <a:gd name="T17" fmla="*/ 1721 h 2431"/>
                <a:gd name="T18" fmla="*/ 2710 w 3106"/>
                <a:gd name="T19" fmla="*/ 1564 h 2431"/>
                <a:gd name="T20" fmla="*/ 2831 w 3106"/>
                <a:gd name="T21" fmla="*/ 986 h 2431"/>
                <a:gd name="T22" fmla="*/ 2684 w 3106"/>
                <a:gd name="T23" fmla="*/ 838 h 2431"/>
                <a:gd name="T24" fmla="*/ 2408 w 3106"/>
                <a:gd name="T25" fmla="*/ 545 h 2431"/>
                <a:gd name="T26" fmla="*/ 1865 w 3106"/>
                <a:gd name="T27" fmla="*/ 24 h 2431"/>
                <a:gd name="T28" fmla="*/ 1449 w 3106"/>
                <a:gd name="T29" fmla="*/ 47 h 2431"/>
                <a:gd name="T30" fmla="*/ 1203 w 3106"/>
                <a:gd name="T31" fmla="*/ 130 h 2431"/>
                <a:gd name="T32" fmla="*/ 762 w 3106"/>
                <a:gd name="T33" fmla="*/ 535 h 2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6" h="2431">
                  <a:moveTo>
                    <a:pt x="762" y="535"/>
                  </a:moveTo>
                  <a:lnTo>
                    <a:pt x="299" y="1028"/>
                  </a:lnTo>
                  <a:cubicBezTo>
                    <a:pt x="0" y="1306"/>
                    <a:pt x="529" y="1549"/>
                    <a:pt x="748" y="1857"/>
                  </a:cubicBezTo>
                  <a:cubicBezTo>
                    <a:pt x="775" y="1895"/>
                    <a:pt x="758" y="1865"/>
                    <a:pt x="769" y="1895"/>
                  </a:cubicBezTo>
                  <a:cubicBezTo>
                    <a:pt x="840" y="1928"/>
                    <a:pt x="795" y="1900"/>
                    <a:pt x="855" y="1952"/>
                  </a:cubicBezTo>
                  <a:lnTo>
                    <a:pt x="1295" y="2423"/>
                  </a:lnTo>
                  <a:cubicBezTo>
                    <a:pt x="1521" y="2389"/>
                    <a:pt x="1599" y="2332"/>
                    <a:pt x="1830" y="2431"/>
                  </a:cubicBezTo>
                  <a:cubicBezTo>
                    <a:pt x="1955" y="2310"/>
                    <a:pt x="2292" y="1949"/>
                    <a:pt x="2422" y="1882"/>
                  </a:cubicBezTo>
                  <a:cubicBezTo>
                    <a:pt x="2457" y="1819"/>
                    <a:pt x="2513" y="1782"/>
                    <a:pt x="2572" y="1721"/>
                  </a:cubicBezTo>
                  <a:cubicBezTo>
                    <a:pt x="2625" y="1666"/>
                    <a:pt x="2657" y="1617"/>
                    <a:pt x="2710" y="1564"/>
                  </a:cubicBezTo>
                  <a:cubicBezTo>
                    <a:pt x="2906" y="1368"/>
                    <a:pt x="3106" y="1263"/>
                    <a:pt x="2831" y="986"/>
                  </a:cubicBezTo>
                  <a:cubicBezTo>
                    <a:pt x="2776" y="930"/>
                    <a:pt x="2739" y="893"/>
                    <a:pt x="2684" y="838"/>
                  </a:cubicBezTo>
                  <a:cubicBezTo>
                    <a:pt x="2580" y="735"/>
                    <a:pt x="2412" y="600"/>
                    <a:pt x="2408" y="545"/>
                  </a:cubicBezTo>
                  <a:cubicBezTo>
                    <a:pt x="2202" y="402"/>
                    <a:pt x="2027" y="198"/>
                    <a:pt x="1865" y="24"/>
                  </a:cubicBezTo>
                  <a:cubicBezTo>
                    <a:pt x="1714" y="37"/>
                    <a:pt x="1625" y="94"/>
                    <a:pt x="1449" y="47"/>
                  </a:cubicBezTo>
                  <a:cubicBezTo>
                    <a:pt x="1276" y="0"/>
                    <a:pt x="1322" y="14"/>
                    <a:pt x="1203" y="130"/>
                  </a:cubicBezTo>
                  <a:cubicBezTo>
                    <a:pt x="1095" y="237"/>
                    <a:pt x="878" y="473"/>
                    <a:pt x="762" y="535"/>
                  </a:cubicBezTo>
                  <a:close/>
                </a:path>
              </a:pathLst>
            </a:custGeom>
            <a:solidFill>
              <a:srgbClr val="FD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669"/>
            <p:cNvSpPr>
              <a:spLocks/>
            </p:cNvSpPr>
            <p:nvPr/>
          </p:nvSpPr>
          <p:spPr bwMode="auto">
            <a:xfrm>
              <a:off x="3177006" y="1623911"/>
              <a:ext cx="513966" cy="633525"/>
            </a:xfrm>
            <a:custGeom>
              <a:avLst/>
              <a:gdLst>
                <a:gd name="T0" fmla="*/ 564 w 2444"/>
                <a:gd name="T1" fmla="*/ 561 h 3006"/>
                <a:gd name="T2" fmla="*/ 39 w 2444"/>
                <a:gd name="T3" fmla="*/ 1078 h 3006"/>
                <a:gd name="T4" fmla="*/ 75 w 2444"/>
                <a:gd name="T5" fmla="*/ 1480 h 3006"/>
                <a:gd name="T6" fmla="*/ 128 w 2444"/>
                <a:gd name="T7" fmla="*/ 1742 h 3006"/>
                <a:gd name="T8" fmla="*/ 548 w 2444"/>
                <a:gd name="T9" fmla="*/ 2175 h 3006"/>
                <a:gd name="T10" fmla="*/ 1424 w 2444"/>
                <a:gd name="T11" fmla="*/ 2662 h 3006"/>
                <a:gd name="T12" fmla="*/ 1905 w 2444"/>
                <a:gd name="T13" fmla="*/ 2213 h 3006"/>
                <a:gd name="T14" fmla="*/ 2330 w 2444"/>
                <a:gd name="T15" fmla="*/ 1766 h 3006"/>
                <a:gd name="T16" fmla="*/ 2400 w 2444"/>
                <a:gd name="T17" fmla="*/ 1497 h 3006"/>
                <a:gd name="T18" fmla="*/ 2444 w 2444"/>
                <a:gd name="T19" fmla="*/ 1135 h 3006"/>
                <a:gd name="T20" fmla="*/ 1965 w 2444"/>
                <a:gd name="T21" fmla="*/ 646 h 3006"/>
                <a:gd name="T22" fmla="*/ 1910 w 2444"/>
                <a:gd name="T23" fmla="*/ 559 h 3006"/>
                <a:gd name="T24" fmla="*/ 1753 w 2444"/>
                <a:gd name="T25" fmla="*/ 413 h 3006"/>
                <a:gd name="T26" fmla="*/ 1229 w 2444"/>
                <a:gd name="T27" fmla="*/ 7 h 3006"/>
                <a:gd name="T28" fmla="*/ 564 w 2444"/>
                <a:gd name="T29" fmla="*/ 561 h 3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44" h="3006">
                  <a:moveTo>
                    <a:pt x="564" y="561"/>
                  </a:moveTo>
                  <a:cubicBezTo>
                    <a:pt x="510" y="658"/>
                    <a:pt x="138" y="1008"/>
                    <a:pt x="39" y="1078"/>
                  </a:cubicBezTo>
                  <a:cubicBezTo>
                    <a:pt x="57" y="1236"/>
                    <a:pt x="113" y="1295"/>
                    <a:pt x="75" y="1480"/>
                  </a:cubicBezTo>
                  <a:cubicBezTo>
                    <a:pt x="36" y="1668"/>
                    <a:pt x="0" y="1615"/>
                    <a:pt x="128" y="1742"/>
                  </a:cubicBezTo>
                  <a:cubicBezTo>
                    <a:pt x="273" y="1887"/>
                    <a:pt x="482" y="2036"/>
                    <a:pt x="548" y="2175"/>
                  </a:cubicBezTo>
                  <a:cubicBezTo>
                    <a:pt x="847" y="2336"/>
                    <a:pt x="1085" y="3006"/>
                    <a:pt x="1424" y="2662"/>
                  </a:cubicBezTo>
                  <a:cubicBezTo>
                    <a:pt x="1527" y="2558"/>
                    <a:pt x="1817" y="2255"/>
                    <a:pt x="1905" y="2213"/>
                  </a:cubicBezTo>
                  <a:cubicBezTo>
                    <a:pt x="1989" y="2062"/>
                    <a:pt x="2217" y="1896"/>
                    <a:pt x="2330" y="1766"/>
                  </a:cubicBezTo>
                  <a:cubicBezTo>
                    <a:pt x="2430" y="1651"/>
                    <a:pt x="2432" y="1660"/>
                    <a:pt x="2400" y="1497"/>
                  </a:cubicBezTo>
                  <a:cubicBezTo>
                    <a:pt x="2370" y="1347"/>
                    <a:pt x="2400" y="1261"/>
                    <a:pt x="2444" y="1135"/>
                  </a:cubicBezTo>
                  <a:lnTo>
                    <a:pt x="1965" y="646"/>
                  </a:lnTo>
                  <a:cubicBezTo>
                    <a:pt x="1918" y="588"/>
                    <a:pt x="1942" y="627"/>
                    <a:pt x="1910" y="559"/>
                  </a:cubicBezTo>
                  <a:lnTo>
                    <a:pt x="1753" y="413"/>
                  </a:lnTo>
                  <a:cubicBezTo>
                    <a:pt x="1567" y="218"/>
                    <a:pt x="1427" y="0"/>
                    <a:pt x="1229" y="7"/>
                  </a:cubicBezTo>
                  <a:cubicBezTo>
                    <a:pt x="1028" y="14"/>
                    <a:pt x="805" y="421"/>
                    <a:pt x="564" y="561"/>
                  </a:cubicBezTo>
                  <a:close/>
                </a:path>
              </a:pathLst>
            </a:custGeom>
            <a:solidFill>
              <a:srgbClr val="FD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670"/>
            <p:cNvSpPr>
              <a:spLocks/>
            </p:cNvSpPr>
            <p:nvPr/>
          </p:nvSpPr>
          <p:spPr bwMode="auto">
            <a:xfrm>
              <a:off x="2844440" y="1584058"/>
              <a:ext cx="555194" cy="656887"/>
            </a:xfrm>
            <a:custGeom>
              <a:avLst/>
              <a:gdLst>
                <a:gd name="T0" fmla="*/ 1662 w 2641"/>
                <a:gd name="T1" fmla="*/ 701 h 3119"/>
                <a:gd name="T2" fmla="*/ 1354 w 2641"/>
                <a:gd name="T3" fmla="*/ 1003 h 3119"/>
                <a:gd name="T4" fmla="*/ 812 w 2641"/>
                <a:gd name="T5" fmla="*/ 1004 h 3119"/>
                <a:gd name="T6" fmla="*/ 343 w 2641"/>
                <a:gd name="T7" fmla="*/ 565 h 3119"/>
                <a:gd name="T8" fmla="*/ 232 w 2641"/>
                <a:gd name="T9" fmla="*/ 677 h 3119"/>
                <a:gd name="T10" fmla="*/ 672 w 2641"/>
                <a:gd name="T11" fmla="*/ 1125 h 3119"/>
                <a:gd name="T12" fmla="*/ 195 w 2641"/>
                <a:gd name="T13" fmla="*/ 707 h 3119"/>
                <a:gd name="T14" fmla="*/ 89 w 2641"/>
                <a:gd name="T15" fmla="*/ 830 h 3119"/>
                <a:gd name="T16" fmla="*/ 478 w 2641"/>
                <a:gd name="T17" fmla="*/ 1480 h 3119"/>
                <a:gd name="T18" fmla="*/ 516 w 2641"/>
                <a:gd name="T19" fmla="*/ 1817 h 3119"/>
                <a:gd name="T20" fmla="*/ 0 w 2641"/>
                <a:gd name="T21" fmla="*/ 2360 h 3119"/>
                <a:gd name="T22" fmla="*/ 145 w 2641"/>
                <a:gd name="T23" fmla="*/ 2440 h 3119"/>
                <a:gd name="T24" fmla="*/ 672 w 2641"/>
                <a:gd name="T25" fmla="*/ 1927 h 3119"/>
                <a:gd name="T26" fmla="*/ 172 w 2641"/>
                <a:gd name="T27" fmla="*/ 2483 h 3119"/>
                <a:gd name="T28" fmla="*/ 287 w 2641"/>
                <a:gd name="T29" fmla="*/ 2595 h 3119"/>
                <a:gd name="T30" fmla="*/ 809 w 2641"/>
                <a:gd name="T31" fmla="*/ 2097 h 3119"/>
                <a:gd name="T32" fmla="*/ 1330 w 2641"/>
                <a:gd name="T33" fmla="*/ 2104 h 3119"/>
                <a:gd name="T34" fmla="*/ 1875 w 2641"/>
                <a:gd name="T35" fmla="*/ 2637 h 3119"/>
                <a:gd name="T36" fmla="*/ 1979 w 2641"/>
                <a:gd name="T37" fmla="*/ 2552 h 3119"/>
                <a:gd name="T38" fmla="*/ 2457 w 2641"/>
                <a:gd name="T39" fmla="*/ 3057 h 3119"/>
                <a:gd name="T40" fmla="*/ 2597 w 2641"/>
                <a:gd name="T41" fmla="*/ 3107 h 3119"/>
                <a:gd name="T42" fmla="*/ 2339 w 2641"/>
                <a:gd name="T43" fmla="*/ 2757 h 3119"/>
                <a:gd name="T44" fmla="*/ 2048 w 2641"/>
                <a:gd name="T45" fmla="*/ 2453 h 3119"/>
                <a:gd name="T46" fmla="*/ 2129 w 2641"/>
                <a:gd name="T47" fmla="*/ 2364 h 3119"/>
                <a:gd name="T48" fmla="*/ 1709 w 2641"/>
                <a:gd name="T49" fmla="*/ 1931 h 3119"/>
                <a:gd name="T50" fmla="*/ 1656 w 2641"/>
                <a:gd name="T51" fmla="*/ 1669 h 3119"/>
                <a:gd name="T52" fmla="*/ 1620 w 2641"/>
                <a:gd name="T53" fmla="*/ 1267 h 3119"/>
                <a:gd name="T54" fmla="*/ 2145 w 2641"/>
                <a:gd name="T55" fmla="*/ 750 h 3119"/>
                <a:gd name="T56" fmla="*/ 2067 w 2641"/>
                <a:gd name="T57" fmla="*/ 649 h 3119"/>
                <a:gd name="T58" fmla="*/ 2360 w 2641"/>
                <a:gd name="T59" fmla="*/ 355 h 3119"/>
                <a:gd name="T60" fmla="*/ 2594 w 2641"/>
                <a:gd name="T61" fmla="*/ 31 h 3119"/>
                <a:gd name="T62" fmla="*/ 1974 w 2641"/>
                <a:gd name="T63" fmla="*/ 574 h 3119"/>
                <a:gd name="T64" fmla="*/ 1812 w 2641"/>
                <a:gd name="T65" fmla="*/ 570 h 3119"/>
                <a:gd name="T66" fmla="*/ 1662 w 2641"/>
                <a:gd name="T67" fmla="*/ 701 h 3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41" h="3119">
                  <a:moveTo>
                    <a:pt x="1662" y="701"/>
                  </a:moveTo>
                  <a:lnTo>
                    <a:pt x="1354" y="1003"/>
                  </a:lnTo>
                  <a:cubicBezTo>
                    <a:pt x="1026" y="981"/>
                    <a:pt x="1297" y="916"/>
                    <a:pt x="812" y="1004"/>
                  </a:cubicBezTo>
                  <a:cubicBezTo>
                    <a:pt x="731" y="917"/>
                    <a:pt x="444" y="605"/>
                    <a:pt x="343" y="565"/>
                  </a:cubicBezTo>
                  <a:lnTo>
                    <a:pt x="232" y="677"/>
                  </a:lnTo>
                  <a:lnTo>
                    <a:pt x="672" y="1125"/>
                  </a:lnTo>
                  <a:cubicBezTo>
                    <a:pt x="497" y="1047"/>
                    <a:pt x="344" y="763"/>
                    <a:pt x="195" y="707"/>
                  </a:cubicBezTo>
                  <a:cubicBezTo>
                    <a:pt x="124" y="744"/>
                    <a:pt x="126" y="755"/>
                    <a:pt x="89" y="830"/>
                  </a:cubicBezTo>
                  <a:cubicBezTo>
                    <a:pt x="647" y="1484"/>
                    <a:pt x="518" y="1128"/>
                    <a:pt x="478" y="1480"/>
                  </a:cubicBezTo>
                  <a:cubicBezTo>
                    <a:pt x="461" y="1633"/>
                    <a:pt x="502" y="1688"/>
                    <a:pt x="516" y="1817"/>
                  </a:cubicBezTo>
                  <a:cubicBezTo>
                    <a:pt x="395" y="1931"/>
                    <a:pt x="68" y="2216"/>
                    <a:pt x="0" y="2360"/>
                  </a:cubicBezTo>
                  <a:lnTo>
                    <a:pt x="145" y="2440"/>
                  </a:lnTo>
                  <a:lnTo>
                    <a:pt x="672" y="1927"/>
                  </a:lnTo>
                  <a:cubicBezTo>
                    <a:pt x="653" y="2045"/>
                    <a:pt x="249" y="2329"/>
                    <a:pt x="172" y="2483"/>
                  </a:cubicBezTo>
                  <a:cubicBezTo>
                    <a:pt x="210" y="2542"/>
                    <a:pt x="233" y="2526"/>
                    <a:pt x="287" y="2595"/>
                  </a:cubicBezTo>
                  <a:lnTo>
                    <a:pt x="809" y="2097"/>
                  </a:lnTo>
                  <a:cubicBezTo>
                    <a:pt x="1125" y="2173"/>
                    <a:pt x="1027" y="2157"/>
                    <a:pt x="1330" y="2104"/>
                  </a:cubicBezTo>
                  <a:cubicBezTo>
                    <a:pt x="1519" y="2231"/>
                    <a:pt x="1693" y="2533"/>
                    <a:pt x="1875" y="2637"/>
                  </a:cubicBezTo>
                  <a:cubicBezTo>
                    <a:pt x="1937" y="2543"/>
                    <a:pt x="1886" y="2587"/>
                    <a:pt x="1979" y="2552"/>
                  </a:cubicBezTo>
                  <a:lnTo>
                    <a:pt x="2457" y="3057"/>
                  </a:lnTo>
                  <a:cubicBezTo>
                    <a:pt x="2528" y="3119"/>
                    <a:pt x="2485" y="3105"/>
                    <a:pt x="2597" y="3107"/>
                  </a:cubicBezTo>
                  <a:cubicBezTo>
                    <a:pt x="2605" y="2970"/>
                    <a:pt x="2511" y="2931"/>
                    <a:pt x="2339" y="2757"/>
                  </a:cubicBezTo>
                  <a:cubicBezTo>
                    <a:pt x="2264" y="2682"/>
                    <a:pt x="2099" y="2536"/>
                    <a:pt x="2048" y="2453"/>
                  </a:cubicBezTo>
                  <a:cubicBezTo>
                    <a:pt x="2066" y="2432"/>
                    <a:pt x="2099" y="2397"/>
                    <a:pt x="2129" y="2364"/>
                  </a:cubicBezTo>
                  <a:cubicBezTo>
                    <a:pt x="2063" y="2225"/>
                    <a:pt x="1854" y="2076"/>
                    <a:pt x="1709" y="1931"/>
                  </a:cubicBezTo>
                  <a:cubicBezTo>
                    <a:pt x="1581" y="1804"/>
                    <a:pt x="1617" y="1857"/>
                    <a:pt x="1656" y="1669"/>
                  </a:cubicBezTo>
                  <a:cubicBezTo>
                    <a:pt x="1694" y="1484"/>
                    <a:pt x="1638" y="1425"/>
                    <a:pt x="1620" y="1267"/>
                  </a:cubicBezTo>
                  <a:cubicBezTo>
                    <a:pt x="1719" y="1197"/>
                    <a:pt x="2091" y="847"/>
                    <a:pt x="2145" y="750"/>
                  </a:cubicBezTo>
                  <a:cubicBezTo>
                    <a:pt x="2076" y="696"/>
                    <a:pt x="2094" y="727"/>
                    <a:pt x="2067" y="649"/>
                  </a:cubicBezTo>
                  <a:cubicBezTo>
                    <a:pt x="2165" y="560"/>
                    <a:pt x="2261" y="455"/>
                    <a:pt x="2360" y="355"/>
                  </a:cubicBezTo>
                  <a:cubicBezTo>
                    <a:pt x="2521" y="193"/>
                    <a:pt x="2641" y="125"/>
                    <a:pt x="2594" y="31"/>
                  </a:cubicBezTo>
                  <a:cubicBezTo>
                    <a:pt x="2475" y="0"/>
                    <a:pt x="2125" y="427"/>
                    <a:pt x="1974" y="574"/>
                  </a:cubicBezTo>
                  <a:cubicBezTo>
                    <a:pt x="1878" y="498"/>
                    <a:pt x="1924" y="456"/>
                    <a:pt x="1812" y="570"/>
                  </a:cubicBezTo>
                  <a:cubicBezTo>
                    <a:pt x="1763" y="621"/>
                    <a:pt x="1733" y="675"/>
                    <a:pt x="1662" y="701"/>
                  </a:cubicBezTo>
                  <a:close/>
                </a:path>
              </a:pathLst>
            </a:custGeom>
            <a:solidFill>
              <a:srgbClr val="DE7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671"/>
            <p:cNvSpPr>
              <a:spLocks/>
            </p:cNvSpPr>
            <p:nvPr/>
          </p:nvSpPr>
          <p:spPr bwMode="auto">
            <a:xfrm>
              <a:off x="2837568" y="2418222"/>
              <a:ext cx="483733" cy="450751"/>
            </a:xfrm>
            <a:custGeom>
              <a:avLst/>
              <a:gdLst>
                <a:gd name="T0" fmla="*/ 49 w 2295"/>
                <a:gd name="T1" fmla="*/ 1923 h 2139"/>
                <a:gd name="T2" fmla="*/ 571 w 2295"/>
                <a:gd name="T3" fmla="*/ 1405 h 2139"/>
                <a:gd name="T4" fmla="*/ 763 w 2295"/>
                <a:gd name="T5" fmla="*/ 1601 h 2139"/>
                <a:gd name="T6" fmla="*/ 264 w 2295"/>
                <a:gd name="T7" fmla="*/ 2126 h 2139"/>
                <a:gd name="T8" fmla="*/ 797 w 2295"/>
                <a:gd name="T9" fmla="*/ 1634 h 2139"/>
                <a:gd name="T10" fmla="*/ 1336 w 2295"/>
                <a:gd name="T11" fmla="*/ 1648 h 2139"/>
                <a:gd name="T12" fmla="*/ 1829 w 2295"/>
                <a:gd name="T13" fmla="*/ 2101 h 2139"/>
                <a:gd name="T14" fmla="*/ 1390 w 2295"/>
                <a:gd name="T15" fmla="*/ 1603 h 2139"/>
                <a:gd name="T16" fmla="*/ 1583 w 2295"/>
                <a:gd name="T17" fmla="*/ 1409 h 2139"/>
                <a:gd name="T18" fmla="*/ 2102 w 2295"/>
                <a:gd name="T19" fmla="*/ 1907 h 2139"/>
                <a:gd name="T20" fmla="*/ 2103 w 2295"/>
                <a:gd name="T21" fmla="*/ 1894 h 2139"/>
                <a:gd name="T22" fmla="*/ 1953 w 2295"/>
                <a:gd name="T23" fmla="*/ 1702 h 2139"/>
                <a:gd name="T24" fmla="*/ 1636 w 2295"/>
                <a:gd name="T25" fmla="*/ 1291 h 2139"/>
                <a:gd name="T26" fmla="*/ 1729 w 2295"/>
                <a:gd name="T27" fmla="*/ 715 h 2139"/>
                <a:gd name="T28" fmla="*/ 2295 w 2295"/>
                <a:gd name="T29" fmla="*/ 143 h 2139"/>
                <a:gd name="T30" fmla="*/ 2209 w 2295"/>
                <a:gd name="T31" fmla="*/ 207 h 2139"/>
                <a:gd name="T32" fmla="*/ 2101 w 2295"/>
                <a:gd name="T33" fmla="*/ 255 h 2139"/>
                <a:gd name="T34" fmla="*/ 1583 w 2295"/>
                <a:gd name="T35" fmla="*/ 772 h 2139"/>
                <a:gd name="T36" fmla="*/ 1484 w 2295"/>
                <a:gd name="T37" fmla="*/ 692 h 2139"/>
                <a:gd name="T38" fmla="*/ 1396 w 2295"/>
                <a:gd name="T39" fmla="*/ 593 h 2139"/>
                <a:gd name="T40" fmla="*/ 1934 w 2295"/>
                <a:gd name="T41" fmla="*/ 71 h 2139"/>
                <a:gd name="T42" fmla="*/ 1923 w 2295"/>
                <a:gd name="T43" fmla="*/ 0 h 2139"/>
                <a:gd name="T44" fmla="*/ 1336 w 2295"/>
                <a:gd name="T45" fmla="*/ 548 h 2139"/>
                <a:gd name="T46" fmla="*/ 818 w 2295"/>
                <a:gd name="T47" fmla="*/ 541 h 2139"/>
                <a:gd name="T48" fmla="*/ 275 w 2295"/>
                <a:gd name="T49" fmla="*/ 18 h 2139"/>
                <a:gd name="T50" fmla="*/ 227 w 2295"/>
                <a:gd name="T51" fmla="*/ 75 h 2139"/>
                <a:gd name="T52" fmla="*/ 215 w 2295"/>
                <a:gd name="T53" fmla="*/ 89 h 2139"/>
                <a:gd name="T54" fmla="*/ 172 w 2295"/>
                <a:gd name="T55" fmla="*/ 149 h 2139"/>
                <a:gd name="T56" fmla="*/ 679 w 2295"/>
                <a:gd name="T57" fmla="*/ 716 h 2139"/>
                <a:gd name="T58" fmla="*/ 149 w 2295"/>
                <a:gd name="T59" fmla="*/ 177 h 2139"/>
                <a:gd name="T60" fmla="*/ 0 w 2295"/>
                <a:gd name="T61" fmla="*/ 274 h 2139"/>
                <a:gd name="T62" fmla="*/ 522 w 2295"/>
                <a:gd name="T63" fmla="*/ 815 h 2139"/>
                <a:gd name="T64" fmla="*/ 477 w 2295"/>
                <a:gd name="T65" fmla="*/ 1086 h 2139"/>
                <a:gd name="T66" fmla="*/ 520 w 2295"/>
                <a:gd name="T67" fmla="*/ 1357 h 2139"/>
                <a:gd name="T68" fmla="*/ 2 w 2295"/>
                <a:gd name="T69" fmla="*/ 1881 h 2139"/>
                <a:gd name="T70" fmla="*/ 49 w 2295"/>
                <a:gd name="T71" fmla="*/ 1923 h 2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95" h="2139">
                  <a:moveTo>
                    <a:pt x="49" y="1923"/>
                  </a:moveTo>
                  <a:cubicBezTo>
                    <a:pt x="148" y="1802"/>
                    <a:pt x="444" y="1501"/>
                    <a:pt x="571" y="1405"/>
                  </a:cubicBezTo>
                  <a:cubicBezTo>
                    <a:pt x="775" y="1556"/>
                    <a:pt x="630" y="1415"/>
                    <a:pt x="763" y="1601"/>
                  </a:cubicBezTo>
                  <a:cubicBezTo>
                    <a:pt x="648" y="1678"/>
                    <a:pt x="277" y="1996"/>
                    <a:pt x="264" y="2126"/>
                  </a:cubicBezTo>
                  <a:cubicBezTo>
                    <a:pt x="348" y="2139"/>
                    <a:pt x="747" y="1694"/>
                    <a:pt x="797" y="1634"/>
                  </a:cubicBezTo>
                  <a:cubicBezTo>
                    <a:pt x="1080" y="1726"/>
                    <a:pt x="1058" y="1693"/>
                    <a:pt x="1336" y="1648"/>
                  </a:cubicBezTo>
                  <a:cubicBezTo>
                    <a:pt x="1473" y="1777"/>
                    <a:pt x="1715" y="2059"/>
                    <a:pt x="1829" y="2101"/>
                  </a:cubicBezTo>
                  <a:cubicBezTo>
                    <a:pt x="1796" y="1958"/>
                    <a:pt x="1501" y="1676"/>
                    <a:pt x="1390" y="1603"/>
                  </a:cubicBezTo>
                  <a:cubicBezTo>
                    <a:pt x="1531" y="1431"/>
                    <a:pt x="1367" y="1576"/>
                    <a:pt x="1583" y="1409"/>
                  </a:cubicBezTo>
                  <a:cubicBezTo>
                    <a:pt x="1634" y="1487"/>
                    <a:pt x="1994" y="1876"/>
                    <a:pt x="2102" y="1907"/>
                  </a:cubicBezTo>
                  <a:cubicBezTo>
                    <a:pt x="2103" y="1903"/>
                    <a:pt x="2103" y="1896"/>
                    <a:pt x="2103" y="1894"/>
                  </a:cubicBezTo>
                  <a:cubicBezTo>
                    <a:pt x="2096" y="1827"/>
                    <a:pt x="2052" y="1805"/>
                    <a:pt x="1953" y="1702"/>
                  </a:cubicBezTo>
                  <a:cubicBezTo>
                    <a:pt x="1800" y="1543"/>
                    <a:pt x="1610" y="1403"/>
                    <a:pt x="1636" y="1291"/>
                  </a:cubicBezTo>
                  <a:cubicBezTo>
                    <a:pt x="1754" y="789"/>
                    <a:pt x="1494" y="941"/>
                    <a:pt x="1729" y="715"/>
                  </a:cubicBezTo>
                  <a:cubicBezTo>
                    <a:pt x="1857" y="593"/>
                    <a:pt x="2229" y="243"/>
                    <a:pt x="2295" y="143"/>
                  </a:cubicBezTo>
                  <a:cubicBezTo>
                    <a:pt x="2228" y="176"/>
                    <a:pt x="2251" y="179"/>
                    <a:pt x="2209" y="207"/>
                  </a:cubicBezTo>
                  <a:cubicBezTo>
                    <a:pt x="2121" y="264"/>
                    <a:pt x="2226" y="229"/>
                    <a:pt x="2101" y="255"/>
                  </a:cubicBezTo>
                  <a:cubicBezTo>
                    <a:pt x="2010" y="406"/>
                    <a:pt x="1637" y="642"/>
                    <a:pt x="1583" y="772"/>
                  </a:cubicBezTo>
                  <a:cubicBezTo>
                    <a:pt x="1562" y="759"/>
                    <a:pt x="1510" y="718"/>
                    <a:pt x="1484" y="692"/>
                  </a:cubicBezTo>
                  <a:cubicBezTo>
                    <a:pt x="1450" y="659"/>
                    <a:pt x="1425" y="626"/>
                    <a:pt x="1396" y="593"/>
                  </a:cubicBezTo>
                  <a:lnTo>
                    <a:pt x="1934" y="71"/>
                  </a:lnTo>
                  <a:lnTo>
                    <a:pt x="1923" y="0"/>
                  </a:lnTo>
                  <a:lnTo>
                    <a:pt x="1336" y="548"/>
                  </a:lnTo>
                  <a:cubicBezTo>
                    <a:pt x="1033" y="484"/>
                    <a:pt x="1119" y="491"/>
                    <a:pt x="818" y="541"/>
                  </a:cubicBezTo>
                  <a:cubicBezTo>
                    <a:pt x="703" y="424"/>
                    <a:pt x="400" y="74"/>
                    <a:pt x="275" y="18"/>
                  </a:cubicBezTo>
                  <a:lnTo>
                    <a:pt x="227" y="75"/>
                  </a:lnTo>
                  <a:cubicBezTo>
                    <a:pt x="223" y="79"/>
                    <a:pt x="218" y="85"/>
                    <a:pt x="215" y="89"/>
                  </a:cubicBezTo>
                  <a:cubicBezTo>
                    <a:pt x="188" y="124"/>
                    <a:pt x="194" y="113"/>
                    <a:pt x="172" y="149"/>
                  </a:cubicBezTo>
                  <a:cubicBezTo>
                    <a:pt x="263" y="310"/>
                    <a:pt x="636" y="571"/>
                    <a:pt x="679" y="716"/>
                  </a:cubicBezTo>
                  <a:lnTo>
                    <a:pt x="149" y="177"/>
                  </a:lnTo>
                  <a:lnTo>
                    <a:pt x="0" y="274"/>
                  </a:lnTo>
                  <a:lnTo>
                    <a:pt x="522" y="815"/>
                  </a:lnTo>
                  <a:cubicBezTo>
                    <a:pt x="514" y="911"/>
                    <a:pt x="478" y="977"/>
                    <a:pt x="477" y="1086"/>
                  </a:cubicBezTo>
                  <a:cubicBezTo>
                    <a:pt x="475" y="1205"/>
                    <a:pt x="512" y="1258"/>
                    <a:pt x="520" y="1357"/>
                  </a:cubicBezTo>
                  <a:cubicBezTo>
                    <a:pt x="337" y="1527"/>
                    <a:pt x="185" y="1691"/>
                    <a:pt x="2" y="1881"/>
                  </a:cubicBezTo>
                  <a:lnTo>
                    <a:pt x="49" y="1923"/>
                  </a:lnTo>
                  <a:close/>
                </a:path>
              </a:pathLst>
            </a:custGeom>
            <a:solidFill>
              <a:srgbClr val="BD6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672"/>
            <p:cNvSpPr>
              <a:spLocks/>
            </p:cNvSpPr>
            <p:nvPr/>
          </p:nvSpPr>
          <p:spPr bwMode="auto">
            <a:xfrm>
              <a:off x="3570039" y="2425093"/>
              <a:ext cx="461745" cy="448002"/>
            </a:xfrm>
            <a:custGeom>
              <a:avLst/>
              <a:gdLst>
                <a:gd name="T0" fmla="*/ 286 w 2192"/>
                <a:gd name="T1" fmla="*/ 13 h 2133"/>
                <a:gd name="T2" fmla="*/ 272 w 2192"/>
                <a:gd name="T3" fmla="*/ 47 h 2133"/>
                <a:gd name="T4" fmla="*/ 787 w 2192"/>
                <a:gd name="T5" fmla="*/ 588 h 2133"/>
                <a:gd name="T6" fmla="*/ 598 w 2192"/>
                <a:gd name="T7" fmla="*/ 770 h 2133"/>
                <a:gd name="T8" fmla="*/ 74 w 2192"/>
                <a:gd name="T9" fmla="*/ 239 h 2133"/>
                <a:gd name="T10" fmla="*/ 18 w 2192"/>
                <a:gd name="T11" fmla="*/ 259 h 2133"/>
                <a:gd name="T12" fmla="*/ 544 w 2192"/>
                <a:gd name="T13" fmla="*/ 804 h 2133"/>
                <a:gd name="T14" fmla="*/ 501 w 2192"/>
                <a:gd name="T15" fmla="*/ 1198 h 2133"/>
                <a:gd name="T16" fmla="*/ 423 w 2192"/>
                <a:gd name="T17" fmla="*/ 1479 h 2133"/>
                <a:gd name="T18" fmla="*/ 0 w 2192"/>
                <a:gd name="T19" fmla="*/ 1921 h 2133"/>
                <a:gd name="T20" fmla="*/ 53 w 2192"/>
                <a:gd name="T21" fmla="*/ 1921 h 2133"/>
                <a:gd name="T22" fmla="*/ 590 w 2192"/>
                <a:gd name="T23" fmla="*/ 1390 h 2133"/>
                <a:gd name="T24" fmla="*/ 766 w 2192"/>
                <a:gd name="T25" fmla="*/ 1593 h 2133"/>
                <a:gd name="T26" fmla="*/ 276 w 2192"/>
                <a:gd name="T27" fmla="*/ 2096 h 2133"/>
                <a:gd name="T28" fmla="*/ 314 w 2192"/>
                <a:gd name="T29" fmla="*/ 2133 h 2133"/>
                <a:gd name="T30" fmla="*/ 734 w 2192"/>
                <a:gd name="T31" fmla="*/ 1716 h 2133"/>
                <a:gd name="T32" fmla="*/ 1002 w 2192"/>
                <a:gd name="T33" fmla="*/ 1683 h 2133"/>
                <a:gd name="T34" fmla="*/ 1357 w 2192"/>
                <a:gd name="T35" fmla="*/ 1646 h 2133"/>
                <a:gd name="T36" fmla="*/ 1826 w 2192"/>
                <a:gd name="T37" fmla="*/ 2113 h 2133"/>
                <a:gd name="T38" fmla="*/ 1873 w 2192"/>
                <a:gd name="T39" fmla="*/ 2074 h 2133"/>
                <a:gd name="T40" fmla="*/ 1632 w 2192"/>
                <a:gd name="T41" fmla="*/ 1843 h 2133"/>
                <a:gd name="T42" fmla="*/ 1402 w 2192"/>
                <a:gd name="T43" fmla="*/ 1600 h 2133"/>
                <a:gd name="T44" fmla="*/ 1527 w 2192"/>
                <a:gd name="T45" fmla="*/ 1448 h 2133"/>
                <a:gd name="T46" fmla="*/ 1586 w 2192"/>
                <a:gd name="T47" fmla="*/ 1415 h 2133"/>
                <a:gd name="T48" fmla="*/ 2009 w 2192"/>
                <a:gd name="T49" fmla="*/ 1836 h 2133"/>
                <a:gd name="T50" fmla="*/ 2077 w 2192"/>
                <a:gd name="T51" fmla="*/ 1919 h 2133"/>
                <a:gd name="T52" fmla="*/ 2149 w 2192"/>
                <a:gd name="T53" fmla="*/ 1887 h 2133"/>
                <a:gd name="T54" fmla="*/ 1633 w 2192"/>
                <a:gd name="T55" fmla="*/ 1353 h 2133"/>
                <a:gd name="T56" fmla="*/ 1636 w 2192"/>
                <a:gd name="T57" fmla="*/ 835 h 2133"/>
                <a:gd name="T58" fmla="*/ 1908 w 2192"/>
                <a:gd name="T59" fmla="*/ 547 h 2133"/>
                <a:gd name="T60" fmla="*/ 2192 w 2192"/>
                <a:gd name="T61" fmla="*/ 255 h 2133"/>
                <a:gd name="T62" fmla="*/ 2123 w 2192"/>
                <a:gd name="T63" fmla="*/ 239 h 2133"/>
                <a:gd name="T64" fmla="*/ 1579 w 2192"/>
                <a:gd name="T65" fmla="*/ 789 h 2133"/>
                <a:gd name="T66" fmla="*/ 1401 w 2192"/>
                <a:gd name="T67" fmla="*/ 580 h 2133"/>
                <a:gd name="T68" fmla="*/ 1952 w 2192"/>
                <a:gd name="T69" fmla="*/ 65 h 2133"/>
                <a:gd name="T70" fmla="*/ 1939 w 2192"/>
                <a:gd name="T71" fmla="*/ 0 h 2133"/>
                <a:gd name="T72" fmla="*/ 1347 w 2192"/>
                <a:gd name="T73" fmla="*/ 549 h 2133"/>
                <a:gd name="T74" fmla="*/ 812 w 2192"/>
                <a:gd name="T75" fmla="*/ 541 h 2133"/>
                <a:gd name="T76" fmla="*/ 372 w 2192"/>
                <a:gd name="T77" fmla="*/ 70 h 2133"/>
                <a:gd name="T78" fmla="*/ 286 w 2192"/>
                <a:gd name="T79" fmla="*/ 13 h 2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92" h="2133">
                  <a:moveTo>
                    <a:pt x="286" y="13"/>
                  </a:moveTo>
                  <a:lnTo>
                    <a:pt x="272" y="47"/>
                  </a:lnTo>
                  <a:cubicBezTo>
                    <a:pt x="338" y="169"/>
                    <a:pt x="678" y="485"/>
                    <a:pt x="787" y="588"/>
                  </a:cubicBezTo>
                  <a:cubicBezTo>
                    <a:pt x="724" y="676"/>
                    <a:pt x="700" y="727"/>
                    <a:pt x="598" y="770"/>
                  </a:cubicBezTo>
                  <a:lnTo>
                    <a:pt x="74" y="239"/>
                  </a:lnTo>
                  <a:lnTo>
                    <a:pt x="18" y="259"/>
                  </a:lnTo>
                  <a:cubicBezTo>
                    <a:pt x="64" y="361"/>
                    <a:pt x="486" y="758"/>
                    <a:pt x="544" y="804"/>
                  </a:cubicBezTo>
                  <a:cubicBezTo>
                    <a:pt x="520" y="957"/>
                    <a:pt x="467" y="1015"/>
                    <a:pt x="501" y="1198"/>
                  </a:cubicBezTo>
                  <a:cubicBezTo>
                    <a:pt x="538" y="1387"/>
                    <a:pt x="547" y="1358"/>
                    <a:pt x="423" y="1479"/>
                  </a:cubicBezTo>
                  <a:cubicBezTo>
                    <a:pt x="331" y="1569"/>
                    <a:pt x="33" y="1820"/>
                    <a:pt x="0" y="1921"/>
                  </a:cubicBezTo>
                  <a:lnTo>
                    <a:pt x="53" y="1921"/>
                  </a:lnTo>
                  <a:lnTo>
                    <a:pt x="590" y="1390"/>
                  </a:lnTo>
                  <a:cubicBezTo>
                    <a:pt x="672" y="1447"/>
                    <a:pt x="716" y="1517"/>
                    <a:pt x="766" y="1593"/>
                  </a:cubicBezTo>
                  <a:lnTo>
                    <a:pt x="276" y="2096"/>
                  </a:lnTo>
                  <a:lnTo>
                    <a:pt x="314" y="2133"/>
                  </a:lnTo>
                  <a:cubicBezTo>
                    <a:pt x="417" y="2002"/>
                    <a:pt x="604" y="1846"/>
                    <a:pt x="734" y="1716"/>
                  </a:cubicBezTo>
                  <a:cubicBezTo>
                    <a:pt x="863" y="1587"/>
                    <a:pt x="811" y="1651"/>
                    <a:pt x="1002" y="1683"/>
                  </a:cubicBezTo>
                  <a:cubicBezTo>
                    <a:pt x="1150" y="1708"/>
                    <a:pt x="1229" y="1659"/>
                    <a:pt x="1357" y="1646"/>
                  </a:cubicBezTo>
                  <a:lnTo>
                    <a:pt x="1826" y="2113"/>
                  </a:lnTo>
                  <a:cubicBezTo>
                    <a:pt x="1855" y="2099"/>
                    <a:pt x="1840" y="2128"/>
                    <a:pt x="1873" y="2074"/>
                  </a:cubicBezTo>
                  <a:lnTo>
                    <a:pt x="1632" y="1843"/>
                  </a:lnTo>
                  <a:cubicBezTo>
                    <a:pt x="1549" y="1760"/>
                    <a:pt x="1467" y="1695"/>
                    <a:pt x="1402" y="1600"/>
                  </a:cubicBezTo>
                  <a:lnTo>
                    <a:pt x="1527" y="1448"/>
                  </a:lnTo>
                  <a:cubicBezTo>
                    <a:pt x="1551" y="1431"/>
                    <a:pt x="1566" y="1426"/>
                    <a:pt x="1586" y="1415"/>
                  </a:cubicBezTo>
                  <a:lnTo>
                    <a:pt x="2009" y="1836"/>
                  </a:lnTo>
                  <a:cubicBezTo>
                    <a:pt x="2053" y="1881"/>
                    <a:pt x="2048" y="1872"/>
                    <a:pt x="2077" y="1919"/>
                  </a:cubicBezTo>
                  <a:cubicBezTo>
                    <a:pt x="2118" y="1907"/>
                    <a:pt x="2114" y="1911"/>
                    <a:pt x="2149" y="1887"/>
                  </a:cubicBezTo>
                  <a:lnTo>
                    <a:pt x="1633" y="1353"/>
                  </a:lnTo>
                  <a:cubicBezTo>
                    <a:pt x="1704" y="1126"/>
                    <a:pt x="1683" y="1052"/>
                    <a:pt x="1636" y="835"/>
                  </a:cubicBezTo>
                  <a:lnTo>
                    <a:pt x="1908" y="547"/>
                  </a:lnTo>
                  <a:cubicBezTo>
                    <a:pt x="2008" y="449"/>
                    <a:pt x="2120" y="370"/>
                    <a:pt x="2192" y="255"/>
                  </a:cubicBezTo>
                  <a:lnTo>
                    <a:pt x="2123" y="239"/>
                  </a:lnTo>
                  <a:lnTo>
                    <a:pt x="1579" y="789"/>
                  </a:lnTo>
                  <a:cubicBezTo>
                    <a:pt x="1402" y="618"/>
                    <a:pt x="1532" y="762"/>
                    <a:pt x="1401" y="580"/>
                  </a:cubicBezTo>
                  <a:cubicBezTo>
                    <a:pt x="1593" y="463"/>
                    <a:pt x="1759" y="166"/>
                    <a:pt x="1952" y="65"/>
                  </a:cubicBezTo>
                  <a:lnTo>
                    <a:pt x="1939" y="0"/>
                  </a:lnTo>
                  <a:cubicBezTo>
                    <a:pt x="1809" y="67"/>
                    <a:pt x="1472" y="428"/>
                    <a:pt x="1347" y="549"/>
                  </a:cubicBezTo>
                  <a:cubicBezTo>
                    <a:pt x="1116" y="450"/>
                    <a:pt x="1038" y="507"/>
                    <a:pt x="812" y="541"/>
                  </a:cubicBezTo>
                  <a:lnTo>
                    <a:pt x="372" y="70"/>
                  </a:lnTo>
                  <a:cubicBezTo>
                    <a:pt x="312" y="18"/>
                    <a:pt x="357" y="46"/>
                    <a:pt x="286" y="13"/>
                  </a:cubicBezTo>
                  <a:close/>
                </a:path>
              </a:pathLst>
            </a:custGeom>
            <a:solidFill>
              <a:srgbClr val="AC5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673"/>
            <p:cNvSpPr>
              <a:spLocks/>
            </p:cNvSpPr>
            <p:nvPr/>
          </p:nvSpPr>
          <p:spPr bwMode="auto">
            <a:xfrm>
              <a:off x="3578284" y="1684377"/>
              <a:ext cx="453500" cy="458996"/>
            </a:xfrm>
            <a:custGeom>
              <a:avLst/>
              <a:gdLst>
                <a:gd name="T0" fmla="*/ 237 w 2160"/>
                <a:gd name="T1" fmla="*/ 66 h 2177"/>
                <a:gd name="T2" fmla="*/ 774 w 2160"/>
                <a:gd name="T3" fmla="*/ 576 h 2177"/>
                <a:gd name="T4" fmla="*/ 582 w 2160"/>
                <a:gd name="T5" fmla="*/ 788 h 2177"/>
                <a:gd name="T6" fmla="*/ 68 w 2160"/>
                <a:gd name="T7" fmla="*/ 241 h 2177"/>
                <a:gd name="T8" fmla="*/ 54 w 2160"/>
                <a:gd name="T9" fmla="*/ 241 h 2177"/>
                <a:gd name="T10" fmla="*/ 5 w 2160"/>
                <a:gd name="T11" fmla="*/ 270 h 2177"/>
                <a:gd name="T12" fmla="*/ 60 w 2160"/>
                <a:gd name="T13" fmla="*/ 357 h 2177"/>
                <a:gd name="T14" fmla="*/ 539 w 2160"/>
                <a:gd name="T15" fmla="*/ 846 h 2177"/>
                <a:gd name="T16" fmla="*/ 495 w 2160"/>
                <a:gd name="T17" fmla="*/ 1208 h 2177"/>
                <a:gd name="T18" fmla="*/ 425 w 2160"/>
                <a:gd name="T19" fmla="*/ 1477 h 2177"/>
                <a:gd name="T20" fmla="*/ 0 w 2160"/>
                <a:gd name="T21" fmla="*/ 1924 h 2177"/>
                <a:gd name="T22" fmla="*/ 39 w 2160"/>
                <a:gd name="T23" fmla="*/ 1954 h 2177"/>
                <a:gd name="T24" fmla="*/ 582 w 2160"/>
                <a:gd name="T25" fmla="*/ 1413 h 2177"/>
                <a:gd name="T26" fmla="*/ 766 w 2160"/>
                <a:gd name="T27" fmla="*/ 1592 h 2177"/>
                <a:gd name="T28" fmla="*/ 228 w 2160"/>
                <a:gd name="T29" fmla="*/ 2124 h 2177"/>
                <a:gd name="T30" fmla="*/ 244 w 2160"/>
                <a:gd name="T31" fmla="*/ 2167 h 2177"/>
                <a:gd name="T32" fmla="*/ 685 w 2160"/>
                <a:gd name="T33" fmla="*/ 1762 h 2177"/>
                <a:gd name="T34" fmla="*/ 931 w 2160"/>
                <a:gd name="T35" fmla="*/ 1679 h 2177"/>
                <a:gd name="T36" fmla="*/ 1347 w 2160"/>
                <a:gd name="T37" fmla="*/ 1656 h 2177"/>
                <a:gd name="T38" fmla="*/ 1890 w 2160"/>
                <a:gd name="T39" fmla="*/ 2177 h 2177"/>
                <a:gd name="T40" fmla="*/ 1923 w 2160"/>
                <a:gd name="T41" fmla="*/ 2125 h 2177"/>
                <a:gd name="T42" fmla="*/ 1385 w 2160"/>
                <a:gd name="T43" fmla="*/ 1591 h 2177"/>
                <a:gd name="T44" fmla="*/ 1496 w 2160"/>
                <a:gd name="T45" fmla="*/ 1465 h 2177"/>
                <a:gd name="T46" fmla="*/ 1540 w 2160"/>
                <a:gd name="T47" fmla="*/ 1414 h 2177"/>
                <a:gd name="T48" fmla="*/ 2112 w 2160"/>
                <a:gd name="T49" fmla="*/ 1941 h 2177"/>
                <a:gd name="T50" fmla="*/ 2160 w 2160"/>
                <a:gd name="T51" fmla="*/ 1941 h 2177"/>
                <a:gd name="T52" fmla="*/ 1624 w 2160"/>
                <a:gd name="T53" fmla="*/ 1364 h 2177"/>
                <a:gd name="T54" fmla="*/ 1627 w 2160"/>
                <a:gd name="T55" fmla="*/ 846 h 2177"/>
                <a:gd name="T56" fmla="*/ 1896 w 2160"/>
                <a:gd name="T57" fmla="*/ 581 h 2177"/>
                <a:gd name="T58" fmla="*/ 2022 w 2160"/>
                <a:gd name="T59" fmla="*/ 435 h 2177"/>
                <a:gd name="T60" fmla="*/ 2154 w 2160"/>
                <a:gd name="T61" fmla="*/ 286 h 2177"/>
                <a:gd name="T62" fmla="*/ 2109 w 2160"/>
                <a:gd name="T63" fmla="*/ 266 h 2177"/>
                <a:gd name="T64" fmla="*/ 1569 w 2160"/>
                <a:gd name="T65" fmla="*/ 790 h 2177"/>
                <a:gd name="T66" fmla="*/ 1388 w 2160"/>
                <a:gd name="T67" fmla="*/ 615 h 2177"/>
                <a:gd name="T68" fmla="*/ 1931 w 2160"/>
                <a:gd name="T69" fmla="*/ 88 h 2177"/>
                <a:gd name="T70" fmla="*/ 1865 w 2160"/>
                <a:gd name="T71" fmla="*/ 32 h 2177"/>
                <a:gd name="T72" fmla="*/ 1733 w 2160"/>
                <a:gd name="T73" fmla="*/ 212 h 2177"/>
                <a:gd name="T74" fmla="*/ 1347 w 2160"/>
                <a:gd name="T75" fmla="*/ 555 h 2177"/>
                <a:gd name="T76" fmla="*/ 799 w 2160"/>
                <a:gd name="T77" fmla="*/ 555 h 2177"/>
                <a:gd name="T78" fmla="*/ 252 w 2160"/>
                <a:gd name="T79" fmla="*/ 0 h 2177"/>
                <a:gd name="T80" fmla="*/ 237 w 2160"/>
                <a:gd name="T81" fmla="*/ 66 h 2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60" h="2177">
                  <a:moveTo>
                    <a:pt x="237" y="66"/>
                  </a:moveTo>
                  <a:cubicBezTo>
                    <a:pt x="357" y="120"/>
                    <a:pt x="631" y="471"/>
                    <a:pt x="774" y="576"/>
                  </a:cubicBezTo>
                  <a:cubicBezTo>
                    <a:pt x="724" y="725"/>
                    <a:pt x="705" y="730"/>
                    <a:pt x="582" y="788"/>
                  </a:cubicBezTo>
                  <a:lnTo>
                    <a:pt x="68" y="241"/>
                  </a:lnTo>
                  <a:lnTo>
                    <a:pt x="54" y="241"/>
                  </a:lnTo>
                  <a:lnTo>
                    <a:pt x="5" y="270"/>
                  </a:lnTo>
                  <a:cubicBezTo>
                    <a:pt x="37" y="338"/>
                    <a:pt x="13" y="299"/>
                    <a:pt x="60" y="357"/>
                  </a:cubicBezTo>
                  <a:lnTo>
                    <a:pt x="539" y="846"/>
                  </a:lnTo>
                  <a:cubicBezTo>
                    <a:pt x="495" y="972"/>
                    <a:pt x="465" y="1058"/>
                    <a:pt x="495" y="1208"/>
                  </a:cubicBezTo>
                  <a:cubicBezTo>
                    <a:pt x="527" y="1371"/>
                    <a:pt x="525" y="1362"/>
                    <a:pt x="425" y="1477"/>
                  </a:cubicBezTo>
                  <a:cubicBezTo>
                    <a:pt x="312" y="1607"/>
                    <a:pt x="84" y="1773"/>
                    <a:pt x="0" y="1924"/>
                  </a:cubicBezTo>
                  <a:lnTo>
                    <a:pt x="39" y="1954"/>
                  </a:lnTo>
                  <a:lnTo>
                    <a:pt x="582" y="1413"/>
                  </a:lnTo>
                  <a:cubicBezTo>
                    <a:pt x="681" y="1454"/>
                    <a:pt x="729" y="1521"/>
                    <a:pt x="766" y="1592"/>
                  </a:cubicBezTo>
                  <a:lnTo>
                    <a:pt x="228" y="2124"/>
                  </a:lnTo>
                  <a:lnTo>
                    <a:pt x="244" y="2167"/>
                  </a:lnTo>
                  <a:cubicBezTo>
                    <a:pt x="360" y="2105"/>
                    <a:pt x="577" y="1869"/>
                    <a:pt x="685" y="1762"/>
                  </a:cubicBezTo>
                  <a:cubicBezTo>
                    <a:pt x="804" y="1646"/>
                    <a:pt x="758" y="1632"/>
                    <a:pt x="931" y="1679"/>
                  </a:cubicBezTo>
                  <a:cubicBezTo>
                    <a:pt x="1107" y="1726"/>
                    <a:pt x="1196" y="1669"/>
                    <a:pt x="1347" y="1656"/>
                  </a:cubicBezTo>
                  <a:cubicBezTo>
                    <a:pt x="1509" y="1830"/>
                    <a:pt x="1684" y="2034"/>
                    <a:pt x="1890" y="2177"/>
                  </a:cubicBezTo>
                  <a:lnTo>
                    <a:pt x="1923" y="2125"/>
                  </a:lnTo>
                  <a:cubicBezTo>
                    <a:pt x="1864" y="2103"/>
                    <a:pt x="1437" y="1677"/>
                    <a:pt x="1385" y="1591"/>
                  </a:cubicBezTo>
                  <a:cubicBezTo>
                    <a:pt x="1432" y="1501"/>
                    <a:pt x="1413" y="1554"/>
                    <a:pt x="1496" y="1465"/>
                  </a:cubicBezTo>
                  <a:cubicBezTo>
                    <a:pt x="1511" y="1449"/>
                    <a:pt x="1528" y="1426"/>
                    <a:pt x="1540" y="1414"/>
                  </a:cubicBezTo>
                  <a:cubicBezTo>
                    <a:pt x="1685" y="1457"/>
                    <a:pt x="1957" y="1826"/>
                    <a:pt x="2112" y="1941"/>
                  </a:cubicBezTo>
                  <a:lnTo>
                    <a:pt x="2160" y="1941"/>
                  </a:lnTo>
                  <a:cubicBezTo>
                    <a:pt x="2094" y="1817"/>
                    <a:pt x="1744" y="1481"/>
                    <a:pt x="1624" y="1364"/>
                  </a:cubicBezTo>
                  <a:cubicBezTo>
                    <a:pt x="1679" y="1135"/>
                    <a:pt x="1683" y="1078"/>
                    <a:pt x="1627" y="846"/>
                  </a:cubicBezTo>
                  <a:cubicBezTo>
                    <a:pt x="1708" y="775"/>
                    <a:pt x="1822" y="663"/>
                    <a:pt x="1896" y="581"/>
                  </a:cubicBezTo>
                  <a:cubicBezTo>
                    <a:pt x="1948" y="523"/>
                    <a:pt x="1968" y="488"/>
                    <a:pt x="2022" y="435"/>
                  </a:cubicBezTo>
                  <a:cubicBezTo>
                    <a:pt x="2086" y="374"/>
                    <a:pt x="2113" y="363"/>
                    <a:pt x="2154" y="286"/>
                  </a:cubicBezTo>
                  <a:lnTo>
                    <a:pt x="2109" y="266"/>
                  </a:lnTo>
                  <a:cubicBezTo>
                    <a:pt x="2073" y="343"/>
                    <a:pt x="1685" y="702"/>
                    <a:pt x="1569" y="790"/>
                  </a:cubicBezTo>
                  <a:cubicBezTo>
                    <a:pt x="1424" y="722"/>
                    <a:pt x="1465" y="752"/>
                    <a:pt x="1388" y="615"/>
                  </a:cubicBezTo>
                  <a:cubicBezTo>
                    <a:pt x="1432" y="536"/>
                    <a:pt x="1853" y="147"/>
                    <a:pt x="1931" y="88"/>
                  </a:cubicBezTo>
                  <a:cubicBezTo>
                    <a:pt x="1885" y="29"/>
                    <a:pt x="1996" y="75"/>
                    <a:pt x="1865" y="32"/>
                  </a:cubicBezTo>
                  <a:cubicBezTo>
                    <a:pt x="1815" y="107"/>
                    <a:pt x="1717" y="161"/>
                    <a:pt x="1733" y="212"/>
                  </a:cubicBezTo>
                  <a:lnTo>
                    <a:pt x="1347" y="555"/>
                  </a:lnTo>
                  <a:cubicBezTo>
                    <a:pt x="1007" y="479"/>
                    <a:pt x="1113" y="512"/>
                    <a:pt x="799" y="555"/>
                  </a:cubicBezTo>
                  <a:cubicBezTo>
                    <a:pt x="754" y="486"/>
                    <a:pt x="358" y="52"/>
                    <a:pt x="252" y="0"/>
                  </a:cubicBezTo>
                  <a:lnTo>
                    <a:pt x="237" y="66"/>
                  </a:lnTo>
                  <a:close/>
                </a:path>
              </a:pathLst>
            </a:custGeom>
            <a:solidFill>
              <a:srgbClr val="AC5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674"/>
            <p:cNvSpPr>
              <a:spLocks/>
            </p:cNvSpPr>
            <p:nvPr/>
          </p:nvSpPr>
          <p:spPr bwMode="auto">
            <a:xfrm>
              <a:off x="3939710" y="1354559"/>
              <a:ext cx="424641" cy="390284"/>
            </a:xfrm>
            <a:custGeom>
              <a:avLst/>
              <a:gdLst>
                <a:gd name="T0" fmla="*/ 16 w 2023"/>
                <a:gd name="T1" fmla="*/ 1781 h 1855"/>
                <a:gd name="T2" fmla="*/ 148 w 2023"/>
                <a:gd name="T3" fmla="*/ 1601 h 1855"/>
                <a:gd name="T4" fmla="*/ 214 w 2023"/>
                <a:gd name="T5" fmla="*/ 1657 h 1855"/>
                <a:gd name="T6" fmla="*/ 272 w 2023"/>
                <a:gd name="T7" fmla="*/ 1692 h 1855"/>
                <a:gd name="T8" fmla="*/ 716 w 2023"/>
                <a:gd name="T9" fmla="*/ 1255 h 1855"/>
                <a:gd name="T10" fmla="*/ 803 w 2023"/>
                <a:gd name="T11" fmla="*/ 1317 h 1855"/>
                <a:gd name="T12" fmla="*/ 359 w 2023"/>
                <a:gd name="T13" fmla="*/ 1771 h 1855"/>
                <a:gd name="T14" fmla="*/ 392 w 2023"/>
                <a:gd name="T15" fmla="*/ 1835 h 1855"/>
                <a:gd name="T16" fmla="*/ 437 w 2023"/>
                <a:gd name="T17" fmla="*/ 1855 h 1855"/>
                <a:gd name="T18" fmla="*/ 1087 w 2023"/>
                <a:gd name="T19" fmla="*/ 1312 h 1855"/>
                <a:gd name="T20" fmla="*/ 1300 w 2023"/>
                <a:gd name="T21" fmla="*/ 1385 h 1855"/>
                <a:gd name="T22" fmla="*/ 1777 w 2023"/>
                <a:gd name="T23" fmla="*/ 1829 h 1855"/>
                <a:gd name="T24" fmla="*/ 1808 w 2023"/>
                <a:gd name="T25" fmla="*/ 1805 h 1855"/>
                <a:gd name="T26" fmla="*/ 1865 w 2023"/>
                <a:gd name="T27" fmla="*/ 1744 h 1855"/>
                <a:gd name="T28" fmla="*/ 1342 w 2023"/>
                <a:gd name="T29" fmla="*/ 1166 h 1855"/>
                <a:gd name="T30" fmla="*/ 1500 w 2023"/>
                <a:gd name="T31" fmla="*/ 1259 h 1855"/>
                <a:gd name="T32" fmla="*/ 1925 w 2023"/>
                <a:gd name="T33" fmla="*/ 1675 h 1855"/>
                <a:gd name="T34" fmla="*/ 2023 w 2023"/>
                <a:gd name="T35" fmla="*/ 1609 h 1855"/>
                <a:gd name="T36" fmla="*/ 2023 w 2023"/>
                <a:gd name="T37" fmla="*/ 1555 h 1855"/>
                <a:gd name="T38" fmla="*/ 1746 w 2023"/>
                <a:gd name="T39" fmla="*/ 1285 h 1855"/>
                <a:gd name="T40" fmla="*/ 1577 w 2023"/>
                <a:gd name="T41" fmla="*/ 760 h 1855"/>
                <a:gd name="T42" fmla="*/ 2023 w 2023"/>
                <a:gd name="T43" fmla="*/ 331 h 1855"/>
                <a:gd name="T44" fmla="*/ 2023 w 2023"/>
                <a:gd name="T45" fmla="*/ 196 h 1855"/>
                <a:gd name="T46" fmla="*/ 1801 w 2023"/>
                <a:gd name="T47" fmla="*/ 1 h 1855"/>
                <a:gd name="T48" fmla="*/ 1353 w 2023"/>
                <a:gd name="T49" fmla="*/ 437 h 1855"/>
                <a:gd name="T50" fmla="*/ 1135 w 2023"/>
                <a:gd name="T51" fmla="*/ 549 h 1855"/>
                <a:gd name="T52" fmla="*/ 778 w 2023"/>
                <a:gd name="T53" fmla="*/ 304 h 1855"/>
                <a:gd name="T54" fmla="*/ 469 w 2023"/>
                <a:gd name="T55" fmla="*/ 0 h 1855"/>
                <a:gd name="T56" fmla="*/ 370 w 2023"/>
                <a:gd name="T57" fmla="*/ 120 h 1855"/>
                <a:gd name="T58" fmla="*/ 922 w 2023"/>
                <a:gd name="T59" fmla="*/ 682 h 1855"/>
                <a:gd name="T60" fmla="*/ 738 w 2023"/>
                <a:gd name="T61" fmla="*/ 591 h 1855"/>
                <a:gd name="T62" fmla="*/ 301 w 2023"/>
                <a:gd name="T63" fmla="*/ 141 h 1855"/>
                <a:gd name="T64" fmla="*/ 199 w 2023"/>
                <a:gd name="T65" fmla="*/ 244 h 1855"/>
                <a:gd name="T66" fmla="*/ 513 w 2023"/>
                <a:gd name="T67" fmla="*/ 594 h 1855"/>
                <a:gd name="T68" fmla="*/ 741 w 2023"/>
                <a:gd name="T69" fmla="*/ 1033 h 1855"/>
                <a:gd name="T70" fmla="*/ 188 w 2023"/>
                <a:gd name="T71" fmla="*/ 1591 h 1855"/>
                <a:gd name="T72" fmla="*/ 16 w 2023"/>
                <a:gd name="T73" fmla="*/ 1781 h 1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23" h="1855">
                  <a:moveTo>
                    <a:pt x="16" y="1781"/>
                  </a:moveTo>
                  <a:cubicBezTo>
                    <a:pt x="0" y="1730"/>
                    <a:pt x="98" y="1676"/>
                    <a:pt x="148" y="1601"/>
                  </a:cubicBezTo>
                  <a:cubicBezTo>
                    <a:pt x="279" y="1644"/>
                    <a:pt x="168" y="1598"/>
                    <a:pt x="214" y="1657"/>
                  </a:cubicBezTo>
                  <a:lnTo>
                    <a:pt x="272" y="1692"/>
                  </a:lnTo>
                  <a:lnTo>
                    <a:pt x="716" y="1255"/>
                  </a:lnTo>
                  <a:cubicBezTo>
                    <a:pt x="905" y="1065"/>
                    <a:pt x="986" y="1140"/>
                    <a:pt x="803" y="1317"/>
                  </a:cubicBezTo>
                  <a:lnTo>
                    <a:pt x="359" y="1771"/>
                  </a:lnTo>
                  <a:lnTo>
                    <a:pt x="392" y="1835"/>
                  </a:lnTo>
                  <a:lnTo>
                    <a:pt x="437" y="1855"/>
                  </a:lnTo>
                  <a:cubicBezTo>
                    <a:pt x="628" y="1765"/>
                    <a:pt x="887" y="1325"/>
                    <a:pt x="1087" y="1312"/>
                  </a:cubicBezTo>
                  <a:cubicBezTo>
                    <a:pt x="1230" y="1304"/>
                    <a:pt x="1231" y="1312"/>
                    <a:pt x="1300" y="1385"/>
                  </a:cubicBezTo>
                  <a:lnTo>
                    <a:pt x="1777" y="1829"/>
                  </a:lnTo>
                  <a:cubicBezTo>
                    <a:pt x="1781" y="1825"/>
                    <a:pt x="1802" y="1810"/>
                    <a:pt x="1808" y="1805"/>
                  </a:cubicBezTo>
                  <a:cubicBezTo>
                    <a:pt x="1852" y="1767"/>
                    <a:pt x="1831" y="1796"/>
                    <a:pt x="1865" y="1744"/>
                  </a:cubicBezTo>
                  <a:cubicBezTo>
                    <a:pt x="1776" y="1578"/>
                    <a:pt x="1379" y="1292"/>
                    <a:pt x="1342" y="1166"/>
                  </a:cubicBezTo>
                  <a:cubicBezTo>
                    <a:pt x="1409" y="1154"/>
                    <a:pt x="1374" y="1125"/>
                    <a:pt x="1500" y="1259"/>
                  </a:cubicBezTo>
                  <a:lnTo>
                    <a:pt x="1925" y="1675"/>
                  </a:lnTo>
                  <a:lnTo>
                    <a:pt x="2023" y="1609"/>
                  </a:lnTo>
                  <a:lnTo>
                    <a:pt x="2023" y="1555"/>
                  </a:lnTo>
                  <a:cubicBezTo>
                    <a:pt x="1914" y="1488"/>
                    <a:pt x="1838" y="1380"/>
                    <a:pt x="1746" y="1285"/>
                  </a:cubicBezTo>
                  <a:cubicBezTo>
                    <a:pt x="1663" y="1199"/>
                    <a:pt x="1352" y="976"/>
                    <a:pt x="1577" y="760"/>
                  </a:cubicBezTo>
                  <a:lnTo>
                    <a:pt x="2023" y="331"/>
                  </a:lnTo>
                  <a:lnTo>
                    <a:pt x="2023" y="196"/>
                  </a:lnTo>
                  <a:lnTo>
                    <a:pt x="1801" y="1"/>
                  </a:lnTo>
                  <a:lnTo>
                    <a:pt x="1353" y="437"/>
                  </a:lnTo>
                  <a:cubicBezTo>
                    <a:pt x="1286" y="505"/>
                    <a:pt x="1272" y="548"/>
                    <a:pt x="1135" y="549"/>
                  </a:cubicBezTo>
                  <a:cubicBezTo>
                    <a:pt x="963" y="551"/>
                    <a:pt x="954" y="485"/>
                    <a:pt x="778" y="304"/>
                  </a:cubicBezTo>
                  <a:cubicBezTo>
                    <a:pt x="686" y="209"/>
                    <a:pt x="570" y="69"/>
                    <a:pt x="469" y="0"/>
                  </a:cubicBezTo>
                  <a:cubicBezTo>
                    <a:pt x="412" y="39"/>
                    <a:pt x="399" y="44"/>
                    <a:pt x="370" y="120"/>
                  </a:cubicBezTo>
                  <a:lnTo>
                    <a:pt x="922" y="682"/>
                  </a:lnTo>
                  <a:cubicBezTo>
                    <a:pt x="804" y="691"/>
                    <a:pt x="805" y="661"/>
                    <a:pt x="738" y="591"/>
                  </a:cubicBezTo>
                  <a:lnTo>
                    <a:pt x="301" y="141"/>
                  </a:lnTo>
                  <a:lnTo>
                    <a:pt x="199" y="244"/>
                  </a:lnTo>
                  <a:cubicBezTo>
                    <a:pt x="241" y="348"/>
                    <a:pt x="423" y="505"/>
                    <a:pt x="513" y="594"/>
                  </a:cubicBezTo>
                  <a:cubicBezTo>
                    <a:pt x="697" y="776"/>
                    <a:pt x="742" y="692"/>
                    <a:pt x="741" y="1033"/>
                  </a:cubicBezTo>
                  <a:lnTo>
                    <a:pt x="188" y="1591"/>
                  </a:lnTo>
                  <a:cubicBezTo>
                    <a:pt x="120" y="1657"/>
                    <a:pt x="46" y="1712"/>
                    <a:pt x="16" y="1781"/>
                  </a:cubicBezTo>
                  <a:close/>
                </a:path>
              </a:pathLst>
            </a:custGeom>
            <a:solidFill>
              <a:srgbClr val="EC08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675"/>
            <p:cNvSpPr>
              <a:spLocks/>
            </p:cNvSpPr>
            <p:nvPr/>
          </p:nvSpPr>
          <p:spPr bwMode="auto">
            <a:xfrm>
              <a:off x="3975440" y="2091152"/>
              <a:ext cx="388910" cy="387536"/>
            </a:xfrm>
            <a:custGeom>
              <a:avLst/>
              <a:gdLst>
                <a:gd name="T0" fmla="*/ 33 w 1850"/>
                <a:gd name="T1" fmla="*/ 195 h 1839"/>
                <a:gd name="T2" fmla="*/ 0 w 1850"/>
                <a:gd name="T3" fmla="*/ 247 h 1839"/>
                <a:gd name="T4" fmla="*/ 276 w 1850"/>
                <a:gd name="T5" fmla="*/ 540 h 1839"/>
                <a:gd name="T6" fmla="*/ 423 w 1850"/>
                <a:gd name="T7" fmla="*/ 688 h 1839"/>
                <a:gd name="T8" fmla="*/ 302 w 1850"/>
                <a:gd name="T9" fmla="*/ 1266 h 1839"/>
                <a:gd name="T10" fmla="*/ 164 w 1850"/>
                <a:gd name="T11" fmla="*/ 1423 h 1839"/>
                <a:gd name="T12" fmla="*/ 14 w 1850"/>
                <a:gd name="T13" fmla="*/ 1584 h 1839"/>
                <a:gd name="T14" fmla="*/ 27 w 1850"/>
                <a:gd name="T15" fmla="*/ 1649 h 1839"/>
                <a:gd name="T16" fmla="*/ 97 w 1850"/>
                <a:gd name="T17" fmla="*/ 1684 h 1839"/>
                <a:gd name="T18" fmla="*/ 579 w 1850"/>
                <a:gd name="T19" fmla="*/ 1196 h 1839"/>
                <a:gd name="T20" fmla="*/ 715 w 1850"/>
                <a:gd name="T21" fmla="*/ 1136 h 1839"/>
                <a:gd name="T22" fmla="*/ 443 w 1850"/>
                <a:gd name="T23" fmla="*/ 1481 h 1839"/>
                <a:gd name="T24" fmla="*/ 164 w 1850"/>
                <a:gd name="T25" fmla="*/ 1753 h 1839"/>
                <a:gd name="T26" fmla="*/ 198 w 1850"/>
                <a:gd name="T27" fmla="*/ 1823 h 1839"/>
                <a:gd name="T28" fmla="*/ 267 w 1850"/>
                <a:gd name="T29" fmla="*/ 1839 h 1839"/>
                <a:gd name="T30" fmla="*/ 701 w 1850"/>
                <a:gd name="T31" fmla="*/ 1418 h 1839"/>
                <a:gd name="T32" fmla="*/ 1529 w 1850"/>
                <a:gd name="T33" fmla="*/ 1817 h 1839"/>
                <a:gd name="T34" fmla="*/ 1647 w 1850"/>
                <a:gd name="T35" fmla="*/ 1728 h 1839"/>
                <a:gd name="T36" fmla="*/ 1155 w 1850"/>
                <a:gd name="T37" fmla="*/ 1186 h 1839"/>
                <a:gd name="T38" fmla="*/ 1196 w 1850"/>
                <a:gd name="T39" fmla="*/ 1183 h 1839"/>
                <a:gd name="T40" fmla="*/ 1703 w 1850"/>
                <a:gd name="T41" fmla="*/ 1665 h 1839"/>
                <a:gd name="T42" fmla="*/ 1827 w 1850"/>
                <a:gd name="T43" fmla="*/ 1605 h 1839"/>
                <a:gd name="T44" fmla="*/ 1306 w 1850"/>
                <a:gd name="T45" fmla="*/ 939 h 1839"/>
                <a:gd name="T46" fmla="*/ 1554 w 1850"/>
                <a:gd name="T47" fmla="*/ 593 h 1839"/>
                <a:gd name="T48" fmla="*/ 1850 w 1850"/>
                <a:gd name="T49" fmla="*/ 308 h 1839"/>
                <a:gd name="T50" fmla="*/ 1850 w 1850"/>
                <a:gd name="T51" fmla="*/ 217 h 1839"/>
                <a:gd name="T52" fmla="*/ 1749 w 1850"/>
                <a:gd name="T53" fmla="*/ 149 h 1839"/>
                <a:gd name="T54" fmla="*/ 1311 w 1850"/>
                <a:gd name="T55" fmla="*/ 597 h 1839"/>
                <a:gd name="T56" fmla="*/ 1146 w 1850"/>
                <a:gd name="T57" fmla="*/ 704 h 1839"/>
                <a:gd name="T58" fmla="*/ 1721 w 1850"/>
                <a:gd name="T59" fmla="*/ 73 h 1839"/>
                <a:gd name="T60" fmla="*/ 1604 w 1850"/>
                <a:gd name="T61" fmla="*/ 0 h 1839"/>
                <a:gd name="T62" fmla="*/ 1103 w 1850"/>
                <a:gd name="T63" fmla="*/ 487 h 1839"/>
                <a:gd name="T64" fmla="*/ 839 w 1850"/>
                <a:gd name="T65" fmla="*/ 558 h 1839"/>
                <a:gd name="T66" fmla="*/ 270 w 1850"/>
                <a:gd name="T67" fmla="*/ 11 h 1839"/>
                <a:gd name="T68" fmla="*/ 222 w 1850"/>
                <a:gd name="T69" fmla="*/ 11 h 1839"/>
                <a:gd name="T70" fmla="*/ 176 w 1850"/>
                <a:gd name="T71" fmla="*/ 100 h 1839"/>
                <a:gd name="T72" fmla="*/ 472 w 1850"/>
                <a:gd name="T73" fmla="*/ 392 h 1839"/>
                <a:gd name="T74" fmla="*/ 717 w 1850"/>
                <a:gd name="T75" fmla="*/ 718 h 1839"/>
                <a:gd name="T76" fmla="*/ 608 w 1850"/>
                <a:gd name="T77" fmla="*/ 676 h 1839"/>
                <a:gd name="T78" fmla="*/ 101 w 1850"/>
                <a:gd name="T79" fmla="*/ 163 h 1839"/>
                <a:gd name="T80" fmla="*/ 33 w 1850"/>
                <a:gd name="T81" fmla="*/ 195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50" h="1839">
                  <a:moveTo>
                    <a:pt x="33" y="195"/>
                  </a:moveTo>
                  <a:lnTo>
                    <a:pt x="0" y="247"/>
                  </a:lnTo>
                  <a:cubicBezTo>
                    <a:pt x="4" y="302"/>
                    <a:pt x="172" y="437"/>
                    <a:pt x="276" y="540"/>
                  </a:cubicBezTo>
                  <a:cubicBezTo>
                    <a:pt x="331" y="595"/>
                    <a:pt x="368" y="632"/>
                    <a:pt x="423" y="688"/>
                  </a:cubicBezTo>
                  <a:cubicBezTo>
                    <a:pt x="698" y="965"/>
                    <a:pt x="498" y="1070"/>
                    <a:pt x="302" y="1266"/>
                  </a:cubicBezTo>
                  <a:cubicBezTo>
                    <a:pt x="249" y="1319"/>
                    <a:pt x="217" y="1368"/>
                    <a:pt x="164" y="1423"/>
                  </a:cubicBezTo>
                  <a:cubicBezTo>
                    <a:pt x="105" y="1484"/>
                    <a:pt x="49" y="1521"/>
                    <a:pt x="14" y="1584"/>
                  </a:cubicBezTo>
                  <a:lnTo>
                    <a:pt x="27" y="1649"/>
                  </a:lnTo>
                  <a:lnTo>
                    <a:pt x="97" y="1684"/>
                  </a:lnTo>
                  <a:lnTo>
                    <a:pt x="579" y="1196"/>
                  </a:lnTo>
                  <a:cubicBezTo>
                    <a:pt x="664" y="1134"/>
                    <a:pt x="621" y="1163"/>
                    <a:pt x="715" y="1136"/>
                  </a:cubicBezTo>
                  <a:cubicBezTo>
                    <a:pt x="698" y="1304"/>
                    <a:pt x="702" y="1220"/>
                    <a:pt x="443" y="1481"/>
                  </a:cubicBezTo>
                  <a:cubicBezTo>
                    <a:pt x="364" y="1561"/>
                    <a:pt x="247" y="1694"/>
                    <a:pt x="164" y="1753"/>
                  </a:cubicBezTo>
                  <a:lnTo>
                    <a:pt x="198" y="1823"/>
                  </a:lnTo>
                  <a:lnTo>
                    <a:pt x="267" y="1839"/>
                  </a:lnTo>
                  <a:lnTo>
                    <a:pt x="701" y="1418"/>
                  </a:lnTo>
                  <a:cubicBezTo>
                    <a:pt x="1032" y="1080"/>
                    <a:pt x="1262" y="1641"/>
                    <a:pt x="1529" y="1817"/>
                  </a:cubicBezTo>
                  <a:cubicBezTo>
                    <a:pt x="1566" y="1791"/>
                    <a:pt x="1610" y="1764"/>
                    <a:pt x="1647" y="1728"/>
                  </a:cubicBezTo>
                  <a:cubicBezTo>
                    <a:pt x="1585" y="1602"/>
                    <a:pt x="1144" y="1269"/>
                    <a:pt x="1155" y="1186"/>
                  </a:cubicBezTo>
                  <a:cubicBezTo>
                    <a:pt x="1196" y="1164"/>
                    <a:pt x="1139" y="1167"/>
                    <a:pt x="1196" y="1183"/>
                  </a:cubicBezTo>
                  <a:cubicBezTo>
                    <a:pt x="1260" y="1200"/>
                    <a:pt x="1551" y="1565"/>
                    <a:pt x="1703" y="1665"/>
                  </a:cubicBezTo>
                  <a:lnTo>
                    <a:pt x="1827" y="1605"/>
                  </a:lnTo>
                  <a:cubicBezTo>
                    <a:pt x="1744" y="1384"/>
                    <a:pt x="1308" y="1190"/>
                    <a:pt x="1306" y="939"/>
                  </a:cubicBezTo>
                  <a:cubicBezTo>
                    <a:pt x="1305" y="781"/>
                    <a:pt x="1372" y="768"/>
                    <a:pt x="1554" y="593"/>
                  </a:cubicBezTo>
                  <a:cubicBezTo>
                    <a:pt x="1656" y="493"/>
                    <a:pt x="1749" y="398"/>
                    <a:pt x="1850" y="308"/>
                  </a:cubicBezTo>
                  <a:lnTo>
                    <a:pt x="1850" y="217"/>
                  </a:lnTo>
                  <a:lnTo>
                    <a:pt x="1749" y="149"/>
                  </a:lnTo>
                  <a:lnTo>
                    <a:pt x="1311" y="597"/>
                  </a:lnTo>
                  <a:cubicBezTo>
                    <a:pt x="1159" y="755"/>
                    <a:pt x="1220" y="717"/>
                    <a:pt x="1146" y="704"/>
                  </a:cubicBezTo>
                  <a:cubicBezTo>
                    <a:pt x="1174" y="577"/>
                    <a:pt x="1659" y="240"/>
                    <a:pt x="1721" y="73"/>
                  </a:cubicBezTo>
                  <a:lnTo>
                    <a:pt x="1604" y="0"/>
                  </a:lnTo>
                  <a:lnTo>
                    <a:pt x="1103" y="487"/>
                  </a:lnTo>
                  <a:cubicBezTo>
                    <a:pt x="1005" y="582"/>
                    <a:pt x="995" y="541"/>
                    <a:pt x="839" y="558"/>
                  </a:cubicBezTo>
                  <a:lnTo>
                    <a:pt x="270" y="11"/>
                  </a:lnTo>
                  <a:lnTo>
                    <a:pt x="222" y="11"/>
                  </a:lnTo>
                  <a:cubicBezTo>
                    <a:pt x="187" y="66"/>
                    <a:pt x="196" y="42"/>
                    <a:pt x="176" y="100"/>
                  </a:cubicBezTo>
                  <a:cubicBezTo>
                    <a:pt x="282" y="191"/>
                    <a:pt x="372" y="292"/>
                    <a:pt x="472" y="392"/>
                  </a:cubicBezTo>
                  <a:cubicBezTo>
                    <a:pt x="635" y="556"/>
                    <a:pt x="730" y="599"/>
                    <a:pt x="717" y="718"/>
                  </a:cubicBezTo>
                  <a:cubicBezTo>
                    <a:pt x="628" y="714"/>
                    <a:pt x="671" y="723"/>
                    <a:pt x="608" y="676"/>
                  </a:cubicBezTo>
                  <a:lnTo>
                    <a:pt x="101" y="163"/>
                  </a:lnTo>
                  <a:lnTo>
                    <a:pt x="33" y="195"/>
                  </a:lnTo>
                  <a:close/>
                </a:path>
              </a:pathLst>
            </a:custGeom>
            <a:solidFill>
              <a:srgbClr val="EC08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676"/>
            <p:cNvSpPr>
              <a:spLocks/>
            </p:cNvSpPr>
            <p:nvPr/>
          </p:nvSpPr>
          <p:spPr bwMode="auto">
            <a:xfrm>
              <a:off x="3238847" y="2081533"/>
              <a:ext cx="393033" cy="397155"/>
            </a:xfrm>
            <a:custGeom>
              <a:avLst/>
              <a:gdLst>
                <a:gd name="T0" fmla="*/ 0 w 1868"/>
                <a:gd name="T1" fmla="*/ 273 h 1887"/>
                <a:gd name="T2" fmla="*/ 548 w 1868"/>
                <a:gd name="T3" fmla="*/ 823 h 1887"/>
                <a:gd name="T4" fmla="*/ 316 w 1868"/>
                <a:gd name="T5" fmla="*/ 1276 h 1887"/>
                <a:gd name="T6" fmla="*/ 17 w 1868"/>
                <a:gd name="T7" fmla="*/ 1599 h 1887"/>
                <a:gd name="T8" fmla="*/ 28 w 1868"/>
                <a:gd name="T9" fmla="*/ 1670 h 1887"/>
                <a:gd name="T10" fmla="*/ 94 w 1868"/>
                <a:gd name="T11" fmla="*/ 1703 h 1887"/>
                <a:gd name="T12" fmla="*/ 391 w 1868"/>
                <a:gd name="T13" fmla="*/ 1426 h 1887"/>
                <a:gd name="T14" fmla="*/ 738 w 1868"/>
                <a:gd name="T15" fmla="*/ 1156 h 1887"/>
                <a:gd name="T16" fmla="*/ 687 w 1868"/>
                <a:gd name="T17" fmla="*/ 1279 h 1887"/>
                <a:gd name="T18" fmla="*/ 613 w 1868"/>
                <a:gd name="T19" fmla="*/ 1352 h 1887"/>
                <a:gd name="T20" fmla="*/ 162 w 1868"/>
                <a:gd name="T21" fmla="*/ 1772 h 1887"/>
                <a:gd name="T22" fmla="*/ 195 w 1868"/>
                <a:gd name="T23" fmla="*/ 1854 h 1887"/>
                <a:gd name="T24" fmla="*/ 303 w 1868"/>
                <a:gd name="T25" fmla="*/ 1806 h 1887"/>
                <a:gd name="T26" fmla="*/ 389 w 1868"/>
                <a:gd name="T27" fmla="*/ 1742 h 1887"/>
                <a:gd name="T28" fmla="*/ 667 w 1868"/>
                <a:gd name="T29" fmla="*/ 1480 h 1887"/>
                <a:gd name="T30" fmla="*/ 1530 w 1868"/>
                <a:gd name="T31" fmla="*/ 1844 h 1887"/>
                <a:gd name="T32" fmla="*/ 1594 w 1868"/>
                <a:gd name="T33" fmla="*/ 1887 h 1887"/>
                <a:gd name="T34" fmla="*/ 1650 w 1868"/>
                <a:gd name="T35" fmla="*/ 1867 h 1887"/>
                <a:gd name="T36" fmla="*/ 1686 w 1868"/>
                <a:gd name="T37" fmla="*/ 1798 h 1887"/>
                <a:gd name="T38" fmla="*/ 1247 w 1868"/>
                <a:gd name="T39" fmla="*/ 1362 h 1887"/>
                <a:gd name="T40" fmla="*/ 1133 w 1868"/>
                <a:gd name="T41" fmla="*/ 1188 h 1887"/>
                <a:gd name="T42" fmla="*/ 1309 w 1868"/>
                <a:gd name="T43" fmla="*/ 1275 h 1887"/>
                <a:gd name="T44" fmla="*/ 1456 w 1868"/>
                <a:gd name="T45" fmla="*/ 1424 h 1887"/>
                <a:gd name="T46" fmla="*/ 1749 w 1868"/>
                <a:gd name="T47" fmla="*/ 1723 h 1887"/>
                <a:gd name="T48" fmla="*/ 1848 w 1868"/>
                <a:gd name="T49" fmla="*/ 1675 h 1887"/>
                <a:gd name="T50" fmla="*/ 1862 w 1868"/>
                <a:gd name="T51" fmla="*/ 1641 h 1887"/>
                <a:gd name="T52" fmla="*/ 1841 w 1868"/>
                <a:gd name="T53" fmla="*/ 1603 h 1887"/>
                <a:gd name="T54" fmla="*/ 1392 w 1868"/>
                <a:gd name="T55" fmla="*/ 774 h 1887"/>
                <a:gd name="T56" fmla="*/ 1855 w 1868"/>
                <a:gd name="T57" fmla="*/ 281 h 1887"/>
                <a:gd name="T58" fmla="*/ 1839 w 1868"/>
                <a:gd name="T59" fmla="*/ 238 h 1887"/>
                <a:gd name="T60" fmla="*/ 1774 w 1868"/>
                <a:gd name="T61" fmla="*/ 199 h 1887"/>
                <a:gd name="T62" fmla="*/ 1472 w 1868"/>
                <a:gd name="T63" fmla="*/ 484 h 1887"/>
                <a:gd name="T64" fmla="*/ 1325 w 1868"/>
                <a:gd name="T65" fmla="*/ 633 h 1887"/>
                <a:gd name="T66" fmla="*/ 1136 w 1868"/>
                <a:gd name="T67" fmla="*/ 731 h 1887"/>
                <a:gd name="T68" fmla="*/ 1175 w 1868"/>
                <a:gd name="T69" fmla="*/ 631 h 1887"/>
                <a:gd name="T70" fmla="*/ 1694 w 1868"/>
                <a:gd name="T71" fmla="*/ 117 h 1887"/>
                <a:gd name="T72" fmla="*/ 1650 w 1868"/>
                <a:gd name="T73" fmla="*/ 68 h 1887"/>
                <a:gd name="T74" fmla="*/ 1611 w 1868"/>
                <a:gd name="T75" fmla="*/ 38 h 1887"/>
                <a:gd name="T76" fmla="*/ 1130 w 1868"/>
                <a:gd name="T77" fmla="*/ 487 h 1887"/>
                <a:gd name="T78" fmla="*/ 254 w 1868"/>
                <a:gd name="T79" fmla="*/ 0 h 1887"/>
                <a:gd name="T80" fmla="*/ 173 w 1868"/>
                <a:gd name="T81" fmla="*/ 89 h 1887"/>
                <a:gd name="T82" fmla="*/ 464 w 1868"/>
                <a:gd name="T83" fmla="*/ 393 h 1887"/>
                <a:gd name="T84" fmla="*/ 722 w 1868"/>
                <a:gd name="T85" fmla="*/ 743 h 1887"/>
                <a:gd name="T86" fmla="*/ 582 w 1868"/>
                <a:gd name="T87" fmla="*/ 693 h 1887"/>
                <a:gd name="T88" fmla="*/ 104 w 1868"/>
                <a:gd name="T89" fmla="*/ 188 h 1887"/>
                <a:gd name="T90" fmla="*/ 0 w 1868"/>
                <a:gd name="T91" fmla="*/ 273 h 1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68" h="1887">
                  <a:moveTo>
                    <a:pt x="0" y="273"/>
                  </a:moveTo>
                  <a:cubicBezTo>
                    <a:pt x="63" y="379"/>
                    <a:pt x="420" y="735"/>
                    <a:pt x="548" y="823"/>
                  </a:cubicBezTo>
                  <a:cubicBezTo>
                    <a:pt x="539" y="1158"/>
                    <a:pt x="499" y="1093"/>
                    <a:pt x="316" y="1276"/>
                  </a:cubicBezTo>
                  <a:cubicBezTo>
                    <a:pt x="241" y="1351"/>
                    <a:pt x="35" y="1510"/>
                    <a:pt x="17" y="1599"/>
                  </a:cubicBezTo>
                  <a:lnTo>
                    <a:pt x="28" y="1670"/>
                  </a:lnTo>
                  <a:lnTo>
                    <a:pt x="94" y="1703"/>
                  </a:lnTo>
                  <a:lnTo>
                    <a:pt x="391" y="1426"/>
                  </a:lnTo>
                  <a:cubicBezTo>
                    <a:pt x="501" y="1327"/>
                    <a:pt x="555" y="1188"/>
                    <a:pt x="738" y="1156"/>
                  </a:cubicBezTo>
                  <a:cubicBezTo>
                    <a:pt x="708" y="1288"/>
                    <a:pt x="740" y="1201"/>
                    <a:pt x="687" y="1279"/>
                  </a:cubicBezTo>
                  <a:cubicBezTo>
                    <a:pt x="681" y="1288"/>
                    <a:pt x="628" y="1338"/>
                    <a:pt x="613" y="1352"/>
                  </a:cubicBezTo>
                  <a:lnTo>
                    <a:pt x="162" y="1772"/>
                  </a:lnTo>
                  <a:cubicBezTo>
                    <a:pt x="180" y="1809"/>
                    <a:pt x="183" y="1804"/>
                    <a:pt x="195" y="1854"/>
                  </a:cubicBezTo>
                  <a:cubicBezTo>
                    <a:pt x="320" y="1828"/>
                    <a:pt x="215" y="1863"/>
                    <a:pt x="303" y="1806"/>
                  </a:cubicBezTo>
                  <a:cubicBezTo>
                    <a:pt x="345" y="1778"/>
                    <a:pt x="322" y="1775"/>
                    <a:pt x="389" y="1742"/>
                  </a:cubicBezTo>
                  <a:cubicBezTo>
                    <a:pt x="486" y="1671"/>
                    <a:pt x="577" y="1569"/>
                    <a:pt x="667" y="1480"/>
                  </a:cubicBezTo>
                  <a:cubicBezTo>
                    <a:pt x="1047" y="1104"/>
                    <a:pt x="1153" y="1501"/>
                    <a:pt x="1530" y="1844"/>
                  </a:cubicBezTo>
                  <a:lnTo>
                    <a:pt x="1594" y="1887"/>
                  </a:lnTo>
                  <a:lnTo>
                    <a:pt x="1650" y="1867"/>
                  </a:lnTo>
                  <a:lnTo>
                    <a:pt x="1686" y="1798"/>
                  </a:lnTo>
                  <a:lnTo>
                    <a:pt x="1247" y="1362"/>
                  </a:lnTo>
                  <a:cubicBezTo>
                    <a:pt x="1177" y="1293"/>
                    <a:pt x="1137" y="1281"/>
                    <a:pt x="1133" y="1188"/>
                  </a:cubicBezTo>
                  <a:cubicBezTo>
                    <a:pt x="1216" y="1163"/>
                    <a:pt x="1249" y="1212"/>
                    <a:pt x="1309" y="1275"/>
                  </a:cubicBezTo>
                  <a:cubicBezTo>
                    <a:pt x="1362" y="1331"/>
                    <a:pt x="1401" y="1369"/>
                    <a:pt x="1456" y="1424"/>
                  </a:cubicBezTo>
                  <a:cubicBezTo>
                    <a:pt x="1559" y="1529"/>
                    <a:pt x="1650" y="1614"/>
                    <a:pt x="1749" y="1723"/>
                  </a:cubicBezTo>
                  <a:lnTo>
                    <a:pt x="1848" y="1675"/>
                  </a:lnTo>
                  <a:lnTo>
                    <a:pt x="1862" y="1641"/>
                  </a:lnTo>
                  <a:cubicBezTo>
                    <a:pt x="1851" y="1611"/>
                    <a:pt x="1868" y="1641"/>
                    <a:pt x="1841" y="1603"/>
                  </a:cubicBezTo>
                  <a:cubicBezTo>
                    <a:pt x="1622" y="1295"/>
                    <a:pt x="1093" y="1052"/>
                    <a:pt x="1392" y="774"/>
                  </a:cubicBezTo>
                  <a:lnTo>
                    <a:pt x="1855" y="281"/>
                  </a:lnTo>
                  <a:lnTo>
                    <a:pt x="1839" y="238"/>
                  </a:lnTo>
                  <a:lnTo>
                    <a:pt x="1774" y="199"/>
                  </a:lnTo>
                  <a:cubicBezTo>
                    <a:pt x="1682" y="253"/>
                    <a:pt x="1550" y="405"/>
                    <a:pt x="1472" y="484"/>
                  </a:cubicBezTo>
                  <a:cubicBezTo>
                    <a:pt x="1417" y="539"/>
                    <a:pt x="1379" y="576"/>
                    <a:pt x="1325" y="633"/>
                  </a:cubicBezTo>
                  <a:cubicBezTo>
                    <a:pt x="1172" y="792"/>
                    <a:pt x="1218" y="748"/>
                    <a:pt x="1136" y="731"/>
                  </a:cubicBezTo>
                  <a:cubicBezTo>
                    <a:pt x="1139" y="636"/>
                    <a:pt x="1111" y="711"/>
                    <a:pt x="1175" y="631"/>
                  </a:cubicBezTo>
                  <a:lnTo>
                    <a:pt x="1694" y="117"/>
                  </a:lnTo>
                  <a:lnTo>
                    <a:pt x="1650" y="68"/>
                  </a:lnTo>
                  <a:lnTo>
                    <a:pt x="1611" y="38"/>
                  </a:lnTo>
                  <a:cubicBezTo>
                    <a:pt x="1523" y="80"/>
                    <a:pt x="1233" y="383"/>
                    <a:pt x="1130" y="487"/>
                  </a:cubicBezTo>
                  <a:cubicBezTo>
                    <a:pt x="791" y="831"/>
                    <a:pt x="553" y="161"/>
                    <a:pt x="254" y="0"/>
                  </a:cubicBezTo>
                  <a:cubicBezTo>
                    <a:pt x="224" y="33"/>
                    <a:pt x="191" y="68"/>
                    <a:pt x="173" y="89"/>
                  </a:cubicBezTo>
                  <a:cubicBezTo>
                    <a:pt x="224" y="172"/>
                    <a:pt x="389" y="318"/>
                    <a:pt x="464" y="393"/>
                  </a:cubicBezTo>
                  <a:cubicBezTo>
                    <a:pt x="636" y="567"/>
                    <a:pt x="730" y="606"/>
                    <a:pt x="722" y="743"/>
                  </a:cubicBezTo>
                  <a:cubicBezTo>
                    <a:pt x="610" y="741"/>
                    <a:pt x="653" y="755"/>
                    <a:pt x="582" y="693"/>
                  </a:cubicBezTo>
                  <a:lnTo>
                    <a:pt x="104" y="188"/>
                  </a:lnTo>
                  <a:cubicBezTo>
                    <a:pt x="11" y="223"/>
                    <a:pt x="62" y="179"/>
                    <a:pt x="0" y="273"/>
                  </a:cubicBezTo>
                  <a:close/>
                </a:path>
              </a:pathLst>
            </a:custGeom>
            <a:solidFill>
              <a:srgbClr val="EC08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677"/>
            <p:cNvSpPr>
              <a:spLocks/>
            </p:cNvSpPr>
            <p:nvPr/>
          </p:nvSpPr>
          <p:spPr bwMode="auto">
            <a:xfrm>
              <a:off x="3193497" y="1342191"/>
              <a:ext cx="397155" cy="399904"/>
            </a:xfrm>
            <a:custGeom>
              <a:avLst/>
              <a:gdLst>
                <a:gd name="T0" fmla="*/ 0 w 1883"/>
                <a:gd name="T1" fmla="*/ 1849 h 1898"/>
                <a:gd name="T2" fmla="*/ 150 w 1883"/>
                <a:gd name="T3" fmla="*/ 1718 h 1898"/>
                <a:gd name="T4" fmla="*/ 312 w 1883"/>
                <a:gd name="T5" fmla="*/ 1722 h 1898"/>
                <a:gd name="T6" fmla="*/ 932 w 1883"/>
                <a:gd name="T7" fmla="*/ 1179 h 1898"/>
                <a:gd name="T8" fmla="*/ 698 w 1883"/>
                <a:gd name="T9" fmla="*/ 1503 h 1898"/>
                <a:gd name="T10" fmla="*/ 405 w 1883"/>
                <a:gd name="T11" fmla="*/ 1797 h 1898"/>
                <a:gd name="T12" fmla="*/ 483 w 1883"/>
                <a:gd name="T13" fmla="*/ 1898 h 1898"/>
                <a:gd name="T14" fmla="*/ 1148 w 1883"/>
                <a:gd name="T15" fmla="*/ 1344 h 1898"/>
                <a:gd name="T16" fmla="*/ 1672 w 1883"/>
                <a:gd name="T17" fmla="*/ 1750 h 1898"/>
                <a:gd name="T18" fmla="*/ 1829 w 1883"/>
                <a:gd name="T19" fmla="*/ 1896 h 1898"/>
                <a:gd name="T20" fmla="*/ 1878 w 1883"/>
                <a:gd name="T21" fmla="*/ 1867 h 1898"/>
                <a:gd name="T22" fmla="*/ 1399 w 1883"/>
                <a:gd name="T23" fmla="*/ 1354 h 1898"/>
                <a:gd name="T24" fmla="*/ 1336 w 1883"/>
                <a:gd name="T25" fmla="*/ 1289 h 1898"/>
                <a:gd name="T26" fmla="*/ 1334 w 1883"/>
                <a:gd name="T27" fmla="*/ 1252 h 1898"/>
                <a:gd name="T28" fmla="*/ 1321 w 1883"/>
                <a:gd name="T29" fmla="*/ 1189 h 1898"/>
                <a:gd name="T30" fmla="*/ 1035 w 1883"/>
                <a:gd name="T31" fmla="*/ 1153 h 1898"/>
                <a:gd name="T32" fmla="*/ 1043 w 1883"/>
                <a:gd name="T33" fmla="*/ 766 h 1898"/>
                <a:gd name="T34" fmla="*/ 1321 w 1883"/>
                <a:gd name="T35" fmla="*/ 745 h 1898"/>
                <a:gd name="T36" fmla="*/ 1338 w 1883"/>
                <a:gd name="T37" fmla="*/ 712 h 1898"/>
                <a:gd name="T38" fmla="*/ 1350 w 1883"/>
                <a:gd name="T39" fmla="*/ 682 h 1898"/>
                <a:gd name="T40" fmla="*/ 1358 w 1883"/>
                <a:gd name="T41" fmla="*/ 648 h 1898"/>
                <a:gd name="T42" fmla="*/ 1586 w 1883"/>
                <a:gd name="T43" fmla="*/ 418 h 1898"/>
                <a:gd name="T44" fmla="*/ 1759 w 1883"/>
                <a:gd name="T45" fmla="*/ 245 h 1898"/>
                <a:gd name="T46" fmla="*/ 1883 w 1883"/>
                <a:gd name="T47" fmla="*/ 55 h 1898"/>
                <a:gd name="T48" fmla="*/ 1841 w 1883"/>
                <a:gd name="T49" fmla="*/ 24 h 1898"/>
                <a:gd name="T50" fmla="*/ 1395 w 1883"/>
                <a:gd name="T51" fmla="*/ 473 h 1898"/>
                <a:gd name="T52" fmla="*/ 811 w 1883"/>
                <a:gd name="T53" fmla="*/ 317 h 1898"/>
                <a:gd name="T54" fmla="*/ 512 w 1883"/>
                <a:gd name="T55" fmla="*/ 0 h 1898"/>
                <a:gd name="T56" fmla="*/ 371 w 1883"/>
                <a:gd name="T57" fmla="*/ 114 h 1898"/>
                <a:gd name="T58" fmla="*/ 810 w 1883"/>
                <a:gd name="T59" fmla="*/ 539 h 1898"/>
                <a:gd name="T60" fmla="*/ 953 w 1883"/>
                <a:gd name="T61" fmla="*/ 723 h 1898"/>
                <a:gd name="T62" fmla="*/ 777 w 1883"/>
                <a:gd name="T63" fmla="*/ 598 h 1898"/>
                <a:gd name="T64" fmla="*/ 629 w 1883"/>
                <a:gd name="T65" fmla="*/ 449 h 1898"/>
                <a:gd name="T66" fmla="*/ 334 w 1883"/>
                <a:gd name="T67" fmla="*/ 162 h 1898"/>
                <a:gd name="T68" fmla="*/ 214 w 1883"/>
                <a:gd name="T69" fmla="*/ 251 h 1898"/>
                <a:gd name="T70" fmla="*/ 736 w 1883"/>
                <a:gd name="T71" fmla="*/ 1122 h 1898"/>
                <a:gd name="T72" fmla="*/ 0 w 1883"/>
                <a:gd name="T73" fmla="*/ 1849 h 1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83" h="1898">
                  <a:moveTo>
                    <a:pt x="0" y="1849"/>
                  </a:moveTo>
                  <a:cubicBezTo>
                    <a:pt x="71" y="1823"/>
                    <a:pt x="101" y="1769"/>
                    <a:pt x="150" y="1718"/>
                  </a:cubicBezTo>
                  <a:cubicBezTo>
                    <a:pt x="262" y="1604"/>
                    <a:pt x="216" y="1646"/>
                    <a:pt x="312" y="1722"/>
                  </a:cubicBezTo>
                  <a:cubicBezTo>
                    <a:pt x="463" y="1575"/>
                    <a:pt x="813" y="1148"/>
                    <a:pt x="932" y="1179"/>
                  </a:cubicBezTo>
                  <a:cubicBezTo>
                    <a:pt x="979" y="1273"/>
                    <a:pt x="859" y="1341"/>
                    <a:pt x="698" y="1503"/>
                  </a:cubicBezTo>
                  <a:cubicBezTo>
                    <a:pt x="599" y="1603"/>
                    <a:pt x="503" y="1708"/>
                    <a:pt x="405" y="1797"/>
                  </a:cubicBezTo>
                  <a:cubicBezTo>
                    <a:pt x="432" y="1875"/>
                    <a:pt x="414" y="1844"/>
                    <a:pt x="483" y="1898"/>
                  </a:cubicBezTo>
                  <a:cubicBezTo>
                    <a:pt x="724" y="1758"/>
                    <a:pt x="947" y="1351"/>
                    <a:pt x="1148" y="1344"/>
                  </a:cubicBezTo>
                  <a:cubicBezTo>
                    <a:pt x="1346" y="1337"/>
                    <a:pt x="1486" y="1555"/>
                    <a:pt x="1672" y="1750"/>
                  </a:cubicBezTo>
                  <a:lnTo>
                    <a:pt x="1829" y="1896"/>
                  </a:lnTo>
                  <a:lnTo>
                    <a:pt x="1878" y="1867"/>
                  </a:lnTo>
                  <a:cubicBezTo>
                    <a:pt x="1817" y="1744"/>
                    <a:pt x="1500" y="1450"/>
                    <a:pt x="1399" y="1354"/>
                  </a:cubicBezTo>
                  <a:cubicBezTo>
                    <a:pt x="1374" y="1331"/>
                    <a:pt x="1338" y="1293"/>
                    <a:pt x="1336" y="1289"/>
                  </a:cubicBezTo>
                  <a:cubicBezTo>
                    <a:pt x="1318" y="1229"/>
                    <a:pt x="1350" y="1371"/>
                    <a:pt x="1334" y="1252"/>
                  </a:cubicBezTo>
                  <a:lnTo>
                    <a:pt x="1321" y="1189"/>
                  </a:lnTo>
                  <a:cubicBezTo>
                    <a:pt x="1204" y="1192"/>
                    <a:pt x="1112" y="1218"/>
                    <a:pt x="1035" y="1153"/>
                  </a:cubicBezTo>
                  <a:cubicBezTo>
                    <a:pt x="887" y="1027"/>
                    <a:pt x="885" y="880"/>
                    <a:pt x="1043" y="766"/>
                  </a:cubicBezTo>
                  <a:cubicBezTo>
                    <a:pt x="1116" y="714"/>
                    <a:pt x="1223" y="738"/>
                    <a:pt x="1321" y="745"/>
                  </a:cubicBezTo>
                  <a:lnTo>
                    <a:pt x="1338" y="712"/>
                  </a:lnTo>
                  <a:cubicBezTo>
                    <a:pt x="1341" y="707"/>
                    <a:pt x="1348" y="688"/>
                    <a:pt x="1350" y="682"/>
                  </a:cubicBezTo>
                  <a:cubicBezTo>
                    <a:pt x="1382" y="590"/>
                    <a:pt x="1347" y="673"/>
                    <a:pt x="1358" y="648"/>
                  </a:cubicBezTo>
                  <a:lnTo>
                    <a:pt x="1586" y="418"/>
                  </a:lnTo>
                  <a:cubicBezTo>
                    <a:pt x="1649" y="354"/>
                    <a:pt x="1695" y="308"/>
                    <a:pt x="1759" y="245"/>
                  </a:cubicBezTo>
                  <a:cubicBezTo>
                    <a:pt x="1829" y="177"/>
                    <a:pt x="1883" y="153"/>
                    <a:pt x="1883" y="55"/>
                  </a:cubicBezTo>
                  <a:lnTo>
                    <a:pt x="1841" y="24"/>
                  </a:lnTo>
                  <a:cubicBezTo>
                    <a:pt x="1752" y="141"/>
                    <a:pt x="1520" y="345"/>
                    <a:pt x="1395" y="473"/>
                  </a:cubicBezTo>
                  <a:cubicBezTo>
                    <a:pt x="1137" y="737"/>
                    <a:pt x="988" y="501"/>
                    <a:pt x="811" y="317"/>
                  </a:cubicBezTo>
                  <a:cubicBezTo>
                    <a:pt x="706" y="208"/>
                    <a:pt x="601" y="116"/>
                    <a:pt x="512" y="0"/>
                  </a:cubicBezTo>
                  <a:cubicBezTo>
                    <a:pt x="426" y="39"/>
                    <a:pt x="434" y="61"/>
                    <a:pt x="371" y="114"/>
                  </a:cubicBezTo>
                  <a:lnTo>
                    <a:pt x="810" y="539"/>
                  </a:lnTo>
                  <a:cubicBezTo>
                    <a:pt x="872" y="601"/>
                    <a:pt x="929" y="631"/>
                    <a:pt x="953" y="723"/>
                  </a:cubicBezTo>
                  <a:cubicBezTo>
                    <a:pt x="845" y="717"/>
                    <a:pt x="923" y="748"/>
                    <a:pt x="777" y="598"/>
                  </a:cubicBezTo>
                  <a:cubicBezTo>
                    <a:pt x="722" y="542"/>
                    <a:pt x="684" y="505"/>
                    <a:pt x="629" y="449"/>
                  </a:cubicBezTo>
                  <a:cubicBezTo>
                    <a:pt x="543" y="363"/>
                    <a:pt x="423" y="226"/>
                    <a:pt x="334" y="162"/>
                  </a:cubicBezTo>
                  <a:cubicBezTo>
                    <a:pt x="296" y="193"/>
                    <a:pt x="257" y="221"/>
                    <a:pt x="214" y="251"/>
                  </a:cubicBezTo>
                  <a:cubicBezTo>
                    <a:pt x="359" y="523"/>
                    <a:pt x="993" y="829"/>
                    <a:pt x="736" y="1122"/>
                  </a:cubicBezTo>
                  <a:lnTo>
                    <a:pt x="0" y="1849"/>
                  </a:lnTo>
                  <a:close/>
                </a:path>
              </a:pathLst>
            </a:custGeom>
            <a:solidFill>
              <a:srgbClr val="EC08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678"/>
            <p:cNvSpPr>
              <a:spLocks/>
            </p:cNvSpPr>
            <p:nvPr/>
          </p:nvSpPr>
          <p:spPr bwMode="auto">
            <a:xfrm>
              <a:off x="3380394" y="1354559"/>
              <a:ext cx="262480" cy="380665"/>
            </a:xfrm>
            <a:custGeom>
              <a:avLst/>
              <a:gdLst>
                <a:gd name="T0" fmla="*/ 993 w 1247"/>
                <a:gd name="T1" fmla="*/ 1812 h 1812"/>
                <a:gd name="T2" fmla="*/ 1007 w 1247"/>
                <a:gd name="T3" fmla="*/ 1812 h 1812"/>
                <a:gd name="T4" fmla="*/ 1040 w 1247"/>
                <a:gd name="T5" fmla="*/ 1728 h 1812"/>
                <a:gd name="T6" fmla="*/ 615 w 1247"/>
                <a:gd name="T7" fmla="*/ 1299 h 1812"/>
                <a:gd name="T8" fmla="*/ 488 w 1247"/>
                <a:gd name="T9" fmla="*/ 1138 h 1812"/>
                <a:gd name="T10" fmla="*/ 813 w 1247"/>
                <a:gd name="T11" fmla="*/ 1373 h 1812"/>
                <a:gd name="T12" fmla="*/ 1089 w 1247"/>
                <a:gd name="T13" fmla="*/ 1681 h 1812"/>
                <a:gd name="T14" fmla="*/ 1176 w 1247"/>
                <a:gd name="T15" fmla="*/ 1637 h 1812"/>
                <a:gd name="T16" fmla="*/ 1191 w 1247"/>
                <a:gd name="T17" fmla="*/ 1571 h 1812"/>
                <a:gd name="T18" fmla="*/ 1066 w 1247"/>
                <a:gd name="T19" fmla="*/ 1416 h 1812"/>
                <a:gd name="T20" fmla="*/ 669 w 1247"/>
                <a:gd name="T21" fmla="*/ 865 h 1812"/>
                <a:gd name="T22" fmla="*/ 939 w 1247"/>
                <a:gd name="T23" fmla="*/ 527 h 1812"/>
                <a:gd name="T24" fmla="*/ 1247 w 1247"/>
                <a:gd name="T25" fmla="*/ 196 h 1812"/>
                <a:gd name="T26" fmla="*/ 998 w 1247"/>
                <a:gd name="T27" fmla="*/ 0 h 1812"/>
                <a:gd name="T28" fmla="*/ 874 w 1247"/>
                <a:gd name="T29" fmla="*/ 190 h 1812"/>
                <a:gd name="T30" fmla="*/ 701 w 1247"/>
                <a:gd name="T31" fmla="*/ 363 h 1812"/>
                <a:gd name="T32" fmla="*/ 473 w 1247"/>
                <a:gd name="T33" fmla="*/ 593 h 1812"/>
                <a:gd name="T34" fmla="*/ 465 w 1247"/>
                <a:gd name="T35" fmla="*/ 627 h 1812"/>
                <a:gd name="T36" fmla="*/ 453 w 1247"/>
                <a:gd name="T37" fmla="*/ 657 h 1812"/>
                <a:gd name="T38" fmla="*/ 436 w 1247"/>
                <a:gd name="T39" fmla="*/ 690 h 1812"/>
                <a:gd name="T40" fmla="*/ 158 w 1247"/>
                <a:gd name="T41" fmla="*/ 711 h 1812"/>
                <a:gd name="T42" fmla="*/ 150 w 1247"/>
                <a:gd name="T43" fmla="*/ 1098 h 1812"/>
                <a:gd name="T44" fmla="*/ 436 w 1247"/>
                <a:gd name="T45" fmla="*/ 1134 h 1812"/>
                <a:gd name="T46" fmla="*/ 449 w 1247"/>
                <a:gd name="T47" fmla="*/ 1197 h 1812"/>
                <a:gd name="T48" fmla="*/ 451 w 1247"/>
                <a:gd name="T49" fmla="*/ 1234 h 1812"/>
                <a:gd name="T50" fmla="*/ 514 w 1247"/>
                <a:gd name="T51" fmla="*/ 1299 h 1812"/>
                <a:gd name="T52" fmla="*/ 993 w 1247"/>
                <a:gd name="T53" fmla="*/ 1812 h 1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47" h="1812">
                  <a:moveTo>
                    <a:pt x="993" y="1812"/>
                  </a:moveTo>
                  <a:lnTo>
                    <a:pt x="1007" y="1812"/>
                  </a:lnTo>
                  <a:lnTo>
                    <a:pt x="1040" y="1728"/>
                  </a:lnTo>
                  <a:lnTo>
                    <a:pt x="615" y="1299"/>
                  </a:lnTo>
                  <a:cubicBezTo>
                    <a:pt x="537" y="1227"/>
                    <a:pt x="511" y="1250"/>
                    <a:pt x="488" y="1138"/>
                  </a:cubicBezTo>
                  <a:cubicBezTo>
                    <a:pt x="608" y="1110"/>
                    <a:pt x="633" y="1192"/>
                    <a:pt x="813" y="1373"/>
                  </a:cubicBezTo>
                  <a:cubicBezTo>
                    <a:pt x="890" y="1451"/>
                    <a:pt x="1043" y="1578"/>
                    <a:pt x="1089" y="1681"/>
                  </a:cubicBezTo>
                  <a:cubicBezTo>
                    <a:pt x="1164" y="1657"/>
                    <a:pt x="1116" y="1692"/>
                    <a:pt x="1176" y="1637"/>
                  </a:cubicBezTo>
                  <a:lnTo>
                    <a:pt x="1191" y="1571"/>
                  </a:lnTo>
                  <a:cubicBezTo>
                    <a:pt x="1173" y="1511"/>
                    <a:pt x="1110" y="1461"/>
                    <a:pt x="1066" y="1416"/>
                  </a:cubicBezTo>
                  <a:cubicBezTo>
                    <a:pt x="792" y="1134"/>
                    <a:pt x="642" y="1091"/>
                    <a:pt x="669" y="865"/>
                  </a:cubicBezTo>
                  <a:cubicBezTo>
                    <a:pt x="679" y="779"/>
                    <a:pt x="870" y="593"/>
                    <a:pt x="939" y="527"/>
                  </a:cubicBezTo>
                  <a:cubicBezTo>
                    <a:pt x="1022" y="447"/>
                    <a:pt x="1214" y="299"/>
                    <a:pt x="1247" y="196"/>
                  </a:cubicBezTo>
                  <a:lnTo>
                    <a:pt x="998" y="0"/>
                  </a:lnTo>
                  <a:cubicBezTo>
                    <a:pt x="998" y="98"/>
                    <a:pt x="944" y="122"/>
                    <a:pt x="874" y="190"/>
                  </a:cubicBezTo>
                  <a:cubicBezTo>
                    <a:pt x="810" y="253"/>
                    <a:pt x="764" y="299"/>
                    <a:pt x="701" y="363"/>
                  </a:cubicBezTo>
                  <a:lnTo>
                    <a:pt x="473" y="593"/>
                  </a:lnTo>
                  <a:cubicBezTo>
                    <a:pt x="462" y="618"/>
                    <a:pt x="497" y="535"/>
                    <a:pt x="465" y="627"/>
                  </a:cubicBezTo>
                  <a:cubicBezTo>
                    <a:pt x="463" y="633"/>
                    <a:pt x="456" y="652"/>
                    <a:pt x="453" y="657"/>
                  </a:cubicBezTo>
                  <a:lnTo>
                    <a:pt x="436" y="690"/>
                  </a:lnTo>
                  <a:cubicBezTo>
                    <a:pt x="338" y="683"/>
                    <a:pt x="231" y="659"/>
                    <a:pt x="158" y="711"/>
                  </a:cubicBezTo>
                  <a:cubicBezTo>
                    <a:pt x="0" y="825"/>
                    <a:pt x="2" y="972"/>
                    <a:pt x="150" y="1098"/>
                  </a:cubicBezTo>
                  <a:cubicBezTo>
                    <a:pt x="227" y="1163"/>
                    <a:pt x="319" y="1137"/>
                    <a:pt x="436" y="1134"/>
                  </a:cubicBezTo>
                  <a:lnTo>
                    <a:pt x="449" y="1197"/>
                  </a:lnTo>
                  <a:cubicBezTo>
                    <a:pt x="465" y="1316"/>
                    <a:pt x="433" y="1174"/>
                    <a:pt x="451" y="1234"/>
                  </a:cubicBezTo>
                  <a:cubicBezTo>
                    <a:pt x="453" y="1238"/>
                    <a:pt x="489" y="1276"/>
                    <a:pt x="514" y="1299"/>
                  </a:cubicBezTo>
                  <a:cubicBezTo>
                    <a:pt x="615" y="1395"/>
                    <a:pt x="932" y="1689"/>
                    <a:pt x="993" y="1812"/>
                  </a:cubicBezTo>
                  <a:close/>
                </a:path>
              </a:pathLst>
            </a:custGeom>
            <a:solidFill>
              <a:srgbClr val="FF1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679"/>
            <p:cNvSpPr>
              <a:spLocks/>
            </p:cNvSpPr>
            <p:nvPr/>
          </p:nvSpPr>
          <p:spPr bwMode="auto">
            <a:xfrm>
              <a:off x="3677230" y="1806685"/>
              <a:ext cx="225376" cy="211633"/>
            </a:xfrm>
            <a:custGeom>
              <a:avLst/>
              <a:gdLst>
                <a:gd name="T0" fmla="*/ 552 w 1066"/>
                <a:gd name="T1" fmla="*/ 133 h 1005"/>
                <a:gd name="T2" fmla="*/ 395 w 1066"/>
                <a:gd name="T3" fmla="*/ 133 h 1005"/>
                <a:gd name="T4" fmla="*/ 271 w 1066"/>
                <a:gd name="T5" fmla="*/ 235 h 1005"/>
                <a:gd name="T6" fmla="*/ 626 w 1066"/>
                <a:gd name="T7" fmla="*/ 992 h 1005"/>
                <a:gd name="T8" fmla="*/ 1064 w 1066"/>
                <a:gd name="T9" fmla="*/ 516 h 1005"/>
                <a:gd name="T10" fmla="*/ 633 w 1066"/>
                <a:gd name="T11" fmla="*/ 79 h 1005"/>
                <a:gd name="T12" fmla="*/ 813 w 1066"/>
                <a:gd name="T13" fmla="*/ 471 h 1005"/>
                <a:gd name="T14" fmla="*/ 672 w 1066"/>
                <a:gd name="T15" fmla="*/ 515 h 1005"/>
                <a:gd name="T16" fmla="*/ 674 w 1066"/>
                <a:gd name="T17" fmla="*/ 886 h 1005"/>
                <a:gd name="T18" fmla="*/ 551 w 1066"/>
                <a:gd name="T19" fmla="*/ 974 h 1005"/>
                <a:gd name="T20" fmla="*/ 528 w 1066"/>
                <a:gd name="T21" fmla="*/ 886 h 1005"/>
                <a:gd name="T22" fmla="*/ 526 w 1066"/>
                <a:gd name="T23" fmla="*/ 787 h 1005"/>
                <a:gd name="T24" fmla="*/ 393 w 1066"/>
                <a:gd name="T25" fmla="*/ 473 h 1005"/>
                <a:gd name="T26" fmla="*/ 552 w 1066"/>
                <a:gd name="T27" fmla="*/ 133 h 1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6" h="1005">
                  <a:moveTo>
                    <a:pt x="552" y="133"/>
                  </a:moveTo>
                  <a:cubicBezTo>
                    <a:pt x="552" y="133"/>
                    <a:pt x="563" y="40"/>
                    <a:pt x="395" y="133"/>
                  </a:cubicBezTo>
                  <a:cubicBezTo>
                    <a:pt x="319" y="175"/>
                    <a:pt x="326" y="179"/>
                    <a:pt x="271" y="235"/>
                  </a:cubicBezTo>
                  <a:cubicBezTo>
                    <a:pt x="0" y="513"/>
                    <a:pt x="176" y="1005"/>
                    <a:pt x="626" y="992"/>
                  </a:cubicBezTo>
                  <a:cubicBezTo>
                    <a:pt x="887" y="984"/>
                    <a:pt x="1066" y="706"/>
                    <a:pt x="1064" y="516"/>
                  </a:cubicBezTo>
                  <a:cubicBezTo>
                    <a:pt x="1062" y="291"/>
                    <a:pt x="788" y="0"/>
                    <a:pt x="633" y="79"/>
                  </a:cubicBezTo>
                  <a:cubicBezTo>
                    <a:pt x="644" y="173"/>
                    <a:pt x="760" y="388"/>
                    <a:pt x="813" y="471"/>
                  </a:cubicBezTo>
                  <a:lnTo>
                    <a:pt x="672" y="515"/>
                  </a:lnTo>
                  <a:lnTo>
                    <a:pt x="674" y="886"/>
                  </a:lnTo>
                  <a:lnTo>
                    <a:pt x="551" y="974"/>
                  </a:lnTo>
                  <a:lnTo>
                    <a:pt x="528" y="886"/>
                  </a:lnTo>
                  <a:cubicBezTo>
                    <a:pt x="525" y="868"/>
                    <a:pt x="526" y="808"/>
                    <a:pt x="526" y="787"/>
                  </a:cubicBezTo>
                  <a:cubicBezTo>
                    <a:pt x="532" y="331"/>
                    <a:pt x="546" y="550"/>
                    <a:pt x="393" y="473"/>
                  </a:cubicBezTo>
                  <a:lnTo>
                    <a:pt x="552" y="133"/>
                  </a:lnTo>
                  <a:close/>
                </a:path>
              </a:pathLst>
            </a:custGeom>
            <a:solidFill>
              <a:srgbClr val="F67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680"/>
            <p:cNvSpPr>
              <a:spLocks/>
            </p:cNvSpPr>
            <p:nvPr/>
          </p:nvSpPr>
          <p:spPr bwMode="auto">
            <a:xfrm>
              <a:off x="2953004" y="2548775"/>
              <a:ext cx="254235" cy="226750"/>
            </a:xfrm>
            <a:custGeom>
              <a:avLst/>
              <a:gdLst>
                <a:gd name="T0" fmla="*/ 571 w 1205"/>
                <a:gd name="T1" fmla="*/ 56 h 1080"/>
                <a:gd name="T2" fmla="*/ 726 w 1205"/>
                <a:gd name="T3" fmla="*/ 399 h 1080"/>
                <a:gd name="T4" fmla="*/ 588 w 1205"/>
                <a:gd name="T5" fmla="*/ 741 h 1080"/>
                <a:gd name="T6" fmla="*/ 586 w 1205"/>
                <a:gd name="T7" fmla="*/ 814 h 1080"/>
                <a:gd name="T8" fmla="*/ 563 w 1205"/>
                <a:gd name="T9" fmla="*/ 901 h 1080"/>
                <a:gd name="T10" fmla="*/ 464 w 1205"/>
                <a:gd name="T11" fmla="*/ 901 h 1080"/>
                <a:gd name="T12" fmla="*/ 442 w 1205"/>
                <a:gd name="T13" fmla="*/ 417 h 1080"/>
                <a:gd name="T14" fmla="*/ 300 w 1205"/>
                <a:gd name="T15" fmla="*/ 408 h 1080"/>
                <a:gd name="T16" fmla="*/ 490 w 1205"/>
                <a:gd name="T17" fmla="*/ 13 h 1080"/>
                <a:gd name="T18" fmla="*/ 194 w 1205"/>
                <a:gd name="T19" fmla="*/ 147 h 1080"/>
                <a:gd name="T20" fmla="*/ 106 w 1205"/>
                <a:gd name="T21" fmla="*/ 273 h 1080"/>
                <a:gd name="T22" fmla="*/ 286 w 1205"/>
                <a:gd name="T23" fmla="*/ 884 h 1080"/>
                <a:gd name="T24" fmla="*/ 318 w 1205"/>
                <a:gd name="T25" fmla="*/ 902 h 1080"/>
                <a:gd name="T26" fmla="*/ 843 w 1205"/>
                <a:gd name="T27" fmla="*/ 185 h 1080"/>
                <a:gd name="T28" fmla="*/ 571 w 1205"/>
                <a:gd name="T29" fmla="*/ 5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5" h="1080">
                  <a:moveTo>
                    <a:pt x="571" y="56"/>
                  </a:moveTo>
                  <a:cubicBezTo>
                    <a:pt x="579" y="154"/>
                    <a:pt x="672" y="314"/>
                    <a:pt x="726" y="399"/>
                  </a:cubicBezTo>
                  <a:cubicBezTo>
                    <a:pt x="548" y="488"/>
                    <a:pt x="591" y="238"/>
                    <a:pt x="588" y="741"/>
                  </a:cubicBezTo>
                  <a:cubicBezTo>
                    <a:pt x="588" y="754"/>
                    <a:pt x="588" y="802"/>
                    <a:pt x="586" y="814"/>
                  </a:cubicBezTo>
                  <a:lnTo>
                    <a:pt x="563" y="901"/>
                  </a:lnTo>
                  <a:lnTo>
                    <a:pt x="464" y="901"/>
                  </a:lnTo>
                  <a:cubicBezTo>
                    <a:pt x="420" y="812"/>
                    <a:pt x="442" y="532"/>
                    <a:pt x="442" y="417"/>
                  </a:cubicBezTo>
                  <a:lnTo>
                    <a:pt x="300" y="408"/>
                  </a:lnTo>
                  <a:lnTo>
                    <a:pt x="490" y="13"/>
                  </a:lnTo>
                  <a:cubicBezTo>
                    <a:pt x="338" y="39"/>
                    <a:pt x="267" y="60"/>
                    <a:pt x="194" y="147"/>
                  </a:cubicBezTo>
                  <a:cubicBezTo>
                    <a:pt x="156" y="193"/>
                    <a:pt x="138" y="206"/>
                    <a:pt x="106" y="273"/>
                  </a:cubicBezTo>
                  <a:cubicBezTo>
                    <a:pt x="0" y="500"/>
                    <a:pt x="112" y="777"/>
                    <a:pt x="286" y="884"/>
                  </a:cubicBezTo>
                  <a:cubicBezTo>
                    <a:pt x="294" y="889"/>
                    <a:pt x="314" y="901"/>
                    <a:pt x="318" y="902"/>
                  </a:cubicBezTo>
                  <a:cubicBezTo>
                    <a:pt x="654" y="1080"/>
                    <a:pt x="1205" y="718"/>
                    <a:pt x="843" y="185"/>
                  </a:cubicBezTo>
                  <a:cubicBezTo>
                    <a:pt x="795" y="114"/>
                    <a:pt x="686" y="0"/>
                    <a:pt x="571" y="56"/>
                  </a:cubicBezTo>
                  <a:close/>
                </a:path>
              </a:pathLst>
            </a:custGeom>
            <a:solidFill>
              <a:srgbClr val="F67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681"/>
            <p:cNvSpPr>
              <a:spLocks/>
            </p:cNvSpPr>
            <p:nvPr/>
          </p:nvSpPr>
          <p:spPr bwMode="auto">
            <a:xfrm>
              <a:off x="4224178" y="1424646"/>
              <a:ext cx="140173" cy="256983"/>
            </a:xfrm>
            <a:custGeom>
              <a:avLst/>
              <a:gdLst>
                <a:gd name="T0" fmla="*/ 671 w 671"/>
                <a:gd name="T1" fmla="*/ 1224 h 1224"/>
                <a:gd name="T2" fmla="*/ 671 w 671"/>
                <a:gd name="T3" fmla="*/ 0 h 1224"/>
                <a:gd name="T4" fmla="*/ 225 w 671"/>
                <a:gd name="T5" fmla="*/ 429 h 1224"/>
                <a:gd name="T6" fmla="*/ 394 w 671"/>
                <a:gd name="T7" fmla="*/ 954 h 1224"/>
                <a:gd name="T8" fmla="*/ 671 w 671"/>
                <a:gd name="T9" fmla="*/ 1224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1" h="1224">
                  <a:moveTo>
                    <a:pt x="671" y="1224"/>
                  </a:moveTo>
                  <a:lnTo>
                    <a:pt x="671" y="0"/>
                  </a:lnTo>
                  <a:lnTo>
                    <a:pt x="225" y="429"/>
                  </a:lnTo>
                  <a:cubicBezTo>
                    <a:pt x="0" y="645"/>
                    <a:pt x="311" y="868"/>
                    <a:pt x="394" y="954"/>
                  </a:cubicBezTo>
                  <a:cubicBezTo>
                    <a:pt x="486" y="1049"/>
                    <a:pt x="562" y="1157"/>
                    <a:pt x="671" y="1224"/>
                  </a:cubicBezTo>
                  <a:close/>
                </a:path>
              </a:pathLst>
            </a:custGeom>
            <a:solidFill>
              <a:srgbClr val="FD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682"/>
            <p:cNvSpPr>
              <a:spLocks/>
            </p:cNvSpPr>
            <p:nvPr/>
          </p:nvSpPr>
          <p:spPr bwMode="auto">
            <a:xfrm>
              <a:off x="3869623" y="1578561"/>
              <a:ext cx="277597" cy="272100"/>
            </a:xfrm>
            <a:custGeom>
              <a:avLst/>
              <a:gdLst>
                <a:gd name="T0" fmla="*/ 543 w 1315"/>
                <a:gd name="T1" fmla="*/ 592 h 1294"/>
                <a:gd name="T2" fmla="*/ 0 w 1315"/>
                <a:gd name="T3" fmla="*/ 1119 h 1294"/>
                <a:gd name="T4" fmla="*/ 181 w 1315"/>
                <a:gd name="T5" fmla="*/ 1294 h 1294"/>
                <a:gd name="T6" fmla="*/ 721 w 1315"/>
                <a:gd name="T7" fmla="*/ 770 h 1294"/>
                <a:gd name="T8" fmla="*/ 688 w 1315"/>
                <a:gd name="T9" fmla="*/ 706 h 1294"/>
                <a:gd name="T10" fmla="*/ 1132 w 1315"/>
                <a:gd name="T11" fmla="*/ 252 h 1294"/>
                <a:gd name="T12" fmla="*/ 1045 w 1315"/>
                <a:gd name="T13" fmla="*/ 190 h 1294"/>
                <a:gd name="T14" fmla="*/ 601 w 1315"/>
                <a:gd name="T15" fmla="*/ 627 h 1294"/>
                <a:gd name="T16" fmla="*/ 543 w 1315"/>
                <a:gd name="T17" fmla="*/ 592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5" h="1294">
                  <a:moveTo>
                    <a:pt x="543" y="592"/>
                  </a:moveTo>
                  <a:cubicBezTo>
                    <a:pt x="465" y="651"/>
                    <a:pt x="44" y="1040"/>
                    <a:pt x="0" y="1119"/>
                  </a:cubicBezTo>
                  <a:cubicBezTo>
                    <a:pt x="77" y="1256"/>
                    <a:pt x="36" y="1226"/>
                    <a:pt x="181" y="1294"/>
                  </a:cubicBezTo>
                  <a:cubicBezTo>
                    <a:pt x="297" y="1206"/>
                    <a:pt x="685" y="847"/>
                    <a:pt x="721" y="770"/>
                  </a:cubicBezTo>
                  <a:lnTo>
                    <a:pt x="688" y="706"/>
                  </a:lnTo>
                  <a:lnTo>
                    <a:pt x="1132" y="252"/>
                  </a:lnTo>
                  <a:cubicBezTo>
                    <a:pt x="1315" y="75"/>
                    <a:pt x="1234" y="0"/>
                    <a:pt x="1045" y="190"/>
                  </a:cubicBezTo>
                  <a:lnTo>
                    <a:pt x="601" y="627"/>
                  </a:lnTo>
                  <a:lnTo>
                    <a:pt x="543" y="592"/>
                  </a:lnTo>
                  <a:close/>
                </a:path>
              </a:pathLst>
            </a:custGeom>
            <a:solidFill>
              <a:srgbClr val="FD9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683"/>
            <p:cNvSpPr>
              <a:spLocks/>
            </p:cNvSpPr>
            <p:nvPr/>
          </p:nvSpPr>
          <p:spPr bwMode="auto">
            <a:xfrm>
              <a:off x="3869623" y="1982588"/>
              <a:ext cx="259732" cy="261106"/>
            </a:xfrm>
            <a:custGeom>
              <a:avLst/>
              <a:gdLst>
                <a:gd name="T0" fmla="*/ 538 w 1235"/>
                <a:gd name="T1" fmla="*/ 711 h 1239"/>
                <a:gd name="T2" fmla="*/ 606 w 1235"/>
                <a:gd name="T3" fmla="*/ 679 h 1239"/>
                <a:gd name="T4" fmla="*/ 1113 w 1235"/>
                <a:gd name="T5" fmla="*/ 1192 h 1239"/>
                <a:gd name="T6" fmla="*/ 1222 w 1235"/>
                <a:gd name="T7" fmla="*/ 1234 h 1239"/>
                <a:gd name="T8" fmla="*/ 977 w 1235"/>
                <a:gd name="T9" fmla="*/ 908 h 1239"/>
                <a:gd name="T10" fmla="*/ 681 w 1235"/>
                <a:gd name="T11" fmla="*/ 616 h 1239"/>
                <a:gd name="T12" fmla="*/ 727 w 1235"/>
                <a:gd name="T13" fmla="*/ 527 h 1239"/>
                <a:gd name="T14" fmla="*/ 155 w 1235"/>
                <a:gd name="T15" fmla="*/ 0 h 1239"/>
                <a:gd name="T16" fmla="*/ 111 w 1235"/>
                <a:gd name="T17" fmla="*/ 51 h 1239"/>
                <a:gd name="T18" fmla="*/ 0 w 1235"/>
                <a:gd name="T19" fmla="*/ 177 h 1239"/>
                <a:gd name="T20" fmla="*/ 538 w 1235"/>
                <a:gd name="T21" fmla="*/ 711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35" h="1239">
                  <a:moveTo>
                    <a:pt x="538" y="711"/>
                  </a:moveTo>
                  <a:lnTo>
                    <a:pt x="606" y="679"/>
                  </a:lnTo>
                  <a:lnTo>
                    <a:pt x="1113" y="1192"/>
                  </a:lnTo>
                  <a:cubicBezTo>
                    <a:pt x="1176" y="1239"/>
                    <a:pt x="1133" y="1230"/>
                    <a:pt x="1222" y="1234"/>
                  </a:cubicBezTo>
                  <a:cubicBezTo>
                    <a:pt x="1235" y="1115"/>
                    <a:pt x="1140" y="1072"/>
                    <a:pt x="977" y="908"/>
                  </a:cubicBezTo>
                  <a:cubicBezTo>
                    <a:pt x="877" y="808"/>
                    <a:pt x="787" y="707"/>
                    <a:pt x="681" y="616"/>
                  </a:cubicBezTo>
                  <a:cubicBezTo>
                    <a:pt x="701" y="558"/>
                    <a:pt x="692" y="582"/>
                    <a:pt x="727" y="527"/>
                  </a:cubicBezTo>
                  <a:cubicBezTo>
                    <a:pt x="572" y="412"/>
                    <a:pt x="300" y="43"/>
                    <a:pt x="155" y="0"/>
                  </a:cubicBezTo>
                  <a:cubicBezTo>
                    <a:pt x="143" y="12"/>
                    <a:pt x="126" y="35"/>
                    <a:pt x="111" y="51"/>
                  </a:cubicBezTo>
                  <a:cubicBezTo>
                    <a:pt x="28" y="140"/>
                    <a:pt x="47" y="87"/>
                    <a:pt x="0" y="177"/>
                  </a:cubicBezTo>
                  <a:cubicBezTo>
                    <a:pt x="52" y="263"/>
                    <a:pt x="479" y="689"/>
                    <a:pt x="538" y="711"/>
                  </a:cubicBezTo>
                  <a:close/>
                </a:path>
              </a:pathLst>
            </a:custGeom>
            <a:solidFill>
              <a:srgbClr val="FD9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684"/>
            <p:cNvSpPr>
              <a:spLocks/>
            </p:cNvSpPr>
            <p:nvPr/>
          </p:nvSpPr>
          <p:spPr bwMode="auto">
            <a:xfrm>
              <a:off x="3865501" y="2330270"/>
              <a:ext cx="261106" cy="259732"/>
            </a:xfrm>
            <a:custGeom>
              <a:avLst/>
              <a:gdLst>
                <a:gd name="T0" fmla="*/ 551 w 1239"/>
                <a:gd name="T1" fmla="*/ 515 h 1239"/>
                <a:gd name="T2" fmla="*/ 0 w 1239"/>
                <a:gd name="T3" fmla="*/ 1030 h 1239"/>
                <a:gd name="T4" fmla="*/ 178 w 1239"/>
                <a:gd name="T5" fmla="*/ 1239 h 1239"/>
                <a:gd name="T6" fmla="*/ 722 w 1239"/>
                <a:gd name="T7" fmla="*/ 689 h 1239"/>
                <a:gd name="T8" fmla="*/ 688 w 1239"/>
                <a:gd name="T9" fmla="*/ 619 h 1239"/>
                <a:gd name="T10" fmla="*/ 967 w 1239"/>
                <a:gd name="T11" fmla="*/ 347 h 1239"/>
                <a:gd name="T12" fmla="*/ 1239 w 1239"/>
                <a:gd name="T13" fmla="*/ 2 h 1239"/>
                <a:gd name="T14" fmla="*/ 1103 w 1239"/>
                <a:gd name="T15" fmla="*/ 62 h 1239"/>
                <a:gd name="T16" fmla="*/ 621 w 1239"/>
                <a:gd name="T17" fmla="*/ 550 h 1239"/>
                <a:gd name="T18" fmla="*/ 551 w 1239"/>
                <a:gd name="T19" fmla="*/ 515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9" h="1239">
                  <a:moveTo>
                    <a:pt x="551" y="515"/>
                  </a:moveTo>
                  <a:cubicBezTo>
                    <a:pt x="358" y="616"/>
                    <a:pt x="192" y="913"/>
                    <a:pt x="0" y="1030"/>
                  </a:cubicBezTo>
                  <a:cubicBezTo>
                    <a:pt x="131" y="1212"/>
                    <a:pt x="1" y="1068"/>
                    <a:pt x="178" y="1239"/>
                  </a:cubicBezTo>
                  <a:lnTo>
                    <a:pt x="722" y="689"/>
                  </a:lnTo>
                  <a:lnTo>
                    <a:pt x="688" y="619"/>
                  </a:lnTo>
                  <a:cubicBezTo>
                    <a:pt x="771" y="560"/>
                    <a:pt x="888" y="427"/>
                    <a:pt x="967" y="347"/>
                  </a:cubicBezTo>
                  <a:cubicBezTo>
                    <a:pt x="1226" y="86"/>
                    <a:pt x="1222" y="170"/>
                    <a:pt x="1239" y="2"/>
                  </a:cubicBezTo>
                  <a:cubicBezTo>
                    <a:pt x="1145" y="29"/>
                    <a:pt x="1188" y="0"/>
                    <a:pt x="1103" y="62"/>
                  </a:cubicBezTo>
                  <a:lnTo>
                    <a:pt x="621" y="550"/>
                  </a:lnTo>
                  <a:lnTo>
                    <a:pt x="551" y="515"/>
                  </a:lnTo>
                  <a:close/>
                </a:path>
              </a:pathLst>
            </a:custGeom>
            <a:solidFill>
              <a:srgbClr val="FD9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685"/>
            <p:cNvSpPr>
              <a:spLocks/>
            </p:cNvSpPr>
            <p:nvPr/>
          </p:nvSpPr>
          <p:spPr bwMode="auto">
            <a:xfrm>
              <a:off x="3472468" y="1982588"/>
              <a:ext cx="266603" cy="266603"/>
            </a:xfrm>
            <a:custGeom>
              <a:avLst/>
              <a:gdLst>
                <a:gd name="T0" fmla="*/ 539 w 1266"/>
                <a:gd name="T1" fmla="*/ 541 h 1265"/>
                <a:gd name="T2" fmla="*/ 583 w 1266"/>
                <a:gd name="T3" fmla="*/ 590 h 1265"/>
                <a:gd name="T4" fmla="*/ 64 w 1266"/>
                <a:gd name="T5" fmla="*/ 1104 h 1265"/>
                <a:gd name="T6" fmla="*/ 25 w 1266"/>
                <a:gd name="T7" fmla="*/ 1204 h 1265"/>
                <a:gd name="T8" fmla="*/ 214 w 1266"/>
                <a:gd name="T9" fmla="*/ 1106 h 1265"/>
                <a:gd name="T10" fmla="*/ 361 w 1266"/>
                <a:gd name="T11" fmla="*/ 957 h 1265"/>
                <a:gd name="T12" fmla="*/ 663 w 1266"/>
                <a:gd name="T13" fmla="*/ 672 h 1265"/>
                <a:gd name="T14" fmla="*/ 728 w 1266"/>
                <a:gd name="T15" fmla="*/ 711 h 1265"/>
                <a:gd name="T16" fmla="*/ 1266 w 1266"/>
                <a:gd name="T17" fmla="*/ 179 h 1265"/>
                <a:gd name="T18" fmla="*/ 1082 w 1266"/>
                <a:gd name="T19" fmla="*/ 0 h 1265"/>
                <a:gd name="T20" fmla="*/ 539 w 1266"/>
                <a:gd name="T21" fmla="*/ 541 h 1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6" h="1265">
                  <a:moveTo>
                    <a:pt x="539" y="541"/>
                  </a:moveTo>
                  <a:lnTo>
                    <a:pt x="583" y="590"/>
                  </a:lnTo>
                  <a:lnTo>
                    <a:pt x="64" y="1104"/>
                  </a:lnTo>
                  <a:cubicBezTo>
                    <a:pt x="0" y="1184"/>
                    <a:pt x="28" y="1109"/>
                    <a:pt x="25" y="1204"/>
                  </a:cubicBezTo>
                  <a:cubicBezTo>
                    <a:pt x="107" y="1221"/>
                    <a:pt x="61" y="1265"/>
                    <a:pt x="214" y="1106"/>
                  </a:cubicBezTo>
                  <a:cubicBezTo>
                    <a:pt x="268" y="1049"/>
                    <a:pt x="306" y="1012"/>
                    <a:pt x="361" y="957"/>
                  </a:cubicBezTo>
                  <a:cubicBezTo>
                    <a:pt x="439" y="878"/>
                    <a:pt x="571" y="726"/>
                    <a:pt x="663" y="672"/>
                  </a:cubicBezTo>
                  <a:lnTo>
                    <a:pt x="728" y="711"/>
                  </a:lnTo>
                  <a:lnTo>
                    <a:pt x="1266" y="179"/>
                  </a:lnTo>
                  <a:cubicBezTo>
                    <a:pt x="1229" y="108"/>
                    <a:pt x="1181" y="41"/>
                    <a:pt x="1082" y="0"/>
                  </a:cubicBezTo>
                  <a:lnTo>
                    <a:pt x="539" y="541"/>
                  </a:lnTo>
                  <a:close/>
                </a:path>
              </a:pathLst>
            </a:custGeom>
            <a:solidFill>
              <a:srgbClr val="FD9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686"/>
            <p:cNvSpPr>
              <a:spLocks/>
            </p:cNvSpPr>
            <p:nvPr/>
          </p:nvSpPr>
          <p:spPr bwMode="auto">
            <a:xfrm>
              <a:off x="3483462" y="1588181"/>
              <a:ext cx="256983" cy="262480"/>
            </a:xfrm>
            <a:custGeom>
              <a:avLst/>
              <a:gdLst>
                <a:gd name="T0" fmla="*/ 519 w 1225"/>
                <a:gd name="T1" fmla="*/ 702 h 1249"/>
                <a:gd name="T2" fmla="*/ 1033 w 1225"/>
                <a:gd name="T3" fmla="*/ 1249 h 1249"/>
                <a:gd name="T4" fmla="*/ 1225 w 1225"/>
                <a:gd name="T5" fmla="*/ 1037 h 1249"/>
                <a:gd name="T6" fmla="*/ 688 w 1225"/>
                <a:gd name="T7" fmla="*/ 527 h 1249"/>
                <a:gd name="T8" fmla="*/ 601 w 1225"/>
                <a:gd name="T9" fmla="*/ 571 h 1249"/>
                <a:gd name="T10" fmla="*/ 325 w 1225"/>
                <a:gd name="T11" fmla="*/ 263 h 1249"/>
                <a:gd name="T12" fmla="*/ 0 w 1225"/>
                <a:gd name="T13" fmla="*/ 28 h 1249"/>
                <a:gd name="T14" fmla="*/ 127 w 1225"/>
                <a:gd name="T15" fmla="*/ 189 h 1249"/>
                <a:gd name="T16" fmla="*/ 552 w 1225"/>
                <a:gd name="T17" fmla="*/ 618 h 1249"/>
                <a:gd name="T18" fmla="*/ 519 w 1225"/>
                <a:gd name="T19" fmla="*/ 702 h 1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5" h="1249">
                  <a:moveTo>
                    <a:pt x="519" y="702"/>
                  </a:moveTo>
                  <a:lnTo>
                    <a:pt x="1033" y="1249"/>
                  </a:lnTo>
                  <a:cubicBezTo>
                    <a:pt x="1156" y="1191"/>
                    <a:pt x="1175" y="1186"/>
                    <a:pt x="1225" y="1037"/>
                  </a:cubicBezTo>
                  <a:cubicBezTo>
                    <a:pt x="1082" y="932"/>
                    <a:pt x="808" y="581"/>
                    <a:pt x="688" y="527"/>
                  </a:cubicBezTo>
                  <a:cubicBezTo>
                    <a:pt x="628" y="582"/>
                    <a:pt x="676" y="547"/>
                    <a:pt x="601" y="571"/>
                  </a:cubicBezTo>
                  <a:cubicBezTo>
                    <a:pt x="555" y="468"/>
                    <a:pt x="402" y="341"/>
                    <a:pt x="325" y="263"/>
                  </a:cubicBezTo>
                  <a:cubicBezTo>
                    <a:pt x="145" y="82"/>
                    <a:pt x="120" y="0"/>
                    <a:pt x="0" y="28"/>
                  </a:cubicBezTo>
                  <a:cubicBezTo>
                    <a:pt x="23" y="140"/>
                    <a:pt x="49" y="117"/>
                    <a:pt x="127" y="189"/>
                  </a:cubicBezTo>
                  <a:lnTo>
                    <a:pt x="552" y="618"/>
                  </a:lnTo>
                  <a:lnTo>
                    <a:pt x="519" y="702"/>
                  </a:lnTo>
                  <a:close/>
                </a:path>
              </a:pathLst>
            </a:custGeom>
            <a:solidFill>
              <a:srgbClr val="FD9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687"/>
            <p:cNvSpPr>
              <a:spLocks/>
            </p:cNvSpPr>
            <p:nvPr/>
          </p:nvSpPr>
          <p:spPr bwMode="auto">
            <a:xfrm>
              <a:off x="3476590" y="2326148"/>
              <a:ext cx="259732" cy="261106"/>
            </a:xfrm>
            <a:custGeom>
              <a:avLst/>
              <a:gdLst>
                <a:gd name="T0" fmla="*/ 517 w 1230"/>
                <a:gd name="T1" fmla="*/ 704 h 1235"/>
                <a:gd name="T2" fmla="*/ 1041 w 1230"/>
                <a:gd name="T3" fmla="*/ 1235 h 1235"/>
                <a:gd name="T4" fmla="*/ 1230 w 1230"/>
                <a:gd name="T5" fmla="*/ 1053 h 1235"/>
                <a:gd name="T6" fmla="*/ 715 w 1230"/>
                <a:gd name="T7" fmla="*/ 512 h 1235"/>
                <a:gd name="T8" fmla="*/ 616 w 1230"/>
                <a:gd name="T9" fmla="*/ 560 h 1235"/>
                <a:gd name="T10" fmla="*/ 323 w 1230"/>
                <a:gd name="T11" fmla="*/ 261 h 1235"/>
                <a:gd name="T12" fmla="*/ 176 w 1230"/>
                <a:gd name="T13" fmla="*/ 112 h 1235"/>
                <a:gd name="T14" fmla="*/ 0 w 1230"/>
                <a:gd name="T15" fmla="*/ 25 h 1235"/>
                <a:gd name="T16" fmla="*/ 114 w 1230"/>
                <a:gd name="T17" fmla="*/ 199 h 1235"/>
                <a:gd name="T18" fmla="*/ 553 w 1230"/>
                <a:gd name="T19" fmla="*/ 635 h 1235"/>
                <a:gd name="T20" fmla="*/ 517 w 1230"/>
                <a:gd name="T21" fmla="*/ 704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30" h="1235">
                  <a:moveTo>
                    <a:pt x="517" y="704"/>
                  </a:moveTo>
                  <a:lnTo>
                    <a:pt x="1041" y="1235"/>
                  </a:lnTo>
                  <a:cubicBezTo>
                    <a:pt x="1143" y="1192"/>
                    <a:pt x="1167" y="1141"/>
                    <a:pt x="1230" y="1053"/>
                  </a:cubicBezTo>
                  <a:cubicBezTo>
                    <a:pt x="1121" y="950"/>
                    <a:pt x="781" y="634"/>
                    <a:pt x="715" y="512"/>
                  </a:cubicBezTo>
                  <a:lnTo>
                    <a:pt x="616" y="560"/>
                  </a:lnTo>
                  <a:cubicBezTo>
                    <a:pt x="517" y="451"/>
                    <a:pt x="426" y="366"/>
                    <a:pt x="323" y="261"/>
                  </a:cubicBezTo>
                  <a:cubicBezTo>
                    <a:pt x="268" y="206"/>
                    <a:pt x="229" y="168"/>
                    <a:pt x="176" y="112"/>
                  </a:cubicBezTo>
                  <a:cubicBezTo>
                    <a:pt x="116" y="49"/>
                    <a:pt x="83" y="0"/>
                    <a:pt x="0" y="25"/>
                  </a:cubicBezTo>
                  <a:cubicBezTo>
                    <a:pt x="4" y="118"/>
                    <a:pt x="44" y="130"/>
                    <a:pt x="114" y="199"/>
                  </a:cubicBezTo>
                  <a:lnTo>
                    <a:pt x="553" y="635"/>
                  </a:lnTo>
                  <a:lnTo>
                    <a:pt x="517" y="704"/>
                  </a:lnTo>
                  <a:close/>
                </a:path>
              </a:pathLst>
            </a:custGeom>
            <a:solidFill>
              <a:srgbClr val="FD9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688"/>
            <p:cNvSpPr>
              <a:spLocks/>
            </p:cNvSpPr>
            <p:nvPr/>
          </p:nvSpPr>
          <p:spPr bwMode="auto">
            <a:xfrm>
              <a:off x="3131656" y="2324773"/>
              <a:ext cx="262480" cy="255609"/>
            </a:xfrm>
            <a:custGeom>
              <a:avLst/>
              <a:gdLst>
                <a:gd name="T0" fmla="*/ 538 w 1250"/>
                <a:gd name="T1" fmla="*/ 514 h 1215"/>
                <a:gd name="T2" fmla="*/ 0 w 1250"/>
                <a:gd name="T3" fmla="*/ 1036 h 1215"/>
                <a:gd name="T4" fmla="*/ 88 w 1250"/>
                <a:gd name="T5" fmla="*/ 1135 h 1215"/>
                <a:gd name="T6" fmla="*/ 187 w 1250"/>
                <a:gd name="T7" fmla="*/ 1215 h 1215"/>
                <a:gd name="T8" fmla="*/ 705 w 1250"/>
                <a:gd name="T9" fmla="*/ 698 h 1215"/>
                <a:gd name="T10" fmla="*/ 672 w 1250"/>
                <a:gd name="T11" fmla="*/ 616 h 1215"/>
                <a:gd name="T12" fmla="*/ 1123 w 1250"/>
                <a:gd name="T13" fmla="*/ 196 h 1215"/>
                <a:gd name="T14" fmla="*/ 1197 w 1250"/>
                <a:gd name="T15" fmla="*/ 123 h 1215"/>
                <a:gd name="T16" fmla="*/ 1248 w 1250"/>
                <a:gd name="T17" fmla="*/ 0 h 1215"/>
                <a:gd name="T18" fmla="*/ 901 w 1250"/>
                <a:gd name="T19" fmla="*/ 270 h 1215"/>
                <a:gd name="T20" fmla="*/ 604 w 1250"/>
                <a:gd name="T21" fmla="*/ 547 h 1215"/>
                <a:gd name="T22" fmla="*/ 538 w 1250"/>
                <a:gd name="T23" fmla="*/ 514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50" h="1215">
                  <a:moveTo>
                    <a:pt x="538" y="514"/>
                  </a:moveTo>
                  <a:lnTo>
                    <a:pt x="0" y="1036"/>
                  </a:lnTo>
                  <a:cubicBezTo>
                    <a:pt x="29" y="1069"/>
                    <a:pt x="54" y="1102"/>
                    <a:pt x="88" y="1135"/>
                  </a:cubicBezTo>
                  <a:cubicBezTo>
                    <a:pt x="114" y="1161"/>
                    <a:pt x="166" y="1202"/>
                    <a:pt x="187" y="1215"/>
                  </a:cubicBezTo>
                  <a:cubicBezTo>
                    <a:pt x="241" y="1085"/>
                    <a:pt x="614" y="849"/>
                    <a:pt x="705" y="698"/>
                  </a:cubicBezTo>
                  <a:cubicBezTo>
                    <a:pt x="693" y="648"/>
                    <a:pt x="690" y="653"/>
                    <a:pt x="672" y="616"/>
                  </a:cubicBezTo>
                  <a:lnTo>
                    <a:pt x="1123" y="196"/>
                  </a:lnTo>
                  <a:cubicBezTo>
                    <a:pt x="1138" y="182"/>
                    <a:pt x="1191" y="132"/>
                    <a:pt x="1197" y="123"/>
                  </a:cubicBezTo>
                  <a:cubicBezTo>
                    <a:pt x="1250" y="45"/>
                    <a:pt x="1218" y="132"/>
                    <a:pt x="1248" y="0"/>
                  </a:cubicBezTo>
                  <a:cubicBezTo>
                    <a:pt x="1065" y="32"/>
                    <a:pt x="1011" y="171"/>
                    <a:pt x="901" y="270"/>
                  </a:cubicBezTo>
                  <a:lnTo>
                    <a:pt x="604" y="547"/>
                  </a:lnTo>
                  <a:lnTo>
                    <a:pt x="538" y="514"/>
                  </a:lnTo>
                  <a:close/>
                </a:path>
              </a:pathLst>
            </a:custGeom>
            <a:solidFill>
              <a:srgbClr val="FD9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Freeform 689"/>
            <p:cNvSpPr>
              <a:spLocks/>
            </p:cNvSpPr>
            <p:nvPr/>
          </p:nvSpPr>
          <p:spPr bwMode="auto">
            <a:xfrm>
              <a:off x="3807782" y="2562517"/>
              <a:ext cx="89325" cy="175903"/>
            </a:xfrm>
            <a:custGeom>
              <a:avLst/>
              <a:gdLst>
                <a:gd name="T0" fmla="*/ 25 w 420"/>
                <a:gd name="T1" fmla="*/ 838 h 838"/>
                <a:gd name="T2" fmla="*/ 401 w 420"/>
                <a:gd name="T3" fmla="*/ 403 h 838"/>
                <a:gd name="T4" fmla="*/ 0 w 420"/>
                <a:gd name="T5" fmla="*/ 10 h 838"/>
                <a:gd name="T6" fmla="*/ 162 w 420"/>
                <a:gd name="T7" fmla="*/ 360 h 838"/>
                <a:gd name="T8" fmla="*/ 27 w 420"/>
                <a:gd name="T9" fmla="*/ 379 h 838"/>
                <a:gd name="T10" fmla="*/ 27 w 420"/>
                <a:gd name="T11" fmla="*/ 550 h 838"/>
                <a:gd name="T12" fmla="*/ 25 w 420"/>
                <a:gd name="T13" fmla="*/ 838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0" h="838">
                  <a:moveTo>
                    <a:pt x="25" y="838"/>
                  </a:moveTo>
                  <a:cubicBezTo>
                    <a:pt x="268" y="822"/>
                    <a:pt x="420" y="641"/>
                    <a:pt x="401" y="403"/>
                  </a:cubicBezTo>
                  <a:cubicBezTo>
                    <a:pt x="383" y="188"/>
                    <a:pt x="231" y="0"/>
                    <a:pt x="0" y="10"/>
                  </a:cubicBezTo>
                  <a:lnTo>
                    <a:pt x="162" y="360"/>
                  </a:lnTo>
                  <a:lnTo>
                    <a:pt x="27" y="379"/>
                  </a:lnTo>
                  <a:lnTo>
                    <a:pt x="27" y="550"/>
                  </a:lnTo>
                  <a:lnTo>
                    <a:pt x="25" y="838"/>
                  </a:lnTo>
                  <a:close/>
                </a:path>
              </a:pathLst>
            </a:custGeom>
            <a:solidFill>
              <a:srgbClr val="F67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Freeform 690"/>
            <p:cNvSpPr>
              <a:spLocks/>
            </p:cNvSpPr>
            <p:nvPr/>
          </p:nvSpPr>
          <p:spPr bwMode="auto">
            <a:xfrm>
              <a:off x="3581033" y="2717806"/>
              <a:ext cx="151167" cy="148418"/>
            </a:xfrm>
            <a:custGeom>
              <a:avLst/>
              <a:gdLst>
                <a:gd name="T0" fmla="*/ 0 w 713"/>
                <a:gd name="T1" fmla="*/ 531 h 706"/>
                <a:gd name="T2" fmla="*/ 223 w 713"/>
                <a:gd name="T3" fmla="*/ 706 h 706"/>
                <a:gd name="T4" fmla="*/ 713 w 713"/>
                <a:gd name="T5" fmla="*/ 203 h 706"/>
                <a:gd name="T6" fmla="*/ 537 w 713"/>
                <a:gd name="T7" fmla="*/ 0 h 706"/>
                <a:gd name="T8" fmla="*/ 0 w 713"/>
                <a:gd name="T9" fmla="*/ 531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3" h="706">
                  <a:moveTo>
                    <a:pt x="0" y="531"/>
                  </a:moveTo>
                  <a:cubicBezTo>
                    <a:pt x="40" y="600"/>
                    <a:pt x="126" y="677"/>
                    <a:pt x="223" y="706"/>
                  </a:cubicBezTo>
                  <a:lnTo>
                    <a:pt x="713" y="203"/>
                  </a:lnTo>
                  <a:cubicBezTo>
                    <a:pt x="663" y="127"/>
                    <a:pt x="619" y="57"/>
                    <a:pt x="537" y="0"/>
                  </a:cubicBezTo>
                  <a:lnTo>
                    <a:pt x="0" y="531"/>
                  </a:lnTo>
                  <a:close/>
                </a:path>
              </a:pathLst>
            </a:custGeom>
            <a:solidFill>
              <a:srgbClr val="FD9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691"/>
            <p:cNvSpPr>
              <a:spLocks/>
            </p:cNvSpPr>
            <p:nvPr/>
          </p:nvSpPr>
          <p:spPr bwMode="auto">
            <a:xfrm>
              <a:off x="3701966" y="2562517"/>
              <a:ext cx="83828" cy="180026"/>
            </a:xfrm>
            <a:custGeom>
              <a:avLst/>
              <a:gdLst>
                <a:gd name="T0" fmla="*/ 385 w 401"/>
                <a:gd name="T1" fmla="*/ 856 h 856"/>
                <a:gd name="T2" fmla="*/ 389 w 401"/>
                <a:gd name="T3" fmla="*/ 502 h 856"/>
                <a:gd name="T4" fmla="*/ 389 w 401"/>
                <a:gd name="T5" fmla="*/ 376 h 856"/>
                <a:gd name="T6" fmla="*/ 248 w 401"/>
                <a:gd name="T7" fmla="*/ 368 h 856"/>
                <a:gd name="T8" fmla="*/ 391 w 401"/>
                <a:gd name="T9" fmla="*/ 71 h 856"/>
                <a:gd name="T10" fmla="*/ 264 w 401"/>
                <a:gd name="T11" fmla="*/ 49 h 856"/>
                <a:gd name="T12" fmla="*/ 139 w 401"/>
                <a:gd name="T13" fmla="*/ 722 h 856"/>
                <a:gd name="T14" fmla="*/ 385 w 401"/>
                <a:gd name="T15" fmla="*/ 856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1" h="856">
                  <a:moveTo>
                    <a:pt x="385" y="856"/>
                  </a:moveTo>
                  <a:lnTo>
                    <a:pt x="389" y="502"/>
                  </a:lnTo>
                  <a:lnTo>
                    <a:pt x="389" y="376"/>
                  </a:lnTo>
                  <a:lnTo>
                    <a:pt x="248" y="368"/>
                  </a:lnTo>
                  <a:lnTo>
                    <a:pt x="391" y="71"/>
                  </a:lnTo>
                  <a:cubicBezTo>
                    <a:pt x="378" y="44"/>
                    <a:pt x="401" y="0"/>
                    <a:pt x="264" y="49"/>
                  </a:cubicBezTo>
                  <a:cubicBezTo>
                    <a:pt x="0" y="144"/>
                    <a:pt x="1" y="518"/>
                    <a:pt x="139" y="722"/>
                  </a:cubicBezTo>
                  <a:cubicBezTo>
                    <a:pt x="187" y="793"/>
                    <a:pt x="260" y="848"/>
                    <a:pt x="385" y="856"/>
                  </a:cubicBezTo>
                  <a:close/>
                </a:path>
              </a:pathLst>
            </a:custGeom>
            <a:solidFill>
              <a:srgbClr val="F67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692"/>
            <p:cNvSpPr>
              <a:spLocks/>
            </p:cNvSpPr>
            <p:nvPr/>
          </p:nvSpPr>
          <p:spPr bwMode="auto">
            <a:xfrm>
              <a:off x="2848562" y="2713683"/>
              <a:ext cx="152541" cy="152540"/>
            </a:xfrm>
            <a:custGeom>
              <a:avLst/>
              <a:gdLst>
                <a:gd name="T0" fmla="*/ 0 w 726"/>
                <a:gd name="T1" fmla="*/ 518 h 721"/>
                <a:gd name="T2" fmla="*/ 215 w 726"/>
                <a:gd name="T3" fmla="*/ 721 h 721"/>
                <a:gd name="T4" fmla="*/ 714 w 726"/>
                <a:gd name="T5" fmla="*/ 196 h 721"/>
                <a:gd name="T6" fmla="*/ 522 w 726"/>
                <a:gd name="T7" fmla="*/ 0 h 721"/>
                <a:gd name="T8" fmla="*/ 0 w 726"/>
                <a:gd name="T9" fmla="*/ 518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6" h="721">
                  <a:moveTo>
                    <a:pt x="0" y="518"/>
                  </a:moveTo>
                  <a:cubicBezTo>
                    <a:pt x="55" y="591"/>
                    <a:pt x="130" y="685"/>
                    <a:pt x="215" y="721"/>
                  </a:cubicBezTo>
                  <a:cubicBezTo>
                    <a:pt x="228" y="591"/>
                    <a:pt x="599" y="273"/>
                    <a:pt x="714" y="196"/>
                  </a:cubicBezTo>
                  <a:cubicBezTo>
                    <a:pt x="581" y="10"/>
                    <a:pt x="726" y="151"/>
                    <a:pt x="522" y="0"/>
                  </a:cubicBezTo>
                  <a:cubicBezTo>
                    <a:pt x="395" y="96"/>
                    <a:pt x="99" y="397"/>
                    <a:pt x="0" y="518"/>
                  </a:cubicBezTo>
                  <a:close/>
                </a:path>
              </a:pathLst>
            </a:custGeom>
            <a:solidFill>
              <a:srgbClr val="FD9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693"/>
            <p:cNvSpPr>
              <a:spLocks/>
            </p:cNvSpPr>
            <p:nvPr/>
          </p:nvSpPr>
          <p:spPr bwMode="auto">
            <a:xfrm>
              <a:off x="2973618" y="1824550"/>
              <a:ext cx="89325" cy="171780"/>
            </a:xfrm>
            <a:custGeom>
              <a:avLst/>
              <a:gdLst>
                <a:gd name="T0" fmla="*/ 393 w 424"/>
                <a:gd name="T1" fmla="*/ 819 h 819"/>
                <a:gd name="T2" fmla="*/ 398 w 424"/>
                <a:gd name="T3" fmla="*/ 381 h 819"/>
                <a:gd name="T4" fmla="*/ 257 w 424"/>
                <a:gd name="T5" fmla="*/ 336 h 819"/>
                <a:gd name="T6" fmla="*/ 424 w 424"/>
                <a:gd name="T7" fmla="*/ 0 h 819"/>
                <a:gd name="T8" fmla="*/ 252 w 424"/>
                <a:gd name="T9" fmla="*/ 46 h 819"/>
                <a:gd name="T10" fmla="*/ 133 w 424"/>
                <a:gd name="T11" fmla="*/ 674 h 819"/>
                <a:gd name="T12" fmla="*/ 393 w 424"/>
                <a:gd name="T13" fmla="*/ 819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" h="819">
                  <a:moveTo>
                    <a:pt x="393" y="819"/>
                  </a:moveTo>
                  <a:lnTo>
                    <a:pt x="398" y="381"/>
                  </a:lnTo>
                  <a:lnTo>
                    <a:pt x="257" y="336"/>
                  </a:lnTo>
                  <a:lnTo>
                    <a:pt x="424" y="0"/>
                  </a:lnTo>
                  <a:lnTo>
                    <a:pt x="252" y="46"/>
                  </a:lnTo>
                  <a:cubicBezTo>
                    <a:pt x="23" y="194"/>
                    <a:pt x="0" y="454"/>
                    <a:pt x="133" y="674"/>
                  </a:cubicBezTo>
                  <a:cubicBezTo>
                    <a:pt x="194" y="776"/>
                    <a:pt x="257" y="777"/>
                    <a:pt x="393" y="819"/>
                  </a:cubicBezTo>
                  <a:close/>
                </a:path>
              </a:pathLst>
            </a:custGeom>
            <a:solidFill>
              <a:srgbClr val="F67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Freeform 694"/>
            <p:cNvSpPr>
              <a:spLocks/>
            </p:cNvSpPr>
            <p:nvPr/>
          </p:nvSpPr>
          <p:spPr bwMode="auto">
            <a:xfrm>
              <a:off x="3865501" y="2721929"/>
              <a:ext cx="141547" cy="138798"/>
            </a:xfrm>
            <a:custGeom>
              <a:avLst/>
              <a:gdLst>
                <a:gd name="T0" fmla="*/ 471 w 675"/>
                <a:gd name="T1" fmla="*/ 659 h 659"/>
                <a:gd name="T2" fmla="*/ 675 w 675"/>
                <a:gd name="T3" fmla="*/ 504 h 659"/>
                <a:gd name="T4" fmla="*/ 607 w 675"/>
                <a:gd name="T5" fmla="*/ 421 h 659"/>
                <a:gd name="T6" fmla="*/ 184 w 675"/>
                <a:gd name="T7" fmla="*/ 0 h 659"/>
                <a:gd name="T8" fmla="*/ 125 w 675"/>
                <a:gd name="T9" fmla="*/ 33 h 659"/>
                <a:gd name="T10" fmla="*/ 0 w 675"/>
                <a:gd name="T11" fmla="*/ 185 h 659"/>
                <a:gd name="T12" fmla="*/ 230 w 675"/>
                <a:gd name="T13" fmla="*/ 428 h 659"/>
                <a:gd name="T14" fmla="*/ 471 w 675"/>
                <a:gd name="T15" fmla="*/ 65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5" h="659">
                  <a:moveTo>
                    <a:pt x="471" y="659"/>
                  </a:moveTo>
                  <a:cubicBezTo>
                    <a:pt x="542" y="605"/>
                    <a:pt x="606" y="560"/>
                    <a:pt x="675" y="504"/>
                  </a:cubicBezTo>
                  <a:cubicBezTo>
                    <a:pt x="646" y="457"/>
                    <a:pt x="651" y="466"/>
                    <a:pt x="607" y="421"/>
                  </a:cubicBezTo>
                  <a:lnTo>
                    <a:pt x="184" y="0"/>
                  </a:lnTo>
                  <a:cubicBezTo>
                    <a:pt x="164" y="11"/>
                    <a:pt x="149" y="16"/>
                    <a:pt x="125" y="33"/>
                  </a:cubicBezTo>
                  <a:lnTo>
                    <a:pt x="0" y="185"/>
                  </a:lnTo>
                  <a:cubicBezTo>
                    <a:pt x="65" y="280"/>
                    <a:pt x="147" y="345"/>
                    <a:pt x="230" y="428"/>
                  </a:cubicBezTo>
                  <a:lnTo>
                    <a:pt x="471" y="659"/>
                  </a:lnTo>
                  <a:close/>
                </a:path>
              </a:pathLst>
            </a:custGeom>
            <a:solidFill>
              <a:srgbClr val="FD9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695"/>
            <p:cNvSpPr>
              <a:spLocks/>
            </p:cNvSpPr>
            <p:nvPr/>
          </p:nvSpPr>
          <p:spPr bwMode="auto">
            <a:xfrm>
              <a:off x="3124785" y="2715058"/>
              <a:ext cx="155290" cy="145669"/>
            </a:xfrm>
            <a:custGeom>
              <a:avLst/>
              <a:gdLst>
                <a:gd name="T0" fmla="*/ 462 w 735"/>
                <a:gd name="T1" fmla="*/ 692 h 692"/>
                <a:gd name="T2" fmla="*/ 735 w 735"/>
                <a:gd name="T3" fmla="*/ 498 h 692"/>
                <a:gd name="T4" fmla="*/ 216 w 735"/>
                <a:gd name="T5" fmla="*/ 0 h 692"/>
                <a:gd name="T6" fmla="*/ 23 w 735"/>
                <a:gd name="T7" fmla="*/ 194 h 692"/>
                <a:gd name="T8" fmla="*/ 462 w 735"/>
                <a:gd name="T9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5" h="692">
                  <a:moveTo>
                    <a:pt x="462" y="692"/>
                  </a:moveTo>
                  <a:lnTo>
                    <a:pt x="735" y="498"/>
                  </a:lnTo>
                  <a:cubicBezTo>
                    <a:pt x="627" y="467"/>
                    <a:pt x="267" y="78"/>
                    <a:pt x="216" y="0"/>
                  </a:cubicBezTo>
                  <a:cubicBezTo>
                    <a:pt x="0" y="167"/>
                    <a:pt x="164" y="22"/>
                    <a:pt x="23" y="194"/>
                  </a:cubicBezTo>
                  <a:cubicBezTo>
                    <a:pt x="134" y="267"/>
                    <a:pt x="429" y="549"/>
                    <a:pt x="462" y="692"/>
                  </a:cubicBezTo>
                  <a:close/>
                </a:path>
              </a:pathLst>
            </a:custGeom>
            <a:solidFill>
              <a:srgbClr val="FD9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696"/>
            <p:cNvSpPr>
              <a:spLocks/>
            </p:cNvSpPr>
            <p:nvPr/>
          </p:nvSpPr>
          <p:spPr bwMode="auto">
            <a:xfrm>
              <a:off x="4046901" y="1489236"/>
              <a:ext cx="191020" cy="182774"/>
            </a:xfrm>
            <a:custGeom>
              <a:avLst/>
              <a:gdLst>
                <a:gd name="T0" fmla="*/ 743 w 902"/>
                <a:gd name="T1" fmla="*/ 73 h 870"/>
                <a:gd name="T2" fmla="*/ 816 w 902"/>
                <a:gd name="T3" fmla="*/ 395 h 870"/>
                <a:gd name="T4" fmla="*/ 743 w 902"/>
                <a:gd name="T5" fmla="*/ 73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870">
                  <a:moveTo>
                    <a:pt x="743" y="73"/>
                  </a:moveTo>
                  <a:cubicBezTo>
                    <a:pt x="0" y="0"/>
                    <a:pt x="562" y="870"/>
                    <a:pt x="816" y="395"/>
                  </a:cubicBezTo>
                  <a:cubicBezTo>
                    <a:pt x="902" y="235"/>
                    <a:pt x="782" y="175"/>
                    <a:pt x="743" y="73"/>
                  </a:cubicBezTo>
                  <a:close/>
                </a:path>
              </a:pathLst>
            </a:custGeom>
            <a:solidFill>
              <a:srgbClr val="FF1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697"/>
            <p:cNvSpPr>
              <a:spLocks/>
            </p:cNvSpPr>
            <p:nvPr/>
          </p:nvSpPr>
          <p:spPr bwMode="auto">
            <a:xfrm>
              <a:off x="3016220" y="2548775"/>
              <a:ext cx="90700" cy="189646"/>
            </a:xfrm>
            <a:custGeom>
              <a:avLst/>
              <a:gdLst>
                <a:gd name="T0" fmla="*/ 271 w 426"/>
                <a:gd name="T1" fmla="*/ 55 h 900"/>
                <a:gd name="T2" fmla="*/ 255 w 426"/>
                <a:gd name="T3" fmla="*/ 40 h 900"/>
                <a:gd name="T4" fmla="*/ 239 w 426"/>
                <a:gd name="T5" fmla="*/ 27 h 900"/>
                <a:gd name="T6" fmla="*/ 190 w 426"/>
                <a:gd name="T7" fmla="*/ 12 h 900"/>
                <a:gd name="T8" fmla="*/ 0 w 426"/>
                <a:gd name="T9" fmla="*/ 407 h 900"/>
                <a:gd name="T10" fmla="*/ 142 w 426"/>
                <a:gd name="T11" fmla="*/ 416 h 900"/>
                <a:gd name="T12" fmla="*/ 164 w 426"/>
                <a:gd name="T13" fmla="*/ 900 h 900"/>
                <a:gd name="T14" fmla="*/ 263 w 426"/>
                <a:gd name="T15" fmla="*/ 900 h 900"/>
                <a:gd name="T16" fmla="*/ 286 w 426"/>
                <a:gd name="T17" fmla="*/ 813 h 900"/>
                <a:gd name="T18" fmla="*/ 288 w 426"/>
                <a:gd name="T19" fmla="*/ 740 h 900"/>
                <a:gd name="T20" fmla="*/ 426 w 426"/>
                <a:gd name="T21" fmla="*/ 398 h 900"/>
                <a:gd name="T22" fmla="*/ 271 w 426"/>
                <a:gd name="T23" fmla="*/ 55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6" h="900">
                  <a:moveTo>
                    <a:pt x="271" y="55"/>
                  </a:moveTo>
                  <a:cubicBezTo>
                    <a:pt x="266" y="50"/>
                    <a:pt x="258" y="34"/>
                    <a:pt x="255" y="40"/>
                  </a:cubicBezTo>
                  <a:cubicBezTo>
                    <a:pt x="252" y="45"/>
                    <a:pt x="242" y="29"/>
                    <a:pt x="239" y="27"/>
                  </a:cubicBezTo>
                  <a:cubicBezTo>
                    <a:pt x="183" y="0"/>
                    <a:pt x="255" y="21"/>
                    <a:pt x="190" y="12"/>
                  </a:cubicBezTo>
                  <a:lnTo>
                    <a:pt x="0" y="407"/>
                  </a:lnTo>
                  <a:lnTo>
                    <a:pt x="142" y="416"/>
                  </a:lnTo>
                  <a:cubicBezTo>
                    <a:pt x="142" y="531"/>
                    <a:pt x="120" y="811"/>
                    <a:pt x="164" y="900"/>
                  </a:cubicBezTo>
                  <a:lnTo>
                    <a:pt x="263" y="900"/>
                  </a:lnTo>
                  <a:lnTo>
                    <a:pt x="286" y="813"/>
                  </a:lnTo>
                  <a:cubicBezTo>
                    <a:pt x="288" y="801"/>
                    <a:pt x="288" y="753"/>
                    <a:pt x="288" y="740"/>
                  </a:cubicBezTo>
                  <a:cubicBezTo>
                    <a:pt x="291" y="237"/>
                    <a:pt x="248" y="487"/>
                    <a:pt x="426" y="398"/>
                  </a:cubicBezTo>
                  <a:cubicBezTo>
                    <a:pt x="372" y="313"/>
                    <a:pt x="279" y="153"/>
                    <a:pt x="271" y="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Freeform 698"/>
            <p:cNvSpPr>
              <a:spLocks/>
            </p:cNvSpPr>
            <p:nvPr/>
          </p:nvSpPr>
          <p:spPr bwMode="auto">
            <a:xfrm>
              <a:off x="3754187" y="2554272"/>
              <a:ext cx="87951" cy="188271"/>
            </a:xfrm>
            <a:custGeom>
              <a:avLst/>
              <a:gdLst>
                <a:gd name="T0" fmla="*/ 143 w 420"/>
                <a:gd name="T1" fmla="*/ 110 h 895"/>
                <a:gd name="T2" fmla="*/ 0 w 420"/>
                <a:gd name="T3" fmla="*/ 407 h 895"/>
                <a:gd name="T4" fmla="*/ 141 w 420"/>
                <a:gd name="T5" fmla="*/ 415 h 895"/>
                <a:gd name="T6" fmla="*/ 141 w 420"/>
                <a:gd name="T7" fmla="*/ 541 h 895"/>
                <a:gd name="T8" fmla="*/ 137 w 420"/>
                <a:gd name="T9" fmla="*/ 895 h 895"/>
                <a:gd name="T10" fmla="*/ 283 w 420"/>
                <a:gd name="T11" fmla="*/ 878 h 895"/>
                <a:gd name="T12" fmla="*/ 285 w 420"/>
                <a:gd name="T13" fmla="*/ 590 h 895"/>
                <a:gd name="T14" fmla="*/ 285 w 420"/>
                <a:gd name="T15" fmla="*/ 419 h 895"/>
                <a:gd name="T16" fmla="*/ 420 w 420"/>
                <a:gd name="T17" fmla="*/ 400 h 895"/>
                <a:gd name="T18" fmla="*/ 258 w 420"/>
                <a:gd name="T19" fmla="*/ 50 h 895"/>
                <a:gd name="T20" fmla="*/ 217 w 420"/>
                <a:gd name="T21" fmla="*/ 0 h 895"/>
                <a:gd name="T22" fmla="*/ 143 w 420"/>
                <a:gd name="T23" fmla="*/ 110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0" h="895">
                  <a:moveTo>
                    <a:pt x="143" y="110"/>
                  </a:moveTo>
                  <a:lnTo>
                    <a:pt x="0" y="407"/>
                  </a:lnTo>
                  <a:lnTo>
                    <a:pt x="141" y="415"/>
                  </a:lnTo>
                  <a:lnTo>
                    <a:pt x="141" y="541"/>
                  </a:lnTo>
                  <a:lnTo>
                    <a:pt x="137" y="895"/>
                  </a:lnTo>
                  <a:lnTo>
                    <a:pt x="283" y="878"/>
                  </a:lnTo>
                  <a:lnTo>
                    <a:pt x="285" y="590"/>
                  </a:lnTo>
                  <a:lnTo>
                    <a:pt x="285" y="419"/>
                  </a:lnTo>
                  <a:lnTo>
                    <a:pt x="420" y="400"/>
                  </a:lnTo>
                  <a:lnTo>
                    <a:pt x="258" y="50"/>
                  </a:lnTo>
                  <a:lnTo>
                    <a:pt x="217" y="0"/>
                  </a:lnTo>
                  <a:lnTo>
                    <a:pt x="143" y="1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699"/>
            <p:cNvSpPr>
              <a:spLocks/>
            </p:cNvSpPr>
            <p:nvPr/>
          </p:nvSpPr>
          <p:spPr bwMode="auto">
            <a:xfrm>
              <a:off x="3761058" y="1823176"/>
              <a:ext cx="87951" cy="188271"/>
            </a:xfrm>
            <a:custGeom>
              <a:avLst/>
              <a:gdLst>
                <a:gd name="T0" fmla="*/ 159 w 420"/>
                <a:gd name="T1" fmla="*/ 54 h 895"/>
                <a:gd name="T2" fmla="*/ 0 w 420"/>
                <a:gd name="T3" fmla="*/ 394 h 895"/>
                <a:gd name="T4" fmla="*/ 133 w 420"/>
                <a:gd name="T5" fmla="*/ 708 h 895"/>
                <a:gd name="T6" fmla="*/ 135 w 420"/>
                <a:gd name="T7" fmla="*/ 807 h 895"/>
                <a:gd name="T8" fmla="*/ 158 w 420"/>
                <a:gd name="T9" fmla="*/ 895 h 895"/>
                <a:gd name="T10" fmla="*/ 281 w 420"/>
                <a:gd name="T11" fmla="*/ 807 h 895"/>
                <a:gd name="T12" fmla="*/ 279 w 420"/>
                <a:gd name="T13" fmla="*/ 436 h 895"/>
                <a:gd name="T14" fmla="*/ 420 w 420"/>
                <a:gd name="T15" fmla="*/ 392 h 895"/>
                <a:gd name="T16" fmla="*/ 240 w 420"/>
                <a:gd name="T17" fmla="*/ 0 h 895"/>
                <a:gd name="T18" fmla="*/ 159 w 420"/>
                <a:gd name="T19" fmla="*/ 54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0" h="895">
                  <a:moveTo>
                    <a:pt x="159" y="54"/>
                  </a:moveTo>
                  <a:lnTo>
                    <a:pt x="0" y="394"/>
                  </a:lnTo>
                  <a:cubicBezTo>
                    <a:pt x="153" y="471"/>
                    <a:pt x="139" y="252"/>
                    <a:pt x="133" y="708"/>
                  </a:cubicBezTo>
                  <a:cubicBezTo>
                    <a:pt x="133" y="729"/>
                    <a:pt x="132" y="789"/>
                    <a:pt x="135" y="807"/>
                  </a:cubicBezTo>
                  <a:lnTo>
                    <a:pt x="158" y="895"/>
                  </a:lnTo>
                  <a:lnTo>
                    <a:pt x="281" y="807"/>
                  </a:lnTo>
                  <a:lnTo>
                    <a:pt x="279" y="436"/>
                  </a:lnTo>
                  <a:lnTo>
                    <a:pt x="420" y="392"/>
                  </a:lnTo>
                  <a:cubicBezTo>
                    <a:pt x="367" y="309"/>
                    <a:pt x="251" y="94"/>
                    <a:pt x="240" y="0"/>
                  </a:cubicBezTo>
                  <a:cubicBezTo>
                    <a:pt x="191" y="17"/>
                    <a:pt x="191" y="19"/>
                    <a:pt x="159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700"/>
            <p:cNvSpPr>
              <a:spLocks/>
            </p:cNvSpPr>
            <p:nvPr/>
          </p:nvSpPr>
          <p:spPr bwMode="auto">
            <a:xfrm>
              <a:off x="3027214" y="1809434"/>
              <a:ext cx="89325" cy="192394"/>
            </a:xfrm>
            <a:custGeom>
              <a:avLst/>
              <a:gdLst>
                <a:gd name="T0" fmla="*/ 167 w 421"/>
                <a:gd name="T1" fmla="*/ 68 h 909"/>
                <a:gd name="T2" fmla="*/ 0 w 421"/>
                <a:gd name="T3" fmla="*/ 404 h 909"/>
                <a:gd name="T4" fmla="*/ 141 w 421"/>
                <a:gd name="T5" fmla="*/ 449 h 909"/>
                <a:gd name="T6" fmla="*/ 136 w 421"/>
                <a:gd name="T7" fmla="*/ 887 h 909"/>
                <a:gd name="T8" fmla="*/ 261 w 421"/>
                <a:gd name="T9" fmla="*/ 909 h 909"/>
                <a:gd name="T10" fmla="*/ 281 w 421"/>
                <a:gd name="T11" fmla="*/ 420 h 909"/>
                <a:gd name="T12" fmla="*/ 421 w 421"/>
                <a:gd name="T13" fmla="*/ 413 h 909"/>
                <a:gd name="T14" fmla="*/ 220 w 421"/>
                <a:gd name="T15" fmla="*/ 0 h 909"/>
                <a:gd name="T16" fmla="*/ 167 w 421"/>
                <a:gd name="T17" fmla="*/ 68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1" h="909">
                  <a:moveTo>
                    <a:pt x="167" y="68"/>
                  </a:moveTo>
                  <a:lnTo>
                    <a:pt x="0" y="404"/>
                  </a:lnTo>
                  <a:lnTo>
                    <a:pt x="141" y="449"/>
                  </a:lnTo>
                  <a:lnTo>
                    <a:pt x="136" y="887"/>
                  </a:lnTo>
                  <a:lnTo>
                    <a:pt x="261" y="909"/>
                  </a:lnTo>
                  <a:lnTo>
                    <a:pt x="281" y="420"/>
                  </a:lnTo>
                  <a:lnTo>
                    <a:pt x="421" y="413"/>
                  </a:lnTo>
                  <a:lnTo>
                    <a:pt x="220" y="0"/>
                  </a:lnTo>
                  <a:lnTo>
                    <a:pt x="167" y="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Rectangle 701"/>
            <p:cNvSpPr>
              <a:spLocks noChangeArrowheads="1"/>
            </p:cNvSpPr>
            <p:nvPr/>
          </p:nvSpPr>
          <p:spPr bwMode="auto">
            <a:xfrm>
              <a:off x="4516433" y="1176334"/>
              <a:ext cx="1765900" cy="1765899"/>
            </a:xfrm>
            <a:prstGeom prst="rect">
              <a:avLst/>
            </a:prstGeom>
            <a:noFill/>
            <a:ln w="12700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702"/>
            <p:cNvSpPr>
              <a:spLocks/>
            </p:cNvSpPr>
            <p:nvPr/>
          </p:nvSpPr>
          <p:spPr bwMode="auto">
            <a:xfrm>
              <a:off x="4607133" y="1270731"/>
              <a:ext cx="1569384" cy="1605113"/>
            </a:xfrm>
            <a:custGeom>
              <a:avLst/>
              <a:gdLst>
                <a:gd name="T0" fmla="*/ 7455 w 7455"/>
                <a:gd name="T1" fmla="*/ 7626 h 7626"/>
                <a:gd name="T2" fmla="*/ 7012 w 7455"/>
                <a:gd name="T3" fmla="*/ 4642 h 7626"/>
                <a:gd name="T4" fmla="*/ 7149 w 7455"/>
                <a:gd name="T5" fmla="*/ 5195 h 7626"/>
                <a:gd name="T6" fmla="*/ 7309 w 7455"/>
                <a:gd name="T7" fmla="*/ 5570 h 7626"/>
                <a:gd name="T8" fmla="*/ 6787 w 7455"/>
                <a:gd name="T9" fmla="*/ 5141 h 7626"/>
                <a:gd name="T10" fmla="*/ 7137 w 7455"/>
                <a:gd name="T11" fmla="*/ 5716 h 7626"/>
                <a:gd name="T12" fmla="*/ 5872 w 7455"/>
                <a:gd name="T13" fmla="*/ 5766 h 7626"/>
                <a:gd name="T14" fmla="*/ 5340 w 7455"/>
                <a:gd name="T15" fmla="*/ 6820 h 7626"/>
                <a:gd name="T16" fmla="*/ 5662 w 7455"/>
                <a:gd name="T17" fmla="*/ 7441 h 7626"/>
                <a:gd name="T18" fmla="*/ 5667 w 7455"/>
                <a:gd name="T19" fmla="*/ 7458 h 7626"/>
                <a:gd name="T20" fmla="*/ 5065 w 7455"/>
                <a:gd name="T21" fmla="*/ 7103 h 7626"/>
                <a:gd name="T22" fmla="*/ 4033 w 7455"/>
                <a:gd name="T23" fmla="*/ 7586 h 7626"/>
                <a:gd name="T24" fmla="*/ 4398 w 7455"/>
                <a:gd name="T25" fmla="*/ 6972 h 7626"/>
                <a:gd name="T26" fmla="*/ 3728 w 7455"/>
                <a:gd name="T27" fmla="*/ 7357 h 7626"/>
                <a:gd name="T28" fmla="*/ 4263 w 7455"/>
                <a:gd name="T29" fmla="*/ 6306 h 7626"/>
                <a:gd name="T30" fmla="*/ 3177 w 7455"/>
                <a:gd name="T31" fmla="*/ 5199 h 7626"/>
                <a:gd name="T32" fmla="*/ 2120 w 7455"/>
                <a:gd name="T33" fmla="*/ 6021 h 7626"/>
                <a:gd name="T34" fmla="*/ 1885 w 7455"/>
                <a:gd name="T35" fmla="*/ 6795 h 7626"/>
                <a:gd name="T36" fmla="*/ 2227 w 7455"/>
                <a:gd name="T37" fmla="*/ 7424 h 7626"/>
                <a:gd name="T38" fmla="*/ 2180 w 7455"/>
                <a:gd name="T39" fmla="*/ 7401 h 7626"/>
                <a:gd name="T40" fmla="*/ 1613 w 7455"/>
                <a:gd name="T41" fmla="*/ 7089 h 7626"/>
                <a:gd name="T42" fmla="*/ 776 w 7455"/>
                <a:gd name="T43" fmla="*/ 7376 h 7626"/>
                <a:gd name="T44" fmla="*/ 550 w 7455"/>
                <a:gd name="T45" fmla="*/ 7558 h 7626"/>
                <a:gd name="T46" fmla="*/ 296 w 7455"/>
                <a:gd name="T47" fmla="*/ 7308 h 7626"/>
                <a:gd name="T48" fmla="*/ 810 w 7455"/>
                <a:gd name="T49" fmla="*/ 6251 h 7626"/>
                <a:gd name="T50" fmla="*/ 341 w 7455"/>
                <a:gd name="T51" fmla="*/ 5693 h 7626"/>
                <a:gd name="T52" fmla="*/ 534 w 7455"/>
                <a:gd name="T53" fmla="*/ 5522 h 7626"/>
                <a:gd name="T54" fmla="*/ 1072 w 7455"/>
                <a:gd name="T55" fmla="*/ 5990 h 7626"/>
                <a:gd name="T56" fmla="*/ 1894 w 7455"/>
                <a:gd name="T57" fmla="*/ 5732 h 7626"/>
                <a:gd name="T58" fmla="*/ 2615 w 7455"/>
                <a:gd name="T59" fmla="*/ 5011 h 7626"/>
                <a:gd name="T60" fmla="*/ 1638 w 7455"/>
                <a:gd name="T61" fmla="*/ 3623 h 7626"/>
                <a:gd name="T62" fmla="*/ 824 w 7455"/>
                <a:gd name="T63" fmla="*/ 3904 h 7626"/>
                <a:gd name="T64" fmla="*/ 562 w 7455"/>
                <a:gd name="T65" fmla="*/ 4065 h 7626"/>
                <a:gd name="T66" fmla="*/ 377 w 7455"/>
                <a:gd name="T67" fmla="*/ 3894 h 7626"/>
                <a:gd name="T68" fmla="*/ 314 w 7455"/>
                <a:gd name="T69" fmla="*/ 3832 h 7626"/>
                <a:gd name="T70" fmla="*/ 791 w 7455"/>
                <a:gd name="T71" fmla="*/ 3012 h 7626"/>
                <a:gd name="T72" fmla="*/ 400 w 7455"/>
                <a:gd name="T73" fmla="*/ 2363 h 7626"/>
                <a:gd name="T74" fmla="*/ 532 w 7455"/>
                <a:gd name="T75" fmla="*/ 2218 h 7626"/>
                <a:gd name="T76" fmla="*/ 878 w 7455"/>
                <a:gd name="T77" fmla="*/ 2300 h 7626"/>
                <a:gd name="T78" fmla="*/ 1638 w 7455"/>
                <a:gd name="T79" fmla="*/ 2538 h 7626"/>
                <a:gd name="T80" fmla="*/ 2531 w 7455"/>
                <a:gd name="T81" fmla="*/ 1676 h 7626"/>
                <a:gd name="T82" fmla="*/ 2173 w 7455"/>
                <a:gd name="T83" fmla="*/ 660 h 7626"/>
                <a:gd name="T84" fmla="*/ 2804 w 7455"/>
                <a:gd name="T85" fmla="*/ 1085 h 7626"/>
                <a:gd name="T86" fmla="*/ 2332 w 7455"/>
                <a:gd name="T87" fmla="*/ 521 h 7626"/>
                <a:gd name="T88" fmla="*/ 2917 w 7455"/>
                <a:gd name="T89" fmla="*/ 897 h 7626"/>
                <a:gd name="T90" fmla="*/ 3817 w 7455"/>
                <a:gd name="T91" fmla="*/ 437 h 7626"/>
                <a:gd name="T92" fmla="*/ 3336 w 7455"/>
                <a:gd name="T93" fmla="*/ 1137 h 7626"/>
                <a:gd name="T94" fmla="*/ 3658 w 7455"/>
                <a:gd name="T95" fmla="*/ 872 h 7626"/>
                <a:gd name="T96" fmla="*/ 4063 w 7455"/>
                <a:gd name="T97" fmla="*/ 660 h 7626"/>
                <a:gd name="T98" fmla="*/ 3554 w 7455"/>
                <a:gd name="T99" fmla="*/ 1530 h 7626"/>
                <a:gd name="T100" fmla="*/ 4562 w 7455"/>
                <a:gd name="T101" fmla="*/ 2563 h 7626"/>
                <a:gd name="T102" fmla="*/ 5408 w 7455"/>
                <a:gd name="T103" fmla="*/ 2264 h 7626"/>
                <a:gd name="T104" fmla="*/ 5808 w 7455"/>
                <a:gd name="T105" fmla="*/ 1873 h 7626"/>
                <a:gd name="T106" fmla="*/ 5653 w 7455"/>
                <a:gd name="T107" fmla="*/ 709 h 7626"/>
                <a:gd name="T108" fmla="*/ 6187 w 7455"/>
                <a:gd name="T109" fmla="*/ 1048 h 7626"/>
                <a:gd name="T110" fmla="*/ 5821 w 7455"/>
                <a:gd name="T111" fmla="*/ 561 h 7626"/>
                <a:gd name="T112" fmla="*/ 6228 w 7455"/>
                <a:gd name="T113" fmla="*/ 763 h 7626"/>
                <a:gd name="T114" fmla="*/ 7235 w 7455"/>
                <a:gd name="T115" fmla="*/ 468 h 7626"/>
                <a:gd name="T116" fmla="*/ 7455 w 7455"/>
                <a:gd name="T117" fmla="*/ 660 h 7626"/>
                <a:gd name="T118" fmla="*/ 0 w 7455"/>
                <a:gd name="T119" fmla="*/ 0 h 7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455" h="7626">
                  <a:moveTo>
                    <a:pt x="0" y="7626"/>
                  </a:moveTo>
                  <a:lnTo>
                    <a:pt x="7455" y="7626"/>
                  </a:lnTo>
                  <a:lnTo>
                    <a:pt x="7455" y="4227"/>
                  </a:lnTo>
                  <a:cubicBezTo>
                    <a:pt x="7352" y="4288"/>
                    <a:pt x="7136" y="4526"/>
                    <a:pt x="7012" y="4642"/>
                  </a:cubicBezTo>
                  <a:cubicBezTo>
                    <a:pt x="6873" y="4771"/>
                    <a:pt x="6877" y="4920"/>
                    <a:pt x="7004" y="5046"/>
                  </a:cubicBezTo>
                  <a:cubicBezTo>
                    <a:pt x="7060" y="5101"/>
                    <a:pt x="7095" y="5139"/>
                    <a:pt x="7149" y="5195"/>
                  </a:cubicBezTo>
                  <a:cubicBezTo>
                    <a:pt x="7229" y="5278"/>
                    <a:pt x="7373" y="5406"/>
                    <a:pt x="7435" y="5500"/>
                  </a:cubicBezTo>
                  <a:lnTo>
                    <a:pt x="7309" y="5570"/>
                  </a:lnTo>
                  <a:lnTo>
                    <a:pt x="6843" y="5106"/>
                  </a:lnTo>
                  <a:cubicBezTo>
                    <a:pt x="6757" y="5038"/>
                    <a:pt x="6749" y="5088"/>
                    <a:pt x="6787" y="5141"/>
                  </a:cubicBezTo>
                  <a:cubicBezTo>
                    <a:pt x="6821" y="5190"/>
                    <a:pt x="7175" y="5509"/>
                    <a:pt x="7255" y="5622"/>
                  </a:cubicBezTo>
                  <a:cubicBezTo>
                    <a:pt x="7219" y="5677"/>
                    <a:pt x="7193" y="5687"/>
                    <a:pt x="7137" y="5716"/>
                  </a:cubicBezTo>
                  <a:cubicBezTo>
                    <a:pt x="6901" y="5495"/>
                    <a:pt x="6702" y="5191"/>
                    <a:pt x="6478" y="5227"/>
                  </a:cubicBezTo>
                  <a:cubicBezTo>
                    <a:pt x="6329" y="5250"/>
                    <a:pt x="6020" y="5682"/>
                    <a:pt x="5872" y="5766"/>
                  </a:cubicBezTo>
                  <a:cubicBezTo>
                    <a:pt x="5805" y="5883"/>
                    <a:pt x="5566" y="6084"/>
                    <a:pt x="5454" y="6188"/>
                  </a:cubicBezTo>
                  <a:cubicBezTo>
                    <a:pt x="5198" y="6427"/>
                    <a:pt x="5505" y="6225"/>
                    <a:pt x="5340" y="6820"/>
                  </a:cubicBezTo>
                  <a:cubicBezTo>
                    <a:pt x="5442" y="6917"/>
                    <a:pt x="5790" y="7254"/>
                    <a:pt x="5842" y="7361"/>
                  </a:cubicBezTo>
                  <a:cubicBezTo>
                    <a:pt x="5786" y="7392"/>
                    <a:pt x="5735" y="7419"/>
                    <a:pt x="5662" y="7441"/>
                  </a:cubicBezTo>
                  <a:cubicBezTo>
                    <a:pt x="5636" y="7400"/>
                    <a:pt x="5228" y="6971"/>
                    <a:pt x="5191" y="6951"/>
                  </a:cubicBezTo>
                  <a:cubicBezTo>
                    <a:pt x="5203" y="7036"/>
                    <a:pt x="5586" y="7398"/>
                    <a:pt x="5667" y="7458"/>
                  </a:cubicBezTo>
                  <a:cubicBezTo>
                    <a:pt x="5596" y="7523"/>
                    <a:pt x="5603" y="7545"/>
                    <a:pt x="5516" y="7576"/>
                  </a:cubicBezTo>
                  <a:lnTo>
                    <a:pt x="5065" y="7103"/>
                  </a:lnTo>
                  <a:cubicBezTo>
                    <a:pt x="4815" y="7153"/>
                    <a:pt x="4790" y="7188"/>
                    <a:pt x="4546" y="7103"/>
                  </a:cubicBezTo>
                  <a:cubicBezTo>
                    <a:pt x="4452" y="7207"/>
                    <a:pt x="4143" y="7509"/>
                    <a:pt x="4033" y="7586"/>
                  </a:cubicBezTo>
                  <a:lnTo>
                    <a:pt x="3881" y="7483"/>
                  </a:lnTo>
                  <a:lnTo>
                    <a:pt x="4398" y="6972"/>
                  </a:lnTo>
                  <a:cubicBezTo>
                    <a:pt x="4268" y="7000"/>
                    <a:pt x="4049" y="7321"/>
                    <a:pt x="3862" y="7461"/>
                  </a:cubicBezTo>
                  <a:lnTo>
                    <a:pt x="3728" y="7357"/>
                  </a:lnTo>
                  <a:lnTo>
                    <a:pt x="4263" y="6824"/>
                  </a:lnTo>
                  <a:cubicBezTo>
                    <a:pt x="4213" y="6525"/>
                    <a:pt x="4196" y="6616"/>
                    <a:pt x="4263" y="6306"/>
                  </a:cubicBezTo>
                  <a:cubicBezTo>
                    <a:pt x="4124" y="6145"/>
                    <a:pt x="3840" y="5915"/>
                    <a:pt x="3763" y="5759"/>
                  </a:cubicBezTo>
                  <a:cubicBezTo>
                    <a:pt x="3657" y="5702"/>
                    <a:pt x="3355" y="5336"/>
                    <a:pt x="3177" y="5199"/>
                  </a:cubicBezTo>
                  <a:cubicBezTo>
                    <a:pt x="2912" y="5218"/>
                    <a:pt x="2991" y="5178"/>
                    <a:pt x="2837" y="5330"/>
                  </a:cubicBezTo>
                  <a:cubicBezTo>
                    <a:pt x="2693" y="5472"/>
                    <a:pt x="2202" y="5980"/>
                    <a:pt x="2120" y="6021"/>
                  </a:cubicBezTo>
                  <a:cubicBezTo>
                    <a:pt x="2064" y="6126"/>
                    <a:pt x="1961" y="6190"/>
                    <a:pt x="1885" y="6278"/>
                  </a:cubicBezTo>
                  <a:cubicBezTo>
                    <a:pt x="1950" y="6535"/>
                    <a:pt x="1957" y="6538"/>
                    <a:pt x="1885" y="6795"/>
                  </a:cubicBezTo>
                  <a:lnTo>
                    <a:pt x="2385" y="7327"/>
                  </a:lnTo>
                  <a:cubicBezTo>
                    <a:pt x="2340" y="7354"/>
                    <a:pt x="2267" y="7408"/>
                    <a:pt x="2227" y="7424"/>
                  </a:cubicBezTo>
                  <a:cubicBezTo>
                    <a:pt x="2163" y="7318"/>
                    <a:pt x="1823" y="6964"/>
                    <a:pt x="1735" y="6922"/>
                  </a:cubicBezTo>
                  <a:cubicBezTo>
                    <a:pt x="1772" y="7004"/>
                    <a:pt x="2097" y="7315"/>
                    <a:pt x="2180" y="7401"/>
                  </a:cubicBezTo>
                  <a:lnTo>
                    <a:pt x="2078" y="7531"/>
                  </a:lnTo>
                  <a:cubicBezTo>
                    <a:pt x="2001" y="7503"/>
                    <a:pt x="1671" y="7168"/>
                    <a:pt x="1613" y="7089"/>
                  </a:cubicBezTo>
                  <a:cubicBezTo>
                    <a:pt x="1487" y="7097"/>
                    <a:pt x="1414" y="7149"/>
                    <a:pt x="1261" y="7123"/>
                  </a:cubicBezTo>
                  <a:cubicBezTo>
                    <a:pt x="985" y="7077"/>
                    <a:pt x="1177" y="6987"/>
                    <a:pt x="776" y="7376"/>
                  </a:cubicBezTo>
                  <a:cubicBezTo>
                    <a:pt x="732" y="7418"/>
                    <a:pt x="708" y="7442"/>
                    <a:pt x="665" y="7486"/>
                  </a:cubicBezTo>
                  <a:cubicBezTo>
                    <a:pt x="609" y="7541"/>
                    <a:pt x="610" y="7563"/>
                    <a:pt x="550" y="7558"/>
                  </a:cubicBezTo>
                  <a:cubicBezTo>
                    <a:pt x="467" y="7524"/>
                    <a:pt x="391" y="7429"/>
                    <a:pt x="336" y="7358"/>
                  </a:cubicBezTo>
                  <a:cubicBezTo>
                    <a:pt x="263" y="7316"/>
                    <a:pt x="315" y="7351"/>
                    <a:pt x="296" y="7308"/>
                  </a:cubicBezTo>
                  <a:lnTo>
                    <a:pt x="803" y="6795"/>
                  </a:lnTo>
                  <a:cubicBezTo>
                    <a:pt x="743" y="6469"/>
                    <a:pt x="761" y="6562"/>
                    <a:pt x="810" y="6251"/>
                  </a:cubicBezTo>
                  <a:cubicBezTo>
                    <a:pt x="620" y="6103"/>
                    <a:pt x="449" y="5865"/>
                    <a:pt x="289" y="5750"/>
                  </a:cubicBezTo>
                  <a:cubicBezTo>
                    <a:pt x="291" y="5635"/>
                    <a:pt x="279" y="5738"/>
                    <a:pt x="341" y="5693"/>
                  </a:cubicBezTo>
                  <a:cubicBezTo>
                    <a:pt x="368" y="5661"/>
                    <a:pt x="401" y="5651"/>
                    <a:pt x="435" y="5619"/>
                  </a:cubicBezTo>
                  <a:cubicBezTo>
                    <a:pt x="487" y="5570"/>
                    <a:pt x="474" y="5565"/>
                    <a:pt x="534" y="5522"/>
                  </a:cubicBezTo>
                  <a:cubicBezTo>
                    <a:pt x="554" y="5465"/>
                    <a:pt x="527" y="5490"/>
                    <a:pt x="588" y="5477"/>
                  </a:cubicBezTo>
                  <a:cubicBezTo>
                    <a:pt x="709" y="5649"/>
                    <a:pt x="948" y="5811"/>
                    <a:pt x="1072" y="5990"/>
                  </a:cubicBezTo>
                  <a:cubicBezTo>
                    <a:pt x="1394" y="5974"/>
                    <a:pt x="1117" y="5902"/>
                    <a:pt x="1613" y="5995"/>
                  </a:cubicBezTo>
                  <a:cubicBezTo>
                    <a:pt x="1714" y="5917"/>
                    <a:pt x="1801" y="5822"/>
                    <a:pt x="1894" y="5732"/>
                  </a:cubicBezTo>
                  <a:cubicBezTo>
                    <a:pt x="1958" y="5671"/>
                    <a:pt x="2109" y="5496"/>
                    <a:pt x="2169" y="5461"/>
                  </a:cubicBezTo>
                  <a:lnTo>
                    <a:pt x="2615" y="5011"/>
                  </a:lnTo>
                  <a:cubicBezTo>
                    <a:pt x="2972" y="4682"/>
                    <a:pt x="2284" y="4408"/>
                    <a:pt x="2165" y="4129"/>
                  </a:cubicBezTo>
                  <a:lnTo>
                    <a:pt x="1638" y="3623"/>
                  </a:lnTo>
                  <a:cubicBezTo>
                    <a:pt x="1515" y="3638"/>
                    <a:pt x="1447" y="3685"/>
                    <a:pt x="1298" y="3664"/>
                  </a:cubicBezTo>
                  <a:cubicBezTo>
                    <a:pt x="1018" y="3624"/>
                    <a:pt x="1187" y="3528"/>
                    <a:pt x="824" y="3904"/>
                  </a:cubicBezTo>
                  <a:cubicBezTo>
                    <a:pt x="752" y="3978"/>
                    <a:pt x="683" y="4033"/>
                    <a:pt x="618" y="4105"/>
                  </a:cubicBezTo>
                  <a:cubicBezTo>
                    <a:pt x="568" y="4084"/>
                    <a:pt x="600" y="4108"/>
                    <a:pt x="562" y="4065"/>
                  </a:cubicBezTo>
                  <a:cubicBezTo>
                    <a:pt x="467" y="4003"/>
                    <a:pt x="521" y="4027"/>
                    <a:pt x="470" y="3978"/>
                  </a:cubicBezTo>
                  <a:lnTo>
                    <a:pt x="377" y="3894"/>
                  </a:lnTo>
                  <a:cubicBezTo>
                    <a:pt x="374" y="3892"/>
                    <a:pt x="369" y="3885"/>
                    <a:pt x="364" y="3881"/>
                  </a:cubicBezTo>
                  <a:cubicBezTo>
                    <a:pt x="301" y="3873"/>
                    <a:pt x="333" y="3897"/>
                    <a:pt x="314" y="3832"/>
                  </a:cubicBezTo>
                  <a:lnTo>
                    <a:pt x="828" y="3348"/>
                  </a:lnTo>
                  <a:cubicBezTo>
                    <a:pt x="815" y="3224"/>
                    <a:pt x="775" y="3158"/>
                    <a:pt x="791" y="3012"/>
                  </a:cubicBezTo>
                  <a:cubicBezTo>
                    <a:pt x="810" y="2845"/>
                    <a:pt x="882" y="2859"/>
                    <a:pt x="789" y="2758"/>
                  </a:cubicBezTo>
                  <a:cubicBezTo>
                    <a:pt x="686" y="2646"/>
                    <a:pt x="506" y="2446"/>
                    <a:pt x="400" y="2363"/>
                  </a:cubicBezTo>
                  <a:lnTo>
                    <a:pt x="435" y="2327"/>
                  </a:lnTo>
                  <a:cubicBezTo>
                    <a:pt x="473" y="2204"/>
                    <a:pt x="447" y="2290"/>
                    <a:pt x="532" y="2218"/>
                  </a:cubicBezTo>
                  <a:cubicBezTo>
                    <a:pt x="590" y="2167"/>
                    <a:pt x="566" y="2167"/>
                    <a:pt x="634" y="2127"/>
                  </a:cubicBezTo>
                  <a:cubicBezTo>
                    <a:pt x="697" y="2057"/>
                    <a:pt x="835" y="2255"/>
                    <a:pt x="878" y="2300"/>
                  </a:cubicBezTo>
                  <a:cubicBezTo>
                    <a:pt x="958" y="2384"/>
                    <a:pt x="1047" y="2451"/>
                    <a:pt x="1124" y="2535"/>
                  </a:cubicBezTo>
                  <a:cubicBezTo>
                    <a:pt x="1415" y="2477"/>
                    <a:pt x="1348" y="2477"/>
                    <a:pt x="1638" y="2538"/>
                  </a:cubicBezTo>
                  <a:cubicBezTo>
                    <a:pt x="1729" y="2431"/>
                    <a:pt x="2100" y="2058"/>
                    <a:pt x="2208" y="2003"/>
                  </a:cubicBezTo>
                  <a:cubicBezTo>
                    <a:pt x="2268" y="1900"/>
                    <a:pt x="2433" y="1772"/>
                    <a:pt x="2531" y="1676"/>
                  </a:cubicBezTo>
                  <a:cubicBezTo>
                    <a:pt x="2684" y="1528"/>
                    <a:pt x="2744" y="1550"/>
                    <a:pt x="2737" y="1247"/>
                  </a:cubicBezTo>
                  <a:cubicBezTo>
                    <a:pt x="2645" y="1174"/>
                    <a:pt x="2214" y="740"/>
                    <a:pt x="2173" y="660"/>
                  </a:cubicBezTo>
                  <a:cubicBezTo>
                    <a:pt x="2214" y="627"/>
                    <a:pt x="2254" y="594"/>
                    <a:pt x="2298" y="572"/>
                  </a:cubicBezTo>
                  <a:cubicBezTo>
                    <a:pt x="2482" y="723"/>
                    <a:pt x="2708" y="998"/>
                    <a:pt x="2804" y="1085"/>
                  </a:cubicBezTo>
                  <a:cubicBezTo>
                    <a:pt x="2848" y="1125"/>
                    <a:pt x="2785" y="1138"/>
                    <a:pt x="2899" y="1115"/>
                  </a:cubicBezTo>
                  <a:cubicBezTo>
                    <a:pt x="2885" y="1036"/>
                    <a:pt x="2422" y="594"/>
                    <a:pt x="2332" y="521"/>
                  </a:cubicBezTo>
                  <a:lnTo>
                    <a:pt x="2444" y="415"/>
                  </a:lnTo>
                  <a:lnTo>
                    <a:pt x="2917" y="897"/>
                  </a:lnTo>
                  <a:cubicBezTo>
                    <a:pt x="3156" y="1155"/>
                    <a:pt x="3397" y="810"/>
                    <a:pt x="3645" y="566"/>
                  </a:cubicBezTo>
                  <a:cubicBezTo>
                    <a:pt x="3709" y="503"/>
                    <a:pt x="3730" y="461"/>
                    <a:pt x="3817" y="437"/>
                  </a:cubicBezTo>
                  <a:lnTo>
                    <a:pt x="3890" y="538"/>
                  </a:lnTo>
                  <a:cubicBezTo>
                    <a:pt x="3799" y="672"/>
                    <a:pt x="3355" y="1030"/>
                    <a:pt x="3336" y="1137"/>
                  </a:cubicBezTo>
                  <a:cubicBezTo>
                    <a:pt x="3423" y="1149"/>
                    <a:pt x="3459" y="1072"/>
                    <a:pt x="3511" y="1019"/>
                  </a:cubicBezTo>
                  <a:cubicBezTo>
                    <a:pt x="3565" y="963"/>
                    <a:pt x="3603" y="926"/>
                    <a:pt x="3658" y="872"/>
                  </a:cubicBezTo>
                  <a:cubicBezTo>
                    <a:pt x="3757" y="772"/>
                    <a:pt x="3852" y="664"/>
                    <a:pt x="3954" y="577"/>
                  </a:cubicBezTo>
                  <a:lnTo>
                    <a:pt x="4063" y="660"/>
                  </a:lnTo>
                  <a:cubicBezTo>
                    <a:pt x="4034" y="754"/>
                    <a:pt x="3588" y="1173"/>
                    <a:pt x="3491" y="1241"/>
                  </a:cubicBezTo>
                  <a:cubicBezTo>
                    <a:pt x="3497" y="1412"/>
                    <a:pt x="3461" y="1433"/>
                    <a:pt x="3554" y="1530"/>
                  </a:cubicBezTo>
                  <a:cubicBezTo>
                    <a:pt x="3672" y="1653"/>
                    <a:pt x="3979" y="1931"/>
                    <a:pt x="4019" y="2030"/>
                  </a:cubicBezTo>
                  <a:cubicBezTo>
                    <a:pt x="4091" y="2066"/>
                    <a:pt x="4530" y="2515"/>
                    <a:pt x="4562" y="2563"/>
                  </a:cubicBezTo>
                  <a:cubicBezTo>
                    <a:pt x="4895" y="2486"/>
                    <a:pt x="4811" y="2527"/>
                    <a:pt x="5110" y="2563"/>
                  </a:cubicBezTo>
                  <a:lnTo>
                    <a:pt x="5408" y="2264"/>
                  </a:lnTo>
                  <a:lnTo>
                    <a:pt x="5458" y="2230"/>
                  </a:lnTo>
                  <a:cubicBezTo>
                    <a:pt x="5523" y="2131"/>
                    <a:pt x="5711" y="1969"/>
                    <a:pt x="5808" y="1873"/>
                  </a:cubicBezTo>
                  <a:cubicBezTo>
                    <a:pt x="6297" y="1397"/>
                    <a:pt x="6306" y="1400"/>
                    <a:pt x="5979" y="1061"/>
                  </a:cubicBezTo>
                  <a:cubicBezTo>
                    <a:pt x="5889" y="967"/>
                    <a:pt x="5709" y="803"/>
                    <a:pt x="5653" y="709"/>
                  </a:cubicBezTo>
                  <a:cubicBezTo>
                    <a:pt x="5688" y="674"/>
                    <a:pt x="5728" y="642"/>
                    <a:pt x="5768" y="609"/>
                  </a:cubicBezTo>
                  <a:cubicBezTo>
                    <a:pt x="5830" y="713"/>
                    <a:pt x="6071" y="926"/>
                    <a:pt x="6187" y="1048"/>
                  </a:cubicBezTo>
                  <a:cubicBezTo>
                    <a:pt x="6251" y="1115"/>
                    <a:pt x="6253" y="1147"/>
                    <a:pt x="6357" y="1150"/>
                  </a:cubicBezTo>
                  <a:cubicBezTo>
                    <a:pt x="6282" y="981"/>
                    <a:pt x="5872" y="712"/>
                    <a:pt x="5821" y="561"/>
                  </a:cubicBezTo>
                  <a:lnTo>
                    <a:pt x="5915" y="467"/>
                  </a:lnTo>
                  <a:cubicBezTo>
                    <a:pt x="6028" y="517"/>
                    <a:pt x="6137" y="668"/>
                    <a:pt x="6228" y="763"/>
                  </a:cubicBezTo>
                  <a:cubicBezTo>
                    <a:pt x="6408" y="948"/>
                    <a:pt x="6543" y="1151"/>
                    <a:pt x="6790" y="900"/>
                  </a:cubicBezTo>
                  <a:lnTo>
                    <a:pt x="7235" y="468"/>
                  </a:lnTo>
                  <a:cubicBezTo>
                    <a:pt x="7327" y="512"/>
                    <a:pt x="7371" y="560"/>
                    <a:pt x="7433" y="632"/>
                  </a:cubicBezTo>
                  <a:lnTo>
                    <a:pt x="7455" y="660"/>
                  </a:lnTo>
                  <a:lnTo>
                    <a:pt x="7455" y="0"/>
                  </a:lnTo>
                  <a:lnTo>
                    <a:pt x="0" y="0"/>
                  </a:lnTo>
                  <a:lnTo>
                    <a:pt x="0" y="7626"/>
                  </a:lnTo>
                  <a:close/>
                </a:path>
              </a:pathLst>
            </a:custGeom>
            <a:solidFill>
              <a:srgbClr val="FD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703"/>
            <p:cNvSpPr>
              <a:spLocks/>
            </p:cNvSpPr>
            <p:nvPr/>
          </p:nvSpPr>
          <p:spPr bwMode="auto">
            <a:xfrm>
              <a:off x="5009786" y="1623911"/>
              <a:ext cx="501598" cy="586801"/>
            </a:xfrm>
            <a:custGeom>
              <a:avLst/>
              <a:gdLst>
                <a:gd name="T0" fmla="*/ 544 w 2386"/>
                <a:gd name="T1" fmla="*/ 587 h 2783"/>
                <a:gd name="T2" fmla="*/ 413 w 2386"/>
                <a:gd name="T3" fmla="*/ 740 h 2783"/>
                <a:gd name="T4" fmla="*/ 3 w 2386"/>
                <a:gd name="T5" fmla="*/ 1134 h 2783"/>
                <a:gd name="T6" fmla="*/ 0 w 2386"/>
                <a:gd name="T7" fmla="*/ 1663 h 2783"/>
                <a:gd name="T8" fmla="*/ 323 w 2386"/>
                <a:gd name="T9" fmla="*/ 1993 h 2783"/>
                <a:gd name="T10" fmla="*/ 533 w 2386"/>
                <a:gd name="T11" fmla="*/ 2206 h 2783"/>
                <a:gd name="T12" fmla="*/ 967 w 2386"/>
                <a:gd name="T13" fmla="*/ 2653 h 2783"/>
                <a:gd name="T14" fmla="*/ 1146 w 2386"/>
                <a:gd name="T15" fmla="*/ 2762 h 2783"/>
                <a:gd name="T16" fmla="*/ 1814 w 2386"/>
                <a:gd name="T17" fmla="*/ 2266 h 2783"/>
                <a:gd name="T18" fmla="*/ 2236 w 2386"/>
                <a:gd name="T19" fmla="*/ 1830 h 2783"/>
                <a:gd name="T20" fmla="*/ 2345 w 2386"/>
                <a:gd name="T21" fmla="*/ 1544 h 2783"/>
                <a:gd name="T22" fmla="*/ 2380 w 2386"/>
                <a:gd name="T23" fmla="*/ 1155 h 2783"/>
                <a:gd name="T24" fmla="*/ 1884 w 2386"/>
                <a:gd name="T25" fmla="*/ 648 h 2783"/>
                <a:gd name="T26" fmla="*/ 1423 w 2386"/>
                <a:gd name="T27" fmla="*/ 168 h 2783"/>
                <a:gd name="T28" fmla="*/ 1005 w 2386"/>
                <a:gd name="T29" fmla="*/ 135 h 2783"/>
                <a:gd name="T30" fmla="*/ 544 w 2386"/>
                <a:gd name="T31" fmla="*/ 587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86" h="2783">
                  <a:moveTo>
                    <a:pt x="544" y="587"/>
                  </a:moveTo>
                  <a:cubicBezTo>
                    <a:pt x="501" y="674"/>
                    <a:pt x="496" y="662"/>
                    <a:pt x="413" y="740"/>
                  </a:cubicBezTo>
                  <a:lnTo>
                    <a:pt x="3" y="1134"/>
                  </a:lnTo>
                  <a:cubicBezTo>
                    <a:pt x="68" y="1398"/>
                    <a:pt x="79" y="1401"/>
                    <a:pt x="0" y="1663"/>
                  </a:cubicBezTo>
                  <a:lnTo>
                    <a:pt x="323" y="1993"/>
                  </a:lnTo>
                  <a:lnTo>
                    <a:pt x="533" y="2206"/>
                  </a:lnTo>
                  <a:lnTo>
                    <a:pt x="967" y="2653"/>
                  </a:lnTo>
                  <a:cubicBezTo>
                    <a:pt x="1035" y="2725"/>
                    <a:pt x="1033" y="2753"/>
                    <a:pt x="1146" y="2762"/>
                  </a:cubicBezTo>
                  <a:cubicBezTo>
                    <a:pt x="1426" y="2783"/>
                    <a:pt x="1517" y="2462"/>
                    <a:pt x="1814" y="2266"/>
                  </a:cubicBezTo>
                  <a:cubicBezTo>
                    <a:pt x="1887" y="2154"/>
                    <a:pt x="2128" y="1934"/>
                    <a:pt x="2236" y="1830"/>
                  </a:cubicBezTo>
                  <a:cubicBezTo>
                    <a:pt x="2352" y="1718"/>
                    <a:pt x="2386" y="1732"/>
                    <a:pt x="2345" y="1544"/>
                  </a:cubicBezTo>
                  <a:cubicBezTo>
                    <a:pt x="2302" y="1347"/>
                    <a:pt x="2354" y="1317"/>
                    <a:pt x="2380" y="1155"/>
                  </a:cubicBezTo>
                  <a:cubicBezTo>
                    <a:pt x="2331" y="1072"/>
                    <a:pt x="1985" y="732"/>
                    <a:pt x="1884" y="648"/>
                  </a:cubicBezTo>
                  <a:lnTo>
                    <a:pt x="1423" y="168"/>
                  </a:lnTo>
                  <a:cubicBezTo>
                    <a:pt x="1285" y="20"/>
                    <a:pt x="1137" y="0"/>
                    <a:pt x="1005" y="135"/>
                  </a:cubicBezTo>
                  <a:cubicBezTo>
                    <a:pt x="918" y="224"/>
                    <a:pt x="645" y="547"/>
                    <a:pt x="544" y="587"/>
                  </a:cubicBezTo>
                  <a:close/>
                </a:path>
              </a:pathLst>
            </a:custGeom>
            <a:solidFill>
              <a:srgbClr val="FD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704"/>
            <p:cNvSpPr>
              <a:spLocks/>
            </p:cNvSpPr>
            <p:nvPr/>
          </p:nvSpPr>
          <p:spPr bwMode="auto">
            <a:xfrm>
              <a:off x="5707900" y="1601923"/>
              <a:ext cx="468617" cy="648642"/>
            </a:xfrm>
            <a:custGeom>
              <a:avLst/>
              <a:gdLst>
                <a:gd name="T0" fmla="*/ 690 w 2228"/>
                <a:gd name="T1" fmla="*/ 701 h 3080"/>
                <a:gd name="T2" fmla="*/ 251 w 2228"/>
                <a:gd name="T3" fmla="*/ 1164 h 3080"/>
                <a:gd name="T4" fmla="*/ 137 w 2228"/>
                <a:gd name="T5" fmla="*/ 1789 h 3080"/>
                <a:gd name="T6" fmla="*/ 666 w 2228"/>
                <a:gd name="T7" fmla="*/ 2358 h 3080"/>
                <a:gd name="T8" fmla="*/ 742 w 2228"/>
                <a:gd name="T9" fmla="*/ 2400 h 3080"/>
                <a:gd name="T10" fmla="*/ 1116 w 2228"/>
                <a:gd name="T11" fmla="*/ 2786 h 3080"/>
                <a:gd name="T12" fmla="*/ 1677 w 2228"/>
                <a:gd name="T13" fmla="*/ 2638 h 3080"/>
                <a:gd name="T14" fmla="*/ 1979 w 2228"/>
                <a:gd name="T15" fmla="*/ 2338 h 3080"/>
                <a:gd name="T16" fmla="*/ 2098 w 2228"/>
                <a:gd name="T17" fmla="*/ 2432 h 3080"/>
                <a:gd name="T18" fmla="*/ 1656 w 2228"/>
                <a:gd name="T19" fmla="*/ 2887 h 3080"/>
                <a:gd name="T20" fmla="*/ 1580 w 2228"/>
                <a:gd name="T21" fmla="*/ 2961 h 3080"/>
                <a:gd name="T22" fmla="*/ 1551 w 2228"/>
                <a:gd name="T23" fmla="*/ 3035 h 3080"/>
                <a:gd name="T24" fmla="*/ 1615 w 2228"/>
                <a:gd name="T25" fmla="*/ 3021 h 3080"/>
                <a:gd name="T26" fmla="*/ 2133 w 2228"/>
                <a:gd name="T27" fmla="*/ 2489 h 3080"/>
                <a:gd name="T28" fmla="*/ 2228 w 2228"/>
                <a:gd name="T29" fmla="*/ 2558 h 3080"/>
                <a:gd name="T30" fmla="*/ 2228 w 2228"/>
                <a:gd name="T31" fmla="*/ 478 h 3080"/>
                <a:gd name="T32" fmla="*/ 2130 w 2228"/>
                <a:gd name="T33" fmla="*/ 544 h 3080"/>
                <a:gd name="T34" fmla="*/ 1629 w 2228"/>
                <a:gd name="T35" fmla="*/ 48 h 3080"/>
                <a:gd name="T36" fmla="*/ 1575 w 2228"/>
                <a:gd name="T37" fmla="*/ 45 h 3080"/>
                <a:gd name="T38" fmla="*/ 1594 w 2228"/>
                <a:gd name="T39" fmla="*/ 104 h 3080"/>
                <a:gd name="T40" fmla="*/ 2072 w 2228"/>
                <a:gd name="T41" fmla="*/ 615 h 3080"/>
                <a:gd name="T42" fmla="*/ 1959 w 2228"/>
                <a:gd name="T43" fmla="*/ 718 h 3080"/>
                <a:gd name="T44" fmla="*/ 1532 w 2228"/>
                <a:gd name="T45" fmla="*/ 268 h 3080"/>
                <a:gd name="T46" fmla="*/ 1129 w 2228"/>
                <a:gd name="T47" fmla="*/ 282 h 3080"/>
                <a:gd name="T48" fmla="*/ 690 w 2228"/>
                <a:gd name="T49" fmla="*/ 701 h 3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28" h="3080">
                  <a:moveTo>
                    <a:pt x="690" y="701"/>
                  </a:moveTo>
                  <a:cubicBezTo>
                    <a:pt x="546" y="895"/>
                    <a:pt x="409" y="1009"/>
                    <a:pt x="251" y="1164"/>
                  </a:cubicBezTo>
                  <a:cubicBezTo>
                    <a:pt x="0" y="1408"/>
                    <a:pt x="313" y="1248"/>
                    <a:pt x="137" y="1789"/>
                  </a:cubicBezTo>
                  <a:lnTo>
                    <a:pt x="666" y="2358"/>
                  </a:lnTo>
                  <a:cubicBezTo>
                    <a:pt x="718" y="2361"/>
                    <a:pt x="689" y="2351"/>
                    <a:pt x="742" y="2400"/>
                  </a:cubicBezTo>
                  <a:lnTo>
                    <a:pt x="1116" y="2786"/>
                  </a:lnTo>
                  <a:cubicBezTo>
                    <a:pt x="1351" y="3039"/>
                    <a:pt x="1513" y="2833"/>
                    <a:pt x="1677" y="2638"/>
                  </a:cubicBezTo>
                  <a:cubicBezTo>
                    <a:pt x="1770" y="2528"/>
                    <a:pt x="1877" y="2436"/>
                    <a:pt x="1979" y="2338"/>
                  </a:cubicBezTo>
                  <a:cubicBezTo>
                    <a:pt x="2028" y="2368"/>
                    <a:pt x="2062" y="2387"/>
                    <a:pt x="2098" y="2432"/>
                  </a:cubicBezTo>
                  <a:lnTo>
                    <a:pt x="1656" y="2887"/>
                  </a:lnTo>
                  <a:cubicBezTo>
                    <a:pt x="1627" y="2916"/>
                    <a:pt x="1609" y="2930"/>
                    <a:pt x="1580" y="2961"/>
                  </a:cubicBezTo>
                  <a:cubicBezTo>
                    <a:pt x="1514" y="3031"/>
                    <a:pt x="1522" y="2998"/>
                    <a:pt x="1551" y="3035"/>
                  </a:cubicBezTo>
                  <a:cubicBezTo>
                    <a:pt x="1586" y="3064"/>
                    <a:pt x="1541" y="3080"/>
                    <a:pt x="1615" y="3021"/>
                  </a:cubicBezTo>
                  <a:lnTo>
                    <a:pt x="2133" y="2489"/>
                  </a:lnTo>
                  <a:lnTo>
                    <a:pt x="2228" y="2558"/>
                  </a:lnTo>
                  <a:lnTo>
                    <a:pt x="2228" y="478"/>
                  </a:lnTo>
                  <a:lnTo>
                    <a:pt x="2130" y="544"/>
                  </a:lnTo>
                  <a:lnTo>
                    <a:pt x="1629" y="48"/>
                  </a:lnTo>
                  <a:cubicBezTo>
                    <a:pt x="1553" y="0"/>
                    <a:pt x="1600" y="24"/>
                    <a:pt x="1575" y="45"/>
                  </a:cubicBezTo>
                  <a:cubicBezTo>
                    <a:pt x="1556" y="70"/>
                    <a:pt x="1534" y="32"/>
                    <a:pt x="1594" y="104"/>
                  </a:cubicBezTo>
                  <a:cubicBezTo>
                    <a:pt x="1704" y="237"/>
                    <a:pt x="1993" y="458"/>
                    <a:pt x="2072" y="615"/>
                  </a:cubicBezTo>
                  <a:cubicBezTo>
                    <a:pt x="2040" y="650"/>
                    <a:pt x="1997" y="683"/>
                    <a:pt x="1959" y="718"/>
                  </a:cubicBezTo>
                  <a:lnTo>
                    <a:pt x="1532" y="268"/>
                  </a:lnTo>
                  <a:cubicBezTo>
                    <a:pt x="1407" y="133"/>
                    <a:pt x="1261" y="148"/>
                    <a:pt x="1129" y="282"/>
                  </a:cubicBezTo>
                  <a:cubicBezTo>
                    <a:pt x="1071" y="342"/>
                    <a:pt x="748" y="689"/>
                    <a:pt x="690" y="701"/>
                  </a:cubicBezTo>
                  <a:close/>
                </a:path>
              </a:pathLst>
            </a:custGeom>
            <a:solidFill>
              <a:srgbClr val="FD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705"/>
            <p:cNvSpPr>
              <a:spLocks/>
            </p:cNvSpPr>
            <p:nvPr/>
          </p:nvSpPr>
          <p:spPr bwMode="auto">
            <a:xfrm>
              <a:off x="5335481" y="2037557"/>
              <a:ext cx="599169" cy="508469"/>
            </a:xfrm>
            <a:custGeom>
              <a:avLst/>
              <a:gdLst>
                <a:gd name="T0" fmla="*/ 547 w 2845"/>
                <a:gd name="T1" fmla="*/ 527 h 2419"/>
                <a:gd name="T2" fmla="*/ 283 w 2845"/>
                <a:gd name="T3" fmla="*/ 810 h 2419"/>
                <a:gd name="T4" fmla="*/ 7 w 2845"/>
                <a:gd name="T5" fmla="*/ 1076 h 2419"/>
                <a:gd name="T6" fmla="*/ 0 w 2845"/>
                <a:gd name="T7" fmla="*/ 1271 h 2419"/>
                <a:gd name="T8" fmla="*/ 284 w 2845"/>
                <a:gd name="T9" fmla="*/ 1560 h 2419"/>
                <a:gd name="T10" fmla="*/ 549 w 2845"/>
                <a:gd name="T11" fmla="*/ 1848 h 2419"/>
                <a:gd name="T12" fmla="*/ 1086 w 2845"/>
                <a:gd name="T13" fmla="*/ 2375 h 2419"/>
                <a:gd name="T14" fmla="*/ 1436 w 2845"/>
                <a:gd name="T15" fmla="*/ 2339 h 2419"/>
                <a:gd name="T16" fmla="*/ 1713 w 2845"/>
                <a:gd name="T17" fmla="*/ 2290 h 2419"/>
                <a:gd name="T18" fmla="*/ 2162 w 2845"/>
                <a:gd name="T19" fmla="*/ 1851 h 2419"/>
                <a:gd name="T20" fmla="*/ 2683 w 2845"/>
                <a:gd name="T21" fmla="*/ 1069 h 2419"/>
                <a:gd name="T22" fmla="*/ 2020 w 2845"/>
                <a:gd name="T23" fmla="*/ 383 h 2419"/>
                <a:gd name="T24" fmla="*/ 1821 w 2845"/>
                <a:gd name="T25" fmla="*/ 194 h 2419"/>
                <a:gd name="T26" fmla="*/ 1673 w 2845"/>
                <a:gd name="T27" fmla="*/ 52 h 2419"/>
                <a:gd name="T28" fmla="*/ 1656 w 2845"/>
                <a:gd name="T29" fmla="*/ 11 h 2419"/>
                <a:gd name="T30" fmla="*/ 1355 w 2845"/>
                <a:gd name="T31" fmla="*/ 53 h 2419"/>
                <a:gd name="T32" fmla="*/ 1084 w 2845"/>
                <a:gd name="T33" fmla="*/ 0 h 2419"/>
                <a:gd name="T34" fmla="*/ 816 w 2845"/>
                <a:gd name="T35" fmla="*/ 267 h 2419"/>
                <a:gd name="T36" fmla="*/ 547 w 2845"/>
                <a:gd name="T37" fmla="*/ 527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45" h="2419">
                  <a:moveTo>
                    <a:pt x="547" y="527"/>
                  </a:moveTo>
                  <a:lnTo>
                    <a:pt x="283" y="810"/>
                  </a:lnTo>
                  <a:cubicBezTo>
                    <a:pt x="185" y="904"/>
                    <a:pt x="107" y="980"/>
                    <a:pt x="7" y="1076"/>
                  </a:cubicBezTo>
                  <a:lnTo>
                    <a:pt x="0" y="1271"/>
                  </a:lnTo>
                  <a:lnTo>
                    <a:pt x="284" y="1560"/>
                  </a:lnTo>
                  <a:cubicBezTo>
                    <a:pt x="368" y="1637"/>
                    <a:pt x="499" y="1762"/>
                    <a:pt x="549" y="1848"/>
                  </a:cubicBezTo>
                  <a:cubicBezTo>
                    <a:pt x="717" y="1938"/>
                    <a:pt x="912" y="2242"/>
                    <a:pt x="1086" y="2375"/>
                  </a:cubicBezTo>
                  <a:cubicBezTo>
                    <a:pt x="1212" y="2356"/>
                    <a:pt x="1292" y="2313"/>
                    <a:pt x="1436" y="2339"/>
                  </a:cubicBezTo>
                  <a:cubicBezTo>
                    <a:pt x="1620" y="2372"/>
                    <a:pt x="1586" y="2419"/>
                    <a:pt x="1713" y="2290"/>
                  </a:cubicBezTo>
                  <a:cubicBezTo>
                    <a:pt x="1861" y="2141"/>
                    <a:pt x="1994" y="1943"/>
                    <a:pt x="2162" y="1851"/>
                  </a:cubicBezTo>
                  <a:cubicBezTo>
                    <a:pt x="2361" y="1552"/>
                    <a:pt x="2845" y="1376"/>
                    <a:pt x="2683" y="1069"/>
                  </a:cubicBezTo>
                  <a:cubicBezTo>
                    <a:pt x="2626" y="962"/>
                    <a:pt x="2145" y="538"/>
                    <a:pt x="2020" y="383"/>
                  </a:cubicBezTo>
                  <a:cubicBezTo>
                    <a:pt x="1943" y="327"/>
                    <a:pt x="1900" y="260"/>
                    <a:pt x="1821" y="194"/>
                  </a:cubicBezTo>
                  <a:lnTo>
                    <a:pt x="1673" y="52"/>
                  </a:lnTo>
                  <a:cubicBezTo>
                    <a:pt x="1643" y="4"/>
                    <a:pt x="1666" y="58"/>
                    <a:pt x="1656" y="11"/>
                  </a:cubicBezTo>
                  <a:cubicBezTo>
                    <a:pt x="1541" y="10"/>
                    <a:pt x="1491" y="56"/>
                    <a:pt x="1355" y="53"/>
                  </a:cubicBezTo>
                  <a:cubicBezTo>
                    <a:pt x="1249" y="51"/>
                    <a:pt x="1180" y="13"/>
                    <a:pt x="1084" y="0"/>
                  </a:cubicBezTo>
                  <a:cubicBezTo>
                    <a:pt x="1012" y="99"/>
                    <a:pt x="909" y="179"/>
                    <a:pt x="816" y="267"/>
                  </a:cubicBezTo>
                  <a:cubicBezTo>
                    <a:pt x="674" y="402"/>
                    <a:pt x="634" y="485"/>
                    <a:pt x="547" y="527"/>
                  </a:cubicBezTo>
                  <a:close/>
                </a:path>
              </a:pathLst>
            </a:custGeom>
            <a:solidFill>
              <a:srgbClr val="FD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706"/>
            <p:cNvSpPr>
              <a:spLocks/>
            </p:cNvSpPr>
            <p:nvPr/>
          </p:nvSpPr>
          <p:spPr bwMode="auto">
            <a:xfrm>
              <a:off x="5297002" y="2328896"/>
              <a:ext cx="648642" cy="538703"/>
            </a:xfrm>
            <a:custGeom>
              <a:avLst/>
              <a:gdLst>
                <a:gd name="T0" fmla="*/ 488 w 3086"/>
                <a:gd name="T1" fmla="*/ 733 h 2560"/>
                <a:gd name="T2" fmla="*/ 988 w 3086"/>
                <a:gd name="T3" fmla="*/ 1280 h 2560"/>
                <a:gd name="T4" fmla="*/ 988 w 3086"/>
                <a:gd name="T5" fmla="*/ 1798 h 2560"/>
                <a:gd name="T6" fmla="*/ 453 w 3086"/>
                <a:gd name="T7" fmla="*/ 2331 h 2560"/>
                <a:gd name="T8" fmla="*/ 587 w 3086"/>
                <a:gd name="T9" fmla="*/ 2435 h 2560"/>
                <a:gd name="T10" fmla="*/ 1123 w 3086"/>
                <a:gd name="T11" fmla="*/ 1946 h 2560"/>
                <a:gd name="T12" fmla="*/ 606 w 3086"/>
                <a:gd name="T13" fmla="*/ 2457 h 2560"/>
                <a:gd name="T14" fmla="*/ 758 w 3086"/>
                <a:gd name="T15" fmla="*/ 2560 h 2560"/>
                <a:gd name="T16" fmla="*/ 1271 w 3086"/>
                <a:gd name="T17" fmla="*/ 2077 h 2560"/>
                <a:gd name="T18" fmla="*/ 1790 w 3086"/>
                <a:gd name="T19" fmla="*/ 2077 h 2560"/>
                <a:gd name="T20" fmla="*/ 2241 w 3086"/>
                <a:gd name="T21" fmla="*/ 2550 h 2560"/>
                <a:gd name="T22" fmla="*/ 2392 w 3086"/>
                <a:gd name="T23" fmla="*/ 2432 h 2560"/>
                <a:gd name="T24" fmla="*/ 1916 w 3086"/>
                <a:gd name="T25" fmla="*/ 1925 h 2560"/>
                <a:gd name="T26" fmla="*/ 2387 w 3086"/>
                <a:gd name="T27" fmla="*/ 2415 h 2560"/>
                <a:gd name="T28" fmla="*/ 2567 w 3086"/>
                <a:gd name="T29" fmla="*/ 2335 h 2560"/>
                <a:gd name="T30" fmla="*/ 2065 w 3086"/>
                <a:gd name="T31" fmla="*/ 1794 h 2560"/>
                <a:gd name="T32" fmla="*/ 2179 w 3086"/>
                <a:gd name="T33" fmla="*/ 1162 h 2560"/>
                <a:gd name="T34" fmla="*/ 2597 w 3086"/>
                <a:gd name="T35" fmla="*/ 740 h 2560"/>
                <a:gd name="T36" fmla="*/ 2520 w 3086"/>
                <a:gd name="T37" fmla="*/ 620 h 2560"/>
                <a:gd name="T38" fmla="*/ 2803 w 3086"/>
                <a:gd name="T39" fmla="*/ 343 h 2560"/>
                <a:gd name="T40" fmla="*/ 3055 w 3086"/>
                <a:gd name="T41" fmla="*/ 9 h 2560"/>
                <a:gd name="T42" fmla="*/ 2695 w 3086"/>
                <a:gd name="T43" fmla="*/ 284 h 2560"/>
                <a:gd name="T44" fmla="*/ 2440 w 3086"/>
                <a:gd name="T45" fmla="*/ 548 h 2560"/>
                <a:gd name="T46" fmla="*/ 2347 w 3086"/>
                <a:gd name="T47" fmla="*/ 467 h 2560"/>
                <a:gd name="T48" fmla="*/ 1898 w 3086"/>
                <a:gd name="T49" fmla="*/ 906 h 2560"/>
                <a:gd name="T50" fmla="*/ 1621 w 3086"/>
                <a:gd name="T51" fmla="*/ 955 h 2560"/>
                <a:gd name="T52" fmla="*/ 1271 w 3086"/>
                <a:gd name="T53" fmla="*/ 991 h 2560"/>
                <a:gd name="T54" fmla="*/ 734 w 3086"/>
                <a:gd name="T55" fmla="*/ 464 h 2560"/>
                <a:gd name="T56" fmla="*/ 630 w 3086"/>
                <a:gd name="T57" fmla="*/ 553 h 2560"/>
                <a:gd name="T58" fmla="*/ 358 w 3086"/>
                <a:gd name="T59" fmla="*/ 263 h 2560"/>
                <a:gd name="T60" fmla="*/ 28 w 3086"/>
                <a:gd name="T61" fmla="*/ 12 h 2560"/>
                <a:gd name="T62" fmla="*/ 123 w 3086"/>
                <a:gd name="T63" fmla="*/ 204 h 2560"/>
                <a:gd name="T64" fmla="*/ 561 w 3086"/>
                <a:gd name="T65" fmla="*/ 650 h 2560"/>
                <a:gd name="T66" fmla="*/ 488 w 3086"/>
                <a:gd name="T67" fmla="*/ 733 h 2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86" h="2560">
                  <a:moveTo>
                    <a:pt x="488" y="733"/>
                  </a:moveTo>
                  <a:cubicBezTo>
                    <a:pt x="565" y="889"/>
                    <a:pt x="849" y="1119"/>
                    <a:pt x="988" y="1280"/>
                  </a:cubicBezTo>
                  <a:cubicBezTo>
                    <a:pt x="921" y="1590"/>
                    <a:pt x="938" y="1499"/>
                    <a:pt x="988" y="1798"/>
                  </a:cubicBezTo>
                  <a:lnTo>
                    <a:pt x="453" y="2331"/>
                  </a:lnTo>
                  <a:lnTo>
                    <a:pt x="587" y="2435"/>
                  </a:lnTo>
                  <a:cubicBezTo>
                    <a:pt x="774" y="2295"/>
                    <a:pt x="993" y="1974"/>
                    <a:pt x="1123" y="1946"/>
                  </a:cubicBezTo>
                  <a:lnTo>
                    <a:pt x="606" y="2457"/>
                  </a:lnTo>
                  <a:lnTo>
                    <a:pt x="758" y="2560"/>
                  </a:lnTo>
                  <a:cubicBezTo>
                    <a:pt x="868" y="2483"/>
                    <a:pt x="1177" y="2181"/>
                    <a:pt x="1271" y="2077"/>
                  </a:cubicBezTo>
                  <a:cubicBezTo>
                    <a:pt x="1515" y="2162"/>
                    <a:pt x="1540" y="2127"/>
                    <a:pt x="1790" y="2077"/>
                  </a:cubicBezTo>
                  <a:lnTo>
                    <a:pt x="2241" y="2550"/>
                  </a:lnTo>
                  <a:cubicBezTo>
                    <a:pt x="2328" y="2519"/>
                    <a:pt x="2321" y="2497"/>
                    <a:pt x="2392" y="2432"/>
                  </a:cubicBezTo>
                  <a:cubicBezTo>
                    <a:pt x="2311" y="2372"/>
                    <a:pt x="1928" y="2010"/>
                    <a:pt x="1916" y="1925"/>
                  </a:cubicBezTo>
                  <a:cubicBezTo>
                    <a:pt x="1953" y="1945"/>
                    <a:pt x="2361" y="2374"/>
                    <a:pt x="2387" y="2415"/>
                  </a:cubicBezTo>
                  <a:cubicBezTo>
                    <a:pt x="2460" y="2393"/>
                    <a:pt x="2511" y="2366"/>
                    <a:pt x="2567" y="2335"/>
                  </a:cubicBezTo>
                  <a:cubicBezTo>
                    <a:pt x="2515" y="2228"/>
                    <a:pt x="2167" y="1891"/>
                    <a:pt x="2065" y="1794"/>
                  </a:cubicBezTo>
                  <a:cubicBezTo>
                    <a:pt x="2230" y="1199"/>
                    <a:pt x="1923" y="1401"/>
                    <a:pt x="2179" y="1162"/>
                  </a:cubicBezTo>
                  <a:cubicBezTo>
                    <a:pt x="2291" y="1058"/>
                    <a:pt x="2530" y="857"/>
                    <a:pt x="2597" y="740"/>
                  </a:cubicBezTo>
                  <a:lnTo>
                    <a:pt x="2520" y="620"/>
                  </a:lnTo>
                  <a:cubicBezTo>
                    <a:pt x="2620" y="542"/>
                    <a:pt x="2712" y="435"/>
                    <a:pt x="2803" y="343"/>
                  </a:cubicBezTo>
                  <a:cubicBezTo>
                    <a:pt x="3086" y="57"/>
                    <a:pt x="3046" y="194"/>
                    <a:pt x="3055" y="9"/>
                  </a:cubicBezTo>
                  <a:cubicBezTo>
                    <a:pt x="2882" y="55"/>
                    <a:pt x="2872" y="107"/>
                    <a:pt x="2695" y="284"/>
                  </a:cubicBezTo>
                  <a:cubicBezTo>
                    <a:pt x="2618" y="362"/>
                    <a:pt x="2494" y="470"/>
                    <a:pt x="2440" y="548"/>
                  </a:cubicBezTo>
                  <a:lnTo>
                    <a:pt x="2347" y="467"/>
                  </a:lnTo>
                  <a:cubicBezTo>
                    <a:pt x="2179" y="559"/>
                    <a:pt x="2046" y="757"/>
                    <a:pt x="1898" y="906"/>
                  </a:cubicBezTo>
                  <a:cubicBezTo>
                    <a:pt x="1771" y="1035"/>
                    <a:pt x="1805" y="988"/>
                    <a:pt x="1621" y="955"/>
                  </a:cubicBezTo>
                  <a:cubicBezTo>
                    <a:pt x="1477" y="929"/>
                    <a:pt x="1397" y="972"/>
                    <a:pt x="1271" y="991"/>
                  </a:cubicBezTo>
                  <a:cubicBezTo>
                    <a:pt x="1097" y="858"/>
                    <a:pt x="902" y="554"/>
                    <a:pt x="734" y="464"/>
                  </a:cubicBezTo>
                  <a:lnTo>
                    <a:pt x="630" y="553"/>
                  </a:lnTo>
                  <a:cubicBezTo>
                    <a:pt x="618" y="509"/>
                    <a:pt x="407" y="313"/>
                    <a:pt x="358" y="263"/>
                  </a:cubicBezTo>
                  <a:cubicBezTo>
                    <a:pt x="190" y="94"/>
                    <a:pt x="151" y="0"/>
                    <a:pt x="28" y="12"/>
                  </a:cubicBezTo>
                  <a:cubicBezTo>
                    <a:pt x="0" y="125"/>
                    <a:pt x="44" y="129"/>
                    <a:pt x="123" y="204"/>
                  </a:cubicBezTo>
                  <a:lnTo>
                    <a:pt x="561" y="650"/>
                  </a:lnTo>
                  <a:cubicBezTo>
                    <a:pt x="476" y="708"/>
                    <a:pt x="531" y="654"/>
                    <a:pt x="488" y="733"/>
                  </a:cubicBezTo>
                  <a:close/>
                </a:path>
              </a:pathLst>
            </a:custGeom>
            <a:solidFill>
              <a:srgbClr val="DD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Freeform 707"/>
            <p:cNvSpPr>
              <a:spLocks/>
            </p:cNvSpPr>
            <p:nvPr/>
          </p:nvSpPr>
          <p:spPr bwMode="auto">
            <a:xfrm>
              <a:off x="4663476" y="2419596"/>
              <a:ext cx="452126" cy="442505"/>
            </a:xfrm>
            <a:custGeom>
              <a:avLst/>
              <a:gdLst>
                <a:gd name="T0" fmla="*/ 271 w 2151"/>
                <a:gd name="T1" fmla="*/ 61 h 2102"/>
                <a:gd name="T2" fmla="*/ 343 w 2151"/>
                <a:gd name="T3" fmla="*/ 142 h 2102"/>
                <a:gd name="T4" fmla="*/ 404 w 2151"/>
                <a:gd name="T5" fmla="*/ 203 h 2102"/>
                <a:gd name="T6" fmla="*/ 526 w 2151"/>
                <a:gd name="T7" fmla="*/ 326 h 2102"/>
                <a:gd name="T8" fmla="*/ 773 w 2151"/>
                <a:gd name="T9" fmla="*/ 576 h 2102"/>
                <a:gd name="T10" fmla="*/ 591 w 2151"/>
                <a:gd name="T11" fmla="*/ 767 h 2102"/>
                <a:gd name="T12" fmla="*/ 78 w 2151"/>
                <a:gd name="T13" fmla="*/ 232 h 2102"/>
                <a:gd name="T14" fmla="*/ 26 w 2151"/>
                <a:gd name="T15" fmla="*/ 289 h 2102"/>
                <a:gd name="T16" fmla="*/ 547 w 2151"/>
                <a:gd name="T17" fmla="*/ 790 h 2102"/>
                <a:gd name="T18" fmla="*/ 540 w 2151"/>
                <a:gd name="T19" fmla="*/ 1334 h 2102"/>
                <a:gd name="T20" fmla="*/ 33 w 2151"/>
                <a:gd name="T21" fmla="*/ 1847 h 2102"/>
                <a:gd name="T22" fmla="*/ 73 w 2151"/>
                <a:gd name="T23" fmla="*/ 1897 h 2102"/>
                <a:gd name="T24" fmla="*/ 84 w 2151"/>
                <a:gd name="T25" fmla="*/ 1881 h 2102"/>
                <a:gd name="T26" fmla="*/ 314 w 2151"/>
                <a:gd name="T27" fmla="*/ 1642 h 2102"/>
                <a:gd name="T28" fmla="*/ 563 w 2151"/>
                <a:gd name="T29" fmla="*/ 1380 h 2102"/>
                <a:gd name="T30" fmla="*/ 772 w 2151"/>
                <a:gd name="T31" fmla="*/ 1554 h 2102"/>
                <a:gd name="T32" fmla="*/ 287 w 2151"/>
                <a:gd name="T33" fmla="*/ 2097 h 2102"/>
                <a:gd name="T34" fmla="*/ 402 w 2151"/>
                <a:gd name="T35" fmla="*/ 2025 h 2102"/>
                <a:gd name="T36" fmla="*/ 513 w 2151"/>
                <a:gd name="T37" fmla="*/ 1915 h 2102"/>
                <a:gd name="T38" fmla="*/ 998 w 2151"/>
                <a:gd name="T39" fmla="*/ 1662 h 2102"/>
                <a:gd name="T40" fmla="*/ 1350 w 2151"/>
                <a:gd name="T41" fmla="*/ 1628 h 2102"/>
                <a:gd name="T42" fmla="*/ 1815 w 2151"/>
                <a:gd name="T43" fmla="*/ 2070 h 2102"/>
                <a:gd name="T44" fmla="*/ 1917 w 2151"/>
                <a:gd name="T45" fmla="*/ 1940 h 2102"/>
                <a:gd name="T46" fmla="*/ 1472 w 2151"/>
                <a:gd name="T47" fmla="*/ 1461 h 2102"/>
                <a:gd name="T48" fmla="*/ 1964 w 2151"/>
                <a:gd name="T49" fmla="*/ 1963 h 2102"/>
                <a:gd name="T50" fmla="*/ 2122 w 2151"/>
                <a:gd name="T51" fmla="*/ 1866 h 2102"/>
                <a:gd name="T52" fmla="*/ 1622 w 2151"/>
                <a:gd name="T53" fmla="*/ 1334 h 2102"/>
                <a:gd name="T54" fmla="*/ 1622 w 2151"/>
                <a:gd name="T55" fmla="*/ 817 h 2102"/>
                <a:gd name="T56" fmla="*/ 1857 w 2151"/>
                <a:gd name="T57" fmla="*/ 560 h 2102"/>
                <a:gd name="T58" fmla="*/ 2004 w 2151"/>
                <a:gd name="T59" fmla="*/ 448 h 2102"/>
                <a:gd name="T60" fmla="*/ 2149 w 2151"/>
                <a:gd name="T61" fmla="*/ 307 h 2102"/>
                <a:gd name="T62" fmla="*/ 2099 w 2151"/>
                <a:gd name="T63" fmla="*/ 243 h 2102"/>
                <a:gd name="T64" fmla="*/ 1849 w 2151"/>
                <a:gd name="T65" fmla="*/ 513 h 2102"/>
                <a:gd name="T66" fmla="*/ 1593 w 2151"/>
                <a:gd name="T67" fmla="*/ 771 h 2102"/>
                <a:gd name="T68" fmla="*/ 1398 w 2151"/>
                <a:gd name="T69" fmla="*/ 574 h 2102"/>
                <a:gd name="T70" fmla="*/ 1927 w 2151"/>
                <a:gd name="T71" fmla="*/ 65 h 2102"/>
                <a:gd name="T72" fmla="*/ 1906 w 2151"/>
                <a:gd name="T73" fmla="*/ 0 h 2102"/>
                <a:gd name="T74" fmla="*/ 1631 w 2151"/>
                <a:gd name="T75" fmla="*/ 271 h 2102"/>
                <a:gd name="T76" fmla="*/ 1350 w 2151"/>
                <a:gd name="T77" fmla="*/ 534 h 2102"/>
                <a:gd name="T78" fmla="*/ 809 w 2151"/>
                <a:gd name="T79" fmla="*/ 529 h 2102"/>
                <a:gd name="T80" fmla="*/ 325 w 2151"/>
                <a:gd name="T81" fmla="*/ 16 h 2102"/>
                <a:gd name="T82" fmla="*/ 271 w 2151"/>
                <a:gd name="T83" fmla="*/ 61 h 2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51" h="2102">
                  <a:moveTo>
                    <a:pt x="271" y="61"/>
                  </a:moveTo>
                  <a:lnTo>
                    <a:pt x="343" y="142"/>
                  </a:lnTo>
                  <a:cubicBezTo>
                    <a:pt x="367" y="168"/>
                    <a:pt x="378" y="178"/>
                    <a:pt x="404" y="203"/>
                  </a:cubicBezTo>
                  <a:cubicBezTo>
                    <a:pt x="450" y="250"/>
                    <a:pt x="479" y="279"/>
                    <a:pt x="526" y="326"/>
                  </a:cubicBezTo>
                  <a:cubicBezTo>
                    <a:pt x="610" y="411"/>
                    <a:pt x="683" y="494"/>
                    <a:pt x="773" y="576"/>
                  </a:cubicBezTo>
                  <a:cubicBezTo>
                    <a:pt x="673" y="721"/>
                    <a:pt x="695" y="671"/>
                    <a:pt x="591" y="767"/>
                  </a:cubicBezTo>
                  <a:lnTo>
                    <a:pt x="78" y="232"/>
                  </a:lnTo>
                  <a:cubicBezTo>
                    <a:pt x="16" y="277"/>
                    <a:pt x="28" y="174"/>
                    <a:pt x="26" y="289"/>
                  </a:cubicBezTo>
                  <a:cubicBezTo>
                    <a:pt x="186" y="404"/>
                    <a:pt x="357" y="642"/>
                    <a:pt x="547" y="790"/>
                  </a:cubicBezTo>
                  <a:cubicBezTo>
                    <a:pt x="498" y="1101"/>
                    <a:pt x="480" y="1008"/>
                    <a:pt x="540" y="1334"/>
                  </a:cubicBezTo>
                  <a:lnTo>
                    <a:pt x="33" y="1847"/>
                  </a:lnTo>
                  <a:cubicBezTo>
                    <a:pt x="52" y="1890"/>
                    <a:pt x="0" y="1855"/>
                    <a:pt x="73" y="1897"/>
                  </a:cubicBezTo>
                  <a:cubicBezTo>
                    <a:pt x="77" y="1891"/>
                    <a:pt x="82" y="1877"/>
                    <a:pt x="84" y="1881"/>
                  </a:cubicBezTo>
                  <a:lnTo>
                    <a:pt x="314" y="1642"/>
                  </a:lnTo>
                  <a:cubicBezTo>
                    <a:pt x="400" y="1555"/>
                    <a:pt x="498" y="1477"/>
                    <a:pt x="563" y="1380"/>
                  </a:cubicBezTo>
                  <a:lnTo>
                    <a:pt x="772" y="1554"/>
                  </a:lnTo>
                  <a:cubicBezTo>
                    <a:pt x="731" y="1681"/>
                    <a:pt x="312" y="1921"/>
                    <a:pt x="287" y="2097"/>
                  </a:cubicBezTo>
                  <a:cubicBezTo>
                    <a:pt x="347" y="2102"/>
                    <a:pt x="346" y="2080"/>
                    <a:pt x="402" y="2025"/>
                  </a:cubicBezTo>
                  <a:cubicBezTo>
                    <a:pt x="445" y="1981"/>
                    <a:pt x="469" y="1957"/>
                    <a:pt x="513" y="1915"/>
                  </a:cubicBezTo>
                  <a:cubicBezTo>
                    <a:pt x="914" y="1526"/>
                    <a:pt x="722" y="1616"/>
                    <a:pt x="998" y="1662"/>
                  </a:cubicBezTo>
                  <a:cubicBezTo>
                    <a:pt x="1151" y="1688"/>
                    <a:pt x="1224" y="1636"/>
                    <a:pt x="1350" y="1628"/>
                  </a:cubicBezTo>
                  <a:cubicBezTo>
                    <a:pt x="1408" y="1707"/>
                    <a:pt x="1738" y="2042"/>
                    <a:pt x="1815" y="2070"/>
                  </a:cubicBezTo>
                  <a:lnTo>
                    <a:pt x="1917" y="1940"/>
                  </a:lnTo>
                  <a:cubicBezTo>
                    <a:pt x="1834" y="1854"/>
                    <a:pt x="1509" y="1543"/>
                    <a:pt x="1472" y="1461"/>
                  </a:cubicBezTo>
                  <a:cubicBezTo>
                    <a:pt x="1560" y="1503"/>
                    <a:pt x="1900" y="1857"/>
                    <a:pt x="1964" y="1963"/>
                  </a:cubicBezTo>
                  <a:cubicBezTo>
                    <a:pt x="2004" y="1947"/>
                    <a:pt x="2077" y="1893"/>
                    <a:pt x="2122" y="1866"/>
                  </a:cubicBezTo>
                  <a:lnTo>
                    <a:pt x="1622" y="1334"/>
                  </a:lnTo>
                  <a:cubicBezTo>
                    <a:pt x="1694" y="1077"/>
                    <a:pt x="1687" y="1074"/>
                    <a:pt x="1622" y="817"/>
                  </a:cubicBezTo>
                  <a:cubicBezTo>
                    <a:pt x="1698" y="729"/>
                    <a:pt x="1801" y="665"/>
                    <a:pt x="1857" y="560"/>
                  </a:cubicBezTo>
                  <a:cubicBezTo>
                    <a:pt x="1899" y="577"/>
                    <a:pt x="1950" y="503"/>
                    <a:pt x="2004" y="448"/>
                  </a:cubicBezTo>
                  <a:cubicBezTo>
                    <a:pt x="2056" y="395"/>
                    <a:pt x="2095" y="350"/>
                    <a:pt x="2149" y="307"/>
                  </a:cubicBezTo>
                  <a:cubicBezTo>
                    <a:pt x="2122" y="209"/>
                    <a:pt x="2151" y="261"/>
                    <a:pt x="2099" y="243"/>
                  </a:cubicBezTo>
                  <a:cubicBezTo>
                    <a:pt x="2033" y="344"/>
                    <a:pt x="1931" y="429"/>
                    <a:pt x="1849" y="513"/>
                  </a:cubicBezTo>
                  <a:cubicBezTo>
                    <a:pt x="1779" y="583"/>
                    <a:pt x="1649" y="682"/>
                    <a:pt x="1593" y="771"/>
                  </a:cubicBezTo>
                  <a:cubicBezTo>
                    <a:pt x="1455" y="689"/>
                    <a:pt x="1476" y="721"/>
                    <a:pt x="1398" y="574"/>
                  </a:cubicBezTo>
                  <a:lnTo>
                    <a:pt x="1927" y="65"/>
                  </a:lnTo>
                  <a:lnTo>
                    <a:pt x="1906" y="0"/>
                  </a:lnTo>
                  <a:cubicBezTo>
                    <a:pt x="1846" y="35"/>
                    <a:pt x="1695" y="210"/>
                    <a:pt x="1631" y="271"/>
                  </a:cubicBezTo>
                  <a:cubicBezTo>
                    <a:pt x="1538" y="361"/>
                    <a:pt x="1451" y="456"/>
                    <a:pt x="1350" y="534"/>
                  </a:cubicBezTo>
                  <a:cubicBezTo>
                    <a:pt x="854" y="441"/>
                    <a:pt x="1131" y="513"/>
                    <a:pt x="809" y="529"/>
                  </a:cubicBezTo>
                  <a:cubicBezTo>
                    <a:pt x="685" y="350"/>
                    <a:pt x="446" y="188"/>
                    <a:pt x="325" y="16"/>
                  </a:cubicBezTo>
                  <a:cubicBezTo>
                    <a:pt x="264" y="29"/>
                    <a:pt x="291" y="4"/>
                    <a:pt x="271" y="61"/>
                  </a:cubicBezTo>
                  <a:close/>
                </a:path>
              </a:pathLst>
            </a:custGeom>
            <a:solidFill>
              <a:srgbClr val="BD62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" name="Freeform 708"/>
            <p:cNvSpPr>
              <a:spLocks/>
            </p:cNvSpPr>
            <p:nvPr/>
          </p:nvSpPr>
          <p:spPr bwMode="auto">
            <a:xfrm>
              <a:off x="5755998" y="1368302"/>
              <a:ext cx="420518" cy="384787"/>
            </a:xfrm>
            <a:custGeom>
              <a:avLst/>
              <a:gdLst>
                <a:gd name="T0" fmla="*/ 0 w 1997"/>
                <a:gd name="T1" fmla="*/ 1763 h 1828"/>
                <a:gd name="T2" fmla="*/ 169 w 1997"/>
                <a:gd name="T3" fmla="*/ 1616 h 1828"/>
                <a:gd name="T4" fmla="*/ 286 w 1997"/>
                <a:gd name="T5" fmla="*/ 1663 h 1828"/>
                <a:gd name="T6" fmla="*/ 562 w 1997"/>
                <a:gd name="T7" fmla="*/ 1374 h 1828"/>
                <a:gd name="T8" fmla="*/ 887 w 1997"/>
                <a:gd name="T9" fmla="*/ 1127 h 1828"/>
                <a:gd name="T10" fmla="*/ 655 w 1997"/>
                <a:gd name="T11" fmla="*/ 1442 h 1828"/>
                <a:gd name="T12" fmla="*/ 361 w 1997"/>
                <a:gd name="T13" fmla="*/ 1733 h 1828"/>
                <a:gd name="T14" fmla="*/ 390 w 1997"/>
                <a:gd name="T15" fmla="*/ 1803 h 1828"/>
                <a:gd name="T16" fmla="*/ 459 w 1997"/>
                <a:gd name="T17" fmla="*/ 1811 h 1828"/>
                <a:gd name="T18" fmla="*/ 898 w 1997"/>
                <a:gd name="T19" fmla="*/ 1392 h 1828"/>
                <a:gd name="T20" fmla="*/ 1301 w 1997"/>
                <a:gd name="T21" fmla="*/ 1378 h 1828"/>
                <a:gd name="T22" fmla="*/ 1728 w 1997"/>
                <a:gd name="T23" fmla="*/ 1828 h 1828"/>
                <a:gd name="T24" fmla="*/ 1841 w 1997"/>
                <a:gd name="T25" fmla="*/ 1725 h 1828"/>
                <a:gd name="T26" fmla="*/ 1363 w 1997"/>
                <a:gd name="T27" fmla="*/ 1214 h 1828"/>
                <a:gd name="T28" fmla="*/ 1344 w 1997"/>
                <a:gd name="T29" fmla="*/ 1155 h 1828"/>
                <a:gd name="T30" fmla="*/ 1398 w 1997"/>
                <a:gd name="T31" fmla="*/ 1158 h 1828"/>
                <a:gd name="T32" fmla="*/ 1899 w 1997"/>
                <a:gd name="T33" fmla="*/ 1654 h 1828"/>
                <a:gd name="T34" fmla="*/ 1997 w 1997"/>
                <a:gd name="T35" fmla="*/ 1588 h 1828"/>
                <a:gd name="T36" fmla="*/ 1997 w 1997"/>
                <a:gd name="T37" fmla="*/ 1533 h 1828"/>
                <a:gd name="T38" fmla="*/ 1717 w 1997"/>
                <a:gd name="T39" fmla="*/ 1255 h 1828"/>
                <a:gd name="T40" fmla="*/ 1715 w 1997"/>
                <a:gd name="T41" fmla="*/ 596 h 1828"/>
                <a:gd name="T42" fmla="*/ 1997 w 1997"/>
                <a:gd name="T43" fmla="*/ 326 h 1828"/>
                <a:gd name="T44" fmla="*/ 1997 w 1997"/>
                <a:gd name="T45" fmla="*/ 193 h 1828"/>
                <a:gd name="T46" fmla="*/ 1975 w 1997"/>
                <a:gd name="T47" fmla="*/ 165 h 1828"/>
                <a:gd name="T48" fmla="*/ 1777 w 1997"/>
                <a:gd name="T49" fmla="*/ 1 h 1828"/>
                <a:gd name="T50" fmla="*/ 1332 w 1997"/>
                <a:gd name="T51" fmla="*/ 433 h 1828"/>
                <a:gd name="T52" fmla="*/ 770 w 1997"/>
                <a:gd name="T53" fmla="*/ 296 h 1828"/>
                <a:gd name="T54" fmla="*/ 457 w 1997"/>
                <a:gd name="T55" fmla="*/ 0 h 1828"/>
                <a:gd name="T56" fmla="*/ 363 w 1997"/>
                <a:gd name="T57" fmla="*/ 94 h 1828"/>
                <a:gd name="T58" fmla="*/ 899 w 1997"/>
                <a:gd name="T59" fmla="*/ 683 h 1828"/>
                <a:gd name="T60" fmla="*/ 729 w 1997"/>
                <a:gd name="T61" fmla="*/ 581 h 1828"/>
                <a:gd name="T62" fmla="*/ 310 w 1997"/>
                <a:gd name="T63" fmla="*/ 142 h 1828"/>
                <a:gd name="T64" fmla="*/ 195 w 1997"/>
                <a:gd name="T65" fmla="*/ 242 h 1828"/>
                <a:gd name="T66" fmla="*/ 521 w 1997"/>
                <a:gd name="T67" fmla="*/ 594 h 1828"/>
                <a:gd name="T68" fmla="*/ 350 w 1997"/>
                <a:gd name="T69" fmla="*/ 1406 h 1828"/>
                <a:gd name="T70" fmla="*/ 0 w 1997"/>
                <a:gd name="T71" fmla="*/ 1763 h 1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97" h="1828">
                  <a:moveTo>
                    <a:pt x="0" y="1763"/>
                  </a:moveTo>
                  <a:cubicBezTo>
                    <a:pt x="60" y="1751"/>
                    <a:pt x="80" y="1757"/>
                    <a:pt x="169" y="1616"/>
                  </a:cubicBezTo>
                  <a:lnTo>
                    <a:pt x="286" y="1663"/>
                  </a:lnTo>
                  <a:cubicBezTo>
                    <a:pt x="325" y="1595"/>
                    <a:pt x="494" y="1443"/>
                    <a:pt x="562" y="1374"/>
                  </a:cubicBezTo>
                  <a:cubicBezTo>
                    <a:pt x="723" y="1212"/>
                    <a:pt x="773" y="1110"/>
                    <a:pt x="887" y="1127"/>
                  </a:cubicBezTo>
                  <a:cubicBezTo>
                    <a:pt x="916" y="1223"/>
                    <a:pt x="790" y="1305"/>
                    <a:pt x="655" y="1442"/>
                  </a:cubicBezTo>
                  <a:cubicBezTo>
                    <a:pt x="555" y="1542"/>
                    <a:pt x="467" y="1641"/>
                    <a:pt x="361" y="1733"/>
                  </a:cubicBezTo>
                  <a:lnTo>
                    <a:pt x="390" y="1803"/>
                  </a:lnTo>
                  <a:cubicBezTo>
                    <a:pt x="430" y="1820"/>
                    <a:pt x="408" y="1816"/>
                    <a:pt x="459" y="1811"/>
                  </a:cubicBezTo>
                  <a:cubicBezTo>
                    <a:pt x="517" y="1799"/>
                    <a:pt x="840" y="1452"/>
                    <a:pt x="898" y="1392"/>
                  </a:cubicBezTo>
                  <a:cubicBezTo>
                    <a:pt x="1030" y="1258"/>
                    <a:pt x="1176" y="1243"/>
                    <a:pt x="1301" y="1378"/>
                  </a:cubicBezTo>
                  <a:lnTo>
                    <a:pt x="1728" y="1828"/>
                  </a:lnTo>
                  <a:cubicBezTo>
                    <a:pt x="1766" y="1793"/>
                    <a:pt x="1809" y="1760"/>
                    <a:pt x="1841" y="1725"/>
                  </a:cubicBezTo>
                  <a:cubicBezTo>
                    <a:pt x="1762" y="1568"/>
                    <a:pt x="1473" y="1347"/>
                    <a:pt x="1363" y="1214"/>
                  </a:cubicBezTo>
                  <a:cubicBezTo>
                    <a:pt x="1303" y="1142"/>
                    <a:pt x="1325" y="1180"/>
                    <a:pt x="1344" y="1155"/>
                  </a:cubicBezTo>
                  <a:cubicBezTo>
                    <a:pt x="1369" y="1134"/>
                    <a:pt x="1322" y="1110"/>
                    <a:pt x="1398" y="1158"/>
                  </a:cubicBezTo>
                  <a:lnTo>
                    <a:pt x="1899" y="1654"/>
                  </a:lnTo>
                  <a:lnTo>
                    <a:pt x="1997" y="1588"/>
                  </a:lnTo>
                  <a:lnTo>
                    <a:pt x="1997" y="1533"/>
                  </a:lnTo>
                  <a:cubicBezTo>
                    <a:pt x="1905" y="1467"/>
                    <a:pt x="1803" y="1344"/>
                    <a:pt x="1717" y="1255"/>
                  </a:cubicBezTo>
                  <a:cubicBezTo>
                    <a:pt x="1371" y="897"/>
                    <a:pt x="1417" y="886"/>
                    <a:pt x="1715" y="596"/>
                  </a:cubicBezTo>
                  <a:cubicBezTo>
                    <a:pt x="1810" y="503"/>
                    <a:pt x="1901" y="405"/>
                    <a:pt x="1997" y="326"/>
                  </a:cubicBezTo>
                  <a:lnTo>
                    <a:pt x="1997" y="193"/>
                  </a:lnTo>
                  <a:lnTo>
                    <a:pt x="1975" y="165"/>
                  </a:lnTo>
                  <a:cubicBezTo>
                    <a:pt x="1913" y="93"/>
                    <a:pt x="1869" y="45"/>
                    <a:pt x="1777" y="1"/>
                  </a:cubicBezTo>
                  <a:lnTo>
                    <a:pt x="1332" y="433"/>
                  </a:lnTo>
                  <a:cubicBezTo>
                    <a:pt x="1085" y="684"/>
                    <a:pt x="950" y="481"/>
                    <a:pt x="770" y="296"/>
                  </a:cubicBezTo>
                  <a:cubicBezTo>
                    <a:pt x="679" y="201"/>
                    <a:pt x="570" y="50"/>
                    <a:pt x="457" y="0"/>
                  </a:cubicBezTo>
                  <a:lnTo>
                    <a:pt x="363" y="94"/>
                  </a:lnTo>
                  <a:cubicBezTo>
                    <a:pt x="414" y="245"/>
                    <a:pt x="824" y="514"/>
                    <a:pt x="899" y="683"/>
                  </a:cubicBezTo>
                  <a:cubicBezTo>
                    <a:pt x="795" y="680"/>
                    <a:pt x="793" y="648"/>
                    <a:pt x="729" y="581"/>
                  </a:cubicBezTo>
                  <a:cubicBezTo>
                    <a:pt x="613" y="459"/>
                    <a:pt x="372" y="246"/>
                    <a:pt x="310" y="142"/>
                  </a:cubicBezTo>
                  <a:cubicBezTo>
                    <a:pt x="270" y="175"/>
                    <a:pt x="230" y="207"/>
                    <a:pt x="195" y="242"/>
                  </a:cubicBezTo>
                  <a:cubicBezTo>
                    <a:pt x="251" y="336"/>
                    <a:pt x="431" y="500"/>
                    <a:pt x="521" y="594"/>
                  </a:cubicBezTo>
                  <a:cubicBezTo>
                    <a:pt x="848" y="933"/>
                    <a:pt x="839" y="930"/>
                    <a:pt x="350" y="1406"/>
                  </a:cubicBezTo>
                  <a:cubicBezTo>
                    <a:pt x="253" y="1502"/>
                    <a:pt x="65" y="1664"/>
                    <a:pt x="0" y="1763"/>
                  </a:cubicBezTo>
                  <a:close/>
                </a:path>
              </a:pathLst>
            </a:custGeom>
            <a:solidFill>
              <a:srgbClr val="EB0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709"/>
            <p:cNvSpPr>
              <a:spLocks/>
            </p:cNvSpPr>
            <p:nvPr/>
          </p:nvSpPr>
          <p:spPr bwMode="auto">
            <a:xfrm>
              <a:off x="5391825" y="1698120"/>
              <a:ext cx="460371" cy="450751"/>
            </a:xfrm>
            <a:custGeom>
              <a:avLst/>
              <a:gdLst>
                <a:gd name="T0" fmla="*/ 260 w 2193"/>
                <a:gd name="T1" fmla="*/ 47 h 2139"/>
                <a:gd name="T2" fmla="*/ 802 w 2193"/>
                <a:gd name="T3" fmla="*/ 549 h 2139"/>
                <a:gd name="T4" fmla="*/ 608 w 2193"/>
                <a:gd name="T5" fmla="*/ 757 h 2139"/>
                <a:gd name="T6" fmla="*/ 109 w 2193"/>
                <a:gd name="T7" fmla="*/ 209 h 2139"/>
                <a:gd name="T8" fmla="*/ 70 w 2193"/>
                <a:gd name="T9" fmla="*/ 299 h 2139"/>
                <a:gd name="T10" fmla="*/ 566 w 2193"/>
                <a:gd name="T11" fmla="*/ 806 h 2139"/>
                <a:gd name="T12" fmla="*/ 531 w 2193"/>
                <a:gd name="T13" fmla="*/ 1195 h 2139"/>
                <a:gd name="T14" fmla="*/ 422 w 2193"/>
                <a:gd name="T15" fmla="*/ 1481 h 2139"/>
                <a:gd name="T16" fmla="*/ 0 w 2193"/>
                <a:gd name="T17" fmla="*/ 1917 h 2139"/>
                <a:gd name="T18" fmla="*/ 88 w 2193"/>
                <a:gd name="T19" fmla="*/ 1906 h 2139"/>
                <a:gd name="T20" fmla="*/ 255 w 2193"/>
                <a:gd name="T21" fmla="*/ 1730 h 2139"/>
                <a:gd name="T22" fmla="*/ 785 w 2193"/>
                <a:gd name="T23" fmla="*/ 1563 h 2139"/>
                <a:gd name="T24" fmla="*/ 272 w 2193"/>
                <a:gd name="T25" fmla="*/ 2105 h 2139"/>
                <a:gd name="T26" fmla="*/ 283 w 2193"/>
                <a:gd name="T27" fmla="*/ 2139 h 2139"/>
                <a:gd name="T28" fmla="*/ 552 w 2193"/>
                <a:gd name="T29" fmla="*/ 1879 h 2139"/>
                <a:gd name="T30" fmla="*/ 820 w 2193"/>
                <a:gd name="T31" fmla="*/ 1612 h 2139"/>
                <a:gd name="T32" fmla="*/ 1091 w 2193"/>
                <a:gd name="T33" fmla="*/ 1665 h 2139"/>
                <a:gd name="T34" fmla="*/ 1392 w 2193"/>
                <a:gd name="T35" fmla="*/ 1623 h 2139"/>
                <a:gd name="T36" fmla="*/ 1591 w 2193"/>
                <a:gd name="T37" fmla="*/ 1389 h 2139"/>
                <a:gd name="T38" fmla="*/ 2110 w 2193"/>
                <a:gd name="T39" fmla="*/ 1911 h 2139"/>
                <a:gd name="T40" fmla="*/ 2169 w 2193"/>
                <a:gd name="T41" fmla="*/ 1905 h 2139"/>
                <a:gd name="T42" fmla="*/ 1640 w 2193"/>
                <a:gd name="T43" fmla="*/ 1336 h 2139"/>
                <a:gd name="T44" fmla="*/ 1754 w 2193"/>
                <a:gd name="T45" fmla="*/ 711 h 2139"/>
                <a:gd name="T46" fmla="*/ 2193 w 2193"/>
                <a:gd name="T47" fmla="*/ 248 h 2139"/>
                <a:gd name="T48" fmla="*/ 2124 w 2193"/>
                <a:gd name="T49" fmla="*/ 240 h 2139"/>
                <a:gd name="T50" fmla="*/ 1580 w 2193"/>
                <a:gd name="T51" fmla="*/ 759 h 2139"/>
                <a:gd name="T52" fmla="*/ 1420 w 2193"/>
                <a:gd name="T53" fmla="*/ 610 h 2139"/>
                <a:gd name="T54" fmla="*/ 1567 w 2193"/>
                <a:gd name="T55" fmla="*/ 427 h 2139"/>
                <a:gd name="T56" fmla="*/ 1689 w 2193"/>
                <a:gd name="T57" fmla="*/ 251 h 2139"/>
                <a:gd name="T58" fmla="*/ 1684 w 2193"/>
                <a:gd name="T59" fmla="*/ 234 h 2139"/>
                <a:gd name="T60" fmla="*/ 1386 w 2193"/>
                <a:gd name="T61" fmla="*/ 533 h 2139"/>
                <a:gd name="T62" fmla="*/ 838 w 2193"/>
                <a:gd name="T63" fmla="*/ 533 h 2139"/>
                <a:gd name="T64" fmla="*/ 295 w 2193"/>
                <a:gd name="T65" fmla="*/ 0 h 2139"/>
                <a:gd name="T66" fmla="*/ 260 w 2193"/>
                <a:gd name="T67" fmla="*/ 47 h 2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93" h="2139">
                  <a:moveTo>
                    <a:pt x="260" y="47"/>
                  </a:moveTo>
                  <a:cubicBezTo>
                    <a:pt x="391" y="103"/>
                    <a:pt x="654" y="481"/>
                    <a:pt x="802" y="549"/>
                  </a:cubicBezTo>
                  <a:cubicBezTo>
                    <a:pt x="758" y="662"/>
                    <a:pt x="707" y="723"/>
                    <a:pt x="608" y="757"/>
                  </a:cubicBezTo>
                  <a:cubicBezTo>
                    <a:pt x="550" y="715"/>
                    <a:pt x="119" y="283"/>
                    <a:pt x="109" y="209"/>
                  </a:cubicBezTo>
                  <a:cubicBezTo>
                    <a:pt x="76" y="248"/>
                    <a:pt x="70" y="235"/>
                    <a:pt x="70" y="299"/>
                  </a:cubicBezTo>
                  <a:cubicBezTo>
                    <a:pt x="171" y="383"/>
                    <a:pt x="517" y="723"/>
                    <a:pt x="566" y="806"/>
                  </a:cubicBezTo>
                  <a:cubicBezTo>
                    <a:pt x="540" y="968"/>
                    <a:pt x="488" y="998"/>
                    <a:pt x="531" y="1195"/>
                  </a:cubicBezTo>
                  <a:cubicBezTo>
                    <a:pt x="572" y="1383"/>
                    <a:pt x="538" y="1369"/>
                    <a:pt x="422" y="1481"/>
                  </a:cubicBezTo>
                  <a:cubicBezTo>
                    <a:pt x="314" y="1585"/>
                    <a:pt x="73" y="1805"/>
                    <a:pt x="0" y="1917"/>
                  </a:cubicBezTo>
                  <a:lnTo>
                    <a:pt x="88" y="1906"/>
                  </a:lnTo>
                  <a:cubicBezTo>
                    <a:pt x="133" y="1797"/>
                    <a:pt x="176" y="1811"/>
                    <a:pt x="255" y="1730"/>
                  </a:cubicBezTo>
                  <a:cubicBezTo>
                    <a:pt x="572" y="1405"/>
                    <a:pt x="628" y="1269"/>
                    <a:pt x="785" y="1563"/>
                  </a:cubicBezTo>
                  <a:cubicBezTo>
                    <a:pt x="666" y="1772"/>
                    <a:pt x="371" y="1894"/>
                    <a:pt x="272" y="2105"/>
                  </a:cubicBezTo>
                  <a:lnTo>
                    <a:pt x="283" y="2139"/>
                  </a:lnTo>
                  <a:cubicBezTo>
                    <a:pt x="370" y="2097"/>
                    <a:pt x="410" y="2014"/>
                    <a:pt x="552" y="1879"/>
                  </a:cubicBezTo>
                  <a:cubicBezTo>
                    <a:pt x="645" y="1791"/>
                    <a:pt x="748" y="1711"/>
                    <a:pt x="820" y="1612"/>
                  </a:cubicBezTo>
                  <a:cubicBezTo>
                    <a:pt x="916" y="1625"/>
                    <a:pt x="985" y="1663"/>
                    <a:pt x="1091" y="1665"/>
                  </a:cubicBezTo>
                  <a:cubicBezTo>
                    <a:pt x="1227" y="1668"/>
                    <a:pt x="1277" y="1622"/>
                    <a:pt x="1392" y="1623"/>
                  </a:cubicBezTo>
                  <a:cubicBezTo>
                    <a:pt x="1427" y="1530"/>
                    <a:pt x="1530" y="1449"/>
                    <a:pt x="1591" y="1389"/>
                  </a:cubicBezTo>
                  <a:lnTo>
                    <a:pt x="2110" y="1911"/>
                  </a:lnTo>
                  <a:lnTo>
                    <a:pt x="2169" y="1905"/>
                  </a:lnTo>
                  <a:lnTo>
                    <a:pt x="1640" y="1336"/>
                  </a:lnTo>
                  <a:cubicBezTo>
                    <a:pt x="1816" y="795"/>
                    <a:pt x="1503" y="955"/>
                    <a:pt x="1754" y="711"/>
                  </a:cubicBezTo>
                  <a:cubicBezTo>
                    <a:pt x="1912" y="556"/>
                    <a:pt x="2049" y="442"/>
                    <a:pt x="2193" y="248"/>
                  </a:cubicBezTo>
                  <a:cubicBezTo>
                    <a:pt x="2142" y="253"/>
                    <a:pt x="2164" y="257"/>
                    <a:pt x="2124" y="240"/>
                  </a:cubicBezTo>
                  <a:lnTo>
                    <a:pt x="1580" y="759"/>
                  </a:lnTo>
                  <a:cubicBezTo>
                    <a:pt x="1557" y="711"/>
                    <a:pt x="1472" y="629"/>
                    <a:pt x="1420" y="610"/>
                  </a:cubicBezTo>
                  <a:cubicBezTo>
                    <a:pt x="1432" y="531"/>
                    <a:pt x="1470" y="523"/>
                    <a:pt x="1567" y="427"/>
                  </a:cubicBezTo>
                  <a:cubicBezTo>
                    <a:pt x="1666" y="329"/>
                    <a:pt x="1688" y="339"/>
                    <a:pt x="1689" y="251"/>
                  </a:cubicBezTo>
                  <a:cubicBezTo>
                    <a:pt x="1689" y="243"/>
                    <a:pt x="1688" y="238"/>
                    <a:pt x="1684" y="234"/>
                  </a:cubicBezTo>
                  <a:lnTo>
                    <a:pt x="1386" y="533"/>
                  </a:lnTo>
                  <a:cubicBezTo>
                    <a:pt x="1087" y="497"/>
                    <a:pt x="1171" y="456"/>
                    <a:pt x="838" y="533"/>
                  </a:cubicBezTo>
                  <a:cubicBezTo>
                    <a:pt x="806" y="485"/>
                    <a:pt x="367" y="36"/>
                    <a:pt x="295" y="0"/>
                  </a:cubicBezTo>
                  <a:lnTo>
                    <a:pt x="260" y="47"/>
                  </a:lnTo>
                  <a:close/>
                </a:path>
              </a:pathLst>
            </a:custGeom>
            <a:solidFill>
              <a:srgbClr val="BD62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710"/>
            <p:cNvSpPr>
              <a:spLocks/>
            </p:cNvSpPr>
            <p:nvPr/>
          </p:nvSpPr>
          <p:spPr bwMode="auto">
            <a:xfrm>
              <a:off x="5064755" y="1357308"/>
              <a:ext cx="397155" cy="404027"/>
            </a:xfrm>
            <a:custGeom>
              <a:avLst/>
              <a:gdLst>
                <a:gd name="T0" fmla="*/ 35 w 1890"/>
                <a:gd name="T1" fmla="*/ 1588 h 1914"/>
                <a:gd name="T2" fmla="*/ 39 w 1890"/>
                <a:gd name="T3" fmla="*/ 1662 h 1914"/>
                <a:gd name="T4" fmla="*/ 105 w 1890"/>
                <a:gd name="T5" fmla="*/ 1694 h 1914"/>
                <a:gd name="T6" fmla="*/ 534 w 1890"/>
                <a:gd name="T7" fmla="*/ 1265 h 1914"/>
                <a:gd name="T8" fmla="*/ 709 w 1890"/>
                <a:gd name="T9" fmla="*/ 1152 h 1914"/>
                <a:gd name="T10" fmla="*/ 470 w 1890"/>
                <a:gd name="T11" fmla="*/ 1495 h 1914"/>
                <a:gd name="T12" fmla="*/ 179 w 1890"/>
                <a:gd name="T13" fmla="*/ 1785 h 1914"/>
                <a:gd name="T14" fmla="*/ 219 w 1890"/>
                <a:gd name="T15" fmla="*/ 1844 h 1914"/>
                <a:gd name="T16" fmla="*/ 281 w 1890"/>
                <a:gd name="T17" fmla="*/ 1853 h 1914"/>
                <a:gd name="T18" fmla="*/ 742 w 1890"/>
                <a:gd name="T19" fmla="*/ 1401 h 1914"/>
                <a:gd name="T20" fmla="*/ 1160 w 1890"/>
                <a:gd name="T21" fmla="*/ 1434 h 1914"/>
                <a:gd name="T22" fmla="*/ 1621 w 1890"/>
                <a:gd name="T23" fmla="*/ 1914 h 1914"/>
                <a:gd name="T24" fmla="*/ 1660 w 1890"/>
                <a:gd name="T25" fmla="*/ 1824 h 1914"/>
                <a:gd name="T26" fmla="*/ 1678 w 1890"/>
                <a:gd name="T27" fmla="*/ 1762 h 1914"/>
                <a:gd name="T28" fmla="*/ 1252 w 1890"/>
                <a:gd name="T29" fmla="*/ 1342 h 1914"/>
                <a:gd name="T30" fmla="*/ 1158 w 1890"/>
                <a:gd name="T31" fmla="*/ 1156 h 1914"/>
                <a:gd name="T32" fmla="*/ 1481 w 1890"/>
                <a:gd name="T33" fmla="*/ 1406 h 1914"/>
                <a:gd name="T34" fmla="*/ 1764 w 1890"/>
                <a:gd name="T35" fmla="*/ 1703 h 1914"/>
                <a:gd name="T36" fmla="*/ 1811 w 1890"/>
                <a:gd name="T37" fmla="*/ 1662 h 1914"/>
                <a:gd name="T38" fmla="*/ 1846 w 1890"/>
                <a:gd name="T39" fmla="*/ 1615 h 1914"/>
                <a:gd name="T40" fmla="*/ 1381 w 1890"/>
                <a:gd name="T41" fmla="*/ 1115 h 1914"/>
                <a:gd name="T42" fmla="*/ 1318 w 1890"/>
                <a:gd name="T43" fmla="*/ 826 h 1914"/>
                <a:gd name="T44" fmla="*/ 1890 w 1890"/>
                <a:gd name="T45" fmla="*/ 245 h 1914"/>
                <a:gd name="T46" fmla="*/ 1781 w 1890"/>
                <a:gd name="T47" fmla="*/ 162 h 1914"/>
                <a:gd name="T48" fmla="*/ 1485 w 1890"/>
                <a:gd name="T49" fmla="*/ 457 h 1914"/>
                <a:gd name="T50" fmla="*/ 1338 w 1890"/>
                <a:gd name="T51" fmla="*/ 604 h 1914"/>
                <a:gd name="T52" fmla="*/ 1163 w 1890"/>
                <a:gd name="T53" fmla="*/ 722 h 1914"/>
                <a:gd name="T54" fmla="*/ 1717 w 1890"/>
                <a:gd name="T55" fmla="*/ 123 h 1914"/>
                <a:gd name="T56" fmla="*/ 1644 w 1890"/>
                <a:gd name="T57" fmla="*/ 22 h 1914"/>
                <a:gd name="T58" fmla="*/ 1472 w 1890"/>
                <a:gd name="T59" fmla="*/ 151 h 1914"/>
                <a:gd name="T60" fmla="*/ 744 w 1890"/>
                <a:gd name="T61" fmla="*/ 482 h 1914"/>
                <a:gd name="T62" fmla="*/ 271 w 1890"/>
                <a:gd name="T63" fmla="*/ 0 h 1914"/>
                <a:gd name="T64" fmla="*/ 159 w 1890"/>
                <a:gd name="T65" fmla="*/ 106 h 1914"/>
                <a:gd name="T66" fmla="*/ 726 w 1890"/>
                <a:gd name="T67" fmla="*/ 700 h 1914"/>
                <a:gd name="T68" fmla="*/ 631 w 1890"/>
                <a:gd name="T69" fmla="*/ 670 h 1914"/>
                <a:gd name="T70" fmla="*/ 125 w 1890"/>
                <a:gd name="T71" fmla="*/ 157 h 1914"/>
                <a:gd name="T72" fmla="*/ 0 w 1890"/>
                <a:gd name="T73" fmla="*/ 245 h 1914"/>
                <a:gd name="T74" fmla="*/ 564 w 1890"/>
                <a:gd name="T75" fmla="*/ 832 h 1914"/>
                <a:gd name="T76" fmla="*/ 358 w 1890"/>
                <a:gd name="T77" fmla="*/ 1261 h 1914"/>
                <a:gd name="T78" fmla="*/ 35 w 1890"/>
                <a:gd name="T79" fmla="*/ 1588 h 1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90" h="1914">
                  <a:moveTo>
                    <a:pt x="35" y="1588"/>
                  </a:moveTo>
                  <a:lnTo>
                    <a:pt x="39" y="1662"/>
                  </a:lnTo>
                  <a:lnTo>
                    <a:pt x="105" y="1694"/>
                  </a:lnTo>
                  <a:lnTo>
                    <a:pt x="534" y="1265"/>
                  </a:lnTo>
                  <a:cubicBezTo>
                    <a:pt x="601" y="1195"/>
                    <a:pt x="609" y="1155"/>
                    <a:pt x="709" y="1152"/>
                  </a:cubicBezTo>
                  <a:cubicBezTo>
                    <a:pt x="743" y="1280"/>
                    <a:pt x="666" y="1300"/>
                    <a:pt x="470" y="1495"/>
                  </a:cubicBezTo>
                  <a:cubicBezTo>
                    <a:pt x="370" y="1596"/>
                    <a:pt x="277" y="1680"/>
                    <a:pt x="179" y="1785"/>
                  </a:cubicBezTo>
                  <a:lnTo>
                    <a:pt x="219" y="1844"/>
                  </a:lnTo>
                  <a:lnTo>
                    <a:pt x="281" y="1853"/>
                  </a:lnTo>
                  <a:cubicBezTo>
                    <a:pt x="382" y="1813"/>
                    <a:pt x="655" y="1490"/>
                    <a:pt x="742" y="1401"/>
                  </a:cubicBezTo>
                  <a:cubicBezTo>
                    <a:pt x="874" y="1266"/>
                    <a:pt x="1022" y="1286"/>
                    <a:pt x="1160" y="1434"/>
                  </a:cubicBezTo>
                  <a:lnTo>
                    <a:pt x="1621" y="1914"/>
                  </a:lnTo>
                  <a:cubicBezTo>
                    <a:pt x="1621" y="1850"/>
                    <a:pt x="1627" y="1863"/>
                    <a:pt x="1660" y="1824"/>
                  </a:cubicBezTo>
                  <a:lnTo>
                    <a:pt x="1678" y="1762"/>
                  </a:lnTo>
                  <a:lnTo>
                    <a:pt x="1252" y="1342"/>
                  </a:lnTo>
                  <a:cubicBezTo>
                    <a:pt x="1175" y="1269"/>
                    <a:pt x="1126" y="1261"/>
                    <a:pt x="1158" y="1156"/>
                  </a:cubicBezTo>
                  <a:cubicBezTo>
                    <a:pt x="1270" y="1143"/>
                    <a:pt x="1328" y="1251"/>
                    <a:pt x="1481" y="1406"/>
                  </a:cubicBezTo>
                  <a:cubicBezTo>
                    <a:pt x="1577" y="1503"/>
                    <a:pt x="1687" y="1600"/>
                    <a:pt x="1764" y="1703"/>
                  </a:cubicBezTo>
                  <a:lnTo>
                    <a:pt x="1811" y="1662"/>
                  </a:lnTo>
                  <a:lnTo>
                    <a:pt x="1846" y="1615"/>
                  </a:lnTo>
                  <a:cubicBezTo>
                    <a:pt x="1806" y="1516"/>
                    <a:pt x="1499" y="1238"/>
                    <a:pt x="1381" y="1115"/>
                  </a:cubicBezTo>
                  <a:cubicBezTo>
                    <a:pt x="1288" y="1018"/>
                    <a:pt x="1324" y="997"/>
                    <a:pt x="1318" y="826"/>
                  </a:cubicBezTo>
                  <a:cubicBezTo>
                    <a:pt x="1415" y="758"/>
                    <a:pt x="1861" y="339"/>
                    <a:pt x="1890" y="245"/>
                  </a:cubicBezTo>
                  <a:lnTo>
                    <a:pt x="1781" y="162"/>
                  </a:lnTo>
                  <a:cubicBezTo>
                    <a:pt x="1679" y="249"/>
                    <a:pt x="1584" y="357"/>
                    <a:pt x="1485" y="457"/>
                  </a:cubicBezTo>
                  <a:cubicBezTo>
                    <a:pt x="1430" y="511"/>
                    <a:pt x="1392" y="548"/>
                    <a:pt x="1338" y="604"/>
                  </a:cubicBezTo>
                  <a:cubicBezTo>
                    <a:pt x="1286" y="657"/>
                    <a:pt x="1250" y="734"/>
                    <a:pt x="1163" y="722"/>
                  </a:cubicBezTo>
                  <a:cubicBezTo>
                    <a:pt x="1182" y="615"/>
                    <a:pt x="1626" y="257"/>
                    <a:pt x="1717" y="123"/>
                  </a:cubicBezTo>
                  <a:lnTo>
                    <a:pt x="1644" y="22"/>
                  </a:lnTo>
                  <a:cubicBezTo>
                    <a:pt x="1557" y="46"/>
                    <a:pt x="1536" y="88"/>
                    <a:pt x="1472" y="151"/>
                  </a:cubicBezTo>
                  <a:cubicBezTo>
                    <a:pt x="1224" y="395"/>
                    <a:pt x="983" y="740"/>
                    <a:pt x="744" y="482"/>
                  </a:cubicBezTo>
                  <a:lnTo>
                    <a:pt x="271" y="0"/>
                  </a:lnTo>
                  <a:lnTo>
                    <a:pt x="159" y="106"/>
                  </a:lnTo>
                  <a:cubicBezTo>
                    <a:pt x="249" y="179"/>
                    <a:pt x="712" y="621"/>
                    <a:pt x="726" y="700"/>
                  </a:cubicBezTo>
                  <a:cubicBezTo>
                    <a:pt x="612" y="723"/>
                    <a:pt x="675" y="710"/>
                    <a:pt x="631" y="670"/>
                  </a:cubicBezTo>
                  <a:cubicBezTo>
                    <a:pt x="535" y="583"/>
                    <a:pt x="309" y="308"/>
                    <a:pt x="125" y="157"/>
                  </a:cubicBezTo>
                  <a:cubicBezTo>
                    <a:pt x="81" y="179"/>
                    <a:pt x="41" y="212"/>
                    <a:pt x="0" y="245"/>
                  </a:cubicBezTo>
                  <a:cubicBezTo>
                    <a:pt x="41" y="325"/>
                    <a:pt x="472" y="759"/>
                    <a:pt x="564" y="832"/>
                  </a:cubicBezTo>
                  <a:cubicBezTo>
                    <a:pt x="571" y="1135"/>
                    <a:pt x="511" y="1113"/>
                    <a:pt x="358" y="1261"/>
                  </a:cubicBezTo>
                  <a:cubicBezTo>
                    <a:pt x="260" y="1357"/>
                    <a:pt x="95" y="1485"/>
                    <a:pt x="35" y="1588"/>
                  </a:cubicBezTo>
                  <a:close/>
                </a:path>
              </a:pathLst>
            </a:custGeom>
            <a:solidFill>
              <a:srgbClr val="EB0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Freeform 711"/>
            <p:cNvSpPr>
              <a:spLocks/>
            </p:cNvSpPr>
            <p:nvPr/>
          </p:nvSpPr>
          <p:spPr bwMode="auto">
            <a:xfrm>
              <a:off x="4670348" y="1692623"/>
              <a:ext cx="453500" cy="446628"/>
            </a:xfrm>
            <a:custGeom>
              <a:avLst/>
              <a:gdLst>
                <a:gd name="T0" fmla="*/ 333 w 2153"/>
                <a:gd name="T1" fmla="*/ 124 h 2126"/>
                <a:gd name="T2" fmla="*/ 786 w 2153"/>
                <a:gd name="T3" fmla="*/ 588 h 2126"/>
                <a:gd name="T4" fmla="*/ 574 w 2153"/>
                <a:gd name="T5" fmla="*/ 764 h 2126"/>
                <a:gd name="T6" fmla="*/ 134 w 2153"/>
                <a:gd name="T7" fmla="*/ 324 h 2126"/>
                <a:gd name="T8" fmla="*/ 99 w 2153"/>
                <a:gd name="T9" fmla="*/ 360 h 2126"/>
                <a:gd name="T10" fmla="*/ 488 w 2153"/>
                <a:gd name="T11" fmla="*/ 755 h 2126"/>
                <a:gd name="T12" fmla="*/ 490 w 2153"/>
                <a:gd name="T13" fmla="*/ 1009 h 2126"/>
                <a:gd name="T14" fmla="*/ 527 w 2153"/>
                <a:gd name="T15" fmla="*/ 1345 h 2126"/>
                <a:gd name="T16" fmla="*/ 13 w 2153"/>
                <a:gd name="T17" fmla="*/ 1829 h 2126"/>
                <a:gd name="T18" fmla="*/ 63 w 2153"/>
                <a:gd name="T19" fmla="*/ 1878 h 2126"/>
                <a:gd name="T20" fmla="*/ 572 w 2153"/>
                <a:gd name="T21" fmla="*/ 1368 h 2126"/>
                <a:gd name="T22" fmla="*/ 770 w 2153"/>
                <a:gd name="T23" fmla="*/ 1566 h 2126"/>
                <a:gd name="T24" fmla="*/ 261 w 2153"/>
                <a:gd name="T25" fmla="*/ 2062 h 2126"/>
                <a:gd name="T26" fmla="*/ 317 w 2153"/>
                <a:gd name="T27" fmla="*/ 2102 h 2126"/>
                <a:gd name="T28" fmla="*/ 523 w 2153"/>
                <a:gd name="T29" fmla="*/ 1901 h 2126"/>
                <a:gd name="T30" fmla="*/ 997 w 2153"/>
                <a:gd name="T31" fmla="*/ 1661 h 2126"/>
                <a:gd name="T32" fmla="*/ 1337 w 2153"/>
                <a:gd name="T33" fmla="*/ 1620 h 2126"/>
                <a:gd name="T34" fmla="*/ 1864 w 2153"/>
                <a:gd name="T35" fmla="*/ 2126 h 2126"/>
                <a:gd name="T36" fmla="*/ 1875 w 2153"/>
                <a:gd name="T37" fmla="*/ 2119 h 2126"/>
                <a:gd name="T38" fmla="*/ 1366 w 2153"/>
                <a:gd name="T39" fmla="*/ 1566 h 2126"/>
                <a:gd name="T40" fmla="*/ 1567 w 2153"/>
                <a:gd name="T41" fmla="*/ 1385 h 2126"/>
                <a:gd name="T42" fmla="*/ 1861 w 2153"/>
                <a:gd name="T43" fmla="*/ 1679 h 2126"/>
                <a:gd name="T44" fmla="*/ 1932 w 2153"/>
                <a:gd name="T45" fmla="*/ 1671 h 2126"/>
                <a:gd name="T46" fmla="*/ 1609 w 2153"/>
                <a:gd name="T47" fmla="*/ 1341 h 2126"/>
                <a:gd name="T48" fmla="*/ 1612 w 2153"/>
                <a:gd name="T49" fmla="*/ 812 h 2126"/>
                <a:gd name="T50" fmla="*/ 2022 w 2153"/>
                <a:gd name="T51" fmla="*/ 418 h 2126"/>
                <a:gd name="T52" fmla="*/ 2153 w 2153"/>
                <a:gd name="T53" fmla="*/ 265 h 2126"/>
                <a:gd name="T54" fmla="*/ 2091 w 2153"/>
                <a:gd name="T55" fmla="*/ 256 h 2126"/>
                <a:gd name="T56" fmla="*/ 1589 w 2153"/>
                <a:gd name="T57" fmla="*/ 792 h 2126"/>
                <a:gd name="T58" fmla="*/ 1388 w 2153"/>
                <a:gd name="T59" fmla="*/ 574 h 2126"/>
                <a:gd name="T60" fmla="*/ 1911 w 2153"/>
                <a:gd name="T61" fmla="*/ 74 h 2126"/>
                <a:gd name="T62" fmla="*/ 1907 w 2153"/>
                <a:gd name="T63" fmla="*/ 0 h 2126"/>
                <a:gd name="T64" fmla="*/ 1337 w 2153"/>
                <a:gd name="T65" fmla="*/ 535 h 2126"/>
                <a:gd name="T66" fmla="*/ 823 w 2153"/>
                <a:gd name="T67" fmla="*/ 532 h 2126"/>
                <a:gd name="T68" fmla="*/ 577 w 2153"/>
                <a:gd name="T69" fmla="*/ 297 h 2126"/>
                <a:gd name="T70" fmla="*/ 333 w 2153"/>
                <a:gd name="T71" fmla="*/ 124 h 2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53" h="2126">
                  <a:moveTo>
                    <a:pt x="333" y="124"/>
                  </a:moveTo>
                  <a:lnTo>
                    <a:pt x="786" y="588"/>
                  </a:lnTo>
                  <a:cubicBezTo>
                    <a:pt x="746" y="639"/>
                    <a:pt x="628" y="733"/>
                    <a:pt x="574" y="764"/>
                  </a:cubicBezTo>
                  <a:lnTo>
                    <a:pt x="134" y="324"/>
                  </a:lnTo>
                  <a:lnTo>
                    <a:pt x="99" y="360"/>
                  </a:lnTo>
                  <a:cubicBezTo>
                    <a:pt x="205" y="443"/>
                    <a:pt x="385" y="643"/>
                    <a:pt x="488" y="755"/>
                  </a:cubicBezTo>
                  <a:cubicBezTo>
                    <a:pt x="581" y="856"/>
                    <a:pt x="509" y="842"/>
                    <a:pt x="490" y="1009"/>
                  </a:cubicBezTo>
                  <a:cubicBezTo>
                    <a:pt x="474" y="1155"/>
                    <a:pt x="514" y="1221"/>
                    <a:pt x="527" y="1345"/>
                  </a:cubicBezTo>
                  <a:lnTo>
                    <a:pt x="13" y="1829"/>
                  </a:lnTo>
                  <a:cubicBezTo>
                    <a:pt x="32" y="1894"/>
                    <a:pt x="0" y="1870"/>
                    <a:pt x="63" y="1878"/>
                  </a:cubicBezTo>
                  <a:lnTo>
                    <a:pt x="572" y="1368"/>
                  </a:lnTo>
                  <a:cubicBezTo>
                    <a:pt x="681" y="1417"/>
                    <a:pt x="722" y="1457"/>
                    <a:pt x="770" y="1566"/>
                  </a:cubicBezTo>
                  <a:lnTo>
                    <a:pt x="261" y="2062"/>
                  </a:lnTo>
                  <a:cubicBezTo>
                    <a:pt x="299" y="2105"/>
                    <a:pt x="267" y="2081"/>
                    <a:pt x="317" y="2102"/>
                  </a:cubicBezTo>
                  <a:cubicBezTo>
                    <a:pt x="382" y="2030"/>
                    <a:pt x="451" y="1975"/>
                    <a:pt x="523" y="1901"/>
                  </a:cubicBezTo>
                  <a:cubicBezTo>
                    <a:pt x="886" y="1525"/>
                    <a:pt x="717" y="1621"/>
                    <a:pt x="997" y="1661"/>
                  </a:cubicBezTo>
                  <a:cubicBezTo>
                    <a:pt x="1146" y="1682"/>
                    <a:pt x="1214" y="1635"/>
                    <a:pt x="1337" y="1620"/>
                  </a:cubicBezTo>
                  <a:lnTo>
                    <a:pt x="1864" y="2126"/>
                  </a:lnTo>
                  <a:lnTo>
                    <a:pt x="1875" y="2119"/>
                  </a:lnTo>
                  <a:cubicBezTo>
                    <a:pt x="1797" y="1960"/>
                    <a:pt x="1486" y="1747"/>
                    <a:pt x="1366" y="1566"/>
                  </a:cubicBezTo>
                  <a:cubicBezTo>
                    <a:pt x="1435" y="1428"/>
                    <a:pt x="1449" y="1466"/>
                    <a:pt x="1567" y="1385"/>
                  </a:cubicBezTo>
                  <a:lnTo>
                    <a:pt x="1861" y="1679"/>
                  </a:lnTo>
                  <a:cubicBezTo>
                    <a:pt x="1863" y="1680"/>
                    <a:pt x="1891" y="1698"/>
                    <a:pt x="1932" y="1671"/>
                  </a:cubicBezTo>
                  <a:lnTo>
                    <a:pt x="1609" y="1341"/>
                  </a:lnTo>
                  <a:cubicBezTo>
                    <a:pt x="1688" y="1079"/>
                    <a:pt x="1677" y="1076"/>
                    <a:pt x="1612" y="812"/>
                  </a:cubicBezTo>
                  <a:lnTo>
                    <a:pt x="2022" y="418"/>
                  </a:lnTo>
                  <a:cubicBezTo>
                    <a:pt x="2105" y="340"/>
                    <a:pt x="2110" y="352"/>
                    <a:pt x="2153" y="265"/>
                  </a:cubicBezTo>
                  <a:lnTo>
                    <a:pt x="2091" y="256"/>
                  </a:lnTo>
                  <a:cubicBezTo>
                    <a:pt x="1957" y="431"/>
                    <a:pt x="1675" y="644"/>
                    <a:pt x="1589" y="792"/>
                  </a:cubicBezTo>
                  <a:cubicBezTo>
                    <a:pt x="1473" y="701"/>
                    <a:pt x="1445" y="725"/>
                    <a:pt x="1388" y="574"/>
                  </a:cubicBezTo>
                  <a:cubicBezTo>
                    <a:pt x="1474" y="486"/>
                    <a:pt x="1815" y="115"/>
                    <a:pt x="1911" y="74"/>
                  </a:cubicBezTo>
                  <a:lnTo>
                    <a:pt x="1907" y="0"/>
                  </a:lnTo>
                  <a:cubicBezTo>
                    <a:pt x="1799" y="55"/>
                    <a:pt x="1428" y="428"/>
                    <a:pt x="1337" y="535"/>
                  </a:cubicBezTo>
                  <a:cubicBezTo>
                    <a:pt x="1047" y="474"/>
                    <a:pt x="1114" y="474"/>
                    <a:pt x="823" y="532"/>
                  </a:cubicBezTo>
                  <a:cubicBezTo>
                    <a:pt x="746" y="448"/>
                    <a:pt x="657" y="381"/>
                    <a:pt x="577" y="297"/>
                  </a:cubicBezTo>
                  <a:cubicBezTo>
                    <a:pt x="534" y="252"/>
                    <a:pt x="396" y="54"/>
                    <a:pt x="333" y="124"/>
                  </a:cubicBezTo>
                  <a:close/>
                </a:path>
              </a:pathLst>
            </a:custGeom>
            <a:solidFill>
              <a:srgbClr val="A24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Freeform 712"/>
            <p:cNvSpPr>
              <a:spLocks/>
            </p:cNvSpPr>
            <p:nvPr/>
          </p:nvSpPr>
          <p:spPr bwMode="auto">
            <a:xfrm>
              <a:off x="5760121" y="2095275"/>
              <a:ext cx="416395" cy="388910"/>
            </a:xfrm>
            <a:custGeom>
              <a:avLst/>
              <a:gdLst>
                <a:gd name="T0" fmla="*/ 354 w 1975"/>
                <a:gd name="T1" fmla="*/ 26 h 1851"/>
                <a:gd name="T2" fmla="*/ 588 w 1975"/>
                <a:gd name="T3" fmla="*/ 357 h 1851"/>
                <a:gd name="T4" fmla="*/ 843 w 1975"/>
                <a:gd name="T5" fmla="*/ 729 h 1851"/>
                <a:gd name="T6" fmla="*/ 805 w 1975"/>
                <a:gd name="T7" fmla="*/ 720 h 1851"/>
                <a:gd name="T8" fmla="*/ 788 w 1975"/>
                <a:gd name="T9" fmla="*/ 714 h 1851"/>
                <a:gd name="T10" fmla="*/ 745 w 1975"/>
                <a:gd name="T11" fmla="*/ 686 h 1851"/>
                <a:gd name="T12" fmla="*/ 673 w 1975"/>
                <a:gd name="T13" fmla="*/ 613 h 1851"/>
                <a:gd name="T14" fmla="*/ 527 w 1975"/>
                <a:gd name="T15" fmla="*/ 466 h 1851"/>
                <a:gd name="T16" fmla="*/ 260 w 1975"/>
                <a:gd name="T17" fmla="*/ 173 h 1851"/>
                <a:gd name="T18" fmla="*/ 146 w 1975"/>
                <a:gd name="T19" fmla="*/ 229 h 1851"/>
                <a:gd name="T20" fmla="*/ 0 w 1975"/>
                <a:gd name="T21" fmla="*/ 110 h 1851"/>
                <a:gd name="T22" fmla="*/ 663 w 1975"/>
                <a:gd name="T23" fmla="*/ 796 h 1851"/>
                <a:gd name="T24" fmla="*/ 142 w 1975"/>
                <a:gd name="T25" fmla="*/ 1578 h 1851"/>
                <a:gd name="T26" fmla="*/ 235 w 1975"/>
                <a:gd name="T27" fmla="*/ 1659 h 1851"/>
                <a:gd name="T28" fmla="*/ 490 w 1975"/>
                <a:gd name="T29" fmla="*/ 1395 h 1851"/>
                <a:gd name="T30" fmla="*/ 850 w 1975"/>
                <a:gd name="T31" fmla="*/ 1120 h 1851"/>
                <a:gd name="T32" fmla="*/ 598 w 1975"/>
                <a:gd name="T33" fmla="*/ 1454 h 1851"/>
                <a:gd name="T34" fmla="*/ 315 w 1975"/>
                <a:gd name="T35" fmla="*/ 1731 h 1851"/>
                <a:gd name="T36" fmla="*/ 392 w 1975"/>
                <a:gd name="T37" fmla="*/ 1851 h 1851"/>
                <a:gd name="T38" fmla="*/ 998 w 1975"/>
                <a:gd name="T39" fmla="*/ 1312 h 1851"/>
                <a:gd name="T40" fmla="*/ 1657 w 1975"/>
                <a:gd name="T41" fmla="*/ 1801 h 1851"/>
                <a:gd name="T42" fmla="*/ 1775 w 1975"/>
                <a:gd name="T43" fmla="*/ 1707 h 1851"/>
                <a:gd name="T44" fmla="*/ 1307 w 1975"/>
                <a:gd name="T45" fmla="*/ 1226 h 1851"/>
                <a:gd name="T46" fmla="*/ 1363 w 1975"/>
                <a:gd name="T47" fmla="*/ 1191 h 1851"/>
                <a:gd name="T48" fmla="*/ 1829 w 1975"/>
                <a:gd name="T49" fmla="*/ 1655 h 1851"/>
                <a:gd name="T50" fmla="*/ 1955 w 1975"/>
                <a:gd name="T51" fmla="*/ 1585 h 1851"/>
                <a:gd name="T52" fmla="*/ 1669 w 1975"/>
                <a:gd name="T53" fmla="*/ 1280 h 1851"/>
                <a:gd name="T54" fmla="*/ 1524 w 1975"/>
                <a:gd name="T55" fmla="*/ 1131 h 1851"/>
                <a:gd name="T56" fmla="*/ 1532 w 1975"/>
                <a:gd name="T57" fmla="*/ 727 h 1851"/>
                <a:gd name="T58" fmla="*/ 1975 w 1975"/>
                <a:gd name="T59" fmla="*/ 312 h 1851"/>
                <a:gd name="T60" fmla="*/ 1975 w 1975"/>
                <a:gd name="T61" fmla="*/ 220 h 1851"/>
                <a:gd name="T62" fmla="*/ 1880 w 1975"/>
                <a:gd name="T63" fmla="*/ 151 h 1851"/>
                <a:gd name="T64" fmla="*/ 1362 w 1975"/>
                <a:gd name="T65" fmla="*/ 683 h 1851"/>
                <a:gd name="T66" fmla="*/ 1298 w 1975"/>
                <a:gd name="T67" fmla="*/ 697 h 1851"/>
                <a:gd name="T68" fmla="*/ 1327 w 1975"/>
                <a:gd name="T69" fmla="*/ 623 h 1851"/>
                <a:gd name="T70" fmla="*/ 1403 w 1975"/>
                <a:gd name="T71" fmla="*/ 549 h 1851"/>
                <a:gd name="T72" fmla="*/ 1845 w 1975"/>
                <a:gd name="T73" fmla="*/ 94 h 1851"/>
                <a:gd name="T74" fmla="*/ 1726 w 1975"/>
                <a:gd name="T75" fmla="*/ 0 h 1851"/>
                <a:gd name="T76" fmla="*/ 1424 w 1975"/>
                <a:gd name="T77" fmla="*/ 300 h 1851"/>
                <a:gd name="T78" fmla="*/ 863 w 1975"/>
                <a:gd name="T79" fmla="*/ 448 h 1851"/>
                <a:gd name="T80" fmla="*/ 489 w 1975"/>
                <a:gd name="T81" fmla="*/ 62 h 1851"/>
                <a:gd name="T82" fmla="*/ 413 w 1975"/>
                <a:gd name="T83" fmla="*/ 20 h 1851"/>
                <a:gd name="T84" fmla="*/ 354 w 1975"/>
                <a:gd name="T85" fmla="*/ 26 h 1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75" h="1851">
                  <a:moveTo>
                    <a:pt x="354" y="26"/>
                  </a:moveTo>
                  <a:cubicBezTo>
                    <a:pt x="322" y="164"/>
                    <a:pt x="316" y="85"/>
                    <a:pt x="588" y="357"/>
                  </a:cubicBezTo>
                  <a:cubicBezTo>
                    <a:pt x="776" y="545"/>
                    <a:pt x="895" y="603"/>
                    <a:pt x="843" y="729"/>
                  </a:cubicBezTo>
                  <a:lnTo>
                    <a:pt x="805" y="720"/>
                  </a:lnTo>
                  <a:cubicBezTo>
                    <a:pt x="801" y="718"/>
                    <a:pt x="793" y="716"/>
                    <a:pt x="788" y="714"/>
                  </a:cubicBezTo>
                  <a:cubicBezTo>
                    <a:pt x="751" y="697"/>
                    <a:pt x="768" y="705"/>
                    <a:pt x="745" y="686"/>
                  </a:cubicBezTo>
                  <a:cubicBezTo>
                    <a:pt x="724" y="670"/>
                    <a:pt x="695" y="636"/>
                    <a:pt x="673" y="613"/>
                  </a:cubicBezTo>
                  <a:cubicBezTo>
                    <a:pt x="619" y="558"/>
                    <a:pt x="582" y="521"/>
                    <a:pt x="527" y="466"/>
                  </a:cubicBezTo>
                  <a:cubicBezTo>
                    <a:pt x="454" y="394"/>
                    <a:pt x="296" y="268"/>
                    <a:pt x="260" y="173"/>
                  </a:cubicBezTo>
                  <a:lnTo>
                    <a:pt x="146" y="229"/>
                  </a:lnTo>
                  <a:cubicBezTo>
                    <a:pt x="112" y="188"/>
                    <a:pt x="40" y="99"/>
                    <a:pt x="0" y="110"/>
                  </a:cubicBezTo>
                  <a:cubicBezTo>
                    <a:pt x="125" y="265"/>
                    <a:pt x="606" y="689"/>
                    <a:pt x="663" y="796"/>
                  </a:cubicBezTo>
                  <a:cubicBezTo>
                    <a:pt x="825" y="1103"/>
                    <a:pt x="341" y="1279"/>
                    <a:pt x="142" y="1578"/>
                  </a:cubicBezTo>
                  <a:lnTo>
                    <a:pt x="235" y="1659"/>
                  </a:lnTo>
                  <a:cubicBezTo>
                    <a:pt x="289" y="1581"/>
                    <a:pt x="413" y="1473"/>
                    <a:pt x="490" y="1395"/>
                  </a:cubicBezTo>
                  <a:cubicBezTo>
                    <a:pt x="667" y="1218"/>
                    <a:pt x="677" y="1166"/>
                    <a:pt x="850" y="1120"/>
                  </a:cubicBezTo>
                  <a:cubicBezTo>
                    <a:pt x="841" y="1305"/>
                    <a:pt x="881" y="1168"/>
                    <a:pt x="598" y="1454"/>
                  </a:cubicBezTo>
                  <a:cubicBezTo>
                    <a:pt x="507" y="1546"/>
                    <a:pt x="415" y="1653"/>
                    <a:pt x="315" y="1731"/>
                  </a:cubicBezTo>
                  <a:lnTo>
                    <a:pt x="392" y="1851"/>
                  </a:lnTo>
                  <a:cubicBezTo>
                    <a:pt x="540" y="1767"/>
                    <a:pt x="849" y="1335"/>
                    <a:pt x="998" y="1312"/>
                  </a:cubicBezTo>
                  <a:cubicBezTo>
                    <a:pt x="1222" y="1276"/>
                    <a:pt x="1421" y="1580"/>
                    <a:pt x="1657" y="1801"/>
                  </a:cubicBezTo>
                  <a:cubicBezTo>
                    <a:pt x="1713" y="1772"/>
                    <a:pt x="1739" y="1762"/>
                    <a:pt x="1775" y="1707"/>
                  </a:cubicBezTo>
                  <a:cubicBezTo>
                    <a:pt x="1695" y="1594"/>
                    <a:pt x="1341" y="1275"/>
                    <a:pt x="1307" y="1226"/>
                  </a:cubicBezTo>
                  <a:cubicBezTo>
                    <a:pt x="1269" y="1173"/>
                    <a:pt x="1277" y="1123"/>
                    <a:pt x="1363" y="1191"/>
                  </a:cubicBezTo>
                  <a:lnTo>
                    <a:pt x="1829" y="1655"/>
                  </a:lnTo>
                  <a:lnTo>
                    <a:pt x="1955" y="1585"/>
                  </a:lnTo>
                  <a:cubicBezTo>
                    <a:pt x="1893" y="1491"/>
                    <a:pt x="1749" y="1363"/>
                    <a:pt x="1669" y="1280"/>
                  </a:cubicBezTo>
                  <a:cubicBezTo>
                    <a:pt x="1615" y="1224"/>
                    <a:pt x="1580" y="1186"/>
                    <a:pt x="1524" y="1131"/>
                  </a:cubicBezTo>
                  <a:cubicBezTo>
                    <a:pt x="1397" y="1005"/>
                    <a:pt x="1393" y="856"/>
                    <a:pt x="1532" y="727"/>
                  </a:cubicBezTo>
                  <a:cubicBezTo>
                    <a:pt x="1656" y="611"/>
                    <a:pt x="1872" y="373"/>
                    <a:pt x="1975" y="312"/>
                  </a:cubicBezTo>
                  <a:lnTo>
                    <a:pt x="1975" y="220"/>
                  </a:lnTo>
                  <a:lnTo>
                    <a:pt x="1880" y="151"/>
                  </a:lnTo>
                  <a:lnTo>
                    <a:pt x="1362" y="683"/>
                  </a:lnTo>
                  <a:cubicBezTo>
                    <a:pt x="1288" y="742"/>
                    <a:pt x="1333" y="726"/>
                    <a:pt x="1298" y="697"/>
                  </a:cubicBezTo>
                  <a:cubicBezTo>
                    <a:pt x="1269" y="660"/>
                    <a:pt x="1261" y="693"/>
                    <a:pt x="1327" y="623"/>
                  </a:cubicBezTo>
                  <a:cubicBezTo>
                    <a:pt x="1356" y="592"/>
                    <a:pt x="1374" y="578"/>
                    <a:pt x="1403" y="549"/>
                  </a:cubicBezTo>
                  <a:lnTo>
                    <a:pt x="1845" y="94"/>
                  </a:lnTo>
                  <a:cubicBezTo>
                    <a:pt x="1809" y="49"/>
                    <a:pt x="1775" y="30"/>
                    <a:pt x="1726" y="0"/>
                  </a:cubicBezTo>
                  <a:cubicBezTo>
                    <a:pt x="1624" y="98"/>
                    <a:pt x="1517" y="190"/>
                    <a:pt x="1424" y="300"/>
                  </a:cubicBezTo>
                  <a:cubicBezTo>
                    <a:pt x="1260" y="495"/>
                    <a:pt x="1098" y="701"/>
                    <a:pt x="863" y="448"/>
                  </a:cubicBezTo>
                  <a:lnTo>
                    <a:pt x="489" y="62"/>
                  </a:lnTo>
                  <a:cubicBezTo>
                    <a:pt x="436" y="13"/>
                    <a:pt x="465" y="23"/>
                    <a:pt x="413" y="20"/>
                  </a:cubicBezTo>
                  <a:lnTo>
                    <a:pt x="354" y="26"/>
                  </a:lnTo>
                  <a:close/>
                </a:path>
              </a:pathLst>
            </a:custGeom>
            <a:solidFill>
              <a:srgbClr val="EB0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Freeform 713"/>
            <p:cNvSpPr>
              <a:spLocks/>
            </p:cNvSpPr>
            <p:nvPr/>
          </p:nvSpPr>
          <p:spPr bwMode="auto">
            <a:xfrm>
              <a:off x="5053762" y="2088404"/>
              <a:ext cx="397155" cy="453499"/>
            </a:xfrm>
            <a:custGeom>
              <a:avLst/>
              <a:gdLst>
                <a:gd name="T0" fmla="*/ 56 w 1889"/>
                <a:gd name="T1" fmla="*/ 235 h 2151"/>
                <a:gd name="T2" fmla="*/ 45 w 1889"/>
                <a:gd name="T3" fmla="*/ 242 h 2151"/>
                <a:gd name="T4" fmla="*/ 495 w 1889"/>
                <a:gd name="T5" fmla="*/ 1124 h 2151"/>
                <a:gd name="T6" fmla="*/ 49 w 1889"/>
                <a:gd name="T7" fmla="*/ 1574 h 2151"/>
                <a:gd name="T8" fmla="*/ 70 w 1889"/>
                <a:gd name="T9" fmla="*/ 1639 h 2151"/>
                <a:gd name="T10" fmla="*/ 133 w 1889"/>
                <a:gd name="T11" fmla="*/ 1669 h 2151"/>
                <a:gd name="T12" fmla="*/ 428 w 1889"/>
                <a:gd name="T13" fmla="*/ 1399 h 2151"/>
                <a:gd name="T14" fmla="*/ 769 w 1889"/>
                <a:gd name="T15" fmla="*/ 1143 h 2151"/>
                <a:gd name="T16" fmla="*/ 212 w 1889"/>
                <a:gd name="T17" fmla="*/ 1757 h 2151"/>
                <a:gd name="T18" fmla="*/ 242 w 1889"/>
                <a:gd name="T19" fmla="*/ 1817 h 2151"/>
                <a:gd name="T20" fmla="*/ 292 w 1889"/>
                <a:gd name="T21" fmla="*/ 1881 h 2151"/>
                <a:gd name="T22" fmla="*/ 147 w 1889"/>
                <a:gd name="T23" fmla="*/ 2022 h 2151"/>
                <a:gd name="T24" fmla="*/ 0 w 1889"/>
                <a:gd name="T25" fmla="*/ 2134 h 2151"/>
                <a:gd name="T26" fmla="*/ 717 w 1889"/>
                <a:gd name="T27" fmla="*/ 1443 h 2151"/>
                <a:gd name="T28" fmla="*/ 1057 w 1889"/>
                <a:gd name="T29" fmla="*/ 1312 h 2151"/>
                <a:gd name="T30" fmla="*/ 1643 w 1889"/>
                <a:gd name="T31" fmla="*/ 1872 h 2151"/>
                <a:gd name="T32" fmla="*/ 1716 w 1889"/>
                <a:gd name="T33" fmla="*/ 1789 h 2151"/>
                <a:gd name="T34" fmla="*/ 1278 w 1889"/>
                <a:gd name="T35" fmla="*/ 1343 h 2151"/>
                <a:gd name="T36" fmla="*/ 1183 w 1889"/>
                <a:gd name="T37" fmla="*/ 1151 h 2151"/>
                <a:gd name="T38" fmla="*/ 1513 w 1889"/>
                <a:gd name="T39" fmla="*/ 1402 h 2151"/>
                <a:gd name="T40" fmla="*/ 1785 w 1889"/>
                <a:gd name="T41" fmla="*/ 1692 h 2151"/>
                <a:gd name="T42" fmla="*/ 1889 w 1889"/>
                <a:gd name="T43" fmla="*/ 1603 h 2151"/>
                <a:gd name="T44" fmla="*/ 1624 w 1889"/>
                <a:gd name="T45" fmla="*/ 1315 h 2151"/>
                <a:gd name="T46" fmla="*/ 1340 w 1889"/>
                <a:gd name="T47" fmla="*/ 1026 h 2151"/>
                <a:gd name="T48" fmla="*/ 1347 w 1889"/>
                <a:gd name="T49" fmla="*/ 831 h 2151"/>
                <a:gd name="T50" fmla="*/ 1623 w 1889"/>
                <a:gd name="T51" fmla="*/ 565 h 2151"/>
                <a:gd name="T52" fmla="*/ 1887 w 1889"/>
                <a:gd name="T53" fmla="*/ 282 h 2151"/>
                <a:gd name="T54" fmla="*/ 1876 w 1889"/>
                <a:gd name="T55" fmla="*/ 248 h 2151"/>
                <a:gd name="T56" fmla="*/ 1766 w 1889"/>
                <a:gd name="T57" fmla="*/ 195 h 2151"/>
                <a:gd name="T58" fmla="*/ 1496 w 1889"/>
                <a:gd name="T59" fmla="*/ 487 h 2151"/>
                <a:gd name="T60" fmla="*/ 1187 w 1889"/>
                <a:gd name="T61" fmla="*/ 726 h 2151"/>
                <a:gd name="T62" fmla="*/ 1279 w 1889"/>
                <a:gd name="T63" fmla="*/ 539 h 2151"/>
                <a:gd name="T64" fmla="*/ 1722 w 1889"/>
                <a:gd name="T65" fmla="*/ 130 h 2151"/>
                <a:gd name="T66" fmla="*/ 1692 w 1889"/>
                <a:gd name="T67" fmla="*/ 49 h 2151"/>
                <a:gd name="T68" fmla="*/ 1604 w 1889"/>
                <a:gd name="T69" fmla="*/ 60 h 2151"/>
                <a:gd name="T70" fmla="*/ 936 w 1889"/>
                <a:gd name="T71" fmla="*/ 556 h 2151"/>
                <a:gd name="T72" fmla="*/ 757 w 1889"/>
                <a:gd name="T73" fmla="*/ 447 h 2151"/>
                <a:gd name="T74" fmla="*/ 323 w 1889"/>
                <a:gd name="T75" fmla="*/ 0 h 2151"/>
                <a:gd name="T76" fmla="*/ 224 w 1889"/>
                <a:gd name="T77" fmla="*/ 107 h 2151"/>
                <a:gd name="T78" fmla="*/ 509 w 1889"/>
                <a:gd name="T79" fmla="*/ 377 h 2151"/>
                <a:gd name="T80" fmla="*/ 769 w 1889"/>
                <a:gd name="T81" fmla="*/ 714 h 2151"/>
                <a:gd name="T82" fmla="*/ 427 w 1889"/>
                <a:gd name="T83" fmla="*/ 459 h 2151"/>
                <a:gd name="T84" fmla="*/ 129 w 1889"/>
                <a:gd name="T85" fmla="*/ 177 h 2151"/>
                <a:gd name="T86" fmla="*/ 56 w 1889"/>
                <a:gd name="T87" fmla="*/ 235 h 2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89" h="2151">
                  <a:moveTo>
                    <a:pt x="56" y="235"/>
                  </a:moveTo>
                  <a:lnTo>
                    <a:pt x="45" y="242"/>
                  </a:lnTo>
                  <a:cubicBezTo>
                    <a:pt x="164" y="521"/>
                    <a:pt x="852" y="795"/>
                    <a:pt x="495" y="1124"/>
                  </a:cubicBezTo>
                  <a:lnTo>
                    <a:pt x="49" y="1574"/>
                  </a:lnTo>
                  <a:lnTo>
                    <a:pt x="70" y="1639"/>
                  </a:lnTo>
                  <a:lnTo>
                    <a:pt x="133" y="1669"/>
                  </a:lnTo>
                  <a:lnTo>
                    <a:pt x="428" y="1399"/>
                  </a:lnTo>
                  <a:cubicBezTo>
                    <a:pt x="616" y="1230"/>
                    <a:pt x="624" y="1130"/>
                    <a:pt x="769" y="1143"/>
                  </a:cubicBezTo>
                  <a:cubicBezTo>
                    <a:pt x="768" y="1333"/>
                    <a:pt x="335" y="1621"/>
                    <a:pt x="212" y="1757"/>
                  </a:cubicBezTo>
                  <a:lnTo>
                    <a:pt x="242" y="1817"/>
                  </a:lnTo>
                  <a:cubicBezTo>
                    <a:pt x="294" y="1835"/>
                    <a:pt x="265" y="1783"/>
                    <a:pt x="292" y="1881"/>
                  </a:cubicBezTo>
                  <a:cubicBezTo>
                    <a:pt x="238" y="1924"/>
                    <a:pt x="199" y="1969"/>
                    <a:pt x="147" y="2022"/>
                  </a:cubicBezTo>
                  <a:cubicBezTo>
                    <a:pt x="93" y="2077"/>
                    <a:pt x="42" y="2151"/>
                    <a:pt x="0" y="2134"/>
                  </a:cubicBezTo>
                  <a:cubicBezTo>
                    <a:pt x="82" y="2093"/>
                    <a:pt x="573" y="1585"/>
                    <a:pt x="717" y="1443"/>
                  </a:cubicBezTo>
                  <a:cubicBezTo>
                    <a:pt x="871" y="1291"/>
                    <a:pt x="792" y="1331"/>
                    <a:pt x="1057" y="1312"/>
                  </a:cubicBezTo>
                  <a:cubicBezTo>
                    <a:pt x="1235" y="1449"/>
                    <a:pt x="1537" y="1815"/>
                    <a:pt x="1643" y="1872"/>
                  </a:cubicBezTo>
                  <a:cubicBezTo>
                    <a:pt x="1686" y="1793"/>
                    <a:pt x="1631" y="1847"/>
                    <a:pt x="1716" y="1789"/>
                  </a:cubicBezTo>
                  <a:lnTo>
                    <a:pt x="1278" y="1343"/>
                  </a:lnTo>
                  <a:cubicBezTo>
                    <a:pt x="1199" y="1268"/>
                    <a:pt x="1155" y="1264"/>
                    <a:pt x="1183" y="1151"/>
                  </a:cubicBezTo>
                  <a:cubicBezTo>
                    <a:pt x="1306" y="1139"/>
                    <a:pt x="1345" y="1233"/>
                    <a:pt x="1513" y="1402"/>
                  </a:cubicBezTo>
                  <a:cubicBezTo>
                    <a:pt x="1562" y="1452"/>
                    <a:pt x="1773" y="1648"/>
                    <a:pt x="1785" y="1692"/>
                  </a:cubicBezTo>
                  <a:lnTo>
                    <a:pt x="1889" y="1603"/>
                  </a:lnTo>
                  <a:cubicBezTo>
                    <a:pt x="1839" y="1517"/>
                    <a:pt x="1708" y="1392"/>
                    <a:pt x="1624" y="1315"/>
                  </a:cubicBezTo>
                  <a:lnTo>
                    <a:pt x="1340" y="1026"/>
                  </a:lnTo>
                  <a:lnTo>
                    <a:pt x="1347" y="831"/>
                  </a:lnTo>
                  <a:cubicBezTo>
                    <a:pt x="1447" y="735"/>
                    <a:pt x="1525" y="659"/>
                    <a:pt x="1623" y="565"/>
                  </a:cubicBezTo>
                  <a:lnTo>
                    <a:pt x="1887" y="282"/>
                  </a:lnTo>
                  <a:lnTo>
                    <a:pt x="1876" y="248"/>
                  </a:lnTo>
                  <a:cubicBezTo>
                    <a:pt x="1811" y="206"/>
                    <a:pt x="1852" y="204"/>
                    <a:pt x="1766" y="195"/>
                  </a:cubicBezTo>
                  <a:cubicBezTo>
                    <a:pt x="1725" y="282"/>
                    <a:pt x="1570" y="413"/>
                    <a:pt x="1496" y="487"/>
                  </a:cubicBezTo>
                  <a:cubicBezTo>
                    <a:pt x="1337" y="647"/>
                    <a:pt x="1297" y="738"/>
                    <a:pt x="1187" y="726"/>
                  </a:cubicBezTo>
                  <a:cubicBezTo>
                    <a:pt x="1153" y="620"/>
                    <a:pt x="1201" y="614"/>
                    <a:pt x="1279" y="539"/>
                  </a:cubicBezTo>
                  <a:cubicBezTo>
                    <a:pt x="1407" y="416"/>
                    <a:pt x="1601" y="180"/>
                    <a:pt x="1722" y="130"/>
                  </a:cubicBezTo>
                  <a:cubicBezTo>
                    <a:pt x="1717" y="119"/>
                    <a:pt x="1693" y="55"/>
                    <a:pt x="1692" y="49"/>
                  </a:cubicBezTo>
                  <a:lnTo>
                    <a:pt x="1604" y="60"/>
                  </a:lnTo>
                  <a:cubicBezTo>
                    <a:pt x="1307" y="256"/>
                    <a:pt x="1216" y="577"/>
                    <a:pt x="936" y="556"/>
                  </a:cubicBezTo>
                  <a:cubicBezTo>
                    <a:pt x="823" y="547"/>
                    <a:pt x="825" y="519"/>
                    <a:pt x="757" y="447"/>
                  </a:cubicBezTo>
                  <a:lnTo>
                    <a:pt x="323" y="0"/>
                  </a:lnTo>
                  <a:cubicBezTo>
                    <a:pt x="250" y="16"/>
                    <a:pt x="252" y="32"/>
                    <a:pt x="224" y="107"/>
                  </a:cubicBezTo>
                  <a:cubicBezTo>
                    <a:pt x="264" y="107"/>
                    <a:pt x="459" y="327"/>
                    <a:pt x="509" y="377"/>
                  </a:cubicBezTo>
                  <a:cubicBezTo>
                    <a:pt x="667" y="537"/>
                    <a:pt x="764" y="585"/>
                    <a:pt x="769" y="714"/>
                  </a:cubicBezTo>
                  <a:cubicBezTo>
                    <a:pt x="638" y="728"/>
                    <a:pt x="600" y="635"/>
                    <a:pt x="427" y="459"/>
                  </a:cubicBezTo>
                  <a:cubicBezTo>
                    <a:pt x="356" y="388"/>
                    <a:pt x="207" y="216"/>
                    <a:pt x="129" y="177"/>
                  </a:cubicBezTo>
                  <a:lnTo>
                    <a:pt x="56" y="235"/>
                  </a:lnTo>
                  <a:close/>
                </a:path>
              </a:pathLst>
            </a:custGeom>
            <a:solidFill>
              <a:srgbClr val="EB0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Freeform 714"/>
            <p:cNvSpPr>
              <a:spLocks/>
            </p:cNvSpPr>
            <p:nvPr/>
          </p:nvSpPr>
          <p:spPr bwMode="auto">
            <a:xfrm>
              <a:off x="4730815" y="1809434"/>
              <a:ext cx="296836" cy="240492"/>
            </a:xfrm>
            <a:custGeom>
              <a:avLst/>
              <a:gdLst>
                <a:gd name="T0" fmla="*/ 641 w 1409"/>
                <a:gd name="T1" fmla="*/ 56 h 1142"/>
                <a:gd name="T2" fmla="*/ 925 w 1409"/>
                <a:gd name="T3" fmla="*/ 959 h 1142"/>
                <a:gd name="T4" fmla="*/ 1025 w 1409"/>
                <a:gd name="T5" fmla="*/ 106 h 1142"/>
                <a:gd name="T6" fmla="*/ 641 w 1409"/>
                <a:gd name="T7" fmla="*/ 56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9" h="1142">
                  <a:moveTo>
                    <a:pt x="641" y="56"/>
                  </a:moveTo>
                  <a:cubicBezTo>
                    <a:pt x="0" y="364"/>
                    <a:pt x="395" y="1142"/>
                    <a:pt x="925" y="959"/>
                  </a:cubicBezTo>
                  <a:cubicBezTo>
                    <a:pt x="1409" y="793"/>
                    <a:pt x="1271" y="233"/>
                    <a:pt x="1025" y="106"/>
                  </a:cubicBezTo>
                  <a:cubicBezTo>
                    <a:pt x="938" y="61"/>
                    <a:pt x="755" y="0"/>
                    <a:pt x="641" y="56"/>
                  </a:cubicBezTo>
                  <a:close/>
                </a:path>
              </a:pathLst>
            </a:custGeom>
            <a:solidFill>
              <a:srgbClr val="DD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715"/>
            <p:cNvSpPr>
              <a:spLocks/>
            </p:cNvSpPr>
            <p:nvPr/>
          </p:nvSpPr>
          <p:spPr bwMode="auto">
            <a:xfrm>
              <a:off x="4748680" y="2557020"/>
              <a:ext cx="241867" cy="219879"/>
            </a:xfrm>
            <a:custGeom>
              <a:avLst/>
              <a:gdLst>
                <a:gd name="T0" fmla="*/ 517 w 1153"/>
                <a:gd name="T1" fmla="*/ 36 h 1045"/>
                <a:gd name="T2" fmla="*/ 844 w 1153"/>
                <a:gd name="T3" fmla="*/ 844 h 1045"/>
                <a:gd name="T4" fmla="*/ 1066 w 1153"/>
                <a:gd name="T5" fmla="*/ 266 h 1045"/>
                <a:gd name="T6" fmla="*/ 700 w 1153"/>
                <a:gd name="T7" fmla="*/ 3 h 1045"/>
                <a:gd name="T8" fmla="*/ 517 w 1153"/>
                <a:gd name="T9" fmla="*/ 36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3" h="1045">
                  <a:moveTo>
                    <a:pt x="517" y="36"/>
                  </a:moveTo>
                  <a:cubicBezTo>
                    <a:pt x="0" y="291"/>
                    <a:pt x="318" y="1045"/>
                    <a:pt x="844" y="844"/>
                  </a:cubicBezTo>
                  <a:cubicBezTo>
                    <a:pt x="1030" y="773"/>
                    <a:pt x="1153" y="521"/>
                    <a:pt x="1066" y="266"/>
                  </a:cubicBezTo>
                  <a:cubicBezTo>
                    <a:pt x="1011" y="101"/>
                    <a:pt x="874" y="9"/>
                    <a:pt x="700" y="3"/>
                  </a:cubicBezTo>
                  <a:cubicBezTo>
                    <a:pt x="598" y="0"/>
                    <a:pt x="584" y="3"/>
                    <a:pt x="517" y="36"/>
                  </a:cubicBezTo>
                  <a:close/>
                </a:path>
              </a:pathLst>
            </a:custGeom>
            <a:solidFill>
              <a:srgbClr val="FA8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716"/>
            <p:cNvSpPr>
              <a:spLocks/>
            </p:cNvSpPr>
            <p:nvPr/>
          </p:nvSpPr>
          <p:spPr bwMode="auto">
            <a:xfrm>
              <a:off x="5512758" y="1839667"/>
              <a:ext cx="200640" cy="207511"/>
            </a:xfrm>
            <a:custGeom>
              <a:avLst/>
              <a:gdLst>
                <a:gd name="T0" fmla="*/ 366 w 953"/>
                <a:gd name="T1" fmla="*/ 31 h 989"/>
                <a:gd name="T2" fmla="*/ 170 w 953"/>
                <a:gd name="T3" fmla="*/ 235 h 989"/>
                <a:gd name="T4" fmla="*/ 905 w 953"/>
                <a:gd name="T5" fmla="*/ 573 h 989"/>
                <a:gd name="T6" fmla="*/ 902 w 953"/>
                <a:gd name="T7" fmla="*/ 234 h 989"/>
                <a:gd name="T8" fmla="*/ 719 w 953"/>
                <a:gd name="T9" fmla="*/ 28 h 989"/>
                <a:gd name="T10" fmla="*/ 539 w 953"/>
                <a:gd name="T11" fmla="*/ 0 h 989"/>
                <a:gd name="T12" fmla="*/ 366 w 953"/>
                <a:gd name="T13" fmla="*/ 31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3" h="989">
                  <a:moveTo>
                    <a:pt x="366" y="31"/>
                  </a:moveTo>
                  <a:cubicBezTo>
                    <a:pt x="252" y="77"/>
                    <a:pt x="204" y="108"/>
                    <a:pt x="170" y="235"/>
                  </a:cubicBezTo>
                  <a:cubicBezTo>
                    <a:pt x="0" y="883"/>
                    <a:pt x="749" y="989"/>
                    <a:pt x="905" y="573"/>
                  </a:cubicBezTo>
                  <a:cubicBezTo>
                    <a:pt x="940" y="481"/>
                    <a:pt x="953" y="325"/>
                    <a:pt x="902" y="234"/>
                  </a:cubicBezTo>
                  <a:lnTo>
                    <a:pt x="719" y="28"/>
                  </a:lnTo>
                  <a:cubicBezTo>
                    <a:pt x="666" y="4"/>
                    <a:pt x="603" y="1"/>
                    <a:pt x="539" y="0"/>
                  </a:cubicBezTo>
                  <a:lnTo>
                    <a:pt x="366" y="31"/>
                  </a:lnTo>
                  <a:close/>
                </a:path>
              </a:pathLst>
            </a:custGeom>
            <a:solidFill>
              <a:srgbClr val="FA8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717"/>
            <p:cNvSpPr>
              <a:spLocks/>
            </p:cNvSpPr>
            <p:nvPr/>
          </p:nvSpPr>
          <p:spPr bwMode="auto">
            <a:xfrm>
              <a:off x="5529248" y="2554272"/>
              <a:ext cx="178652" cy="185523"/>
            </a:xfrm>
            <a:custGeom>
              <a:avLst/>
              <a:gdLst>
                <a:gd name="T0" fmla="*/ 320 w 847"/>
                <a:gd name="T1" fmla="*/ 88 h 882"/>
                <a:gd name="T2" fmla="*/ 44 w 847"/>
                <a:gd name="T3" fmla="*/ 570 h 882"/>
                <a:gd name="T4" fmla="*/ 104 w 847"/>
                <a:gd name="T5" fmla="*/ 716 h 882"/>
                <a:gd name="T6" fmla="*/ 523 w 847"/>
                <a:gd name="T7" fmla="*/ 847 h 882"/>
                <a:gd name="T8" fmla="*/ 789 w 847"/>
                <a:gd name="T9" fmla="*/ 360 h 882"/>
                <a:gd name="T10" fmla="*/ 320 w 847"/>
                <a:gd name="T11" fmla="*/ 88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882">
                  <a:moveTo>
                    <a:pt x="320" y="88"/>
                  </a:moveTo>
                  <a:cubicBezTo>
                    <a:pt x="118" y="175"/>
                    <a:pt x="0" y="287"/>
                    <a:pt x="44" y="570"/>
                  </a:cubicBezTo>
                  <a:lnTo>
                    <a:pt x="104" y="716"/>
                  </a:lnTo>
                  <a:cubicBezTo>
                    <a:pt x="180" y="824"/>
                    <a:pt x="373" y="882"/>
                    <a:pt x="523" y="847"/>
                  </a:cubicBezTo>
                  <a:cubicBezTo>
                    <a:pt x="659" y="816"/>
                    <a:pt x="847" y="621"/>
                    <a:pt x="789" y="360"/>
                  </a:cubicBezTo>
                  <a:cubicBezTo>
                    <a:pt x="758" y="222"/>
                    <a:pt x="527" y="0"/>
                    <a:pt x="320" y="88"/>
                  </a:cubicBezTo>
                  <a:close/>
                </a:path>
              </a:pathLst>
            </a:custGeom>
            <a:solidFill>
              <a:srgbClr val="FA8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718"/>
            <p:cNvSpPr>
              <a:spLocks/>
            </p:cNvSpPr>
            <p:nvPr/>
          </p:nvSpPr>
          <p:spPr bwMode="auto">
            <a:xfrm>
              <a:off x="4773416" y="1817679"/>
              <a:ext cx="225376" cy="208885"/>
            </a:xfrm>
            <a:custGeom>
              <a:avLst/>
              <a:gdLst>
                <a:gd name="T0" fmla="*/ 478 w 1072"/>
                <a:gd name="T1" fmla="*/ 125 h 992"/>
                <a:gd name="T2" fmla="*/ 716 w 1072"/>
                <a:gd name="T3" fmla="*/ 835 h 992"/>
                <a:gd name="T4" fmla="*/ 897 w 1072"/>
                <a:gd name="T5" fmla="*/ 667 h 992"/>
                <a:gd name="T6" fmla="*/ 927 w 1072"/>
                <a:gd name="T7" fmla="*/ 626 h 992"/>
                <a:gd name="T8" fmla="*/ 478 w 1072"/>
                <a:gd name="T9" fmla="*/ 125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2" h="992">
                  <a:moveTo>
                    <a:pt x="478" y="125"/>
                  </a:moveTo>
                  <a:cubicBezTo>
                    <a:pt x="0" y="316"/>
                    <a:pt x="262" y="992"/>
                    <a:pt x="716" y="835"/>
                  </a:cubicBezTo>
                  <a:cubicBezTo>
                    <a:pt x="838" y="793"/>
                    <a:pt x="834" y="759"/>
                    <a:pt x="897" y="667"/>
                  </a:cubicBezTo>
                  <a:cubicBezTo>
                    <a:pt x="921" y="632"/>
                    <a:pt x="880" y="708"/>
                    <a:pt x="927" y="626"/>
                  </a:cubicBezTo>
                  <a:cubicBezTo>
                    <a:pt x="1072" y="374"/>
                    <a:pt x="789" y="0"/>
                    <a:pt x="478" y="125"/>
                  </a:cubicBezTo>
                  <a:close/>
                </a:path>
              </a:pathLst>
            </a:custGeom>
            <a:solidFill>
              <a:srgbClr val="FA8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Freeform 719"/>
            <p:cNvSpPr>
              <a:spLocks/>
            </p:cNvSpPr>
            <p:nvPr/>
          </p:nvSpPr>
          <p:spPr bwMode="auto">
            <a:xfrm>
              <a:off x="6044589" y="1437014"/>
              <a:ext cx="131927" cy="254235"/>
            </a:xfrm>
            <a:custGeom>
              <a:avLst/>
              <a:gdLst>
                <a:gd name="T0" fmla="*/ 626 w 626"/>
                <a:gd name="T1" fmla="*/ 1207 h 1207"/>
                <a:gd name="T2" fmla="*/ 626 w 626"/>
                <a:gd name="T3" fmla="*/ 0 h 1207"/>
                <a:gd name="T4" fmla="*/ 344 w 626"/>
                <a:gd name="T5" fmla="*/ 270 h 1207"/>
                <a:gd name="T6" fmla="*/ 346 w 626"/>
                <a:gd name="T7" fmla="*/ 929 h 1207"/>
                <a:gd name="T8" fmla="*/ 626 w 626"/>
                <a:gd name="T9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6" h="1207">
                  <a:moveTo>
                    <a:pt x="626" y="1207"/>
                  </a:moveTo>
                  <a:lnTo>
                    <a:pt x="626" y="0"/>
                  </a:lnTo>
                  <a:cubicBezTo>
                    <a:pt x="530" y="79"/>
                    <a:pt x="439" y="177"/>
                    <a:pt x="344" y="270"/>
                  </a:cubicBezTo>
                  <a:cubicBezTo>
                    <a:pt x="46" y="560"/>
                    <a:pt x="0" y="571"/>
                    <a:pt x="346" y="929"/>
                  </a:cubicBezTo>
                  <a:cubicBezTo>
                    <a:pt x="432" y="1018"/>
                    <a:pt x="534" y="1141"/>
                    <a:pt x="626" y="1207"/>
                  </a:cubicBezTo>
                  <a:close/>
                </a:path>
              </a:pathLst>
            </a:custGeom>
            <a:solidFill>
              <a:srgbClr val="FD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Freeform 720"/>
            <p:cNvSpPr>
              <a:spLocks/>
            </p:cNvSpPr>
            <p:nvPr/>
          </p:nvSpPr>
          <p:spPr bwMode="auto">
            <a:xfrm>
              <a:off x="5681790" y="1990833"/>
              <a:ext cx="267977" cy="256983"/>
            </a:xfrm>
            <a:custGeom>
              <a:avLst/>
              <a:gdLst>
                <a:gd name="T0" fmla="*/ 13 w 1272"/>
                <a:gd name="T1" fmla="*/ 234 h 1225"/>
                <a:gd name="T2" fmla="*/ 30 w 1272"/>
                <a:gd name="T3" fmla="*/ 275 h 1225"/>
                <a:gd name="T4" fmla="*/ 178 w 1272"/>
                <a:gd name="T5" fmla="*/ 417 h 1225"/>
                <a:gd name="T6" fmla="*/ 377 w 1272"/>
                <a:gd name="T7" fmla="*/ 606 h 1225"/>
                <a:gd name="T8" fmla="*/ 523 w 1272"/>
                <a:gd name="T9" fmla="*/ 725 h 1225"/>
                <a:gd name="T10" fmla="*/ 637 w 1272"/>
                <a:gd name="T11" fmla="*/ 669 h 1225"/>
                <a:gd name="T12" fmla="*/ 904 w 1272"/>
                <a:gd name="T13" fmla="*/ 962 h 1225"/>
                <a:gd name="T14" fmla="*/ 1050 w 1272"/>
                <a:gd name="T15" fmla="*/ 1109 h 1225"/>
                <a:gd name="T16" fmla="*/ 1122 w 1272"/>
                <a:gd name="T17" fmla="*/ 1182 h 1225"/>
                <a:gd name="T18" fmla="*/ 1165 w 1272"/>
                <a:gd name="T19" fmla="*/ 1210 h 1225"/>
                <a:gd name="T20" fmla="*/ 1182 w 1272"/>
                <a:gd name="T21" fmla="*/ 1216 h 1225"/>
                <a:gd name="T22" fmla="*/ 1220 w 1272"/>
                <a:gd name="T23" fmla="*/ 1225 h 1225"/>
                <a:gd name="T24" fmla="*/ 965 w 1272"/>
                <a:gd name="T25" fmla="*/ 853 h 1225"/>
                <a:gd name="T26" fmla="*/ 731 w 1272"/>
                <a:gd name="T27" fmla="*/ 522 h 1225"/>
                <a:gd name="T28" fmla="*/ 212 w 1272"/>
                <a:gd name="T29" fmla="*/ 0 h 1225"/>
                <a:gd name="T30" fmla="*/ 13 w 1272"/>
                <a:gd name="T31" fmla="*/ 234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2" h="1225">
                  <a:moveTo>
                    <a:pt x="13" y="234"/>
                  </a:moveTo>
                  <a:cubicBezTo>
                    <a:pt x="23" y="281"/>
                    <a:pt x="0" y="227"/>
                    <a:pt x="30" y="275"/>
                  </a:cubicBezTo>
                  <a:lnTo>
                    <a:pt x="178" y="417"/>
                  </a:lnTo>
                  <a:cubicBezTo>
                    <a:pt x="257" y="483"/>
                    <a:pt x="300" y="550"/>
                    <a:pt x="377" y="606"/>
                  </a:cubicBezTo>
                  <a:cubicBezTo>
                    <a:pt x="417" y="595"/>
                    <a:pt x="489" y="684"/>
                    <a:pt x="523" y="725"/>
                  </a:cubicBezTo>
                  <a:lnTo>
                    <a:pt x="637" y="669"/>
                  </a:lnTo>
                  <a:cubicBezTo>
                    <a:pt x="673" y="764"/>
                    <a:pt x="831" y="890"/>
                    <a:pt x="904" y="962"/>
                  </a:cubicBezTo>
                  <a:cubicBezTo>
                    <a:pt x="959" y="1017"/>
                    <a:pt x="996" y="1054"/>
                    <a:pt x="1050" y="1109"/>
                  </a:cubicBezTo>
                  <a:cubicBezTo>
                    <a:pt x="1072" y="1132"/>
                    <a:pt x="1101" y="1166"/>
                    <a:pt x="1122" y="1182"/>
                  </a:cubicBezTo>
                  <a:cubicBezTo>
                    <a:pt x="1145" y="1201"/>
                    <a:pt x="1128" y="1193"/>
                    <a:pt x="1165" y="1210"/>
                  </a:cubicBezTo>
                  <a:cubicBezTo>
                    <a:pt x="1170" y="1212"/>
                    <a:pt x="1178" y="1214"/>
                    <a:pt x="1182" y="1216"/>
                  </a:cubicBezTo>
                  <a:lnTo>
                    <a:pt x="1220" y="1225"/>
                  </a:lnTo>
                  <a:cubicBezTo>
                    <a:pt x="1272" y="1099"/>
                    <a:pt x="1153" y="1041"/>
                    <a:pt x="965" y="853"/>
                  </a:cubicBezTo>
                  <a:cubicBezTo>
                    <a:pt x="693" y="581"/>
                    <a:pt x="699" y="660"/>
                    <a:pt x="731" y="522"/>
                  </a:cubicBezTo>
                  <a:lnTo>
                    <a:pt x="212" y="0"/>
                  </a:lnTo>
                  <a:cubicBezTo>
                    <a:pt x="151" y="60"/>
                    <a:pt x="48" y="141"/>
                    <a:pt x="13" y="234"/>
                  </a:cubicBezTo>
                  <a:close/>
                </a:path>
              </a:pathLst>
            </a:custGeom>
            <a:solidFill>
              <a:srgbClr val="FA8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Freeform 721"/>
            <p:cNvSpPr>
              <a:spLocks/>
            </p:cNvSpPr>
            <p:nvPr/>
          </p:nvSpPr>
          <p:spPr bwMode="auto">
            <a:xfrm>
              <a:off x="4958938" y="1983962"/>
              <a:ext cx="256983" cy="258357"/>
            </a:xfrm>
            <a:custGeom>
              <a:avLst/>
              <a:gdLst>
                <a:gd name="T0" fmla="*/ 509 w 1222"/>
                <a:gd name="T1" fmla="*/ 734 h 1227"/>
                <a:gd name="T2" fmla="*/ 582 w 1222"/>
                <a:gd name="T3" fmla="*/ 676 h 1227"/>
                <a:gd name="T4" fmla="*/ 880 w 1222"/>
                <a:gd name="T5" fmla="*/ 958 h 1227"/>
                <a:gd name="T6" fmla="*/ 1222 w 1222"/>
                <a:gd name="T7" fmla="*/ 1213 h 1227"/>
                <a:gd name="T8" fmla="*/ 962 w 1222"/>
                <a:gd name="T9" fmla="*/ 876 h 1227"/>
                <a:gd name="T10" fmla="*/ 677 w 1222"/>
                <a:gd name="T11" fmla="*/ 606 h 1227"/>
                <a:gd name="T12" fmla="*/ 776 w 1222"/>
                <a:gd name="T13" fmla="*/ 499 h 1227"/>
                <a:gd name="T14" fmla="*/ 566 w 1222"/>
                <a:gd name="T15" fmla="*/ 286 h 1227"/>
                <a:gd name="T16" fmla="*/ 495 w 1222"/>
                <a:gd name="T17" fmla="*/ 294 h 1227"/>
                <a:gd name="T18" fmla="*/ 201 w 1222"/>
                <a:gd name="T19" fmla="*/ 0 h 1227"/>
                <a:gd name="T20" fmla="*/ 0 w 1222"/>
                <a:gd name="T21" fmla="*/ 181 h 1227"/>
                <a:gd name="T22" fmla="*/ 509 w 1222"/>
                <a:gd name="T23" fmla="*/ 734 h 1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22" h="1227">
                  <a:moveTo>
                    <a:pt x="509" y="734"/>
                  </a:moveTo>
                  <a:lnTo>
                    <a:pt x="582" y="676"/>
                  </a:lnTo>
                  <a:cubicBezTo>
                    <a:pt x="660" y="715"/>
                    <a:pt x="809" y="887"/>
                    <a:pt x="880" y="958"/>
                  </a:cubicBezTo>
                  <a:cubicBezTo>
                    <a:pt x="1053" y="1134"/>
                    <a:pt x="1091" y="1227"/>
                    <a:pt x="1222" y="1213"/>
                  </a:cubicBezTo>
                  <a:cubicBezTo>
                    <a:pt x="1217" y="1084"/>
                    <a:pt x="1120" y="1036"/>
                    <a:pt x="962" y="876"/>
                  </a:cubicBezTo>
                  <a:cubicBezTo>
                    <a:pt x="912" y="826"/>
                    <a:pt x="717" y="606"/>
                    <a:pt x="677" y="606"/>
                  </a:cubicBezTo>
                  <a:cubicBezTo>
                    <a:pt x="705" y="531"/>
                    <a:pt x="703" y="515"/>
                    <a:pt x="776" y="499"/>
                  </a:cubicBezTo>
                  <a:lnTo>
                    <a:pt x="566" y="286"/>
                  </a:lnTo>
                  <a:cubicBezTo>
                    <a:pt x="525" y="313"/>
                    <a:pt x="497" y="295"/>
                    <a:pt x="495" y="294"/>
                  </a:cubicBezTo>
                  <a:lnTo>
                    <a:pt x="201" y="0"/>
                  </a:lnTo>
                  <a:cubicBezTo>
                    <a:pt x="83" y="81"/>
                    <a:pt x="69" y="43"/>
                    <a:pt x="0" y="181"/>
                  </a:cubicBezTo>
                  <a:cubicBezTo>
                    <a:pt x="120" y="362"/>
                    <a:pt x="431" y="575"/>
                    <a:pt x="509" y="734"/>
                  </a:cubicBezTo>
                  <a:close/>
                </a:path>
              </a:pathLst>
            </a:custGeom>
            <a:solidFill>
              <a:srgbClr val="FA8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0" name="Freeform 723"/>
            <p:cNvSpPr>
              <a:spLocks/>
            </p:cNvSpPr>
            <p:nvPr/>
          </p:nvSpPr>
          <p:spPr bwMode="auto">
            <a:xfrm>
              <a:off x="4963061" y="1600549"/>
              <a:ext cx="258357" cy="258357"/>
            </a:xfrm>
            <a:custGeom>
              <a:avLst/>
              <a:gdLst>
                <a:gd name="T0" fmla="*/ 523 w 1227"/>
                <a:gd name="T1" fmla="*/ 510 h 1228"/>
                <a:gd name="T2" fmla="*/ 0 w 1227"/>
                <a:gd name="T3" fmla="*/ 1010 h 1228"/>
                <a:gd name="T4" fmla="*/ 201 w 1227"/>
                <a:gd name="T5" fmla="*/ 1228 h 1228"/>
                <a:gd name="T6" fmla="*/ 703 w 1227"/>
                <a:gd name="T7" fmla="*/ 692 h 1228"/>
                <a:gd name="T8" fmla="*/ 663 w 1227"/>
                <a:gd name="T9" fmla="*/ 633 h 1228"/>
                <a:gd name="T10" fmla="*/ 954 w 1227"/>
                <a:gd name="T11" fmla="*/ 343 h 1228"/>
                <a:gd name="T12" fmla="*/ 1193 w 1227"/>
                <a:gd name="T13" fmla="*/ 0 h 1228"/>
                <a:gd name="T14" fmla="*/ 1018 w 1227"/>
                <a:gd name="T15" fmla="*/ 113 h 1228"/>
                <a:gd name="T16" fmla="*/ 589 w 1227"/>
                <a:gd name="T17" fmla="*/ 542 h 1228"/>
                <a:gd name="T18" fmla="*/ 523 w 1227"/>
                <a:gd name="T19" fmla="*/ 510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7" h="1228">
                  <a:moveTo>
                    <a:pt x="523" y="510"/>
                  </a:moveTo>
                  <a:cubicBezTo>
                    <a:pt x="427" y="551"/>
                    <a:pt x="86" y="922"/>
                    <a:pt x="0" y="1010"/>
                  </a:cubicBezTo>
                  <a:cubicBezTo>
                    <a:pt x="57" y="1161"/>
                    <a:pt x="85" y="1137"/>
                    <a:pt x="201" y="1228"/>
                  </a:cubicBezTo>
                  <a:cubicBezTo>
                    <a:pt x="287" y="1080"/>
                    <a:pt x="569" y="867"/>
                    <a:pt x="703" y="692"/>
                  </a:cubicBezTo>
                  <a:lnTo>
                    <a:pt x="663" y="633"/>
                  </a:lnTo>
                  <a:cubicBezTo>
                    <a:pt x="761" y="528"/>
                    <a:pt x="854" y="444"/>
                    <a:pt x="954" y="343"/>
                  </a:cubicBezTo>
                  <a:cubicBezTo>
                    <a:pt x="1150" y="148"/>
                    <a:pt x="1227" y="128"/>
                    <a:pt x="1193" y="0"/>
                  </a:cubicBezTo>
                  <a:cubicBezTo>
                    <a:pt x="1093" y="3"/>
                    <a:pt x="1085" y="43"/>
                    <a:pt x="1018" y="113"/>
                  </a:cubicBezTo>
                  <a:lnTo>
                    <a:pt x="589" y="542"/>
                  </a:lnTo>
                  <a:lnTo>
                    <a:pt x="523" y="510"/>
                  </a:lnTo>
                  <a:close/>
                </a:path>
              </a:pathLst>
            </a:custGeom>
            <a:solidFill>
              <a:srgbClr val="FA8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Freeform 724"/>
            <p:cNvSpPr>
              <a:spLocks/>
            </p:cNvSpPr>
            <p:nvPr/>
          </p:nvSpPr>
          <p:spPr bwMode="auto">
            <a:xfrm>
              <a:off x="5297002" y="1964722"/>
              <a:ext cx="259732" cy="278971"/>
            </a:xfrm>
            <a:custGeom>
              <a:avLst/>
              <a:gdLst>
                <a:gd name="T0" fmla="*/ 539 w 1236"/>
                <a:gd name="T1" fmla="*/ 637 h 1326"/>
                <a:gd name="T2" fmla="*/ 569 w 1236"/>
                <a:gd name="T3" fmla="*/ 718 h 1326"/>
                <a:gd name="T4" fmla="*/ 126 w 1236"/>
                <a:gd name="T5" fmla="*/ 1127 h 1326"/>
                <a:gd name="T6" fmla="*/ 34 w 1236"/>
                <a:gd name="T7" fmla="*/ 1314 h 1326"/>
                <a:gd name="T8" fmla="*/ 343 w 1236"/>
                <a:gd name="T9" fmla="*/ 1075 h 1326"/>
                <a:gd name="T10" fmla="*/ 613 w 1236"/>
                <a:gd name="T11" fmla="*/ 783 h 1326"/>
                <a:gd name="T12" fmla="*/ 723 w 1236"/>
                <a:gd name="T13" fmla="*/ 836 h 1326"/>
                <a:gd name="T14" fmla="*/ 1236 w 1236"/>
                <a:gd name="T15" fmla="*/ 294 h 1326"/>
                <a:gd name="T16" fmla="*/ 706 w 1236"/>
                <a:gd name="T17" fmla="*/ 461 h 1326"/>
                <a:gd name="T18" fmla="*/ 539 w 1236"/>
                <a:gd name="T19" fmla="*/ 637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6" h="1326">
                  <a:moveTo>
                    <a:pt x="539" y="637"/>
                  </a:moveTo>
                  <a:cubicBezTo>
                    <a:pt x="540" y="643"/>
                    <a:pt x="564" y="707"/>
                    <a:pt x="569" y="718"/>
                  </a:cubicBezTo>
                  <a:cubicBezTo>
                    <a:pt x="448" y="768"/>
                    <a:pt x="254" y="1004"/>
                    <a:pt x="126" y="1127"/>
                  </a:cubicBezTo>
                  <a:cubicBezTo>
                    <a:pt x="48" y="1202"/>
                    <a:pt x="0" y="1208"/>
                    <a:pt x="34" y="1314"/>
                  </a:cubicBezTo>
                  <a:cubicBezTo>
                    <a:pt x="144" y="1326"/>
                    <a:pt x="184" y="1235"/>
                    <a:pt x="343" y="1075"/>
                  </a:cubicBezTo>
                  <a:cubicBezTo>
                    <a:pt x="417" y="1001"/>
                    <a:pt x="572" y="870"/>
                    <a:pt x="613" y="783"/>
                  </a:cubicBezTo>
                  <a:cubicBezTo>
                    <a:pt x="699" y="792"/>
                    <a:pt x="658" y="794"/>
                    <a:pt x="723" y="836"/>
                  </a:cubicBezTo>
                  <a:cubicBezTo>
                    <a:pt x="822" y="625"/>
                    <a:pt x="1117" y="503"/>
                    <a:pt x="1236" y="294"/>
                  </a:cubicBezTo>
                  <a:cubicBezTo>
                    <a:pt x="1079" y="0"/>
                    <a:pt x="1023" y="136"/>
                    <a:pt x="706" y="461"/>
                  </a:cubicBezTo>
                  <a:cubicBezTo>
                    <a:pt x="627" y="542"/>
                    <a:pt x="584" y="528"/>
                    <a:pt x="539" y="637"/>
                  </a:cubicBezTo>
                  <a:close/>
                </a:path>
              </a:pathLst>
            </a:custGeom>
            <a:solidFill>
              <a:srgbClr val="FA8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2" name="Freeform 725"/>
            <p:cNvSpPr>
              <a:spLocks/>
            </p:cNvSpPr>
            <p:nvPr/>
          </p:nvSpPr>
          <p:spPr bwMode="auto">
            <a:xfrm>
              <a:off x="4957565" y="2326148"/>
              <a:ext cx="258357" cy="256983"/>
            </a:xfrm>
            <a:custGeom>
              <a:avLst/>
              <a:gdLst>
                <a:gd name="T0" fmla="*/ 529 w 1228"/>
                <a:gd name="T1" fmla="*/ 509 h 1215"/>
                <a:gd name="T2" fmla="*/ 0 w 1228"/>
                <a:gd name="T3" fmla="*/ 1018 h 1215"/>
                <a:gd name="T4" fmla="*/ 195 w 1228"/>
                <a:gd name="T5" fmla="*/ 1215 h 1215"/>
                <a:gd name="T6" fmla="*/ 451 w 1228"/>
                <a:gd name="T7" fmla="*/ 957 h 1215"/>
                <a:gd name="T8" fmla="*/ 701 w 1228"/>
                <a:gd name="T9" fmla="*/ 687 h 1215"/>
                <a:gd name="T10" fmla="*/ 671 w 1228"/>
                <a:gd name="T11" fmla="*/ 627 h 1215"/>
                <a:gd name="T12" fmla="*/ 1228 w 1228"/>
                <a:gd name="T13" fmla="*/ 13 h 1215"/>
                <a:gd name="T14" fmla="*/ 887 w 1228"/>
                <a:gd name="T15" fmla="*/ 269 h 1215"/>
                <a:gd name="T16" fmla="*/ 592 w 1228"/>
                <a:gd name="T17" fmla="*/ 539 h 1215"/>
                <a:gd name="T18" fmla="*/ 529 w 1228"/>
                <a:gd name="T19" fmla="*/ 509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8" h="1215">
                  <a:moveTo>
                    <a:pt x="529" y="509"/>
                  </a:moveTo>
                  <a:lnTo>
                    <a:pt x="0" y="1018"/>
                  </a:lnTo>
                  <a:cubicBezTo>
                    <a:pt x="78" y="1165"/>
                    <a:pt x="57" y="1133"/>
                    <a:pt x="195" y="1215"/>
                  </a:cubicBezTo>
                  <a:cubicBezTo>
                    <a:pt x="251" y="1126"/>
                    <a:pt x="381" y="1027"/>
                    <a:pt x="451" y="957"/>
                  </a:cubicBezTo>
                  <a:cubicBezTo>
                    <a:pt x="533" y="873"/>
                    <a:pt x="635" y="788"/>
                    <a:pt x="701" y="687"/>
                  </a:cubicBezTo>
                  <a:lnTo>
                    <a:pt x="671" y="627"/>
                  </a:lnTo>
                  <a:cubicBezTo>
                    <a:pt x="794" y="491"/>
                    <a:pt x="1227" y="203"/>
                    <a:pt x="1228" y="13"/>
                  </a:cubicBezTo>
                  <a:cubicBezTo>
                    <a:pt x="1083" y="0"/>
                    <a:pt x="1075" y="100"/>
                    <a:pt x="887" y="269"/>
                  </a:cubicBezTo>
                  <a:lnTo>
                    <a:pt x="592" y="539"/>
                  </a:lnTo>
                  <a:lnTo>
                    <a:pt x="529" y="509"/>
                  </a:lnTo>
                  <a:close/>
                </a:path>
              </a:pathLst>
            </a:custGeom>
            <a:solidFill>
              <a:srgbClr val="FA8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Freeform 726"/>
            <p:cNvSpPr>
              <a:spLocks/>
            </p:cNvSpPr>
            <p:nvPr/>
          </p:nvSpPr>
          <p:spPr bwMode="auto">
            <a:xfrm>
              <a:off x="5301125" y="1599174"/>
              <a:ext cx="258357" cy="258357"/>
            </a:xfrm>
            <a:custGeom>
              <a:avLst/>
              <a:gdLst>
                <a:gd name="T0" fmla="*/ 534 w 1227"/>
                <a:gd name="T1" fmla="*/ 681 h 1229"/>
                <a:gd name="T2" fmla="*/ 1033 w 1227"/>
                <a:gd name="T3" fmla="*/ 1229 h 1229"/>
                <a:gd name="T4" fmla="*/ 1227 w 1227"/>
                <a:gd name="T5" fmla="*/ 1021 h 1229"/>
                <a:gd name="T6" fmla="*/ 685 w 1227"/>
                <a:gd name="T7" fmla="*/ 519 h 1229"/>
                <a:gd name="T8" fmla="*/ 638 w 1227"/>
                <a:gd name="T9" fmla="*/ 560 h 1229"/>
                <a:gd name="T10" fmla="*/ 355 w 1227"/>
                <a:gd name="T11" fmla="*/ 263 h 1229"/>
                <a:gd name="T12" fmla="*/ 32 w 1227"/>
                <a:gd name="T13" fmla="*/ 13 h 1229"/>
                <a:gd name="T14" fmla="*/ 126 w 1227"/>
                <a:gd name="T15" fmla="*/ 199 h 1229"/>
                <a:gd name="T16" fmla="*/ 552 w 1227"/>
                <a:gd name="T17" fmla="*/ 619 h 1229"/>
                <a:gd name="T18" fmla="*/ 534 w 1227"/>
                <a:gd name="T19" fmla="*/ 681 h 1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7" h="1229">
                  <a:moveTo>
                    <a:pt x="534" y="681"/>
                  </a:moveTo>
                  <a:cubicBezTo>
                    <a:pt x="544" y="755"/>
                    <a:pt x="975" y="1187"/>
                    <a:pt x="1033" y="1229"/>
                  </a:cubicBezTo>
                  <a:cubicBezTo>
                    <a:pt x="1132" y="1195"/>
                    <a:pt x="1183" y="1134"/>
                    <a:pt x="1227" y="1021"/>
                  </a:cubicBezTo>
                  <a:cubicBezTo>
                    <a:pt x="1079" y="953"/>
                    <a:pt x="816" y="575"/>
                    <a:pt x="685" y="519"/>
                  </a:cubicBezTo>
                  <a:lnTo>
                    <a:pt x="638" y="560"/>
                  </a:lnTo>
                  <a:cubicBezTo>
                    <a:pt x="561" y="457"/>
                    <a:pt x="451" y="360"/>
                    <a:pt x="355" y="263"/>
                  </a:cubicBezTo>
                  <a:cubicBezTo>
                    <a:pt x="202" y="108"/>
                    <a:pt x="144" y="0"/>
                    <a:pt x="32" y="13"/>
                  </a:cubicBezTo>
                  <a:cubicBezTo>
                    <a:pt x="0" y="118"/>
                    <a:pt x="49" y="126"/>
                    <a:pt x="126" y="199"/>
                  </a:cubicBezTo>
                  <a:lnTo>
                    <a:pt x="552" y="619"/>
                  </a:lnTo>
                  <a:lnTo>
                    <a:pt x="534" y="681"/>
                  </a:lnTo>
                  <a:close/>
                </a:path>
              </a:pathLst>
            </a:custGeom>
            <a:solidFill>
              <a:srgbClr val="FA8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Freeform 727"/>
            <p:cNvSpPr>
              <a:spLocks/>
            </p:cNvSpPr>
            <p:nvPr/>
          </p:nvSpPr>
          <p:spPr bwMode="auto">
            <a:xfrm>
              <a:off x="5690036" y="1601923"/>
              <a:ext cx="258357" cy="255609"/>
            </a:xfrm>
            <a:custGeom>
              <a:avLst/>
              <a:gdLst>
                <a:gd name="T0" fmla="*/ 314 w 1230"/>
                <a:gd name="T1" fmla="*/ 653 h 1212"/>
                <a:gd name="T2" fmla="*/ 264 w 1230"/>
                <a:gd name="T3" fmla="*/ 687 h 1212"/>
                <a:gd name="T4" fmla="*/ 269 w 1230"/>
                <a:gd name="T5" fmla="*/ 704 h 1212"/>
                <a:gd name="T6" fmla="*/ 147 w 1230"/>
                <a:gd name="T7" fmla="*/ 880 h 1212"/>
                <a:gd name="T8" fmla="*/ 0 w 1230"/>
                <a:gd name="T9" fmla="*/ 1063 h 1212"/>
                <a:gd name="T10" fmla="*/ 160 w 1230"/>
                <a:gd name="T11" fmla="*/ 1212 h 1212"/>
                <a:gd name="T12" fmla="*/ 704 w 1230"/>
                <a:gd name="T13" fmla="*/ 693 h 1212"/>
                <a:gd name="T14" fmla="*/ 675 w 1230"/>
                <a:gd name="T15" fmla="*/ 623 h 1212"/>
                <a:gd name="T16" fmla="*/ 969 w 1230"/>
                <a:gd name="T17" fmla="*/ 332 h 1212"/>
                <a:gd name="T18" fmla="*/ 1201 w 1230"/>
                <a:gd name="T19" fmla="*/ 17 h 1212"/>
                <a:gd name="T20" fmla="*/ 876 w 1230"/>
                <a:gd name="T21" fmla="*/ 264 h 1212"/>
                <a:gd name="T22" fmla="*/ 600 w 1230"/>
                <a:gd name="T23" fmla="*/ 553 h 1212"/>
                <a:gd name="T24" fmla="*/ 483 w 1230"/>
                <a:gd name="T25" fmla="*/ 506 h 1212"/>
                <a:gd name="T26" fmla="*/ 314 w 1230"/>
                <a:gd name="T27" fmla="*/ 653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0" h="1212">
                  <a:moveTo>
                    <a:pt x="314" y="653"/>
                  </a:moveTo>
                  <a:lnTo>
                    <a:pt x="264" y="687"/>
                  </a:lnTo>
                  <a:cubicBezTo>
                    <a:pt x="268" y="691"/>
                    <a:pt x="269" y="696"/>
                    <a:pt x="269" y="704"/>
                  </a:cubicBezTo>
                  <a:cubicBezTo>
                    <a:pt x="268" y="792"/>
                    <a:pt x="246" y="782"/>
                    <a:pt x="147" y="880"/>
                  </a:cubicBezTo>
                  <a:cubicBezTo>
                    <a:pt x="50" y="976"/>
                    <a:pt x="12" y="984"/>
                    <a:pt x="0" y="1063"/>
                  </a:cubicBezTo>
                  <a:cubicBezTo>
                    <a:pt x="52" y="1082"/>
                    <a:pt x="137" y="1164"/>
                    <a:pt x="160" y="1212"/>
                  </a:cubicBezTo>
                  <a:lnTo>
                    <a:pt x="704" y="693"/>
                  </a:lnTo>
                  <a:lnTo>
                    <a:pt x="675" y="623"/>
                  </a:lnTo>
                  <a:cubicBezTo>
                    <a:pt x="781" y="531"/>
                    <a:pt x="869" y="432"/>
                    <a:pt x="969" y="332"/>
                  </a:cubicBezTo>
                  <a:cubicBezTo>
                    <a:pt x="1104" y="195"/>
                    <a:pt x="1230" y="113"/>
                    <a:pt x="1201" y="17"/>
                  </a:cubicBezTo>
                  <a:cubicBezTo>
                    <a:pt x="1087" y="0"/>
                    <a:pt x="1037" y="102"/>
                    <a:pt x="876" y="264"/>
                  </a:cubicBezTo>
                  <a:cubicBezTo>
                    <a:pt x="808" y="333"/>
                    <a:pt x="639" y="485"/>
                    <a:pt x="600" y="553"/>
                  </a:cubicBezTo>
                  <a:lnTo>
                    <a:pt x="483" y="506"/>
                  </a:lnTo>
                  <a:cubicBezTo>
                    <a:pt x="394" y="647"/>
                    <a:pt x="374" y="641"/>
                    <a:pt x="314" y="653"/>
                  </a:cubicBezTo>
                  <a:close/>
                </a:path>
              </a:pathLst>
            </a:custGeom>
            <a:solidFill>
              <a:srgbClr val="FA8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Freeform 728"/>
            <p:cNvSpPr>
              <a:spLocks/>
            </p:cNvSpPr>
            <p:nvPr/>
          </p:nvSpPr>
          <p:spPr bwMode="auto">
            <a:xfrm>
              <a:off x="4684090" y="1979839"/>
              <a:ext cx="148418" cy="147043"/>
            </a:xfrm>
            <a:custGeom>
              <a:avLst/>
              <a:gdLst>
                <a:gd name="T0" fmla="*/ 0 w 707"/>
                <a:gd name="T1" fmla="*/ 510 h 694"/>
                <a:gd name="T2" fmla="*/ 13 w 707"/>
                <a:gd name="T3" fmla="*/ 523 h 694"/>
                <a:gd name="T4" fmla="*/ 106 w 707"/>
                <a:gd name="T5" fmla="*/ 607 h 694"/>
                <a:gd name="T6" fmla="*/ 198 w 707"/>
                <a:gd name="T7" fmla="*/ 694 h 694"/>
                <a:gd name="T8" fmla="*/ 707 w 707"/>
                <a:gd name="T9" fmla="*/ 198 h 694"/>
                <a:gd name="T10" fmla="*/ 509 w 707"/>
                <a:gd name="T11" fmla="*/ 0 h 694"/>
                <a:gd name="T12" fmla="*/ 0 w 707"/>
                <a:gd name="T13" fmla="*/ 510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7" h="694">
                  <a:moveTo>
                    <a:pt x="0" y="510"/>
                  </a:moveTo>
                  <a:cubicBezTo>
                    <a:pt x="5" y="514"/>
                    <a:pt x="10" y="521"/>
                    <a:pt x="13" y="523"/>
                  </a:cubicBezTo>
                  <a:lnTo>
                    <a:pt x="106" y="607"/>
                  </a:lnTo>
                  <a:cubicBezTo>
                    <a:pt x="157" y="656"/>
                    <a:pt x="103" y="632"/>
                    <a:pt x="198" y="694"/>
                  </a:cubicBezTo>
                  <a:lnTo>
                    <a:pt x="707" y="198"/>
                  </a:lnTo>
                  <a:cubicBezTo>
                    <a:pt x="659" y="89"/>
                    <a:pt x="618" y="49"/>
                    <a:pt x="509" y="0"/>
                  </a:cubicBezTo>
                  <a:lnTo>
                    <a:pt x="0" y="510"/>
                  </a:lnTo>
                  <a:close/>
                </a:path>
              </a:pathLst>
            </a:custGeom>
            <a:solidFill>
              <a:srgbClr val="FA8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Freeform 729"/>
            <p:cNvSpPr>
              <a:spLocks/>
            </p:cNvSpPr>
            <p:nvPr/>
          </p:nvSpPr>
          <p:spPr bwMode="auto">
            <a:xfrm>
              <a:off x="4678593" y="2710935"/>
              <a:ext cx="147044" cy="151166"/>
            </a:xfrm>
            <a:custGeom>
              <a:avLst/>
              <a:gdLst>
                <a:gd name="T0" fmla="*/ 0 w 699"/>
                <a:gd name="T1" fmla="*/ 517 h 717"/>
                <a:gd name="T2" fmla="*/ 214 w 699"/>
                <a:gd name="T3" fmla="*/ 717 h 717"/>
                <a:gd name="T4" fmla="*/ 699 w 699"/>
                <a:gd name="T5" fmla="*/ 174 h 717"/>
                <a:gd name="T6" fmla="*/ 490 w 699"/>
                <a:gd name="T7" fmla="*/ 0 h 717"/>
                <a:gd name="T8" fmla="*/ 241 w 699"/>
                <a:gd name="T9" fmla="*/ 262 h 717"/>
                <a:gd name="T10" fmla="*/ 11 w 699"/>
                <a:gd name="T11" fmla="*/ 501 h 717"/>
                <a:gd name="T12" fmla="*/ 0 w 699"/>
                <a:gd name="T13" fmla="*/ 517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9" h="717">
                  <a:moveTo>
                    <a:pt x="0" y="517"/>
                  </a:moveTo>
                  <a:cubicBezTo>
                    <a:pt x="55" y="588"/>
                    <a:pt x="131" y="683"/>
                    <a:pt x="214" y="717"/>
                  </a:cubicBezTo>
                  <a:cubicBezTo>
                    <a:pt x="239" y="541"/>
                    <a:pt x="658" y="301"/>
                    <a:pt x="699" y="174"/>
                  </a:cubicBezTo>
                  <a:lnTo>
                    <a:pt x="490" y="0"/>
                  </a:lnTo>
                  <a:cubicBezTo>
                    <a:pt x="425" y="97"/>
                    <a:pt x="327" y="175"/>
                    <a:pt x="241" y="262"/>
                  </a:cubicBezTo>
                  <a:lnTo>
                    <a:pt x="11" y="501"/>
                  </a:lnTo>
                  <a:cubicBezTo>
                    <a:pt x="9" y="497"/>
                    <a:pt x="4" y="511"/>
                    <a:pt x="0" y="517"/>
                  </a:cubicBezTo>
                  <a:close/>
                </a:path>
              </a:pathLst>
            </a:custGeom>
            <a:solidFill>
              <a:srgbClr val="FA8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7" name="Freeform 730"/>
            <p:cNvSpPr>
              <a:spLocks/>
            </p:cNvSpPr>
            <p:nvPr/>
          </p:nvSpPr>
          <p:spPr bwMode="auto">
            <a:xfrm>
              <a:off x="4679968" y="2433338"/>
              <a:ext cx="145670" cy="148418"/>
            </a:xfrm>
            <a:custGeom>
              <a:avLst/>
              <a:gdLst>
                <a:gd name="T0" fmla="*/ 0 w 695"/>
                <a:gd name="T1" fmla="*/ 171 h 706"/>
                <a:gd name="T2" fmla="*/ 513 w 695"/>
                <a:gd name="T3" fmla="*/ 706 h 706"/>
                <a:gd name="T4" fmla="*/ 695 w 695"/>
                <a:gd name="T5" fmla="*/ 515 h 706"/>
                <a:gd name="T6" fmla="*/ 448 w 695"/>
                <a:gd name="T7" fmla="*/ 265 h 706"/>
                <a:gd name="T8" fmla="*/ 326 w 695"/>
                <a:gd name="T9" fmla="*/ 142 h 706"/>
                <a:gd name="T10" fmla="*/ 265 w 695"/>
                <a:gd name="T11" fmla="*/ 81 h 706"/>
                <a:gd name="T12" fmla="*/ 193 w 695"/>
                <a:gd name="T13" fmla="*/ 0 h 706"/>
                <a:gd name="T14" fmla="*/ 94 w 695"/>
                <a:gd name="T15" fmla="*/ 97 h 706"/>
                <a:gd name="T16" fmla="*/ 0 w 695"/>
                <a:gd name="T17" fmla="*/ 171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5" h="706">
                  <a:moveTo>
                    <a:pt x="0" y="171"/>
                  </a:moveTo>
                  <a:lnTo>
                    <a:pt x="513" y="706"/>
                  </a:lnTo>
                  <a:cubicBezTo>
                    <a:pt x="617" y="610"/>
                    <a:pt x="595" y="660"/>
                    <a:pt x="695" y="515"/>
                  </a:cubicBezTo>
                  <a:cubicBezTo>
                    <a:pt x="605" y="433"/>
                    <a:pt x="532" y="350"/>
                    <a:pt x="448" y="265"/>
                  </a:cubicBezTo>
                  <a:cubicBezTo>
                    <a:pt x="401" y="218"/>
                    <a:pt x="372" y="189"/>
                    <a:pt x="326" y="142"/>
                  </a:cubicBezTo>
                  <a:cubicBezTo>
                    <a:pt x="300" y="117"/>
                    <a:pt x="289" y="107"/>
                    <a:pt x="265" y="81"/>
                  </a:cubicBezTo>
                  <a:lnTo>
                    <a:pt x="193" y="0"/>
                  </a:lnTo>
                  <a:cubicBezTo>
                    <a:pt x="133" y="43"/>
                    <a:pt x="146" y="48"/>
                    <a:pt x="94" y="97"/>
                  </a:cubicBezTo>
                  <a:cubicBezTo>
                    <a:pt x="60" y="129"/>
                    <a:pt x="27" y="139"/>
                    <a:pt x="0" y="171"/>
                  </a:cubicBezTo>
                  <a:close/>
                </a:path>
              </a:pathLst>
            </a:custGeom>
            <a:solidFill>
              <a:srgbClr val="FA8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Freeform 731"/>
            <p:cNvSpPr>
              <a:spLocks/>
            </p:cNvSpPr>
            <p:nvPr/>
          </p:nvSpPr>
          <p:spPr bwMode="auto">
            <a:xfrm>
              <a:off x="4699207" y="1718733"/>
              <a:ext cx="137424" cy="134675"/>
            </a:xfrm>
            <a:custGeom>
              <a:avLst/>
              <a:gdLst>
                <a:gd name="T0" fmla="*/ 0 w 652"/>
                <a:gd name="T1" fmla="*/ 200 h 640"/>
                <a:gd name="T2" fmla="*/ 440 w 652"/>
                <a:gd name="T3" fmla="*/ 640 h 640"/>
                <a:gd name="T4" fmla="*/ 652 w 652"/>
                <a:gd name="T5" fmla="*/ 464 h 640"/>
                <a:gd name="T6" fmla="*/ 199 w 652"/>
                <a:gd name="T7" fmla="*/ 0 h 640"/>
                <a:gd name="T8" fmla="*/ 97 w 652"/>
                <a:gd name="T9" fmla="*/ 91 h 640"/>
                <a:gd name="T10" fmla="*/ 0 w 652"/>
                <a:gd name="T11" fmla="*/ 20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2" h="640">
                  <a:moveTo>
                    <a:pt x="0" y="200"/>
                  </a:moveTo>
                  <a:lnTo>
                    <a:pt x="440" y="640"/>
                  </a:lnTo>
                  <a:cubicBezTo>
                    <a:pt x="494" y="609"/>
                    <a:pt x="612" y="515"/>
                    <a:pt x="652" y="464"/>
                  </a:cubicBezTo>
                  <a:lnTo>
                    <a:pt x="199" y="0"/>
                  </a:lnTo>
                  <a:cubicBezTo>
                    <a:pt x="131" y="40"/>
                    <a:pt x="155" y="40"/>
                    <a:pt x="97" y="91"/>
                  </a:cubicBezTo>
                  <a:cubicBezTo>
                    <a:pt x="12" y="163"/>
                    <a:pt x="38" y="77"/>
                    <a:pt x="0" y="200"/>
                  </a:cubicBezTo>
                  <a:close/>
                </a:path>
              </a:pathLst>
            </a:custGeom>
            <a:solidFill>
              <a:srgbClr val="FA8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9" name="Freeform 732"/>
            <p:cNvSpPr>
              <a:spLocks/>
            </p:cNvSpPr>
            <p:nvPr/>
          </p:nvSpPr>
          <p:spPr bwMode="auto">
            <a:xfrm>
              <a:off x="5229664" y="1530463"/>
              <a:ext cx="61841" cy="53595"/>
            </a:xfrm>
            <a:custGeom>
              <a:avLst/>
              <a:gdLst>
                <a:gd name="T0" fmla="*/ 235 w 294"/>
                <a:gd name="T1" fmla="*/ 24 h 255"/>
                <a:gd name="T2" fmla="*/ 91 w 294"/>
                <a:gd name="T3" fmla="*/ 218 h 255"/>
                <a:gd name="T4" fmla="*/ 253 w 294"/>
                <a:gd name="T5" fmla="*/ 191 h 255"/>
                <a:gd name="T6" fmla="*/ 235 w 294"/>
                <a:gd name="T7" fmla="*/ 2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4" h="255">
                  <a:moveTo>
                    <a:pt x="235" y="24"/>
                  </a:moveTo>
                  <a:cubicBezTo>
                    <a:pt x="14" y="0"/>
                    <a:pt x="0" y="159"/>
                    <a:pt x="91" y="218"/>
                  </a:cubicBezTo>
                  <a:cubicBezTo>
                    <a:pt x="148" y="255"/>
                    <a:pt x="225" y="232"/>
                    <a:pt x="253" y="191"/>
                  </a:cubicBezTo>
                  <a:cubicBezTo>
                    <a:pt x="294" y="129"/>
                    <a:pt x="257" y="87"/>
                    <a:pt x="235" y="24"/>
                  </a:cubicBezTo>
                  <a:close/>
                </a:path>
              </a:pathLst>
            </a:custGeom>
            <a:solidFill>
              <a:srgbClr val="FF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Rectangle 733"/>
            <p:cNvSpPr>
              <a:spLocks noChangeArrowheads="1"/>
            </p:cNvSpPr>
            <p:nvPr/>
          </p:nvSpPr>
          <p:spPr bwMode="auto">
            <a:xfrm>
              <a:off x="1491779" y="727761"/>
              <a:ext cx="538061" cy="237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А</a:t>
              </a:r>
              <a:r>
                <a:rPr kumimoji="0" lang="en-US" alt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FM2</a:t>
              </a:r>
              <a:endPara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latin typeface="Calibri "/>
                <a:cs typeface="Times New Roman" panose="02020603050405020304" pitchFamily="18" charset="0"/>
              </a:endParaRPr>
            </a:p>
          </p:txBody>
        </p:sp>
        <p:sp>
          <p:nvSpPr>
            <p:cNvPr id="153" name="Rectangle 736"/>
            <p:cNvSpPr>
              <a:spLocks noChangeArrowheads="1"/>
            </p:cNvSpPr>
            <p:nvPr/>
          </p:nvSpPr>
          <p:spPr bwMode="auto">
            <a:xfrm>
              <a:off x="905887" y="943517"/>
              <a:ext cx="1657475" cy="237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E = -1</a:t>
              </a:r>
              <a:r>
                <a:rPr kumimoji="0" lang="en-US" alt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4</a:t>
              </a:r>
              <a:r>
                <a:rPr kumimoji="0" lang="ru-RU" alt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.</a:t>
              </a:r>
              <a:r>
                <a:rPr kumimoji="0" lang="en-US" alt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33</a:t>
              </a:r>
              <a:r>
                <a:rPr kumimoji="0" lang="ru-RU" alt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 </a:t>
              </a:r>
              <a:r>
                <a:rPr kumimoji="0" lang="en-US" alt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e</a:t>
              </a:r>
              <a:r>
                <a:rPr lang="en-US" altLang="ru-RU" sz="1600" b="1" dirty="0">
                  <a:latin typeface="Calibri "/>
                  <a:cs typeface="Times New Roman" panose="02020603050405020304" pitchFamily="18" charset="0"/>
                </a:rPr>
                <a:t>V</a:t>
              </a:r>
              <a:r>
                <a:rPr kumimoji="0" lang="ru-RU" alt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/</a:t>
              </a:r>
              <a:r>
                <a:rPr kumimoji="0" lang="en-US" altLang="ru-RU" sz="1600" b="1" i="0" u="none" strike="noStrike" cap="none" normalizeH="0" baseline="0" dirty="0" err="1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FeO</a:t>
              </a:r>
              <a:endPara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latin typeface="Calibri "/>
                <a:cs typeface="Times New Roman" panose="02020603050405020304" pitchFamily="18" charset="0"/>
              </a:endParaRPr>
            </a:p>
          </p:txBody>
        </p:sp>
        <p:sp>
          <p:nvSpPr>
            <p:cNvPr id="154" name="Rectangle 733"/>
            <p:cNvSpPr>
              <a:spLocks noChangeArrowheads="1"/>
            </p:cNvSpPr>
            <p:nvPr/>
          </p:nvSpPr>
          <p:spPr bwMode="auto">
            <a:xfrm>
              <a:off x="3403802" y="695221"/>
              <a:ext cx="286039" cy="237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FM</a:t>
              </a:r>
              <a:endPara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latin typeface="Calibri "/>
                <a:cs typeface="Times New Roman" panose="02020603050405020304" pitchFamily="18" charset="0"/>
              </a:endParaRPr>
            </a:p>
          </p:txBody>
        </p:sp>
        <p:sp>
          <p:nvSpPr>
            <p:cNvPr id="155" name="Rectangle 736"/>
            <p:cNvSpPr>
              <a:spLocks noChangeArrowheads="1"/>
            </p:cNvSpPr>
            <p:nvPr/>
          </p:nvSpPr>
          <p:spPr bwMode="auto">
            <a:xfrm>
              <a:off x="2730452" y="945001"/>
              <a:ext cx="1657475" cy="237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E = -1</a:t>
              </a:r>
              <a:r>
                <a:rPr kumimoji="0" lang="en-US" alt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4</a:t>
              </a:r>
              <a:r>
                <a:rPr kumimoji="0" lang="ru-RU" alt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.</a:t>
              </a:r>
              <a:r>
                <a:rPr kumimoji="0" lang="en-US" alt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22</a:t>
              </a:r>
              <a:r>
                <a:rPr kumimoji="0" lang="ru-RU" alt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 </a:t>
              </a:r>
              <a:r>
                <a:rPr kumimoji="0" lang="en-US" alt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e</a:t>
              </a:r>
              <a:r>
                <a:rPr lang="en-US" altLang="ru-RU" sz="1600" b="1" dirty="0">
                  <a:latin typeface="Calibri "/>
                  <a:cs typeface="Times New Roman" panose="02020603050405020304" pitchFamily="18" charset="0"/>
                </a:rPr>
                <a:t>V</a:t>
              </a:r>
              <a:r>
                <a:rPr kumimoji="0" lang="ru-RU" alt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/</a:t>
              </a:r>
              <a:r>
                <a:rPr kumimoji="0" lang="en-US" altLang="ru-RU" sz="1600" b="1" i="0" u="none" strike="noStrike" cap="none" normalizeH="0" baseline="0" dirty="0" err="1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FeO</a:t>
              </a:r>
              <a:endPara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latin typeface="Calibri "/>
                <a:cs typeface="Times New Roman" panose="02020603050405020304" pitchFamily="18" charset="0"/>
              </a:endParaRPr>
            </a:p>
          </p:txBody>
        </p:sp>
        <p:sp>
          <p:nvSpPr>
            <p:cNvPr id="156" name="Rectangle 733"/>
            <p:cNvSpPr>
              <a:spLocks noChangeArrowheads="1"/>
            </p:cNvSpPr>
            <p:nvPr/>
          </p:nvSpPr>
          <p:spPr bwMode="auto">
            <a:xfrm>
              <a:off x="5219146" y="693183"/>
              <a:ext cx="307685" cy="237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ru-RU" sz="1600" b="1" dirty="0" smtClean="0">
                  <a:latin typeface="Calibri "/>
                  <a:cs typeface="Times New Roman" panose="02020603050405020304" pitchFamily="18" charset="0"/>
                </a:rPr>
                <a:t>N</a:t>
              </a:r>
              <a:r>
                <a:rPr kumimoji="0" lang="en-US" alt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M</a:t>
              </a:r>
              <a:endPara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latin typeface="Calibri "/>
                <a:cs typeface="Times New Roman" panose="02020603050405020304" pitchFamily="18" charset="0"/>
              </a:endParaRPr>
            </a:p>
          </p:txBody>
        </p:sp>
        <p:sp>
          <p:nvSpPr>
            <p:cNvPr id="157" name="Rectangle 736"/>
            <p:cNvSpPr>
              <a:spLocks noChangeArrowheads="1"/>
            </p:cNvSpPr>
            <p:nvPr/>
          </p:nvSpPr>
          <p:spPr bwMode="auto">
            <a:xfrm>
              <a:off x="4551248" y="942963"/>
              <a:ext cx="1657475" cy="237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E = -1</a:t>
              </a:r>
              <a:r>
                <a:rPr lang="en-US" altLang="ru-RU" sz="1600" b="1" dirty="0" smtClean="0">
                  <a:latin typeface="Calibri "/>
                  <a:cs typeface="Times New Roman" panose="02020603050405020304" pitchFamily="18" charset="0"/>
                </a:rPr>
                <a:t>2</a:t>
              </a:r>
              <a:r>
                <a:rPr kumimoji="0" lang="ru-RU" alt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.</a:t>
              </a:r>
              <a:r>
                <a:rPr kumimoji="0" lang="en-US" alt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57</a:t>
              </a:r>
              <a:r>
                <a:rPr kumimoji="0" lang="ru-RU" alt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 </a:t>
              </a:r>
              <a:r>
                <a:rPr kumimoji="0" lang="en-US" alt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e</a:t>
              </a:r>
              <a:r>
                <a:rPr lang="en-US" altLang="ru-RU" sz="1600" b="1" dirty="0">
                  <a:latin typeface="Calibri "/>
                  <a:cs typeface="Times New Roman" panose="02020603050405020304" pitchFamily="18" charset="0"/>
                </a:rPr>
                <a:t>V</a:t>
              </a:r>
              <a:r>
                <a:rPr kumimoji="0" lang="ru-RU" alt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/</a:t>
              </a:r>
              <a:r>
                <a:rPr kumimoji="0" lang="en-US" altLang="ru-RU" sz="1600" b="1" i="0" u="none" strike="noStrike" cap="none" normalizeH="0" baseline="0" dirty="0" err="1" smtClean="0">
                  <a:ln>
                    <a:noFill/>
                  </a:ln>
                  <a:effectLst/>
                  <a:latin typeface="Calibri "/>
                  <a:cs typeface="Times New Roman" panose="02020603050405020304" pitchFamily="18" charset="0"/>
                </a:rPr>
                <a:t>FeO</a:t>
              </a:r>
              <a:endPara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latin typeface="Calibri "/>
                <a:cs typeface="Times New Roman" panose="02020603050405020304" pitchFamily="18" charset="0"/>
              </a:endParaRPr>
            </a:p>
          </p:txBody>
        </p:sp>
        <p:cxnSp>
          <p:nvCxnSpPr>
            <p:cNvPr id="159" name="Прямая со стрелкой 158"/>
            <p:cNvCxnSpPr/>
            <p:nvPr/>
          </p:nvCxnSpPr>
          <p:spPr>
            <a:xfrm>
              <a:off x="1127287" y="1871606"/>
              <a:ext cx="0" cy="799807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0" name="Прямая со стрелкой 159"/>
            <p:cNvCxnSpPr/>
            <p:nvPr/>
          </p:nvCxnSpPr>
          <p:spPr>
            <a:xfrm flipH="1" flipV="1">
              <a:off x="1186982" y="1717249"/>
              <a:ext cx="838734" cy="1504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1" name="TextBox 160"/>
            <p:cNvSpPr txBox="1"/>
            <p:nvPr/>
          </p:nvSpPr>
          <p:spPr>
            <a:xfrm>
              <a:off x="1062806" y="1428633"/>
              <a:ext cx="1162162" cy="296862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4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= 2.80 Å</a:t>
              </a:r>
              <a:endParaRPr lang="ru-R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 rot="16200000">
              <a:off x="381130" y="2010005"/>
              <a:ext cx="1159750" cy="296862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4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= 2.76 Å</a:t>
              </a:r>
              <a:endParaRPr lang="ru-R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6430758" y="1378658"/>
                  <a:ext cx="2972289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</m:t>
                      </m:r>
                    </m:oMath>
                  </a14:m>
                  <a:r>
                    <a:rPr lang="en-US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= AFM - NM</a:t>
                  </a:r>
                </a:p>
                <a:p>
                  <a14:m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𝟐𝐃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𝐅𝐞𝐎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ΔE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 </a:t>
                  </a:r>
                  <a:r>
                    <a:rPr lang="ru-RU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</a:t>
                  </a:r>
                  <a:r>
                    <a:rPr lang="en-US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1.7 eV/</a:t>
                  </a:r>
                  <a:r>
                    <a:rPr lang="en-US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FeO</a:t>
                  </a:r>
                  <a:endPara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𝐛𝐮𝐥𝐤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𝐅𝐞𝐎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ΔE</m:t>
                      </m:r>
                    </m:oMath>
                  </a14:m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= </a:t>
                  </a:r>
                  <a:r>
                    <a:rPr lang="ru-RU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</a:t>
                  </a:r>
                  <a:r>
                    <a:rPr lang="en-US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1.5 eV/</a:t>
                  </a:r>
                  <a:r>
                    <a:rPr lang="en-US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FeO</a:t>
                  </a:r>
                  <a:endPara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0758" y="1378658"/>
                  <a:ext cx="2972289" cy="92333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3289" r="-1230" b="-921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5" name="Прямоугольник 164"/>
          <p:cNvSpPr/>
          <p:nvPr/>
        </p:nvSpPr>
        <p:spPr>
          <a:xfrm>
            <a:off x="4710513" y="621915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/>
              <a:t>Larionov K. et al. The Journal of Physical Chemistry C </a:t>
            </a:r>
            <a:r>
              <a:rPr lang="en-US" sz="1600" b="1" i="1" dirty="0"/>
              <a:t>2018</a:t>
            </a:r>
            <a:r>
              <a:rPr lang="en-US" sz="1600" i="1" dirty="0"/>
              <a:t>, 122 (30), 17389–17394.</a:t>
            </a:r>
          </a:p>
        </p:txBody>
      </p:sp>
    </p:spTree>
    <p:extLst>
      <p:ext uri="{BB962C8B-B14F-4D97-AF65-F5344CB8AC3E}">
        <p14:creationId xmlns:p14="http://schemas.microsoft.com/office/powerpoint/2010/main" val="307686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362E-2821-405B-A33B-F885E4ADC51C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673832"/>
            <a:ext cx="5507847" cy="3650643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>
            <a:off x="4708938" y="2656573"/>
            <a:ext cx="1077910" cy="539813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848" y="1757101"/>
            <a:ext cx="2887651" cy="2878571"/>
          </a:xfrm>
          <a:prstGeom prst="rect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2742241" y="1757101"/>
                <a:ext cx="1010148" cy="6499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ru-RU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ru-RU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 </m:t>
                      </m:r>
                      <m:f>
                        <m:f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ru-RU">
                              <a:latin typeface="Times New Roman" panose="02020603050405020304" pitchFamily="18" charset="0"/>
                              <a:ea typeface="Calibri" panose="020F0502020204030204" pitchFamily="34" charset="0"/>
                            </a:rPr>
                            <m:t>D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ru-RU">
                              <a:latin typeface="Times New Roman" panose="020206030504050203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ru-RU"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</a:rPr>
                                <m:t>r</m:t>
                              </m:r>
                            </m:e>
                            <m:sup>
                              <m:r>
                                <m:rPr>
                                  <m:nor/>
                                </m:rPr>
                                <a:rPr lang="ru-RU"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dirty="0" smtClean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2241" y="1757101"/>
                <a:ext cx="1010148" cy="6499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384843" y="122013"/>
            <a:ext cx="2374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stability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27" y="620048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/>
              <a:t>Larionov K. et al. The Journal of Physical Chemistry C </a:t>
            </a:r>
            <a:r>
              <a:rPr lang="en-US" sz="1600" b="1" i="1" dirty="0"/>
              <a:t>2018</a:t>
            </a:r>
            <a:r>
              <a:rPr lang="en-US" sz="1600" i="1" dirty="0"/>
              <a:t>, 122 (30), 17389–17394.</a:t>
            </a:r>
          </a:p>
        </p:txBody>
      </p:sp>
    </p:spTree>
    <p:extLst>
      <p:ext uri="{BB962C8B-B14F-4D97-AF65-F5344CB8AC3E}">
        <p14:creationId xmlns:p14="http://schemas.microsoft.com/office/powerpoint/2010/main" val="302049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1738</TotalTime>
  <Words>1280</Words>
  <Application>Microsoft Office PowerPoint</Application>
  <PresentationFormat>Экран (4:3)</PresentationFormat>
  <Paragraphs>238</Paragraphs>
  <Slides>22</Slides>
  <Notes>5</Notes>
  <HiddenSlides>4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4" baseType="lpstr">
      <vt:lpstr>Arial Unicode MS</vt:lpstr>
      <vt:lpstr>Arial</vt:lpstr>
      <vt:lpstr>Calibri</vt:lpstr>
      <vt:lpstr>Calibri </vt:lpstr>
      <vt:lpstr>Calibri Light</vt:lpstr>
      <vt:lpstr>Cambria Math</vt:lpstr>
      <vt:lpstr>Century Gothic</vt:lpstr>
      <vt:lpstr>Tahoma</vt:lpstr>
      <vt:lpstr>Times New Roman</vt:lpstr>
      <vt:lpstr>Wingdings</vt:lpstr>
      <vt:lpstr>Тема Office</vt:lpstr>
      <vt:lpstr>Equation</vt:lpstr>
      <vt:lpstr>THEORETICAL INVESTIGATION OF TRANSITION METAL BASED QUASI-TWO-DIMENSIONAL STRUCTURES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Acknowledgments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Теоретическое исследование квазидвумерных пленок оксидов переходных металлов</dc:title>
  <dc:creator>Константин Ларионов</dc:creator>
  <cp:lastModifiedBy>Константин Ларионов</cp:lastModifiedBy>
  <cp:revision>203</cp:revision>
  <dcterms:created xsi:type="dcterms:W3CDTF">2017-05-28T16:48:14Z</dcterms:created>
  <dcterms:modified xsi:type="dcterms:W3CDTF">2018-09-13T08:13:50Z</dcterms:modified>
</cp:coreProperties>
</file>