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1" r:id="rId6"/>
    <p:sldId id="260" r:id="rId7"/>
    <p:sldId id="265" r:id="rId8"/>
    <p:sldId id="262" r:id="rId9"/>
    <p:sldId id="263" r:id="rId10"/>
    <p:sldId id="266" r:id="rId11"/>
    <p:sldId id="264" r:id="rId12"/>
    <p:sldId id="268" r:id="rId13"/>
    <p:sldId id="267" r:id="rId14"/>
    <p:sldId id="269" r:id="rId15"/>
    <p:sldId id="277" r:id="rId16"/>
    <p:sldId id="270" r:id="rId17"/>
    <p:sldId id="273" r:id="rId18"/>
    <p:sldId id="276" r:id="rId19"/>
    <p:sldId id="274" r:id="rId20"/>
    <p:sldId id="278" r:id="rId21"/>
    <p:sldId id="271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02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>
        <p:scale>
          <a:sx n="66" d="100"/>
          <a:sy n="66" d="100"/>
        </p:scale>
        <p:origin x="-131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18.wmf"/><Relationship Id="rId7" Type="http://schemas.openxmlformats.org/officeDocument/2006/relationships/image" Target="../media/image58.emf"/><Relationship Id="rId2" Type="http://schemas.openxmlformats.org/officeDocument/2006/relationships/image" Target="../media/image28.wmf"/><Relationship Id="rId1" Type="http://schemas.openxmlformats.org/officeDocument/2006/relationships/image" Target="../media/image29.w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8.wmf"/><Relationship Id="rId9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AB2B-4ECC-4063-855B-6D58B92FBE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84A0-3C6C-4198-9762-78E2A4917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11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84A0-3C6C-4198-9762-78E2A49174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30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6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1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94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70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0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62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1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2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39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97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4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6D87-64C1-4E2C-8A2C-F5C251D10AB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E741-4190-4CAB-B024-6316D938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8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hyperlink" Target="mailto:timk90@mail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rsc.org/en/content/articlelanding/2018/cp/c8cp03780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25341"/>
              </p:ext>
            </p:extLst>
          </p:nvPr>
        </p:nvGraphicFramePr>
        <p:xfrm>
          <a:off x="6372200" y="92613"/>
          <a:ext cx="2768468" cy="1846053"/>
        </p:xfrm>
        <a:graphic>
          <a:graphicData uri="http://schemas.openxmlformats.org/presentationml/2006/ole">
            <p:oleObj spid="_x0000_s16424" name="Image" r:id="rId3" imgW="11542857" imgH="7695238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929" y="3501008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 smtClean="0"/>
              <a:t>T.I</a:t>
            </a:r>
            <a:r>
              <a:rPr lang="en-US" sz="2000" b="1" i="1" u="sng" dirty="0"/>
              <a:t>. </a:t>
            </a:r>
            <a:r>
              <a:rPr lang="en-US" sz="2000" b="1" i="1" u="sng" dirty="0" err="1"/>
              <a:t>Burganov</a:t>
            </a:r>
            <a:r>
              <a:rPr lang="en-US" sz="2000" b="1" i="1" u="sng" dirty="0" smtClean="0"/>
              <a:t>,*</a:t>
            </a:r>
            <a:r>
              <a:rPr lang="en-US" sz="2000" b="1" i="1" u="sng" baseline="30000" dirty="0" smtClean="0"/>
              <a:t>1</a:t>
            </a:r>
            <a:r>
              <a:rPr lang="en-US" sz="2000" b="1" i="1" dirty="0" smtClean="0"/>
              <a:t> </a:t>
            </a:r>
          </a:p>
          <a:p>
            <a:pPr algn="ctr"/>
            <a:r>
              <a:rPr lang="en-US" b="1" i="1" dirty="0" smtClean="0"/>
              <a:t>S.A</a:t>
            </a:r>
            <a:r>
              <a:rPr lang="en-US" b="1" i="1" dirty="0"/>
              <a:t>. </a:t>
            </a:r>
            <a:r>
              <a:rPr lang="en-US" b="1" i="1" dirty="0" smtClean="0"/>
              <a:t>Katsyuba,</a:t>
            </a:r>
            <a:r>
              <a:rPr lang="en-US" b="1" i="1" baseline="30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/>
              <a:t>T.P. </a:t>
            </a:r>
            <a:r>
              <a:rPr lang="en-US" b="1" i="1" dirty="0" smtClean="0"/>
              <a:t>Gerasimova,</a:t>
            </a:r>
            <a:r>
              <a:rPr lang="en-US" b="1" i="1" baseline="30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/>
              <a:t>S.M. </a:t>
            </a:r>
            <a:r>
              <a:rPr lang="en-US" b="1" i="1" dirty="0" smtClean="0"/>
              <a:t>Sharipova,</a:t>
            </a:r>
            <a:r>
              <a:rPr lang="en-US" b="1" i="1" baseline="30000" dirty="0" smtClean="0"/>
              <a:t>1</a:t>
            </a:r>
            <a:r>
              <a:rPr lang="en-US" b="1" i="1" dirty="0" smtClean="0"/>
              <a:t> A.A. Kalinin,</a:t>
            </a:r>
            <a:r>
              <a:rPr lang="en-US" b="1" i="1" baseline="30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/>
              <a:t>A. </a:t>
            </a:r>
            <a:r>
              <a:rPr lang="en-US" b="1" i="1" dirty="0" smtClean="0"/>
              <a:t>Monari,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  <a:r>
              <a:rPr lang="en-US" b="1" i="1" dirty="0"/>
              <a:t>X. </a:t>
            </a:r>
            <a:r>
              <a:rPr lang="en-US" b="1" i="1" dirty="0" smtClean="0"/>
              <a:t>Assfeld.</a:t>
            </a:r>
            <a:r>
              <a:rPr lang="en-US" b="1" i="1" baseline="30000" dirty="0" smtClean="0"/>
              <a:t>2</a:t>
            </a:r>
            <a:endParaRPr lang="en-US" b="1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Arbuzov</a:t>
            </a:r>
            <a:r>
              <a:rPr lang="en-US" dirty="0"/>
              <a:t> Institute of Organic and Physical Chemistry, FRC Kazan Scientific Center of RAS, Kazan, Russia</a:t>
            </a:r>
          </a:p>
          <a:p>
            <a:pPr algn="ctr"/>
            <a:r>
              <a:rPr lang="en-US" baseline="30000" dirty="0"/>
              <a:t>2</a:t>
            </a:r>
            <a:r>
              <a:rPr lang="en-US" dirty="0"/>
              <a:t> University of Lorraine, Laboratory of theoretical chemistry and physics, CS 25233, Nancy, </a:t>
            </a:r>
            <a:r>
              <a:rPr lang="en-US" dirty="0" smtClean="0"/>
              <a:t>France</a:t>
            </a:r>
            <a:endParaRPr lang="en-US" dirty="0"/>
          </a:p>
          <a:p>
            <a:pPr algn="ctr"/>
            <a:r>
              <a:rPr lang="en-US" dirty="0"/>
              <a:t>* e-mail: </a:t>
            </a:r>
            <a:r>
              <a:rPr lang="en-US" u="sng" dirty="0" smtClean="0">
                <a:hlinkClick r:id="rId4"/>
              </a:rPr>
              <a:t>timk90@mail.ru</a:t>
            </a:r>
            <a:r>
              <a:rPr lang="en-US" u="sng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441" y="191683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push-pull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quinoxalinone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chromophores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high sensitivity of emission and absorption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small structural modifications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176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Moscow 2018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" y="26064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7-th School-Conference on Atomistic </a:t>
            </a:r>
            <a:endParaRPr lang="en-US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</a:t>
            </a:r>
            <a:endParaRPr lang="en-US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ASFM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34694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4624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NTO for the first electronic transitions of 2 and 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474" y="4242808"/>
            <a:ext cx="3267040" cy="22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736" y="4149080"/>
            <a:ext cx="343035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216" y="995286"/>
            <a:ext cx="2826994" cy="26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710" y="940855"/>
            <a:ext cx="3085187" cy="28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4485" y="2114081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784263" y="1498727"/>
            <a:ext cx="402987" cy="2002281"/>
          </a:xfrm>
          <a:prstGeom prst="leftBrace">
            <a:avLst>
              <a:gd name="adj1" fmla="val 35673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4" y="5214649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618937" y="4551833"/>
            <a:ext cx="385845" cy="1845644"/>
          </a:xfrm>
          <a:prstGeom prst="leftBrace">
            <a:avLst>
              <a:gd name="adj1" fmla="val 35673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77210" y="2138059"/>
            <a:ext cx="1361318" cy="17122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43738" y="995286"/>
            <a:ext cx="1612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Partial ICT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More local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than 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429609" y="5221448"/>
            <a:ext cx="1294101" cy="15878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40552" y="2375691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ϕ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 =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0.72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30506" y="5445481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ϕ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 =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0.68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2322433"/>
              </p:ext>
            </p:extLst>
          </p:nvPr>
        </p:nvGraphicFramePr>
        <p:xfrm>
          <a:off x="-6350" y="403225"/>
          <a:ext cx="2300288" cy="1411288"/>
        </p:xfrm>
        <a:graphic>
          <a:graphicData uri="http://schemas.openxmlformats.org/presentationml/2006/ole">
            <p:oleObj spid="_x0000_s11354" name="CS ChemDraw Drawing" r:id="rId7" imgW="2299610" imgH="1410971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7789259"/>
              </p:ext>
            </p:extLst>
          </p:nvPr>
        </p:nvGraphicFramePr>
        <p:xfrm>
          <a:off x="42863" y="3660775"/>
          <a:ext cx="2406650" cy="1116013"/>
        </p:xfrm>
        <a:graphic>
          <a:graphicData uri="http://schemas.openxmlformats.org/presentationml/2006/ole">
            <p:oleObj spid="_x0000_s11355" name="CS ChemDraw Drawing" r:id="rId8" imgW="2330231" imgH="1080508" progId="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09611" y="6423719"/>
            <a:ext cx="474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ICT – </a:t>
            </a:r>
            <a:r>
              <a:rPr lang="en-US" sz="2400" b="1" dirty="0" err="1" smtClean="0">
                <a:solidFill>
                  <a:srgbClr val="7030A0"/>
                </a:solidFill>
              </a:rPr>
              <a:t>intramolecular</a:t>
            </a:r>
            <a:r>
              <a:rPr lang="en-US" sz="2400" b="1" dirty="0" smtClean="0">
                <a:solidFill>
                  <a:srgbClr val="7030A0"/>
                </a:solidFill>
              </a:rPr>
              <a:t> charge transfer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5505" y="560218"/>
            <a:ext cx="199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Occupied NTO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9142" y="710022"/>
            <a:ext cx="167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934FF"/>
                </a:solidFill>
              </a:rPr>
              <a:t>Virtual NTO</a:t>
            </a:r>
            <a:endParaRPr lang="ru-RU" sz="2400" b="1" dirty="0">
              <a:solidFill>
                <a:srgbClr val="1934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1271" y="4082065"/>
            <a:ext cx="1612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Partial ICT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More local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than 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0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809323"/>
              </p:ext>
            </p:extLst>
          </p:nvPr>
        </p:nvGraphicFramePr>
        <p:xfrm>
          <a:off x="-36006" y="4196964"/>
          <a:ext cx="3563888" cy="2661036"/>
        </p:xfrm>
        <a:graphic>
          <a:graphicData uri="http://schemas.openxmlformats.org/presentationml/2006/ole">
            <p:oleObj spid="_x0000_s8337" name="Graph" r:id="rId3" imgW="4166315" imgH="2917065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8405994"/>
              </p:ext>
            </p:extLst>
          </p:nvPr>
        </p:nvGraphicFramePr>
        <p:xfrm>
          <a:off x="-54035" y="1814868"/>
          <a:ext cx="3563888" cy="2505660"/>
        </p:xfrm>
        <a:graphic>
          <a:graphicData uri="http://schemas.openxmlformats.org/presentationml/2006/ole">
            <p:oleObj spid="_x0000_s8338" name="Graph" r:id="rId4" imgW="4166315" imgH="2917065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3690842"/>
              </p:ext>
            </p:extLst>
          </p:nvPr>
        </p:nvGraphicFramePr>
        <p:xfrm>
          <a:off x="611560" y="242478"/>
          <a:ext cx="2448272" cy="1533029"/>
        </p:xfrm>
        <a:graphic>
          <a:graphicData uri="http://schemas.openxmlformats.org/presentationml/2006/ole">
            <p:oleObj spid="_x0000_s8339" name="CS ChemDraw Drawing" r:id="rId5" imgW="2377440" imgH="1488577" progId="">
              <p:embed/>
            </p:oleObj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146206"/>
              </p:ext>
            </p:extLst>
          </p:nvPr>
        </p:nvGraphicFramePr>
        <p:xfrm>
          <a:off x="3510168" y="105299"/>
          <a:ext cx="5580113" cy="66949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9578"/>
                <a:gridCol w="665241"/>
                <a:gridCol w="813072"/>
                <a:gridCol w="813072"/>
                <a:gridCol w="1034819"/>
                <a:gridCol w="886988"/>
                <a:gridCol w="442847"/>
                <a:gridCol w="554496"/>
              </a:tblGrid>
              <a:tr h="2417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Calculations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nm/eV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nm/eV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nm/eV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(f)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[d]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nm/eV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(f)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[d]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Assignment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S</a:t>
                      </a:r>
                      <a:r>
                        <a:rPr lang="en-US" sz="14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4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ϕ</a:t>
                      </a:r>
                      <a:r>
                        <a:rPr lang="en-US" sz="14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2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ΔE,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(ΔG) kcal/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1275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406/3.05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1" baseline="-250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357/3.47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(1.48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(0.143)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with partial CT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(0.71)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(0.91)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(0.13)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1618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2.77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2.21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(1.17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(1.627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DCM(PCM)</a:t>
                      </a:r>
                      <a:r>
                        <a:rPr lang="ru-RU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</a:t>
                      </a:r>
                      <a:r>
                        <a:rPr lang="ru-RU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400" b="1" dirty="0" smtClean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(1.533)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with partial CT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(0.72)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(1.07)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  <a:tr h="1618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2.22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2.21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(1.07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2.76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1.16)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DCM(PCM)</a:t>
                      </a:r>
                      <a:endParaRPr lang="en-US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(1.556)</a:t>
                      </a:r>
                      <a:endParaRPr lang="en-US" sz="14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with partial CT 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(0.68)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7.70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(0.08)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1818548"/>
              </p:ext>
            </p:extLst>
          </p:nvPr>
        </p:nvGraphicFramePr>
        <p:xfrm>
          <a:off x="4355976" y="3434744"/>
          <a:ext cx="4835432" cy="3441423"/>
        </p:xfrm>
        <a:graphic>
          <a:graphicData uri="http://schemas.openxmlformats.org/presentationml/2006/ole">
            <p:oleObj spid="_x0000_s12468" name="Graph" r:id="rId3" imgW="4166315" imgH="2917065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8098210"/>
              </p:ext>
            </p:extLst>
          </p:nvPr>
        </p:nvGraphicFramePr>
        <p:xfrm>
          <a:off x="4379126" y="162397"/>
          <a:ext cx="4824536" cy="3358181"/>
        </p:xfrm>
        <a:graphic>
          <a:graphicData uri="http://schemas.openxmlformats.org/presentationml/2006/ole">
            <p:oleObj spid="_x0000_s12469" name="Graph" r:id="rId4" imgW="4166315" imgH="2917065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877725"/>
              </p:ext>
            </p:extLst>
          </p:nvPr>
        </p:nvGraphicFramePr>
        <p:xfrm>
          <a:off x="307435" y="3861048"/>
          <a:ext cx="1783346" cy="1203667"/>
        </p:xfrm>
        <a:graphic>
          <a:graphicData uri="http://schemas.openxmlformats.org/presentationml/2006/ole">
            <p:oleObj spid="_x0000_s12470" name="CS ChemDraw Drawing" r:id="rId5" imgW="2299610" imgH="1552964" progId="">
              <p:embed/>
            </p:oleObj>
          </a:graphicData>
        </a:graphic>
      </p:graphicFrame>
      <p:pic>
        <p:nvPicPr>
          <p:cNvPr id="13" name="Рисунок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504" y="5000968"/>
            <a:ext cx="1961808" cy="183811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21170" y="4869160"/>
            <a:ext cx="2162682" cy="19605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150" y="4955202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Occupied NTO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7311" y="4927035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34FF"/>
                </a:solidFill>
              </a:rPr>
              <a:t>Virtual NTO</a:t>
            </a:r>
            <a:endParaRPr lang="ru-RU" b="1" dirty="0">
              <a:solidFill>
                <a:srgbClr val="1934F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48686" y="5877272"/>
            <a:ext cx="647050" cy="15878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494781"/>
              </p:ext>
            </p:extLst>
          </p:nvPr>
        </p:nvGraphicFramePr>
        <p:xfrm>
          <a:off x="112237" y="177055"/>
          <a:ext cx="4315747" cy="3683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307"/>
                <a:gridCol w="576064"/>
                <a:gridCol w="617871"/>
                <a:gridCol w="1160728"/>
                <a:gridCol w="899235"/>
                <a:gridCol w="706542"/>
              </a:tblGrid>
              <a:tr h="6010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Experiment</a:t>
                      </a:r>
                      <a:endParaRPr lang="en-US" sz="1600" b="1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 DCM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Calculations with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TDDFT (PBE0/def2-TZVP) gas/PCM(DCM)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nm/eV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(f)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[d]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nm/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/PCM in bold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ΔE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[c]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(ΔG) kcal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560/2.21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433/2.86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(1.17)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478/2.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(1.627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564/2.20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(1.533)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(1.07)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462/2.68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580/2.14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431/2.88 (1.27)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469/2.64 (1.19)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550/2.26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(1.740)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(1.08)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6567602"/>
              </p:ext>
            </p:extLst>
          </p:nvPr>
        </p:nvGraphicFramePr>
        <p:xfrm>
          <a:off x="2267744" y="3933056"/>
          <a:ext cx="1681296" cy="1115337"/>
        </p:xfrm>
        <a:graphic>
          <a:graphicData uri="http://schemas.openxmlformats.org/presentationml/2006/ole">
            <p:oleObj spid="_x0000_s12471" name="CS ChemDraw Drawing" r:id="rId8" imgW="2414016" imgH="1601574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2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3288895"/>
              </p:ext>
            </p:extLst>
          </p:nvPr>
        </p:nvGraphicFramePr>
        <p:xfrm>
          <a:off x="179512" y="612739"/>
          <a:ext cx="8712095" cy="6128629"/>
        </p:xfrm>
        <a:graphic>
          <a:graphicData uri="http://schemas.openxmlformats.org/presentationml/2006/ole">
            <p:oleObj spid="_x0000_s10456" name="Graph" r:id="rId3" imgW="4930105" imgH="3453874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9051476"/>
              </p:ext>
            </p:extLst>
          </p:nvPr>
        </p:nvGraphicFramePr>
        <p:xfrm>
          <a:off x="1979712" y="1844824"/>
          <a:ext cx="2378075" cy="1489075"/>
        </p:xfrm>
        <a:graphic>
          <a:graphicData uri="http://schemas.openxmlformats.org/presentationml/2006/ole">
            <p:oleObj spid="_x0000_s10457" name="CS ChemDraw Drawing" r:id="rId4" imgW="2377440" imgH="1488577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3072854"/>
              </p:ext>
            </p:extLst>
          </p:nvPr>
        </p:nvGraphicFramePr>
        <p:xfrm>
          <a:off x="6228184" y="1700808"/>
          <a:ext cx="2300287" cy="1552575"/>
        </p:xfrm>
        <a:graphic>
          <a:graphicData uri="http://schemas.openxmlformats.org/presentationml/2006/ole">
            <p:oleObj spid="_x0000_s10458" name="CS ChemDraw Drawing" r:id="rId5" imgW="2299610" imgH="1552964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2793387"/>
              </p:ext>
            </p:extLst>
          </p:nvPr>
        </p:nvGraphicFramePr>
        <p:xfrm>
          <a:off x="2051720" y="4941168"/>
          <a:ext cx="2330450" cy="1181100"/>
        </p:xfrm>
        <a:graphic>
          <a:graphicData uri="http://schemas.openxmlformats.org/presentationml/2006/ole">
            <p:oleObj spid="_x0000_s10459" name="CS ChemDraw Drawing" r:id="rId6" imgW="2330231" imgH="1181139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9835384"/>
              </p:ext>
            </p:extLst>
          </p:nvPr>
        </p:nvGraphicFramePr>
        <p:xfrm>
          <a:off x="6084168" y="4509120"/>
          <a:ext cx="2414587" cy="1579563"/>
        </p:xfrm>
        <a:graphic>
          <a:graphicData uri="http://schemas.openxmlformats.org/presentationml/2006/ole">
            <p:oleObj spid="_x0000_s10460" name="CS ChemDraw Drawing" r:id="rId7" imgW="2414016" imgH="1578975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131475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correlation between E</a:t>
            </a:r>
            <a:r>
              <a:rPr lang="en-US" sz="2000" b="1" baseline="-25000" dirty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(30) values </a:t>
            </a:r>
            <a:r>
              <a:rPr lang="en-US" sz="2000" b="1" dirty="0" smtClean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b="1" dirty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experimental positions of </a:t>
            </a:r>
            <a:r>
              <a:rPr lang="en-US" sz="2000" b="1" dirty="0" err="1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sz="2000" b="1" baseline="-25000" dirty="0" err="1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</a:t>
            </a:r>
            <a:r>
              <a:rPr lang="en-US" sz="2000" b="1" baseline="-25000" dirty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2102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0124691"/>
              </p:ext>
            </p:extLst>
          </p:nvPr>
        </p:nvGraphicFramePr>
        <p:xfrm>
          <a:off x="11575" y="-36609"/>
          <a:ext cx="4811932" cy="3512729"/>
        </p:xfrm>
        <a:graphic>
          <a:graphicData uri="http://schemas.openxmlformats.org/presentationml/2006/ole">
            <p:oleObj spid="_x0000_s13415" name="Graph" r:id="rId3" imgW="4166315" imgH="2917065" progId="">
              <p:embed/>
            </p:oleObj>
          </a:graphicData>
        </a:graphic>
      </p:graphicFrame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6256" y="5124373"/>
            <a:ext cx="2051720" cy="16996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1932" y="4823697"/>
            <a:ext cx="2064324" cy="2000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4569982"/>
            <a:ext cx="125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Rotamer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major)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466" y="4582869"/>
            <a:ext cx="124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1934FF"/>
                </a:solidFill>
              </a:rPr>
              <a:t>Rotamer</a:t>
            </a:r>
            <a:r>
              <a:rPr lang="en-US" b="1" dirty="0">
                <a:solidFill>
                  <a:srgbClr val="1934FF"/>
                </a:solidFill>
              </a:rPr>
              <a:t> </a:t>
            </a:r>
            <a:r>
              <a:rPr lang="en-US" b="1" dirty="0" smtClean="0">
                <a:solidFill>
                  <a:srgbClr val="1934FF"/>
                </a:solidFill>
              </a:rPr>
              <a:t>B </a:t>
            </a:r>
          </a:p>
          <a:p>
            <a:pPr algn="ctr"/>
            <a:r>
              <a:rPr lang="en-US" b="1" dirty="0" smtClean="0">
                <a:solidFill>
                  <a:srgbClr val="1934FF"/>
                </a:solidFill>
              </a:rPr>
              <a:t>(minor)</a:t>
            </a:r>
            <a:endParaRPr lang="ru-RU" b="1" dirty="0">
              <a:solidFill>
                <a:srgbClr val="1934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9293" y="6177710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ΔG</a:t>
            </a:r>
            <a:r>
              <a:rPr lang="en-US" b="1" baseline="-25000" dirty="0"/>
              <a:t>A-B</a:t>
            </a:r>
            <a:r>
              <a:rPr lang="en-US" b="1" dirty="0"/>
              <a:t> = </a:t>
            </a:r>
            <a:endParaRPr lang="en-US" b="1" dirty="0" smtClean="0"/>
          </a:p>
          <a:p>
            <a:pPr algn="ctr"/>
            <a:r>
              <a:rPr lang="en-US" b="1" dirty="0" smtClean="0"/>
              <a:t>3.7 </a:t>
            </a:r>
            <a:r>
              <a:rPr lang="en-US" b="1" dirty="0"/>
              <a:t>kcal/</a:t>
            </a:r>
            <a:r>
              <a:rPr lang="en-US" b="1" dirty="0" err="1"/>
              <a:t>mol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249570"/>
              </p:ext>
            </p:extLst>
          </p:nvPr>
        </p:nvGraphicFramePr>
        <p:xfrm>
          <a:off x="-23149" y="3356992"/>
          <a:ext cx="4753983" cy="3419447"/>
        </p:xfrm>
        <a:graphic>
          <a:graphicData uri="http://schemas.openxmlformats.org/presentationml/2006/ole">
            <p:oleObj spid="_x0000_s13416" name="Graph" r:id="rId6" imgW="4166315" imgH="2917065" progId="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2063908"/>
              </p:ext>
            </p:extLst>
          </p:nvPr>
        </p:nvGraphicFramePr>
        <p:xfrm>
          <a:off x="4750741" y="56199"/>
          <a:ext cx="4273916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609034"/>
                <a:gridCol w="687110"/>
                <a:gridCol w="792088"/>
                <a:gridCol w="1053942"/>
                <a:gridCol w="699694"/>
              </a:tblGrid>
              <a:tr h="59061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Experiment</a:t>
                      </a:r>
                      <a:endParaRPr lang="en-US" sz="1400" b="1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 DCM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Calculations with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TDDFT (PBE0/def2-TZVP) gas/PCM(DCM)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</a:t>
                      </a:r>
                      <a:r>
                        <a:rPr lang="en-US" sz="1400" b="1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</a:t>
                      </a:r>
                      <a:r>
                        <a:rPr lang="en-US" sz="1400" b="1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400" b="1" baseline="-25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nm/eV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(f)</a:t>
                      </a:r>
                      <a:r>
                        <a:rPr lang="en-US" sz="1400" b="1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[d]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nm/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/PCM in bold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ΔE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[c]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(ΔG) kcal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4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(1.48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(0.049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(0.143)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(0.13)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DIOX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441/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2.81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DCM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452/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2.74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DIOX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526/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2.36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DCM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537/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2.31</a:t>
                      </a:r>
                      <a:endParaRPr lang="ru-RU" sz="1400" dirty="0">
                        <a:solidFill>
                          <a:srgbClr val="2102BE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431/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2.88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(0.26)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501/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2.48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(0.1726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DCM(PCM)</a:t>
                      </a:r>
                      <a:endParaRPr lang="ru-RU" sz="1400" b="1" dirty="0">
                        <a:solidFill>
                          <a:srgbClr val="2102BE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555/2.24 (0.3638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(3.69)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8362014"/>
              </p:ext>
            </p:extLst>
          </p:nvPr>
        </p:nvGraphicFramePr>
        <p:xfrm>
          <a:off x="1907704" y="211790"/>
          <a:ext cx="1711325" cy="942975"/>
        </p:xfrm>
        <a:graphic>
          <a:graphicData uri="http://schemas.openxmlformats.org/presentationml/2006/ole">
            <p:oleObj spid="_x0000_s13417" name="CS ChemDraw Drawing" r:id="rId7" imgW="1711417" imgH="943632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27578" y="3045810"/>
            <a:ext cx="4332068" cy="152417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9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208"/>
            <a:ext cx="1902819" cy="16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Рисунок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376" y="116632"/>
            <a:ext cx="1673736" cy="16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0174"/>
            <a:ext cx="2092753" cy="15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Рисунок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124" y="1835023"/>
            <a:ext cx="1836239" cy="16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2515800"/>
              </p:ext>
            </p:extLst>
          </p:nvPr>
        </p:nvGraphicFramePr>
        <p:xfrm>
          <a:off x="4899991" y="14137"/>
          <a:ext cx="4173076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81"/>
                <a:gridCol w="576064"/>
                <a:gridCol w="576064"/>
                <a:gridCol w="864096"/>
                <a:gridCol w="1153586"/>
                <a:gridCol w="683185"/>
              </a:tblGrid>
              <a:tr h="53467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Experiment</a:t>
                      </a:r>
                      <a:endParaRPr lang="en-US" sz="1600" b="1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 DCM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Calculations with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TDDFT (PBE0/def2-TZVP) gas/PCM(DCM)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nm/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(f)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[d]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nm/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/PCM in bold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ΔE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[c]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(ΔG) kcal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362/3.43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590/2.10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0.03)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→S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(1.48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(0.049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550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(0.143)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(0.13)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9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450/2.76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526/2.36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2.88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0.26)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2.48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(0.1726)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2.24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(0.3638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(3.69)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DIOX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462/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2.68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DCM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469/2.64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DIOX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590/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2.10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DCM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606/2.05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490/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2.53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0.87)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GAS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574/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2.16 </a:t>
                      </a: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  <a:latin typeface="+mn-lt"/>
                        </a:rPr>
                        <a:t>(0.9222)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DCM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PCM)</a:t>
                      </a:r>
                      <a:endParaRPr lang="de-DE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633/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1.96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(1.3160)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9266727"/>
              </p:ext>
            </p:extLst>
          </p:nvPr>
        </p:nvGraphicFramePr>
        <p:xfrm>
          <a:off x="0" y="3540931"/>
          <a:ext cx="4852331" cy="3261535"/>
        </p:xfrm>
        <a:graphic>
          <a:graphicData uri="http://schemas.openxmlformats.org/presentationml/2006/ole">
            <p:oleObj spid="_x0000_s20518" name="Graph" r:id="rId7" imgW="4166315" imgH="2917065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42719" y="1155867"/>
            <a:ext cx="1082156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FF0000"/>
                </a:solidFill>
              </a:rPr>
              <a:t>rotamer</a:t>
            </a:r>
            <a:r>
              <a:rPr lang="en-US" sz="1400" b="1" dirty="0">
                <a:solidFill>
                  <a:srgbClr val="FF0000"/>
                </a:solidFill>
              </a:rPr>
              <a:t> B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dirty="0">
                <a:solidFill>
                  <a:srgbClr val="FF0000"/>
                </a:solidFill>
              </a:rPr>
              <a:t>0 kcal/</a:t>
            </a:r>
            <a:r>
              <a:rPr lang="en-US" sz="1400" b="1" dirty="0" err="1">
                <a:solidFill>
                  <a:srgbClr val="FF0000"/>
                </a:solidFill>
              </a:rPr>
              <a:t>mol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0620" y="1168407"/>
            <a:ext cx="122161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err="1" smtClean="0"/>
              <a:t>rotamer</a:t>
            </a:r>
            <a:r>
              <a:rPr lang="en-US" sz="1400" b="1" dirty="0" smtClean="0"/>
              <a:t> A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/>
              <a:t>(1.0 kcal/</a:t>
            </a:r>
            <a:r>
              <a:rPr lang="en-US" sz="1400" b="1" dirty="0" err="1" smtClean="0"/>
              <a:t>mol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2600" y="2753496"/>
            <a:ext cx="122161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err="1" smtClean="0"/>
              <a:t>rotamer</a:t>
            </a:r>
            <a:r>
              <a:rPr lang="en-US" sz="1400" b="1" dirty="0" smtClean="0"/>
              <a:t> C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/>
              <a:t>(1.3 kcal/</a:t>
            </a:r>
            <a:r>
              <a:rPr lang="en-US" sz="1400" b="1" dirty="0" err="1" smtClean="0"/>
              <a:t>mol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67745" y="2853638"/>
            <a:ext cx="122161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err="1" smtClean="0"/>
              <a:t>rotamer</a:t>
            </a:r>
            <a:r>
              <a:rPr lang="en-US" sz="1400" b="1" dirty="0" smtClean="0"/>
              <a:t> D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/>
              <a:t>(2.2 kcal/</a:t>
            </a:r>
            <a:r>
              <a:rPr lang="en-US" sz="1400" b="1" dirty="0" err="1" smtClean="0"/>
              <a:t>mol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08890" y="4869160"/>
            <a:ext cx="4141156" cy="198884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2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457" y="1244628"/>
            <a:ext cx="2280809" cy="22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NTO-virtual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017" y="1159216"/>
            <a:ext cx="2543594" cy="25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159" y="3764705"/>
            <a:ext cx="2632724" cy="27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939" y="3778704"/>
            <a:ext cx="2806557" cy="28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8887" y="2241926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2179021" y="1354825"/>
            <a:ext cx="402987" cy="2190917"/>
          </a:xfrm>
          <a:prstGeom prst="leftBrace">
            <a:avLst>
              <a:gd name="adj1" fmla="val 35673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959475" y="2357254"/>
            <a:ext cx="1124693" cy="18606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13236" y="1543467"/>
            <a:ext cx="1705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Purely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local </a:t>
            </a:r>
            <a:r>
              <a:rPr lang="ru-RU" sz="2400" b="1" dirty="0">
                <a:solidFill>
                  <a:srgbClr val="7030A0"/>
                </a:solidFill>
              </a:rPr>
              <a:t>π</a:t>
            </a:r>
            <a:r>
              <a:rPr lang="en-US" sz="2400" b="1" dirty="0">
                <a:solidFill>
                  <a:srgbClr val="7030A0"/>
                </a:solidFill>
              </a:rPr>
              <a:t>→</a:t>
            </a:r>
            <a:r>
              <a:rPr lang="ru-RU" sz="2400" b="1" dirty="0">
                <a:solidFill>
                  <a:srgbClr val="7030A0"/>
                </a:solidFill>
              </a:rPr>
              <a:t>π</a:t>
            </a:r>
            <a:r>
              <a:rPr lang="en-US" sz="2400" b="1" dirty="0">
                <a:solidFill>
                  <a:srgbClr val="7030A0"/>
                </a:solidFill>
              </a:rPr>
              <a:t>*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946173" y="5077864"/>
            <a:ext cx="1283766" cy="18606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99297" y="4974979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2197982" y="3921692"/>
            <a:ext cx="384026" cy="2589052"/>
          </a:xfrm>
          <a:prstGeom prst="leftBrace">
            <a:avLst>
              <a:gd name="adj1" fmla="val 35673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543315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ϕ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 =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0.71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5236589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ϕ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 =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0.79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4883" y="4281783"/>
            <a:ext cx="1705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Purely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local </a:t>
            </a:r>
            <a:r>
              <a:rPr lang="ru-RU" sz="2400" b="1" dirty="0">
                <a:solidFill>
                  <a:srgbClr val="7030A0"/>
                </a:solidFill>
              </a:rPr>
              <a:t>π</a:t>
            </a:r>
            <a:r>
              <a:rPr lang="en-US" sz="2400" b="1" dirty="0">
                <a:solidFill>
                  <a:srgbClr val="7030A0"/>
                </a:solidFill>
              </a:rPr>
              <a:t>→</a:t>
            </a:r>
            <a:r>
              <a:rPr lang="ru-RU" sz="2400" b="1" dirty="0">
                <a:solidFill>
                  <a:srgbClr val="7030A0"/>
                </a:solidFill>
              </a:rPr>
              <a:t>π</a:t>
            </a:r>
            <a:r>
              <a:rPr lang="en-US" sz="2400" b="1" dirty="0">
                <a:solidFill>
                  <a:srgbClr val="7030A0"/>
                </a:solidFill>
              </a:rPr>
              <a:t>*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5039" y="719921"/>
            <a:ext cx="199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Occupied NTO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3222" y="735087"/>
            <a:ext cx="167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934FF"/>
                </a:solidFill>
              </a:rPr>
              <a:t>Virtual NTO</a:t>
            </a:r>
            <a:endParaRPr lang="ru-RU" sz="2400" b="1" dirty="0">
              <a:solidFill>
                <a:srgbClr val="1934FF"/>
              </a:solidFill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328711"/>
              </p:ext>
            </p:extLst>
          </p:nvPr>
        </p:nvGraphicFramePr>
        <p:xfrm>
          <a:off x="304421" y="1510378"/>
          <a:ext cx="1927501" cy="1463096"/>
        </p:xfrm>
        <a:graphic>
          <a:graphicData uri="http://schemas.openxmlformats.org/presentationml/2006/ole">
            <p:oleObj spid="_x0000_s14436" name="CS ChemDraw Drawing" r:id="rId7" imgW="1711417" imgH="1296695" progId="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597684"/>
              </p:ext>
            </p:extLst>
          </p:nvPr>
        </p:nvGraphicFramePr>
        <p:xfrm>
          <a:off x="30970" y="4021360"/>
          <a:ext cx="2359025" cy="1535113"/>
        </p:xfrm>
        <a:graphic>
          <a:graphicData uri="http://schemas.openxmlformats.org/presentationml/2006/ole">
            <p:oleObj spid="_x0000_s14437" name="CS ChemDraw Drawing" r:id="rId8" imgW="2359152" imgH="1534629" progId="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159023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NTO for the first electronic transitions of 5 and 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2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389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2800" b="1" dirty="0">
              <a:solidFill>
                <a:srgbClr val="2102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680" y="693410"/>
            <a:ext cx="85090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The capacity of a series of novel push-pull </a:t>
            </a:r>
            <a:r>
              <a:rPr lang="en-US" sz="2000" dirty="0" err="1"/>
              <a:t>quinoxalinone</a:t>
            </a:r>
            <a:r>
              <a:rPr lang="en-US" sz="2000" dirty="0"/>
              <a:t> based </a:t>
            </a:r>
            <a:r>
              <a:rPr lang="en-US" sz="2000" dirty="0" err="1"/>
              <a:t>chromophores</a:t>
            </a:r>
            <a:r>
              <a:rPr lang="en-US" sz="2000" dirty="0"/>
              <a:t> to absorb and emit radiation in the broad range of visible spectrum is demonstrated. </a:t>
            </a:r>
            <a:r>
              <a:rPr lang="en-US" sz="2000" dirty="0" smtClean="0"/>
              <a:t>Their </a:t>
            </a:r>
            <a:r>
              <a:rPr lang="en-US" sz="2000" dirty="0"/>
              <a:t>absorption and emission are shown to depend dramatically on quite moderate structural modification of the molecules. 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Quantum-chemical calculations within TDDFT approach using cost-effective PBE0/def2-TZVP method with PCM model reasonably reproduce main spectral features and trends along with </a:t>
            </a:r>
            <a:r>
              <a:rPr lang="en-US" sz="2000" dirty="0" err="1" smtClean="0"/>
              <a:t>solvatochromic</a:t>
            </a:r>
            <a:r>
              <a:rPr lang="en-US" sz="2000" dirty="0" smtClean="0"/>
              <a:t> behavior.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Seemingly gigantic Stokes Shift of 1 has been explained on the basis of the calculations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The moderate charge-transfer character established for all the systems using NTO and detachment/attachment density matrices is shown to be </a:t>
            </a:r>
            <a:r>
              <a:rPr lang="en-US" sz="2000" smtClean="0"/>
              <a:t>non the main </a:t>
            </a:r>
            <a:r>
              <a:rPr lang="en-US" sz="2000" dirty="0" smtClean="0"/>
              <a:t>factor affecting the </a:t>
            </a:r>
            <a:r>
              <a:rPr lang="en-US" sz="2000" dirty="0" err="1" smtClean="0"/>
              <a:t>photophysical</a:t>
            </a:r>
            <a:r>
              <a:rPr lang="en-US" sz="2000" dirty="0" smtClean="0"/>
              <a:t> properties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No </a:t>
            </a:r>
            <a:r>
              <a:rPr lang="en-US" sz="2000" dirty="0"/>
              <a:t>dependence of the </a:t>
            </a:r>
            <a:r>
              <a:rPr lang="en-US" sz="2000" dirty="0" err="1"/>
              <a:t>photophysical</a:t>
            </a:r>
            <a:r>
              <a:rPr lang="en-US" sz="2000" dirty="0"/>
              <a:t> characteristics of the </a:t>
            </a:r>
            <a:r>
              <a:rPr lang="en-US" sz="2000" dirty="0" err="1"/>
              <a:t>chromophores</a:t>
            </a:r>
            <a:r>
              <a:rPr lang="en-US" sz="2000" dirty="0"/>
              <a:t> on the conformation of the DMAS group is found.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5479949"/>
            <a:ext cx="9001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 smtClean="0"/>
              <a:t>For more details:</a:t>
            </a:r>
          </a:p>
          <a:p>
            <a:r>
              <a:rPr lang="en-US" sz="2100" dirty="0" err="1" smtClean="0"/>
              <a:t>Burganov</a:t>
            </a:r>
            <a:r>
              <a:rPr lang="en-US" sz="2100" dirty="0" smtClean="0"/>
              <a:t> </a:t>
            </a:r>
            <a:r>
              <a:rPr lang="en-US" sz="2100" dirty="0"/>
              <a:t>T. I., </a:t>
            </a:r>
            <a:r>
              <a:rPr lang="en-US" sz="2100" dirty="0" smtClean="0"/>
              <a:t>et al, </a:t>
            </a:r>
            <a:r>
              <a:rPr lang="en-US" sz="2100" i="1" dirty="0" smtClean="0"/>
              <a:t>Physical </a:t>
            </a:r>
            <a:r>
              <a:rPr lang="en-US" sz="2100" i="1" dirty="0"/>
              <a:t>Chemistry Chemical Physics</a:t>
            </a:r>
            <a:r>
              <a:rPr lang="en-US" sz="2100" dirty="0"/>
              <a:t>., </a:t>
            </a:r>
            <a:r>
              <a:rPr lang="en-US" sz="2100" b="1" dirty="0"/>
              <a:t>2018</a:t>
            </a:r>
            <a:r>
              <a:rPr lang="en-US" sz="2100" dirty="0"/>
              <a:t>, 20, 21515-21527. </a:t>
            </a:r>
            <a:r>
              <a:rPr lang="en-US" sz="2000" u="sng" dirty="0" smtClean="0">
                <a:hlinkClick r:id="rId2"/>
              </a:rPr>
              <a:t>https</a:t>
            </a:r>
            <a:r>
              <a:rPr lang="en-US" sz="2000" u="sng" dirty="0">
                <a:hlinkClick r:id="rId2"/>
              </a:rPr>
              <a:t>://pubs.rsc.org/en/content/articlelanding/2018/cp/c8cp03780a#!divAbstract</a:t>
            </a:r>
            <a:r>
              <a:rPr lang="en-US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8284" y="246718"/>
            <a:ext cx="353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102BE"/>
                </a:solidFill>
              </a:rPr>
              <a:t>Acknowledgements</a:t>
            </a:r>
            <a:endParaRPr lang="en-US" sz="3200" b="1" dirty="0">
              <a:solidFill>
                <a:srgbClr val="2102B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3" y="3267957"/>
            <a:ext cx="82160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The reported study was funded by RFBR according to the research project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№ </a:t>
            </a:r>
            <a:r>
              <a:rPr lang="en-US" sz="2000" b="1" i="1" dirty="0">
                <a:solidFill>
                  <a:srgbClr val="FF0000"/>
                </a:solidFill>
              </a:rPr>
              <a:t>18-33-00128 </a:t>
            </a:r>
            <a:r>
              <a:rPr lang="en-US" sz="2000" b="1" i="1" dirty="0" err="1">
                <a:solidFill>
                  <a:srgbClr val="FF0000"/>
                </a:solidFill>
              </a:rPr>
              <a:t>mol_a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endParaRPr lang="en-US" sz="2000" b="1" i="1" dirty="0"/>
          </a:p>
          <a:p>
            <a:pPr algn="ctr"/>
            <a:r>
              <a:rPr lang="en-US" sz="2000" b="1" dirty="0"/>
              <a:t>TB gratefully acknowledges researcher-mobility funding program of the government of the Republic of </a:t>
            </a:r>
            <a:r>
              <a:rPr lang="en-US" sz="2000" b="1" dirty="0" err="1"/>
              <a:t>Tatarstan</a:t>
            </a:r>
            <a:r>
              <a:rPr lang="en-US" sz="2000" b="1" dirty="0"/>
              <a:t> “Algarysh-2017” </a:t>
            </a:r>
            <a:endParaRPr lang="ru-RU" sz="2000" b="1" dirty="0" smtClean="0"/>
          </a:p>
          <a:p>
            <a:pPr algn="ctr"/>
            <a:r>
              <a:rPr lang="en-US" sz="2000" b="1" dirty="0" smtClean="0"/>
              <a:t>(grant №12440 24.05.17)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en-US" sz="2000" b="1" dirty="0" smtClean="0"/>
              <a:t>Special </a:t>
            </a:r>
            <a:r>
              <a:rPr lang="en-US" sz="2000" b="1" dirty="0"/>
              <a:t>thanks are due to Prof. L. </a:t>
            </a:r>
            <a:r>
              <a:rPr lang="en-US" sz="2000" b="1" dirty="0" err="1"/>
              <a:t>Zakharova</a:t>
            </a:r>
            <a:r>
              <a:rPr lang="en-US" sz="2000" b="1" dirty="0"/>
              <a:t> and Dr. D. </a:t>
            </a:r>
            <a:r>
              <a:rPr lang="en-US" sz="2000" b="1" dirty="0" err="1"/>
              <a:t>Gabdrakhmanov</a:t>
            </a:r>
            <a:r>
              <a:rPr lang="en-US" sz="2000" b="1" dirty="0"/>
              <a:t> for their kind assistance in </a:t>
            </a:r>
            <a:r>
              <a:rPr lang="en-US" sz="2000" b="1" dirty="0" err="1"/>
              <a:t>fluorimetric</a:t>
            </a:r>
            <a:r>
              <a:rPr lang="en-US" sz="2000" b="1" dirty="0"/>
              <a:t> measurements. </a:t>
            </a:r>
          </a:p>
          <a:p>
            <a:endParaRPr lang="en-US" sz="2000" b="1" dirty="0"/>
          </a:p>
        </p:txBody>
      </p:sp>
      <p:sp>
        <p:nvSpPr>
          <p:cNvPr id="2" name="AutoShape 2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2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4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 descr="ÐÐ°ÑÑÐ¸Ð½ÐºÐ¸ Ð¿Ð¾ Ð·Ð°Ð¿ÑÐ¾ÑÑ ÑÐµÑÐ¿ÑÐ±Ð»Ð¸ÐºÐ° ÑÐ°ÑÐ°ÑÑÑÐ°Ð½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8" descr="data:image/png;base64,iVBORw0KGgoAAAANSUhEUgAAAOEAAADhCAMAAAAJbSJIAAAB2lBMVEX////jHyMAmUb/zQAAmEf/zAD/zwAAlkgAlUn/ygAAlErmHyP/0QDqHiPhACT/0wAAmkQAAAD3ywDiFCP/7bn/9dT/++7/8cactC7/3nj/9tv//vgAkkvtah7/8sv/3Gv/2V3PwBn/6qv/0CH/443BvSL/2mLmOSPdxBP/5pnuyApTpT2cnJz/4IPw8PDYwxaOsTL/1EX/+eXudBv1lxf7uAawuSjKwB/oTiLrYR8un0L/0jPyixj/56X/33r6sQ/nQSIwLi/4phNkqDlFoj+ArTG6vCXT09ORkZHExMSVsiwmJCWrq6s0AABkpzzi4uJiYWFQTk9xcHCEg4NYV1hAAAAkAAA/PT7wfBq2trZ2qzfKHSFcAABMAAAWAAByfHyHJSdVRADjtgCnhQC2GBxrVQDMHCBvAAAAEhMsQUEzLya3kwCXDhIcNTaECg9TYWEaFhg9QlF+ZADpugAAJSUAHSxDVFRrIyhdbGycICY8ExRRTyRoWB5zDxKdfgBYJSkLGTA/NBcqHwAjNCZFSFdJEiphFClHJihRSjWOcgvMowA+MQBuWh1mWjipCg9BPC1NPQAZEgA4MBmUIChVVyIkJS9MJih3HSkuGhtYGBkAAioXIjkAABisICMBuTGKAAAgAElEQVR4nNV9i2PTRtav7ZFGki1jRSTBISmxE0wV2bEdCjZ1Srup34nBiR3IxgHS0jSQJSRpy0dpd+k+7+2W3ss++Lrb3l3+13tGM3rZsvOAtvtNd4E4tqyfzplzfufMmTM+348+RkfOTM3MjsXm5qcxMv6bnp+Ljc3OTJ0ZGf3xv/7HHONnp87H5pHE8wjxuq5r8XwiUUkk8nENfiIv8hKaj52fOjv+c9/qCcbZqbF5nkDT8tFssaQoAYGOIPs7oCilYjaa1whQfn5s6uzPfcvHGGdnYjwITk9krysigOE4LsAGpyQU+weOg9+KyvVsQgdx8rGr/xNQjg5PIgmp8WiSgLOhmaB0rPe8xhGYyWhchU9ODv9HT83RqTmex5loCVSyG4cxhArmcUXw+hXADJSiGczzc1P/oSDHp+YkXk10AqI3OoKiAAB4XOj7e0EMdBIqL81N/efZnnOTPMArcn3RGSKMGgijnkK0UHJFAMlPnvu5ITnH+Mw0j+OdgBMeyMMtTHhhIk7sJopP9PxGdH800IljfnrmP0WQF8ckXo8qokt6QjKh6/mibWqEpIY0lUc64lVN1ZKWHDmumNf1RNIlWE5UojovjV38ucHBGIlJKF4UnPcHqIScLKs6lrWkyF4ryYiH/3RBN/6WSwy7mNRkrKuyTAyQ8yEJQjGOpNjIz4zv3JyEKyVbxTjiITpcMCHrMCeVOMY5KkaunDDmYFEoGn8nyvRlLodxvABzT5cTQfgkJzgvVqpgae7nnJDn5iU+p9i3BDcazSolGWtY48RSQRA1hHVqOjmxA9BUMSCCGcEdqtNcQcdIE4VCSeTgM1guKdkoPBobo5LjpfmfC+NZ0E83vqyOsYzAnCAVXJ+MkyIYTxNiAOCiuBAQ4kDlqO4SgGBaxSQmOqrC5+KqjLGadWMEXf05yM74pIQBn2UuAJ+KEZ+Lwh88TgpJuPdOkKip9Z4yRnpQCOoIl83HIhAlDYJ06Sd4hKM5+INgtIwUYMTS5E9uV2cklC/Y8kuWK4jcYIIL5hARC5EeSAQDJNsCEUuTIJbGtigAGKtx+yO5IJcgjwhVyklbjoU8kmZ+UnznpnmwkhwTH4ysDNoFEHFOBElpQiFjCMTSUFNgEGwAmpzD8hJNNcSeKQgwa7NijlwGtF3OGlembwKLy0//dNMRFBSVBfO7S+VOkgsSC5GVsdwJVjDQMrhrjLVKsYt664bH112vgT+saOTtOpA6XJnowFWyxGIFuWSnXDKfo1BGP5mqDoMyBpgUhJIuE/FlsoooBgvl5EQR46K4KOvRJNdDULkCgaJ181LgNFwyqsuLIvlwMFkuBEV4ZBlDknrJ/KoAqO/wT4BvPCbp10Xz3krw6CsVFRGFrCx2ilkwLR1BSJS9gwtOLCQLoudvBKGcEIQOGJ5ssbNYIaqL1Ar52+QGAbGoS7EfXYxnIPpxqJ4Kc0oUuQwis04mQzOeuYvi0EAX3qYU6FA4+MkdGrPPCCXNuAqZmSgTgHflsOq4EkRfZ35cgO9Kqi1AQczJFVCnklAgJkTPViqLJZeECLZAIZmNJjKaSqTCBvg8LZOIZpOFQFeYDPN6sVLJ6sQgFYQCzMaKnLPVXbyuSu/+iPguzqO8xR25Tm5RRZwCXhBMhB6XkyT9Yt8tCfaS2ZymkoQTPz0Xm3z3/MxVMmbOvzsZm5smmQ6karls0hVSEoGDb4zrYLDAMyocUhdzlgPlAnk0/6Px8WEeZ9mtCCQUAksQBefAo7KKo0HFIQoiu+vRDBhOCV84P3xu1Gv2jI+eGz5/AUtAxDPR625ZckowitUyCLIMbhImJwRcAnsAWfxjGZxZSS1Z36KpJHsEirRouC/NFd6BdsXJyxeujhxuGMZHrl4gb45nCy7zBESVvLxIpgCvJ1TNerolVZr9EfCNx/g401BOAUOuEpeeEUBpwMbkHNk0sRDV4LULU8fRpYtTF+AzWtQxjUnYAa/lCZEFpDCNNaYmXCDOv36bOjoNVpM9wwLYgTJRFlwOahjhRMGinkIgqyEJz56EfpybxRLSsnamQCgk4OpaECYCTI8y2LKCqUM5PP2a01UjEuowGyqUSAY7y4mAkyvKRnRn4ktCEIhmTx60jszCzINw37pgIY7lIgfYRAhcwF6b7l/sIOm1xsbDEko6JjoMOQniywVzYAnY7QhcGbTzwqu6qzMXQFvLZvjEgSUj36IFkzL5WtvUJZH0Gu3NVUllTEsp68baCnBPBWFFyBUtThWFyHbmdajO6AxEylGLFxZzgoKRApzV+Ga9rFDsBVW6+hq+zRgzkma5gmxGz5eUaK4gZOSolVkRlCji51/fMx2e51GUBZ8k67MoZ4RCLqqU8nomazkU7XVFVOelDAVCsu/BiYkJoFyFrC7n7fA3iqS5geo5enFkeOrq+dmxycnJsdnzV6eGRy4OlPeZOQlF7SA4L6vZAnwvfHtQZE6FC2Sk868D4CyfoVcUIcoha2SZjE44aM40B2JZ5af74gN3Nzs3bYQJEXsY4eT03OwAh3lmmletSc7l4ANIz2SMO6gURfrEM/xrcIyzfJzJSiN3xYilnrOCmiTYuD76eXFqTOaxzEvvXXrnrbevvOk/RYf/zStvv/XOpfckXsa8PNbPcw5jXjfTqKCkukVqsayxV+OvDvG8CVDIYD2b7GiE9GtW6McpFcR7zobx4bFpJKPLl966QoCdhuG3B/mRQL3y1qXL8K7psWFPWc7wqGK6eQgi6Zd3klkdZwQT4isq6ozELsV1sK6QkAeepJyzbHlHlWIe82l8OIZx5PI7BJwLWfcgOP1X3rkcwTjmBXI0Jqkdyx/lZNAeEogpOu4wG5d5NXNz1QQIV5KTYjaenMjLVgjLKXmEPCYguDRZev+N04PBuWCefuN9SfZ0pmcQyivWlC/I+YlkPCsmZfvGXsVpDEuaFSwhfQIITKaIscJeEYtIGuv5zOh5mCcGvCOhs1ASkPDJ870aMSahohmTKhgXM0Bzgjo2DXlAO7nrH5FU9vQEsQixbs7In+UsbohQD/08O4kil3/pPyY8E6T/l5cjaLIn+3sOIYsTAxsnyTqIi4siuxFFPSmBG5UQYzJCBZ5uVugYQQ6b4gWdj/U8kjlefv/KieCZIK+8L/NzPTcc403SLRhhGeH92FxM5gpIOhGXGp9GSeboifRwByg3j5mbF4p8j/qfjSF86U1PfKHQ0TG+eQmjniz+VdBU9s1A7nGJPG2QJHP9STR9kmAqBpiYJ8qDmYar6paKQgDOd93E6AUU8cYXCm9vbYTDRwVJMEbQhS6pnCVZcUtRdaEEQYyWz1HJAt7Y8QHO8jlKHJKYZrMLScy+hOMS/FzXQzsP+uk/5XXH4a1/3N95+OjzrSPLEa4Dutrl58bn+ARlcSStkSzQzDimaibmju/5hyU64TgIIeIFiJgQ15ErFCBQ3i4bOowj713xxOcPf/Bopbm+8GLjyPgMjFfei+AuEzlmBgBiRe5woFVZiB4RfUmIH9egXuRV6ifEOFbB01cwKAZdUOEUvcvJjl9A0ht97AsAXPWtX/MfWUnZOH3qDQldcCvKjKRTPBxEwjpOgOdXcZw9dZU/XgZunmWahTJog5wTO8TEGBpB4jL34xrmI5f6+fbQy4dLvuZN/zHxGRhPX4p0JdWGWZzKFSHawB0xJxt21YBYwvPHAfguygrMEBtLKROLMrxgXLyEJLcXnETS294KSsbCasO3f4wp6Byn3paQezHmnISMJ88FhKy8OEEXeqhLE7LoGKniMxJ1CpygESovd0AnWGRd6sqPnJ2OvN+fnIVftJZ86WvhEwEkYnw/Mu2y2SMMImE3utAhIRXSqM8Q8tKRMyjjbBKCScE4V+goEDhFmS4gt5eYktAb/QXoD33fWvaldo8owhAZ7pdOvYGkKdcT5RlEIQohlNIp5MwsIxdQ+aN6xRi+Tp9TQs90RJHL8ixYIezBBXAMXX5zAIMJbTxeBiXdPhrC8Pbu7u52l7xPv3kZuQz3WZNpQTiHspwodjJ6gurX9aN6xWGpwgoJxOCE0klAQF/hPBngnPy+hwm1RRF6ub9S9T08kpKG/Lcf1xq1naddj+P0qfflOeeXWmyZq8gYJTrKRJAFO2LlaC5jnNcZWVPKCWMZL18STTfhNDIXpyPv9GpoyL+1u7e7bWAMvdhcSKe/PwrCkP9O3bjqZo9On3onMu30BOdMpyGW8sbCZaLMKkI4/Uh6OomuU6+QMLgMT7KxlC65w5SzSPaYguGXS5uN9dT+zV246fAHm0vp9JcWwjAZ3iobvrFOL1u93fNATr0hI+fkgKCOce4gtaYYJ6gXuY4mDwd4TkqI1KbAFCaLE1hlOpBwOfoRHnuwmPDuPv11uja0FQaEC03fErvlsP+Dr7//8oPumUZFuLvJrlu91fv7U1cw75weM1IiSCHSGwSDSO0P3OPh6wnTyPxsXhGDi1hPUj8hRHnnjD/HS7/wsDHbO/Xlg6GFdhUw7t8Kv9iEefiYAdx6tLLUqO8/+sBLhPfT7MLtlx5CPv0LiXfe+hjPKjiVpI4Xg6KSN+WApg8DOMMbHIHrYE0UFAEcYZCFS9g53wGglxENffHw/sqTdq21AMh8qRsv98GW1p4bc3LrYWvN19z5/IuXvRQ1tGWK0LfkgZ+YVDfEOcyCqSC4RbhPUaNVSELZOy9mj3Gm4kLCqBvJlTCiVqbAOyfxiDdAf/jzR5+/ePH5w/1U7aDt860PrdSWTb1bah+km0PbYa9YMXyvzq7c7EMPCESHoo6bVEbEuJTDlWBHTgjMWAw2NpMs6oVQulCQwcqwQFrQnY7wbB+A/hDMshAYky+WWqnVFZ+vPpQ68PkeEgwvnrRqvp0+rjF8zVTS+r0+lpdAdN6CpNMbg5gA8XKhwJIPEA0PNDZnpTwLM+NIUWRipoxHBfGXI6K/iLDXHKQY6R37f3jcaAPEVnu17mvshf2hpdRS2suK0E/dMa+9vtePHpz+BUYOp3GVxq9AQsCcyoqCWPJNzEuDyvxirMqcm8jjgkjKzRaNWVlEMce7puUrh6ViQuGnj1PLy776WnvVlz4IhbYe11YG8Lch89qNvgj9p6/ITjMSQ0Vj5i2SAjqxgPMTrKBzELM5J9EsBVcE+0uKBZExKyEK5h3vmosMoqLmCD/dT63UfCC6pq+2G/5is5XybfbjbyEL4fpef35w6o2I09ohGv2Sajhyr1gr0gmWG+Ax5s2IOUNWsMWEqaN552fGZA8m4wXx8/3UUDO13GqDEMP/bK/UfU/6IQzfNOdhs9fhOyC+Izs81jk6pUBoKEFKQkzyrKC+kaIlQpEUh+YmNJp44jpO7juF3j8SQBJYtGtrvqHUUNrXfv5Dba05AOGtqnn9+4Mueep95Ig0xpCR2hdyWJsg2cBk8DAhzvGGcxeSGjb2DOSpCBUV2e85K10+IkCILHZSK41aiwjx2g8pYDebG/0Q7jXMLwCNHgTxstOOIFWhQswb+xywRh2Bwruouj1GqAhJNZ6mkuKAomGQhYojshyfRoPCpa77frGfOmgSI+prD9WAA1Df7/kw9s1vSN8fFGydftOZGj0jGb5M0IukbEI1q/xAiN5J8BiN48U4TgQ5oEHgWzjDwcTs90weycpYN75UW061ass1X3OovbJuuYJQDwEPH5gT0Ve/OSh/fPqNiMPfxRC9RYh+cZ4LJlheSvE2pxfpA+EKMi4WhABGdJFe1Hk7OTt85ElIkbwEIVaXiNdvLYPDp2YkFPri64MfvnBlp0K7NetLGtcGJa5OXXKsx47yumFsYCbhgFAoYtmYV6B2Xom3MUrPyd4kBJRNp0WPnJPojfPS8dYkQt+nltdX26sNX3MJrI5vgbzm/8f9tVr70dJL14S7YwnRt37TM/5g47Tk4I9AoynjVnUgbojtqYLAqHdRDBgppT0iWWjFuSDbJ8g5zcyFyNvHQxj+Yr+2Ul+rLfl88Efat7kFQeM/7oPpefz5B791RhFACezvqd5/2R/i6bcjF+y3spiCgwjBWBqj+xyEuAc7neGLNFsIIsRIKdOFXoiZbJ0YRpeOo6PGeAg2dAFQ+oDhpAjrDH+xswLmZKN7Koaf2noKD+BWf0116ekwjaOEnFxW4L55amu4okeIMc2YbA6j3KJSYs5eccZb+Jg6Su77h3ar1lgGikrVFKLhhbWqb9PDJYSurTtup3Fnq68YT0vYcd+IeQxUCizmzLUjQe+JE8/RZ0HK5RPBYJKn6UMh6vAU5yNvHBshsTVLvoPGQdO3UAOP2N7aerzg893xuHsrU0NHE8TYL8x4I2Iv25yR2J3KfDII1pRKBnSv2+tPYpp0hHBJ5KIypgtPAWT7zlH+vUN11MPO74Cattrg9VMt8BrVWx8st/qQzy6Ivsaj3T5JnVPvOez7HE1KiDksRzmIaan9UHBXEDXOU09SKCrBjo4RXQyAJ2GL8MKhEUUotLHV/dzDX9daqeoaCLK5kALpLX0P03HTO80f8t9sOG8qvXltyxMjRBm2sTnDMhpCGWG9E1SKBerVu9JuUzyt3uCCRd2ar2BIbQ579lBXGN66ub/56As3xPAHm7VViDDA1iwYYcba6rrv8XafR+S/0XbdVvXxLU/HAfzUJm/zzJwaNlIvUnLKdXhXrtw3R70f2c1DqnLkLEd9oW20YpHB+Pzh3R3i0h675WM4fR9o6TL8sdzwVdcgJN7paychrEy7bmz94Z6nVY3ErLcMU5/IlWVjT0SGFR+oLnI6KhlZDmBoZF0V6SzS0uywcGSQpzDyoFs7vvQn3zW74vjQ9k5jrQlqOuSrrwDM6tryIITwnB5Wfa6ROtjtnd7gMWzqyWssgaEbt88blWJCwlW+MGU4Q07hcb6klBEyUx62U5nDb/a9Kf/ejTt3rgGz/OTZs9VuOwm0BijNEFHTA5iN1UFaalxt+6bDMZKR3rzZOx3fdKT+ZszkEkJlpZTHPJEiuESnms6plM6BpxCEibhM8wMJ22Kd5fuKMPzyUaMJ95H2VT+MyN/5Drp+/UOt3fa12u2Wb6W9Vm0utBo0iuql3+yRhJ/uNN0Ym/u3N7qm46lLdl5qlDcWA7nrcnxCEMBjUILtVNNR3lBSUccFIZop6JhqKbYN1qTcL2gK71ozp77yqw/XfHfcOkVMzYqvsQryS5GJuAAMnORrwluf//Zzb3IW3rrjsqnk0jt77sueflO23cEFo0CKu471QiYqFLBBx50CgrlqWFIRSF5SRiqSDZqQtV3FaD9DGgpvPHTeSbXuG7rhmjeh3SfgJZoLjYV0dQ0EuUAyqEDeXjy8v9J69Hkft/H0cZcYfbUuOg7m1AJwhjcso2LcexJ8ukitqW0nJzHNrqoqV7ToK1Bw6w3nI56+MOx/eWuIGIZG28G4mm0ncQ5t7ZMQGPzFuu+gduBbqS340jfBLi00mo+/X/iiTwJ1ayjVBbH6yMXjTl9xEBvrjslucU5VaRbb4fRRhjFyCK90lkKECMQuUcFeqYuQf2+pZhi+1tDB0Jrjoaf3n1o3E9p+nAImuloDWkMcf7sNeHf8/2iBTdruX0cEYtzpMqrphy6lPnXZZqezRuRnJBZ1CHBZlJSxRHRWYqwgKy8KikZJN1BSyx6fwb/sFaH1mNNrQ0NDK+suxrVp+4ztHWJHAeAqoFupri+Tn3bXVurrAzMy/vBGj1HdcUI8/UtszaIRAwGh35oiGFUVlFSbxmiGLY2LZZijooYN9yJo9iO6gD1ugDp49t0ueGQ8sannQgoMzPoqaGdjudVorrUgihpqLfXP2phiDO91+cb0Q1cqy2EJzXsGdQV7WaZaWrK8XYyF8yBkXAzSHCJXsJV0nO+1MyFw8AOHdTMkzk/5DGpaXQFTswQsLj3UWvC1+2XeHGK85mZxzSEHwTn1vk09Z42FGpJXDIIlwYuM1sTYr1kpN0daBWQmIJbkDEtqhR/Dcm/YRNZS3Pyqa1RvmAuj36fAQaSBdzfTJEZcaUPEv9JaOQJCIka3b1x3JIxPvyFbxvKcYU2BuOVIXhHF2fIS42TWNORIP4cSpxLXIcRtSxrrjXyBjKWGWp7QmkxjnzCCCgjB5aeXiL0B8g0zEv7RAoSHaSkTo9s3PnGkPk5LMet10q0BHIRK+DevcpxrIk7xtJwrqWKS6hYK5EcBWUo+jj2UdPvRWs/cY4+Z2QdzJTD8Za0Fz8IIL9ZSC+n6Cihtq7Xmaxypzibkv73puHr6wKmm2FLTC4RpcsmCsecfqwwRI25jNNWtIFzJIaQa24+56zarG8YesX3oZrdLNkfNfOas2Cv8ZQpmH4gPCOlybaUOqtoCFrfgqw9YhHGJcW/fcfm2/VxOv2GXL07xpL4C7l1FKFfBiEJiC/PzlOQskq2oAVVOsiyAlXEci3itZ2+BnUtXq71zccWEXqceI/x9zUBYA4sKQRSwcPD7tdZSutlvNXEgxPQdh5pGrKThRZaFSZJSyok4XRUUdSO+HUcJGm3gXDEpZmlo6PCWvmnPlYrQxq2bN27dutlNPZpL1j93DMNH5iEgXCM+A/S1Bv868DVaC03fkevdwntP7C94Ygegpy7b+SbKWji4fzFZzGGGCRE1PssbDlLIIJiHhSSrYOOtaXgRveO9ok3Ws8P+LqdRH7JdWGrPRNgm+VJAmGq1iYauNeurJJoyAgz3ZAwZIUd3QBh+as/Fui360+/Yq8IXeGpc5GQBY5WuCAtZIwChGky8Jc/LxbJsULakvao91Tc/Ewr7n99hhHTpYGFldWVhqOUkbwe0RAFwMYSNZQiCa63lenMNfnq8TQIMO+0Bz8y/tXvv6dO959tdJbfhW7auLNkT8YpsWQsaJAKhKRfJ6jxd2qXW5DxdFhXJ1mwtmDHmIXhDi7KNoT66E/riy4W2ASjdNP5oNrtmJVWoBeIPqaUxEDaWlxvpBUC9uf3Fo6XWow/CDN/G3rXHm416vb5e2z+4teUCGbpp6cYThx+1s/cj1CMm5UyQLA7S9QwFEXYeo/UkIkZ6FN6gs/Upyw7L/RYMQ7uUcFT3b17zdo1EoQjzBvcA3oLULBCE9VXgbUvwj9TTtYN07bcvDSH5d2/urzueUHVz6Om2jTG0YWX9HdUApy7L5qvjbG1QBxFFdYQpKGPdbJ5mORSMy0FFpUXFDlI63j+699+H51p/fHsrHN5zrDo4xn3j1hogPeoPGy2KsAamdQ3m7EoNAqmQkQh5VOsxy+s7tzYsjOHblo22C1Ig0rckwahpB4xpsIwxW+MnxhTlWREUaKtGbRAwOsvQjOC3+laWbHy58/1T4ybCe5vd90dGDYJhiA8BG7A2oDKGpamvAMIVcIjVJQg1SLgPYVh3UM/A2NnE8C2rqMhhat7C1my6wNKFCayRDQZ0ATyPSJqNZsUzOClmMC2mAtptRZdXBySCicljDzl8rdpzfzA3b4ZCu60GYCP54CaETwQhkeEysNPm2loz9Rzw3ffGZ2B8+JQkmUPhLcsLOaqqwdRYFvE8YlXuGGfEJDOmUWmUzdBAAei4ZgSQlO5YZGGW74evS56eerq5G/5gk8T49RVjnbQN4Ix5CKQmXV0hCPcedbtU92jc3w2Ft+/ZsZqjnNPvt3eSDDPySUJ4DWxlIcAs5hmeJUcV3Vg45ALuwGJOOtqKWvi2pxDvh36oAd32rS+TnP4qcfuNVqthIKyvrqVT91MDQxSfkdy/teOQsrMg5ZRkJdRoeBHgjGVEthGMK/JnfFOsvl8hjYJQPBgwhcvG9OHrMVSIL92hHBvrN/5RI8tqtVZthTjFlXX4J2Go7aX0+vJCOrXu9amuUXU9vPpTB8L3LFbDplsAwifSnkhheyemiDs00GoY5XKmKU1YJmoUH3lVdMnnNVJDKbCfwLkJdVsiU7JFyjJIQgqo29EQuodzXefUJWzKgrFProxVAoR2W1EgzJ81IgshS7b5QnxMTW7GejIXsTdn6x12faF71IfWakR6MPmaa2RKrtWWyGoiiRQPfMdHWL/mIAKn38EWb5vOMEdXDJKNwgYXVWCejlEXD68LhWIJG3ubRM3S7hGv0Mkb4b0+AaOvdtCqLzXAZdRXGyDoodQQBMSgtO32kK/W70P9RuOOs97G6S7mjJQih3CpWBCYrDh9zBejq9uqLIIT0ZGR3hetBIdvWD5qcUJot79NrC+vpNaadDI2ibM3ksOr7QNf+3gI0/vuBf7Tb9uZjJiRJoUAUQfXLtIGWoIe880xhJgUs/G8asRVdi61P+/uQbjlaWrYk19ugLNYJs5ifRVCjRRwUx/J2rSq9WNg7EqZurn3pMHUBNXovCLKDOEcI21kM7qgY5bu5rC1SepqpO+aUzfCjSfet0XGcjsFBvWAsO92a3mdGJqm7wCC/eW1oaHVIyN80pNifTNiufx3MccS31gX2HZ2Qtum45S0yXGRbK83XldsSnP+sIVRG+G2Nzc1xh2S8m4uEV5DKhZgGgJpI5nTtbWVxtDyEQE2b/bGzHZun3oF0jw0r4h5mdK2+LSP7V02TA3EHXGaK7UWDmcjRy+h6Z9BBWwguPoq8Jo0wAR+apQurNbTC2uNhaZHLsRzeFQ4nIpYpGaG5kzjEAOCodHZhjbso16ErIIjRagYVaiA0BL92NERhh563xe5tRWQXv1Pv/vd//vXv75bIVlhECYplUqtrhzDX3hk507ZqZqrJsKKAEaT7XBLIB+LJoQoaXdbwGoXwsmjIwz3R9hu13538Omzz/gI/uzZN3//ZA1mZZMkv5eWG6tHFKCvjwwto8gQqrhAmvuyHHACZEgXTEtkw2klmFQB++tHuLb6qwcogumQ5We//jexOKvrVYguFo4M0GurQjdCrqQmgxWytZfmDCuWDBWjMWpZDBR+BBmm//0pL2M5cvfZg2d3MSCNPPhXfcmo0VjyHRwD4dPDZVggC0wkhAhYMmRaWlKNZox029qJ5mHYm21jVtMAABsASURBVJgCwH89iKDIZ98c/Kmdqi3/6+NnERy5O0SMzVK7lV57RYRd89Bo3g/MuyRY8zDPYl6cTyCcYbs0TmJL+yL87gGI7Zvv1pvrtXa7Ua2ufqjK8mdLBxA0gqJ6p3i8EXppaZctDUAczyfymP5AbCn1h0JUzhG+Sluln8gfAkJvm9H6KoKlb2vN5W8/+urOxw8+/KRaH7oLk/FfECSCNe0f3/cMr3q4bn8IFoXEEDlqaog/ZJymgheVpFikVaUn4jT9EFa/jSD0h/r6t3cjeKXZuhv57ON2898wHb9pLQA5XTu6KfXyFj2cRsjJRbGkZFnWGzgN5aVCDmdUOct2D52Il/rD33ve7CcA5uNG42+ffiTfTfmqH0Weffptq/o3iLfvtxeqTfc0bKwuLSyt9Vv06a348+ClGaRkZTVDC00JL6WxhbBI+kzGA8jIpJ4otvCHv/RCWP1rBD/7U/Wvf6+uf/isAQi/qjVXPk6lvonIX30CEZTT39eGyNZM33q/qdm7K7w3thB0FCCLpHRthsQWYyz3RCxstkT3uJ0oPnRkNOlIG7mH9gNZ/mvzu8/+QsC2ffW/Qoy1+dm3zX9L+LMhIKj2++tDZmXCQR/NXej5zt74EDhNibR2xCwvNcZifDAuPKoEo0y2h8T4xvIJHY4mAeFbboTrRrz43Wf4sz/VP408gNsHuk227NU/jjxopwD5t76WLcLNIevjNe9I06M5g0eMH8XRYAXQsBXEWTNPA8LNBzmd7VcYmKcJhTd2b127eefOnWu37+3tklUUA2v4qTvSaxEZpv8QkT9qgH2JfLQJ4X1tqO5rfBqJ4KXqx5HIpwQvHc2Hu3ayLj3k8xpe7rA3T1OQdS6YR6pg5mlYrk3I4ESwjPVDc20h/+7S5jpbg0lX643U5v7Owpe37u0+v+c2/AZZqX4IQOqf3P3Nyp+/HWr9nwdftZaG/u/Knx982PwWyx8NWSVxQxvhLTu+bHm6EI/tix65tqCOs8EE3chm5NpYvlSI0642lUPypaGN771UKN2srjdsiRjYDHtRBYF9XP3LAoFS/5Ukyx8b+dHlb6u/4uUH5sSrkW0y4WuWmqY9qdyT3uINj3xphXYLomEvyZeynLegxwlhPSznHdp42M+Uw1hwWgiagWEIfwW/Sa//XYIfjBWYVRfCJ7fIZA45hegVUnlt3PPOeVcm4nR5jeS8TeFGSamNTUz7rVvcH+SgG85MDRWDqaUf//k3dw7av3nwTWtt6MM/f/gMtFSGCUrekn7MqMohQvQyNB7rFkYHqWIwqljTDbEgH8CTNgq0v0CftSdnxtALqsNCML5JLM2DVOtZJPJVzUgk1n3rYGN4amnI1ZpWdim0ZVcktHvnggcr9Vh7Ih1nEKgiBUXWnsz1Q9LjLZHNUCLed/3QSlTUd26s+HpGw/bVZprQ9BYfwS2318j/fADuQa1GvAU8peZ9u6jSsYDlYU69DE3v+mEeZ7IJjFnxnrF+aK4Bq7gcFAN0z0mfNeDQc/PJVm/6wxCmP1lNuaflgnWLZmALHj/y1+YnxOPXP6wZ//e17/6hOQQe/xNiRB08xSnEVA+x8dil0bMGTPb8AO8uY9WxBkzX8QklF7hsR8Xl/uv44b2qr+ojwtncCG/vN65t+J/f3ncum1i1Jk0zf0ZZW/Pbv1cbHxus7aN2deXDRu0r0NuUL+Xea+iYib6lbpP22GNzac86PmDrZDlRM4Ikto7PqolIN7ayDNbUOFkqibxqMcK30vV2k2jnCjzvr3cJowlv39p33EuKIbODoj89w5FPU+t/+/RBhDHvb4B5/0FG6N++zdvuzRSh5/ZScrU7NN7pwedRi0FOuZHLRkc3qxaD1tNwRTkezGKzTsO7nib8Q7pdrxODuUBrQ4y7Cm9cc5S6LtN/L1uoq3+IIPnbRv0Pz2R5pbp8N3L3w1pz6DOAXdvvISkhx/Rb7nL7D3tE6FFPQ07aAI8fNxCyehrGdkjPbI7smDFiEO+aqPAPvtWmYSRdqdlQeNdRsbxm3JiDUbe/iSD+r+1m6+9ffTP08Ud//VN1/W8kAv5dd4re7zLW61/ecZvrXoS9NVEiiSoyZB1fCVg1UWZdWw7Hg1wxQTON3nVtoKUrTeKqug13ePuGrV5rKVIZ7bi1Tx6AFL/6XaNZT9VS6836Jx9LWL77X0vdeyj8TluWHvLvupcJPLS0u66NZH0TRS4YpxEEq2szaxM5TU5wJJdq2CTP2sTQ7jo4gXa7+fvf/7brzsK7S9bTX235qq5Vmn99FEER6as/rG222yt/+/Qu/HT3vz732s8Uem4qfGMvHL7hovI90WFvbSLZH6oIQkJm66OsNtGsLwVfqSkkFWcIGHvUl4a2HzeBmS0M/ebXPbsIwv5bT8y5V1vrctjffSqRbOJnz549gwmIZZBon80keyZdA+8X2nblJ9vdFbeu+lJMzQcuiwYOV32pWSPMwVRExYlSItu3Rji0u7988N3vP3rkpWDhrS83KcYnezfcvHKhMfQRisgYk/9FIs/++L/7bPO1G2SQJifhXWeVzno3p+mpERayidJEEbEdvo5ifVbnTY8byQnGcSd96rzD2//446fffeDd9gAw3t7ZrG0OvSSO0zHAOKXbv/v4wV1Jkj579s2j/9Vvj6/D5VeJnXVV6aS7Vp5667zJ4TBGZnvRXedt1uoLeXLAAlgiRr49a/UBxcv+rTpDYf/W8y2IiO+5ENLFl2qq9affwfin98ZQ4/O2x2+SSni3nj52R0+9tfoBjiOnofFmy38r3XSV7bcAvSUb+DS2+bDPfotDegIbWY2uhMZKNd2EADK1ufP1B1sDWpk6a8domXh4z+Fqu9W0Z7+FcTYNODzW/7hk0RarWD+HtXJWZ5nGw/bMDBpuhOk7N27cuHVv7/lGT8Gs++FsOSTWoGzAVU/+0FWk0LNnhqxS6NmyZu5Yt/fMmPueRIQCgihoskHjDt33NAihK+1W3zOTVgM/FNq2c1G+xoGJ2rGyvO6sDO/d98QlZQ3uP2CWXjpYi7l3TcZKJxdIyiyCOnTvWn+ENx0A+23d7gbo2KzetHsqhG85zLJjk7HH3jUwJEkl11Gw3LN3je0/hKmXxzguqohlAA7ff9hvOGPHo3VodQKs3XQa20f2pRwL+R77D0VVFeMYMNBSGuf+Q7aHFIJgcspkUJfptqEj7SH1vNsNpx97chQRhrctgNWHrv2izryCvY3aYw9pgJN10ioS0fDXtYeU7QMOBIzqREGX2drbkfYBeyHcdYQFHs0sPQBu3Tf9y+Y192ZRJ8JNi9a49wGzNVAIcY3KRIrX1UtpiqUUyWI+UBuaNT3qXm6P+3W6Q6/A1XwS5t/hPbN8tPlwr7v9kMMuP7J+5bWXO6hjhTOX8Lv2crP9+AEFobyYxLSH1tH34/cgvGZfuodrWW8Kb5NsuRFEW5FJ/U4PH3QsadlJb8/9+B2Ek2IesX5e7v34Vk+FCsgvivmT9FRwDoeFP/B+R8i/d2fn8cLNp7vPd58+MvXQs4GSXabjIDWePRVI732z02NXTwWzLwZXxJkJci6ccoK+GPbdOyrc2t4b1EIbtLY7XW3UUnbQe6PXZTo6SNkz2rMvBllc0iYydKt9T18Ms7dJIALuhOfVRYXt7zpObxPrpqwQqG+zTv8dj9R586ZX488b1jutzudevU04ZZFsn1Q6EQNHT28T0p+Gam+Q7JXFWKWZ4WP2pzFvypo5HksNxjv2UhAkr3Vlfb3eHNq2lNTalerZn0ZRSUsMvBhkFqW7P43ZYyjAAddROwUNm9X8J+gxFLJvqs8GvNAd3/JK3SVGeCgLXiJ8aunDjvkAPHsMZbBW6KjAP1lo2NNjyOwTRTZaJoVgCVN1PkmfKDsT0a8ja2jj0Sq8p1m1MTbvb1Yf9srQET6lLEPq1SeqiHEpSI72Zl2Pe/tEOXp96SJHugoyIR6/15ftDfs1lA1t/feQr7mw1loxTVL1/sburRce17JYaXPIfM2z11cGIVXjwJL27/XF+rUBQi1YMkJhmr05Qb82a92oNzvGEG7/+m9NZ06bFG+HPAKr0Ial8DuWmfHo12aUIdAzGel6r1e/NrPnnkIan+rkfDVaH3XsnnuhLVNJ+/YE9oe+/vPf1oxF8Ga90Wg/fNovbXPDVIeaQ0d7e+6B8UAIwCo8qxry6rln9k0k9ZlBJVrJYHqSzrH7Jtosqz9fC238Zemb3z/cebh0+97u7vN+bctCL82MafWmTUh7+yYKZK9TJaoEK7SWpE/fRNb7kuSLKxzEkTpdhurpfXlYwy+rGHrQTubwi89/85ew33tLbMhKBZhlJ+lH27Yd7e19WUBYh9idq7Bqtj69L+3+paqsZhWRi2oZhT6Q4/QvtTOehwS+v33R5wG8uHbz9h5JZ4XvmQ7zsZld9exfqmS0KDnFVpfVwf1LzR60XCCHMcqVJoLMfxyrB23IWrG4MxBgaNu7WVToxmbT11x/cv/arRvmGqSDrnn0oAVIwYlSDmGcC7BUd58etFYfYaMGFWGtQ5svHKmPMFEsIxtjhYbVIzYUcA873ebwlmlyCgF5Xp59hAOc0NGwccA1xTugGfQ8z3pBLxrHPmCNniB5eC/oUHjr3o0vb5ACIqv3eLWvJR04HsEna8tdu0zS+1+TE7E8e0EbfY/JIRDYTN3z/U8NMoUoZI1kAAx6jMBh/bxD/ttPyI6CdLVet2PfwVrqPUgk0Vpbd25PqO7sPH688znwnT79vMtGjzke6WztflA/b6snuzBRwRWF66hyh8bLA3uyhza6u8hBIORqDXDkEd6rt7tb0mz7t412S9492bmirHY4Be53gopwYE92u68+h5AoKEBPaew1sK9+aJvsgk25FCt9Zy1V3/ntsaUY/ucamJd0I2VtXH+8FaZ0wLuvPtmxVQoqgqjyNNV0SF9962wEDj5HjrhIyLRP76CzEcK3m/Wh1rpLjJvP/c93Xw5ordcX4VfLvvWD1HqbXc5KAvc5GwEi+wQ53MKUxWFnI9jnW1SwriFcLrJFjgHnW4Q2nlQX0r70es3GSEK53sObjjBCX/zxu7qjHip9n/G5nvMteDaf8nKxjJFmHVNx2PkW5hklhJ6S0+kUWTvsjJLwU7K1MHVQa9hUekB+7TCI339jFdJWU49vbtkAvc8o0WTFKLBgRaSHnlFinTMjGK3pCgGEOoecMxP+52+WrCITOvpT7kNH+MWvyekmvnR98+FtdqjSoHNmOggFCkYjOvrC4efMmGcFESOMdNKyxzyjJtjnrKDQy/8+aLu29lT75NeOJMOtpQ/+uLK/dPPeVsg6sMXjrCBmECEIUkk5IqvyOtJZQeZ5T6QxLy5zKslf0cfD9TnvKfT10qffkTlYrz3Zh7F268Q6Sq62sfXfPxiJVOulvuc9CSQvqHLgENl5m0c678k6sysAJqpC2n+pmSg7aM77zK7Q9otHv/5w5/HDe1vUeB73NMcuiOHv3Aci9Tuzi+OiGXJ7EFJopkiPdracee4aV5JzHDa4jV5gXQk8z10LhV789o9+I3/9KtAsiK7Tkvqeu8YVdIPLYC4ns56BRzx3zT47T9CKCkzGUkk3WxT0Ozsv/PLzE9sWD4hOgP3OzgONoreGlessq3/ks/Ps8w+TpJixJAQW2YEz/c8/fC3C8xgDzj8Ed70YEEokTqcZpWOcf2ifYUm6SQbBYIE1NjfT9p5h2fcQ0lce5CjSPmdYiglyUzoXJMUzzPcf/QxL+xzSAFkTB47Kk+pwkfXSONY5pK8yBpxDKpKqe3DznIip/z7mOaSOs2Q13BGLKo7DrM6wSvHjnCX7CmPQWbKFOFi/OFaLYsesMznmWbLWecCkuVIyGAyKSkVFcaOf+/HOAz4xvkHnAStxpFYUMUiOOKDtko5/HrB1prNQkXGiCNEJoGSH1B/vTOeTjYFnOsMsJLcjKMUElhnhPvaZzva53KDfsozUTCJaLonsMEzhOOdynwTfwHO5OUEolaOJjAo3xjO2doJzuR1nqwvFnE5SyuBeKyXG6I9ztvoxR/+z1VmUU6oY94KQmiuybRUnOludpEZpNBzgjCNceLiqzLI9EHrw0tWuD5yNIfzKGAk+jGLdYfpViWfBgxjFMjIOSMW5ILu/pDOJeowxap68SwJp0rtV4YqqzBKOQkHne57byBzo6pVXwHj61BXQz7mefG6MZ62tyDZftcgpoEOYpR8MpjXa/YmjDevk3YBCTlAMCgUIjGnPfTIbcgj1hCpnJ1Hk8i/9JwJ5+pT/l5cjaLInzXIOoZzAvrUoQ6hbEIJxuVBgB2l3s+XjDAhTaBYZlF/OTGRlVOrILHIBfSmibpsKY/Q8TJL33zh9TJDw/jfeh0+e75XGmISKzIwb/rmE5OxEXGYmgQtoxzej9rgqsZMhSWoqkUc4MaHjUsDUDtLQxoMpnbnAy5IB8mgoTxvwJJm/4HUx0m7GnC2BEtYnEhjlE2ZcHhAyPQbhWGPGhEiWkUkz7OAixjLTGb0Q7KhSzGMOjA/HMI5cfueK/9RgmADulP/KO5cjGMeGPazFaExSO6KiK3ReyBgsqrFTmx3fQAAempgZPM6zInCwnoSe5kTSdQIeqiAIcfAmnFJB3rmf8eGxaSSjy5feIjABpwsp+fEUAffWpcvwrukxL3gkL4YqYAqEThy+j6gMjwtijhBSZlmFeLffPP6YtSAWyMmWSUHniaXWO1nGJpI6j/pMhItTYzLYPF5679I7b7195U0ClQz/m1fefuudS+9JPNhoeWyqD98axryeZMwqS04wgi/WSTUCUGQL4Ak8fS/EDKMyYhbi4Yk8URJyKo85Q8Wyyk/3DVzGR67Ozk0bbWki9pBB3/D03OzVkb6O7Mw0r5ZFc7aRdXcyTfITEPMuiozcZF4HQFBUKWNa1CSSwRVBbA3hBpv9ASNhgqS5gcHZ6MWR4amr52fHJicnx2bPX50aHrk40IedmZNQlLO/ogCBBAnoo4qMkqYVzUivrKJ0zFiUV0jKCpicoiKzJRsmR0GJIn7+FYx21xie51FUMS9u/NHB7KsjJkAIAF7RyNjjKovLyMqi0WVKkY1klYKtxywEoirPz5yQW7jG6AzPq9GAOQmEcpwutsuK0a1rkQGEOPWV3IR7DEu2aggZXC7TZovRyvVMRzAxcmUNebq0Yw1wpkgrm8pBjiZmARKnl8ukFs2aMK/i6HvHiIQ6ZnhYlM1JCHADWCuZGDkhmQAbNHtiDuUbmQV/kEiaF4TLc8mSzOqcYCqalDEgdtDJqZr3GJ3GJjcU83LZfMRCDuu5hGV0SEWEhiQ8e4Tces84N4slpGUDDny5qEBSMuxgyrJsrm7C106/jgnhGuMxPk41RCjGTZpIso1FsaAmLaMHzqMQJTW4F/p5Oc9xceoCqX+NlkT7SoGssduTFPhQ0Ylx6ue5QJyPnShcOmTMSrSBFuVQTJw4LnBJVQg4BsTghWycLF1dmOnv7qwxPjJzgSwexbNAlBz4AkqRSI8TwdezdQbFyNMIJVV6LW6wdwzzOCtwgmZJjJBV0gWOIXa4L0B5PZoBDiLhC+eHz416AR0fPTd8/gKWeMRnotcBnROecRUivaQW5XTaMAgmpQZXzmL+tdoY57g4j/KBYtSSmGBuoqI/lTvOe+QEMZDM5jQVBCTx03OxyXfPz1wlY+b8u5OxuWl4lUeqlssmA6JTeJx9/UXMVxRBMLqpGy9Ei4E8mj9mVu1Y411JTQatGVc207GGxi7KOZe2MlkGCslsNJHRVCO3QgfGqpZJRLPJQqBHdlyxIlr/pu2AyQlNUbqlIqlKx0r8Hn+cIS1sqKsoLiJctp93TjcF6p5O5GgUiAxEUeSUAh0KBz8JBJv7jUxwzAEGDCZDVq+5RZ32iifNZ17V4R46xmOSTkNurqPr1tMWE1HW7A2wRpOc0D2pTLAc1zPf6K9IeEQ/js3u/nQNM8gFssblxKIu/Sg2tHsM8ygRoI80u2hyx3w22DGfvZyMZhLlLss4aAA6pZPIq3QHXQJofd7kbEmM80njmQiBBPrxTIx7jE9KqGzcvsCoHJfRSwLbtxhQOgLMyUwlnrOSD32AwZ0b5aDlSkZWlWCWNhqLKwUVx02epOXpUoVQRtLkTyFAOs5N81rScs5cQCsquXgOx03uKgJ3FUWWjORs7+LUUU4oFItKUQGLnCsIxO2wVbJMQFSwueG6WCSPkhOTGj99EqJ08jEjoXxBYJWMCOg3EG9spq3IloYCp+Tor8vYxHQdRqdDoyKhkNEWc0guAAVbFGC+ma5G0JRKvKxjjaMzwXgWefT6IqWjDlBVnDNvlphyTrESjcAEiA0y+xiYWSMjTljUZdbBQg8KQon8DqAIUXNDFiCslED7NZnVGkLwmcM/pYLa42xM4gEjx3x0oSCbiQ0wh5ZrFPIV6+ZJ2xiigYpx5ikBIESjnOOZUIRB0iw3Hy3QGFvJ8VJPlv+nGufmTYyEhFfs1I15VitxKRVF1k0FTMgdLojlgmEj6aacgqnXssn9MoRSKAH66Ai++Z92AnZhnJNwhQaIIMhomYHF2LInOieyvq8UoaDIKmf03So6bSwQQPPDuil/TihVsDT3c+IjYyQmIYhq6IRkIYBtc4QEKFvUWrFK4E4hQ6JLUsdUdiHMYVbFU06azKgYR1LsNce5JxoXxyRejyq288hpJkPlkvHFXD5j1iwBwnglSkIw0FJkcTPjV0lZjdJVdFqKoER1Xhr7MTn2ccb4zDTEdx1ThoJYWKTbbDlNIZRUZ3MMtLTIwghRR8jwBHQecoV8fDFpPiIh0IH4cnrm57Cffce5SZ5XK0XGR6nz5koZo7hBzDGGblgahgJMTVwJKnmzjNLk63CFYkXl+cmfe/r1jvGpOYlXEx3ODvaUQpI0QC9rMm1WGMzL1y0vktRkrKpZp6qSkLKTUHlpbuo/Snz2GJ2aIw1uoiUrgKJiUUplYjiFaD6et+wLTLVSQRRsdEKgFCXtZeamXnuS6XWO0eFJJCE1Hk0qoh3cmpRTcMcbLNAEcKKSjMZV+OTk8H80PDbOzsRIhkJPZK8rHoGuA6ARGivXswmdZDpiMz8XdTnJODs1Nk92FiEtH80WS4piCNAxAopSKmajeQ2RRbP5san/SejMMX526nxsHpGEE+J1Xdfi+USikkjk4xr8RF7kJTQfOz919j/Urhx1jI6cmZqZHYvNzU9jZPw3PT8XG5udmToz8hNMuv8PvPZ9y4gqSrsAAAAASUVORK5CYII=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85" name="Picture 29" descr="C:\Users\tim\Desktop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58456"/>
            <a:ext cx="1666488" cy="1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1" descr="ÐÐ°ÑÑÐ¸Ð½ÐºÐ¸ Ð¿Ð¾ Ð·Ð°Ð¿ÑÐ¾ÑÑ Ð°Ð»Ð³Ð°ÑÑÑ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88" name="Picture 32" descr="C:\Users\tim\Desktop\Без названия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953" y="126873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34" descr="ÐÐ°ÑÑÐ¸Ð½ÐºÐ¸ Ð¿Ð¾ Ð·Ð°Ð¿ÑÐ¾ÑÑ Ð Ð¤Ð¤Ð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6" descr="ÐÐ°ÑÑÐ¸Ð½ÐºÐ¸ Ð¿Ð¾ Ð·Ð°Ð¿ÑÐ¾ÑÑ Ð Ð¤Ð¤Ð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93" name="Picture 37" descr="C:\Users\tim\Desktop\Без назв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7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earchers invent 'meta mirror' to help advance nonlinear optical syste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308212" cy="29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2" r="12701"/>
          <a:stretch/>
        </p:blipFill>
        <p:spPr bwMode="auto">
          <a:xfrm>
            <a:off x="5498950" y="3861048"/>
            <a:ext cx="2601442" cy="25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lar cell guide, part 4 â Organic and Dye Sensitized solar cel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44" r="13064"/>
          <a:stretch/>
        </p:blipFill>
        <p:spPr bwMode="auto">
          <a:xfrm>
            <a:off x="467544" y="543968"/>
            <a:ext cx="3655256" cy="21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luminesc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889"/>
            <a:ext cx="3744416" cy="26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5084" y="29371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Thank you for your kind attention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Скругленный прямоугольник 2052"/>
          <p:cNvSpPr/>
          <p:nvPr/>
        </p:nvSpPr>
        <p:spPr>
          <a:xfrm>
            <a:off x="455441" y="4797152"/>
            <a:ext cx="3396479" cy="1712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earchers invent 'meta mirror' to help advance nonlinear optical syste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34" y="1204118"/>
            <a:ext cx="2308212" cy="29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2" r="12701"/>
          <a:stretch/>
        </p:blipFill>
        <p:spPr bwMode="auto">
          <a:xfrm>
            <a:off x="6436747" y="1526639"/>
            <a:ext cx="2601442" cy="25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lar cell guide, part 4 â Organic and Dye Sensitized solar cel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44" r="13064"/>
          <a:stretch/>
        </p:blipFill>
        <p:spPr bwMode="auto">
          <a:xfrm>
            <a:off x="2597408" y="1336056"/>
            <a:ext cx="3655256" cy="21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7469" y="5733256"/>
            <a:ext cx="2656979" cy="587969"/>
            <a:chOff x="402853" y="4715505"/>
            <a:chExt cx="2656979" cy="587969"/>
          </a:xfrm>
        </p:grpSpPr>
        <p:sp>
          <p:nvSpPr>
            <p:cNvPr id="9" name="Овал 8"/>
            <p:cNvSpPr/>
            <p:nvPr/>
          </p:nvSpPr>
          <p:spPr>
            <a:xfrm>
              <a:off x="402853" y="4722878"/>
              <a:ext cx="568747" cy="57833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9807" y="471550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03436" y="4725144"/>
              <a:ext cx="2556396" cy="578330"/>
              <a:chOff x="496119" y="4725144"/>
              <a:chExt cx="2556396" cy="57833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187624" y="4798345"/>
                <a:ext cx="1080120" cy="43085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483768" y="4725144"/>
                <a:ext cx="568747" cy="57833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6119" y="4764618"/>
                <a:ext cx="378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72414" y="4764618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1934FF"/>
                    </a:solidFill>
                  </a:rPr>
                  <a:t>А</a:t>
                </a:r>
                <a:endParaRPr lang="en-US" sz="2400" b="1" dirty="0">
                  <a:solidFill>
                    <a:srgbClr val="1934FF"/>
                  </a:solidFill>
                </a:endParaRPr>
              </a:p>
            </p:txBody>
          </p:sp>
          <p:cxnSp>
            <p:nvCxnSpPr>
              <p:cNvPr id="16" name="Прямая соединительная линия 15"/>
              <p:cNvCxnSpPr>
                <a:stCxn id="9" idx="6"/>
                <a:endCxn id="12" idx="1"/>
              </p:cNvCxnSpPr>
              <p:nvPr/>
            </p:nvCxnSpPr>
            <p:spPr>
              <a:xfrm>
                <a:off x="971600" y="5012043"/>
                <a:ext cx="216024" cy="173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stCxn id="12" idx="3"/>
                <a:endCxn id="13" idx="2"/>
              </p:cNvCxnSpPr>
              <p:nvPr/>
            </p:nvCxnSpPr>
            <p:spPr>
              <a:xfrm>
                <a:off x="2267744" y="5013773"/>
                <a:ext cx="216024" cy="5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" name="Прямая со стрелкой 4"/>
          <p:cNvCxnSpPr/>
          <p:nvPr/>
        </p:nvCxnSpPr>
        <p:spPr>
          <a:xfrm flipV="1">
            <a:off x="3838222" y="3717032"/>
            <a:ext cx="2598525" cy="144016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213115" y="3581661"/>
            <a:ext cx="1070819" cy="1215491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597408" y="4163264"/>
            <a:ext cx="335046" cy="545479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39" y="975250"/>
            <a:ext cx="237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Nonlinear optics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(NLO - materials)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805" y="929083"/>
            <a:ext cx="353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Organic solar cells (DSSCs/BHJ)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776898"/>
            <a:ext cx="258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Organic light-emitting diodes (OLEDs)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4869160"/>
            <a:ext cx="310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Donor – </a:t>
            </a:r>
            <a:r>
              <a:rPr lang="el-GR" sz="2400" b="1" dirty="0" smtClean="0"/>
              <a:t>π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2102BE"/>
                </a:solidFill>
              </a:rPr>
              <a:t>– Acceptor</a:t>
            </a:r>
          </a:p>
          <a:p>
            <a:pPr algn="ctr"/>
            <a:r>
              <a:rPr lang="en-US" sz="2400" b="1" dirty="0" smtClean="0"/>
              <a:t>systems  </a:t>
            </a:r>
            <a:endParaRPr lang="en-US" sz="2400" b="1" dirty="0"/>
          </a:p>
        </p:txBody>
      </p:sp>
      <p:pic>
        <p:nvPicPr>
          <p:cNvPr id="2058" name="Picture 10" descr="ÐÐ°ÑÑÐ¸Ð½ÐºÐ¸ Ð¿Ð¾ Ð·Ð°Ð¿ÑÐ¾ÑÑ luminesc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648" y="4330176"/>
            <a:ext cx="3260187" cy="23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59115" y="3963209"/>
            <a:ext cx="287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Luminescent sensors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851920" y="5418204"/>
            <a:ext cx="2226247" cy="29914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0" y="97468"/>
            <a:ext cx="917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Applications of push-pull systems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3243055"/>
              </p:ext>
            </p:extLst>
          </p:nvPr>
        </p:nvGraphicFramePr>
        <p:xfrm>
          <a:off x="5724128" y="81907"/>
          <a:ext cx="3412791" cy="2376264"/>
        </p:xfrm>
        <a:graphic>
          <a:graphicData uri="http://schemas.openxmlformats.org/presentationml/2006/ole">
            <p:oleObj spid="_x0000_s21656" name="Graph" r:id="rId4" imgW="4166315" imgH="2917065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9531241"/>
              </p:ext>
            </p:extLst>
          </p:nvPr>
        </p:nvGraphicFramePr>
        <p:xfrm>
          <a:off x="5796136" y="2348880"/>
          <a:ext cx="3340148" cy="2376264"/>
        </p:xfrm>
        <a:graphic>
          <a:graphicData uri="http://schemas.openxmlformats.org/presentationml/2006/ole">
            <p:oleObj spid="_x0000_s21657" name="Graph" r:id="rId5" imgW="4166315" imgH="2917065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4341246"/>
              </p:ext>
            </p:extLst>
          </p:nvPr>
        </p:nvGraphicFramePr>
        <p:xfrm>
          <a:off x="2544201" y="2360455"/>
          <a:ext cx="3240360" cy="2284206"/>
        </p:xfrm>
        <a:graphic>
          <a:graphicData uri="http://schemas.openxmlformats.org/presentationml/2006/ole">
            <p:oleObj spid="_x0000_s21658" name="Graph" r:id="rId6" imgW="4166315" imgH="2917065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0103287"/>
              </p:ext>
            </p:extLst>
          </p:nvPr>
        </p:nvGraphicFramePr>
        <p:xfrm>
          <a:off x="2344219" y="23150"/>
          <a:ext cx="3438150" cy="2420888"/>
        </p:xfrm>
        <a:graphic>
          <a:graphicData uri="http://schemas.openxmlformats.org/presentationml/2006/ole">
            <p:oleObj spid="_x0000_s21659" name="Graph" r:id="rId7" imgW="4166315" imgH="2917065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0031050"/>
              </p:ext>
            </p:extLst>
          </p:nvPr>
        </p:nvGraphicFramePr>
        <p:xfrm>
          <a:off x="395536" y="260648"/>
          <a:ext cx="1800796" cy="2192704"/>
        </p:xfrm>
        <a:graphic>
          <a:graphicData uri="http://schemas.openxmlformats.org/presentationml/2006/ole">
            <p:oleObj spid="_x0000_s21660" name="CS ChemDraw Drawing" r:id="rId8" imgW="2380417" imgH="2896990" progId="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5567722"/>
              </p:ext>
            </p:extLst>
          </p:nvPr>
        </p:nvGraphicFramePr>
        <p:xfrm>
          <a:off x="324669" y="2421235"/>
          <a:ext cx="1943075" cy="1961203"/>
        </p:xfrm>
        <a:graphic>
          <a:graphicData uri="http://schemas.openxmlformats.org/presentationml/2006/ole">
            <p:oleObj spid="_x0000_s21661" name="CS ChemDraw Drawing" r:id="rId9" imgW="2465903" imgH="2487215" progId="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177337"/>
              </p:ext>
            </p:extLst>
          </p:nvPr>
        </p:nvGraphicFramePr>
        <p:xfrm>
          <a:off x="324669" y="4508798"/>
          <a:ext cx="1943075" cy="2183692"/>
        </p:xfrm>
        <a:graphic>
          <a:graphicData uri="http://schemas.openxmlformats.org/presentationml/2006/ole">
            <p:oleObj spid="_x0000_s21662" name="CS ChemDraw Drawing" r:id="rId10" imgW="2359152" imgH="2648823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0470901"/>
              </p:ext>
            </p:extLst>
          </p:nvPr>
        </p:nvGraphicFramePr>
        <p:xfrm>
          <a:off x="2500894" y="4509121"/>
          <a:ext cx="3265969" cy="2348880"/>
        </p:xfrm>
        <a:graphic>
          <a:graphicData uri="http://schemas.openxmlformats.org/presentationml/2006/ole">
            <p:oleObj spid="_x0000_s21663" name="Graph" r:id="rId11" imgW="4166315" imgH="2917065" progId="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5002252"/>
              </p:ext>
            </p:extLst>
          </p:nvPr>
        </p:nvGraphicFramePr>
        <p:xfrm>
          <a:off x="5842539" y="4602178"/>
          <a:ext cx="3277540" cy="2202181"/>
        </p:xfrm>
        <a:graphic>
          <a:graphicData uri="http://schemas.openxmlformats.org/presentationml/2006/ole">
            <p:oleObj spid="_x0000_s21664" name="Graph" r:id="rId12" imgW="4166315" imgH="2917065" progId="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741-4190-4CAB-B024-6316D938B0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53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4081914"/>
              </p:ext>
            </p:extLst>
          </p:nvPr>
        </p:nvGraphicFramePr>
        <p:xfrm>
          <a:off x="4885740" y="908730"/>
          <a:ext cx="4241184" cy="59492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6864"/>
                <a:gridCol w="706864"/>
                <a:gridCol w="706864"/>
                <a:gridCol w="706864"/>
                <a:gridCol w="706864"/>
                <a:gridCol w="706864"/>
              </a:tblGrid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Acetone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359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441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397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448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466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2.81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2.66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41589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28730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36336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32186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ru-RU" sz="1600">
                          <a:effectLst/>
                        </a:rPr>
                        <a:t>8600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11300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598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572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583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599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102BE"/>
                          </a:solidFill>
                          <a:effectLst/>
                        </a:rPr>
                        <a:t>560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635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2.21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0.08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ru-RU" sz="1600">
                          <a:effectLst/>
                        </a:rPr>
                        <a:t>0.02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</a:t>
                      </a:r>
                      <a:r>
                        <a:rPr lang="en-US" sz="1600" b="1" baseline="-25000" dirty="0">
                          <a:effectLst/>
                        </a:rPr>
                        <a:t>3</a:t>
                      </a:r>
                      <a:r>
                        <a:rPr lang="en-US" sz="1600" b="1" dirty="0">
                          <a:effectLst/>
                        </a:rPr>
                        <a:t>CN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359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439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397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467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3.45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32500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10500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610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588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609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611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561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635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&lt;0.01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DMSO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367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407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466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470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30432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30993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32459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31062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18500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616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602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619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624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580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02BE"/>
                          </a:solidFill>
                          <a:effectLst/>
                        </a:rPr>
                        <a:t>655</a:t>
                      </a:r>
                      <a:endParaRPr lang="ru-RU" sz="1600" b="1" dirty="0"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  <a:tr h="2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757155"/>
              </p:ext>
            </p:extLst>
          </p:nvPr>
        </p:nvGraphicFramePr>
        <p:xfrm>
          <a:off x="-16008" y="908708"/>
          <a:ext cx="4876037" cy="5959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063"/>
                <a:gridCol w="649329"/>
                <a:gridCol w="649329"/>
                <a:gridCol w="649329"/>
                <a:gridCol w="649329"/>
                <a:gridCol w="649329"/>
                <a:gridCol w="649329"/>
              </a:tblGrid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1,4-dioxane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nm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354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442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397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441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462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2.81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3.12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2.71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2.81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2.68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26500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31000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33000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26000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9500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19600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emi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nm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523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530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497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556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525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590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2.37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2.49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&lt;0.01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Ethyl Acetate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nm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354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439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394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445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460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2.82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2.74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2.79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2.70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23454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25850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30482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27816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12500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25000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emi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nm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550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544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1934FF"/>
                          </a:solidFill>
                          <a:effectLst/>
                        </a:rPr>
                        <a:t>527</a:t>
                      </a:r>
                      <a:endParaRPr lang="ru-RU" sz="1600" b="1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569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538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610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2.35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2.18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2.30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2.03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 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nm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362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446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403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464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452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469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2.78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2.67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2.74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2.64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46000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39000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25500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24000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10600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</a:rPr>
                        <a:t>emi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, nm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590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561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558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1934FF"/>
                          </a:solidFill>
                          <a:effectLst/>
                        </a:rPr>
                        <a:t>581</a:t>
                      </a:r>
                      <a:endParaRPr lang="ru-RU" sz="1600" b="1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537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934FF"/>
                          </a:solidFill>
                          <a:effectLst/>
                        </a:rPr>
                        <a:t>606</a:t>
                      </a:r>
                      <a:endParaRPr lang="ru-RU" sz="1600" b="1" dirty="0">
                        <a:solidFill>
                          <a:srgbClr val="1934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2.22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2.31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2.05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1" marR="52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227640"/>
              </p:ext>
            </p:extLst>
          </p:nvPr>
        </p:nvGraphicFramePr>
        <p:xfrm>
          <a:off x="6300192" y="0"/>
          <a:ext cx="2233097" cy="908721"/>
        </p:xfrm>
        <a:graphic>
          <a:graphicData uri="http://schemas.openxmlformats.org/presentationml/2006/ole">
            <p:oleObj spid="_x0000_s15481" name="CS ChemDraw Drawing" r:id="rId3" imgW="3772006" imgH="1534629" progId="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0662955"/>
              </p:ext>
            </p:extLst>
          </p:nvPr>
        </p:nvGraphicFramePr>
        <p:xfrm>
          <a:off x="323528" y="-31279"/>
          <a:ext cx="2915816" cy="955131"/>
        </p:xfrm>
        <a:graphic>
          <a:graphicData uri="http://schemas.openxmlformats.org/presentationml/2006/ole">
            <p:oleObj spid="_x0000_s15482" name="CS ChemDraw Drawing" r:id="rId4" imgW="4773168" imgH="1563624" progId="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4721001"/>
              </p:ext>
            </p:extLst>
          </p:nvPr>
        </p:nvGraphicFramePr>
        <p:xfrm>
          <a:off x="3347864" y="0"/>
          <a:ext cx="2736304" cy="888295"/>
        </p:xfrm>
        <a:graphic>
          <a:graphicData uri="http://schemas.openxmlformats.org/presentationml/2006/ole">
            <p:oleObj spid="_x0000_s15483" name="CS ChemDraw Drawing" r:id="rId5" imgW="4866309" imgH="15789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52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722280"/>
              </p:ext>
            </p:extLst>
          </p:nvPr>
        </p:nvGraphicFramePr>
        <p:xfrm>
          <a:off x="107505" y="44625"/>
          <a:ext cx="6912766" cy="68637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7538"/>
                <a:gridCol w="987538"/>
                <a:gridCol w="756584"/>
                <a:gridCol w="230954"/>
                <a:gridCol w="987538"/>
                <a:gridCol w="987538"/>
                <a:gridCol w="987538"/>
                <a:gridCol w="987538"/>
              </a:tblGrid>
              <a:tr h="27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Stokes 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shifts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1,4-dioxane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Δλ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Δν,cm</a:t>
                      </a:r>
                      <a:r>
                        <a:rPr lang="en-US" sz="16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9128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5068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Ethyl Acetate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Δλ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/eV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Δν,cm</a:t>
                      </a:r>
                      <a:r>
                        <a:rPr lang="en-US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16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16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Δλ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/eV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Δν,cm</a:t>
                      </a:r>
                      <a:r>
                        <a:rPr lang="en-US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10675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Acetone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Δλ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/eV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Δν,cm</a:t>
                      </a:r>
                      <a:r>
                        <a:rPr lang="en-US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11133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8036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16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Δλ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/eV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Δν,cm</a:t>
                      </a:r>
                      <a:r>
                        <a:rPr lang="en-US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78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DMSO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Δλ</a:t>
                      </a:r>
                      <a:r>
                        <a:rPr lang="en-US" sz="1600" b="1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/eV</a:t>
                      </a:r>
                      <a:endParaRPr lang="en-US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0.61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  <a:tr h="25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Δν,cm</a:t>
                      </a:r>
                      <a:r>
                        <a:rPr lang="en-US" sz="16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5415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8415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5434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4883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6010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 anchor="ctr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3236455"/>
              </p:ext>
            </p:extLst>
          </p:nvPr>
        </p:nvGraphicFramePr>
        <p:xfrm>
          <a:off x="7236296" y="188640"/>
          <a:ext cx="1728192" cy="2105570"/>
        </p:xfrm>
        <a:graphic>
          <a:graphicData uri="http://schemas.openxmlformats.org/presentationml/2006/ole">
            <p:oleObj spid="_x0000_s17472" name="CS ChemDraw Drawing" r:id="rId3" imgW="2380417" imgH="289699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3626080"/>
              </p:ext>
            </p:extLst>
          </p:nvPr>
        </p:nvGraphicFramePr>
        <p:xfrm>
          <a:off x="7092280" y="2348880"/>
          <a:ext cx="1872208" cy="1889830"/>
        </p:xfrm>
        <a:graphic>
          <a:graphicData uri="http://schemas.openxmlformats.org/presentationml/2006/ole">
            <p:oleObj spid="_x0000_s17473" name="CS ChemDraw Drawing" r:id="rId4" imgW="2465903" imgH="2487215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8244971"/>
              </p:ext>
            </p:extLst>
          </p:nvPr>
        </p:nvGraphicFramePr>
        <p:xfrm>
          <a:off x="7092280" y="4437112"/>
          <a:ext cx="1872208" cy="2103210"/>
        </p:xfrm>
        <a:graphic>
          <a:graphicData uri="http://schemas.openxmlformats.org/presentationml/2006/ole">
            <p:oleObj spid="_x0000_s17474" name="CS ChemDraw Drawing" r:id="rId5" imgW="2359152" imgH="2648823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25296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652120" y="1196752"/>
            <a:ext cx="3384376" cy="5184576"/>
          </a:xfrm>
          <a:prstGeom prst="roundRect">
            <a:avLst/>
          </a:prstGeom>
          <a:solidFill>
            <a:schemeClr val="accent1">
              <a:alpha val="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6767" y="1124744"/>
            <a:ext cx="5209329" cy="5328592"/>
          </a:xfrm>
          <a:prstGeom prst="round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3359" y="169476"/>
            <a:ext cx="87270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Considered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quinoxalinone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based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sz="2600" b="1" dirty="0" smtClean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2600" b="1" dirty="0" smtClean="0">
                <a:solidFill>
                  <a:srgbClr val="21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compounds</a:t>
            </a:r>
            <a:endParaRPr lang="ru-RU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1340768"/>
            <a:ext cx="2656979" cy="587969"/>
            <a:chOff x="402853" y="4715505"/>
            <a:chExt cx="2656979" cy="587969"/>
          </a:xfrm>
        </p:grpSpPr>
        <p:sp>
          <p:nvSpPr>
            <p:cNvPr id="6" name="Овал 5"/>
            <p:cNvSpPr/>
            <p:nvPr/>
          </p:nvSpPr>
          <p:spPr>
            <a:xfrm>
              <a:off x="402853" y="4722878"/>
              <a:ext cx="568747" cy="57833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9807" y="471550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03436" y="4725144"/>
              <a:ext cx="2556396" cy="578330"/>
              <a:chOff x="496119" y="4725144"/>
              <a:chExt cx="2556396" cy="57833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187624" y="4798345"/>
                <a:ext cx="1080120" cy="43085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83768" y="4725144"/>
                <a:ext cx="568747" cy="57833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6119" y="4764618"/>
                <a:ext cx="378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72414" y="4764618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1934FF"/>
                    </a:solidFill>
                  </a:rPr>
                  <a:t>А</a:t>
                </a:r>
                <a:endParaRPr lang="en-US" sz="2400" b="1" dirty="0">
                  <a:solidFill>
                    <a:srgbClr val="1934FF"/>
                  </a:solidFill>
                </a:endParaRPr>
              </a:p>
            </p:txBody>
          </p:sp>
          <p:cxnSp>
            <p:nvCxnSpPr>
              <p:cNvPr id="13" name="Прямая соединительная линия 12"/>
              <p:cNvCxnSpPr>
                <a:stCxn id="6" idx="6"/>
                <a:endCxn id="9" idx="1"/>
              </p:cNvCxnSpPr>
              <p:nvPr/>
            </p:nvCxnSpPr>
            <p:spPr>
              <a:xfrm>
                <a:off x="971600" y="5012043"/>
                <a:ext cx="216024" cy="173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>
                <a:stCxn id="9" idx="3"/>
                <a:endCxn id="10" idx="2"/>
              </p:cNvCxnSpPr>
              <p:nvPr/>
            </p:nvCxnSpPr>
            <p:spPr>
              <a:xfrm>
                <a:off x="2267744" y="5013773"/>
                <a:ext cx="216024" cy="5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091485" y="1340768"/>
            <a:ext cx="2656979" cy="587969"/>
            <a:chOff x="402853" y="4715505"/>
            <a:chExt cx="2656979" cy="587969"/>
          </a:xfrm>
        </p:grpSpPr>
        <p:sp>
          <p:nvSpPr>
            <p:cNvPr id="18" name="Овал 17"/>
            <p:cNvSpPr/>
            <p:nvPr/>
          </p:nvSpPr>
          <p:spPr>
            <a:xfrm>
              <a:off x="402853" y="4722878"/>
              <a:ext cx="568747" cy="57833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59807" y="471550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03436" y="4725144"/>
              <a:ext cx="2556396" cy="578330"/>
              <a:chOff x="496119" y="4725144"/>
              <a:chExt cx="2556396" cy="57833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1187624" y="4798345"/>
                <a:ext cx="1080120" cy="43085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483768" y="4725144"/>
                <a:ext cx="568747" cy="57833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6119" y="4764618"/>
                <a:ext cx="378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1934FF"/>
                    </a:solidFill>
                  </a:rPr>
                  <a:t>A</a:t>
                </a:r>
                <a:endParaRPr lang="en-US" sz="2400" b="1" dirty="0">
                  <a:solidFill>
                    <a:srgbClr val="1934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72414" y="4764618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>
                    <a:solidFill>
                      <a:srgbClr val="1934FF"/>
                    </a:solidFill>
                  </a:rPr>
                  <a:t>А</a:t>
                </a:r>
                <a:endParaRPr lang="en-US" sz="2400" b="1" dirty="0">
                  <a:solidFill>
                    <a:srgbClr val="1934FF"/>
                  </a:solidFill>
                </a:endParaRPr>
              </a:p>
            </p:txBody>
          </p:sp>
          <p:cxnSp>
            <p:nvCxnSpPr>
              <p:cNvPr id="25" name="Прямая соединительная линия 24"/>
              <p:cNvCxnSpPr>
                <a:stCxn id="18" idx="6"/>
                <a:endCxn id="21" idx="1"/>
              </p:cNvCxnSpPr>
              <p:nvPr/>
            </p:nvCxnSpPr>
            <p:spPr>
              <a:xfrm>
                <a:off x="971600" y="5012043"/>
                <a:ext cx="216024" cy="173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>
                <a:stCxn id="21" idx="3"/>
                <a:endCxn id="22" idx="2"/>
              </p:cNvCxnSpPr>
              <p:nvPr/>
            </p:nvCxnSpPr>
            <p:spPr>
              <a:xfrm>
                <a:off x="2267744" y="5013773"/>
                <a:ext cx="216024" cy="53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7115500"/>
              </p:ext>
            </p:extLst>
          </p:nvPr>
        </p:nvGraphicFramePr>
        <p:xfrm>
          <a:off x="179512" y="1926471"/>
          <a:ext cx="5281613" cy="4259263"/>
        </p:xfrm>
        <a:graphic>
          <a:graphicData uri="http://schemas.openxmlformats.org/presentationml/2006/ole">
            <p:oleObj spid="_x0000_s3176" name="CS ChemDraw Drawing" r:id="rId3" imgW="4497572" imgH="3626994" progId="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2040324"/>
              </p:ext>
            </p:extLst>
          </p:nvPr>
        </p:nvGraphicFramePr>
        <p:xfrm>
          <a:off x="5796136" y="2491705"/>
          <a:ext cx="3197225" cy="3457575"/>
        </p:xfrm>
        <a:graphic>
          <a:graphicData uri="http://schemas.openxmlformats.org/presentationml/2006/ole">
            <p:oleObj spid="_x0000_s3177" name="CS ChemDraw Drawing" r:id="rId4" imgW="2359152" imgH="2549897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64370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Experimental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photophysical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properties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2162626"/>
              </p:ext>
            </p:extLst>
          </p:nvPr>
        </p:nvGraphicFramePr>
        <p:xfrm>
          <a:off x="899592" y="1380227"/>
          <a:ext cx="7776864" cy="5477773"/>
        </p:xfrm>
        <a:graphic>
          <a:graphicData uri="http://schemas.openxmlformats.org/presentationml/2006/ole">
            <p:oleObj spid="_x0000_s1163" name="Graph" r:id="rId3" imgW="4166315" imgH="2917065" progId="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9508495"/>
              </p:ext>
            </p:extLst>
          </p:nvPr>
        </p:nvGraphicFramePr>
        <p:xfrm>
          <a:off x="251520" y="188640"/>
          <a:ext cx="2749511" cy="1721656"/>
        </p:xfrm>
        <a:graphic>
          <a:graphicData uri="http://schemas.openxmlformats.org/presentationml/2006/ole">
            <p:oleObj spid="_x0000_s1164" name="CS ChemDraw Drawing" r:id="rId4" imgW="2377440" imgH="1488577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4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4016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Positive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solvatochromic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behavior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8134973"/>
              </p:ext>
            </p:extLst>
          </p:nvPr>
        </p:nvGraphicFramePr>
        <p:xfrm>
          <a:off x="4283968" y="170817"/>
          <a:ext cx="4464496" cy="3144647"/>
        </p:xfrm>
        <a:graphic>
          <a:graphicData uri="http://schemas.openxmlformats.org/presentationml/2006/ole">
            <p:oleObj spid="_x0000_s5240" name="Graph" r:id="rId3" imgW="4166315" imgH="2917065" progId="">
              <p:embed/>
            </p:oleObj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2912799"/>
              </p:ext>
            </p:extLst>
          </p:nvPr>
        </p:nvGraphicFramePr>
        <p:xfrm>
          <a:off x="1403648" y="3356992"/>
          <a:ext cx="7488832" cy="3470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1038"/>
                <a:gridCol w="1022475"/>
                <a:gridCol w="1521801"/>
                <a:gridCol w="970678"/>
                <a:gridCol w="1052518"/>
                <a:gridCol w="997613"/>
                <a:gridCol w="942709"/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</a:rPr>
                        <a:t>Compound 1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effectLst/>
                        </a:rPr>
                        <a:t>dioxane</a:t>
                      </a:r>
                      <a:endParaRPr lang="en-US" sz="1600" b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effectLst/>
                        </a:rPr>
                        <a:t>Ethyl Acetate 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effectLst/>
                        </a:rPr>
                        <a:t>CH</a:t>
                      </a:r>
                      <a:r>
                        <a:rPr lang="en-US" sz="1600" b="1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lang="en-US" sz="1600" b="1" dirty="0">
                          <a:ln>
                            <a:noFill/>
                          </a:ln>
                          <a:effectLst/>
                        </a:rPr>
                        <a:t>Cl</a:t>
                      </a:r>
                      <a:r>
                        <a:rPr lang="en-US" sz="1600" b="1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effectLst/>
                        </a:rPr>
                        <a:t>Acetone</a:t>
                      </a:r>
                      <a:endParaRPr lang="en-US" sz="1600" b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effectLst/>
                        </a:rPr>
                        <a:t>CH</a:t>
                      </a:r>
                      <a:r>
                        <a:rPr lang="en-US" sz="1600" b="1" baseline="-25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lang="en-US" sz="1600" b="1">
                          <a:ln>
                            <a:noFill/>
                          </a:ln>
                          <a:effectLst/>
                        </a:rPr>
                        <a:t>CN</a:t>
                      </a:r>
                      <a:endParaRPr lang="en-US" sz="1600" b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effectLst/>
                        </a:rPr>
                        <a:t>DMSO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n>
                            <a:noFill/>
                          </a:ln>
                          <a:effectLst/>
                        </a:rPr>
                        <a:t>λ</a:t>
                      </a:r>
                      <a:r>
                        <a:rPr lang="en-US" sz="1600" baseline="-25000" dirty="0" err="1">
                          <a:ln>
                            <a:noFill/>
                          </a:ln>
                          <a:effectLst/>
                        </a:rPr>
                        <a:t>max</a:t>
                      </a: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, nm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354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354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362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359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359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367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n>
                            <a:noFill/>
                          </a:ln>
                          <a:effectLst/>
                        </a:rPr>
                        <a:t>eV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3.50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3.50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3.43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3.45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3.45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3.38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ε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26500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23454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46000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41589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44000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30432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n>
                            <a:noFill/>
                          </a:ln>
                          <a:effectLst/>
                        </a:rPr>
                        <a:t>λ</a:t>
                      </a:r>
                      <a:r>
                        <a:rPr lang="en-US" sz="1600" baseline="-25000" dirty="0" err="1">
                          <a:ln>
                            <a:noFill/>
                          </a:ln>
                          <a:effectLst/>
                        </a:rPr>
                        <a:t>emi</a:t>
                      </a: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, nm 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523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550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590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598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610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2102BE"/>
                          </a:solidFill>
                          <a:effectLst/>
                        </a:rPr>
                        <a:t>616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eV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2.37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2.25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2.10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2.07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2.03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2102BE"/>
                          </a:solidFill>
                          <a:effectLst/>
                        </a:rPr>
                        <a:t>2.01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φ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0.13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0.05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0.023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0.003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&lt;0.01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2102BE"/>
                          </a:solidFill>
                          <a:effectLst/>
                        </a:rPr>
                        <a:t>&lt;0.01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2102B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Stokes shifts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Δλ</a:t>
                      </a:r>
                      <a:r>
                        <a:rPr lang="en-US" sz="1600" baseline="-25000">
                          <a:ln>
                            <a:noFill/>
                          </a:ln>
                          <a:effectLst/>
                        </a:rPr>
                        <a:t>emi</a:t>
                      </a: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, nm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169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196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228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239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251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249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eV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1.13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1.25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1.32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1.38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1.42</a:t>
                      </a:r>
                      <a:endParaRPr lang="en-US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1.37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Δν,cm</a:t>
                      </a:r>
                      <a:r>
                        <a:rPr lang="en-US" sz="160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9128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10067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10675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11133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11462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11014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851756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Absorption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514" y="471585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Emission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0711422"/>
              </p:ext>
            </p:extLst>
          </p:nvPr>
        </p:nvGraphicFramePr>
        <p:xfrm>
          <a:off x="936085" y="1196752"/>
          <a:ext cx="2862649" cy="1793287"/>
        </p:xfrm>
        <a:graphic>
          <a:graphicData uri="http://schemas.openxmlformats.org/presentationml/2006/ole">
            <p:oleObj spid="_x0000_s5241" name="CS ChemDraw Drawing" r:id="rId4" imgW="2377440" imgH="1488577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60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9438311"/>
              </p:ext>
            </p:extLst>
          </p:nvPr>
        </p:nvGraphicFramePr>
        <p:xfrm>
          <a:off x="-199976" y="847299"/>
          <a:ext cx="9668520" cy="6041181"/>
        </p:xfrm>
        <a:graphic>
          <a:graphicData uri="http://schemas.openxmlformats.org/presentationml/2006/ole">
            <p:oleObj spid="_x0000_s4176" name="Graph" r:id="rId3" imgW="4166315" imgH="2917065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536" y="1166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Calculated electronic transitions on optimized S</a:t>
            </a:r>
            <a:r>
              <a:rPr lang="en-US" sz="2400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PBE0/def2-TZVP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136" y="1052736"/>
            <a:ext cx="28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Δ</a:t>
            </a:r>
            <a:r>
              <a:rPr lang="en-US" sz="2400" b="1" dirty="0" smtClean="0"/>
              <a:t>G</a:t>
            </a:r>
            <a:r>
              <a:rPr lang="en-US" sz="2400" b="1" baseline="-25000" dirty="0" smtClean="0">
                <a:solidFill>
                  <a:srgbClr val="2102BE"/>
                </a:solidFill>
              </a:rPr>
              <a:t>B</a:t>
            </a:r>
            <a:r>
              <a:rPr lang="en-US" sz="2400" b="1" baseline="-25000" dirty="0" smtClean="0"/>
              <a:t>-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 &lt; 0.2 kcal/</a:t>
            </a:r>
            <a:r>
              <a:rPr lang="en-US" sz="2400" b="1" dirty="0" err="1" smtClean="0"/>
              <a:t>mol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3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916832"/>
            <a:ext cx="3356599" cy="22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5815" y="116632"/>
            <a:ext cx="5948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Calculated NTO for the first electronic transitions on optimized S</a:t>
            </a:r>
            <a:r>
              <a:rPr lang="en-US" sz="2400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PBE0/def2-TZVP</a:t>
            </a:r>
          </a:p>
        </p:txBody>
      </p:sp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252" y="1931823"/>
            <a:ext cx="3140700" cy="22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38" y="4218530"/>
            <a:ext cx="3222978" cy="22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1664683"/>
            <a:ext cx="199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Occupied NTO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8802" y="1664684"/>
            <a:ext cx="167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934FF"/>
                </a:solidFill>
              </a:rPr>
              <a:t>Virtual NTO</a:t>
            </a:r>
            <a:endParaRPr lang="ru-RU" sz="2400" b="1" dirty="0">
              <a:solidFill>
                <a:srgbClr val="1934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01" y="2882257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736" y="5294677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d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752890" y="4544956"/>
            <a:ext cx="280612" cy="1980388"/>
          </a:xfrm>
          <a:prstGeom prst="leftBrace">
            <a:avLst>
              <a:gd name="adj1" fmla="val 35673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72583" y="2965563"/>
            <a:ext cx="1227853" cy="15634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39952" y="2208821"/>
            <a:ext cx="1251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7030A0"/>
                </a:solidFill>
              </a:rPr>
              <a:t>Partial</a:t>
            </a:r>
            <a:r>
              <a:rPr lang="en-US" sz="2400" b="1" dirty="0" smtClean="0">
                <a:solidFill>
                  <a:srgbClr val="7030A0"/>
                </a:solidFill>
              </a:rPr>
              <a:t>y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ICT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572000" y="5213806"/>
            <a:ext cx="1077869" cy="17564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597646" y="2126349"/>
            <a:ext cx="341324" cy="2118550"/>
          </a:xfrm>
          <a:prstGeom prst="leftBrace">
            <a:avLst>
              <a:gd name="adj1" fmla="val 44311"/>
              <a:gd name="adj2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65804" y="3218654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ϕ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 =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0.71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3617" y="5434844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ϕ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 =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0.91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8315" y="4463680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Local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2556327"/>
              </p:ext>
            </p:extLst>
          </p:nvPr>
        </p:nvGraphicFramePr>
        <p:xfrm>
          <a:off x="352571" y="122319"/>
          <a:ext cx="2462098" cy="1542365"/>
        </p:xfrm>
        <a:graphic>
          <a:graphicData uri="http://schemas.openxmlformats.org/presentationml/2006/ole">
            <p:oleObj spid="_x0000_s9264" name="CS ChemDraw Drawing" r:id="rId6" imgW="2377440" imgH="1488577" progId="">
              <p:embed/>
            </p:oleObj>
          </a:graphicData>
        </a:graphic>
      </p:graphicFrame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209" y="4221088"/>
            <a:ext cx="3257213" cy="22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55776" y="6373534"/>
            <a:ext cx="474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ICT – </a:t>
            </a:r>
            <a:r>
              <a:rPr lang="en-US" sz="2400" b="1" dirty="0" err="1" smtClean="0">
                <a:solidFill>
                  <a:srgbClr val="7030A0"/>
                </a:solidFill>
              </a:rPr>
              <a:t>intramolecular</a:t>
            </a:r>
            <a:r>
              <a:rPr lang="en-US" sz="2400" b="1" dirty="0" smtClean="0">
                <a:solidFill>
                  <a:srgbClr val="7030A0"/>
                </a:solidFill>
              </a:rPr>
              <a:t> charge transfer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1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7052569"/>
              </p:ext>
            </p:extLst>
          </p:nvPr>
        </p:nvGraphicFramePr>
        <p:xfrm>
          <a:off x="-135952" y="1207040"/>
          <a:ext cx="4264033" cy="2664296"/>
        </p:xfrm>
        <a:graphic>
          <a:graphicData uri="http://schemas.openxmlformats.org/presentationml/2006/ole">
            <p:oleObj spid="_x0000_s6273" name="Graph" r:id="rId3" imgW="4166315" imgH="2917065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9528" y="69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Calculated electronic transitions on optimized S</a:t>
            </a:r>
            <a:r>
              <a:rPr lang="en-US" sz="2400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PBE0/def2-TZVP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0196078"/>
              </p:ext>
            </p:extLst>
          </p:nvPr>
        </p:nvGraphicFramePr>
        <p:xfrm>
          <a:off x="3905640" y="1126051"/>
          <a:ext cx="5112569" cy="5383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5755"/>
                <a:gridCol w="665755"/>
                <a:gridCol w="756722"/>
                <a:gridCol w="1152128"/>
                <a:gridCol w="720080"/>
                <a:gridCol w="504056"/>
                <a:gridCol w="648073"/>
              </a:tblGrid>
              <a:tr h="3393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Calculations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9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sz="15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nm/eV</a:t>
                      </a:r>
                      <a:endParaRPr lang="en-US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en-US" sz="15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nm/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5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5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nm/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5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5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nm/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 of S</a:t>
                      </a:r>
                      <a:r>
                        <a:rPr lang="en-US" sz="15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5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5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ϕ</a:t>
                      </a:r>
                      <a:r>
                        <a:rPr lang="en-US" sz="15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ΔE </a:t>
                      </a:r>
                      <a:r>
                        <a:rPr lang="en-US" sz="15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(ΔG) kcal/</a:t>
                      </a:r>
                      <a:r>
                        <a:rPr lang="en-US" sz="15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</a:tr>
              <a:tr h="3664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363/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endParaRPr lang="en-US" sz="15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500" b="1" i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5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500" b="1" i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5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3.05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(0.03)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500" b="1" i="1" baseline="-250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500" b="1" i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500" b="1" i="1" baseline="-250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500" b="1" i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</a:t>
                      </a: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3.47</a:t>
                      </a:r>
                      <a:endParaRPr lang="en-US" sz="1500" b="1" i="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(1.48)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2.45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(0.049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</a:t>
                      </a:r>
                      <a:r>
                        <a:rPr lang="en-US" sz="15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PCM)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r>
                        <a:rPr lang="en-US" sz="15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</a:t>
                      </a:r>
                      <a:endParaRPr lang="en-US" sz="15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2102B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(0.143)</a:t>
                      </a:r>
                      <a:endParaRPr lang="en-US" sz="1500" b="1" dirty="0">
                        <a:solidFill>
                          <a:srgbClr val="2102B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with </a:t>
                      </a:r>
                      <a:endParaRPr lang="en-US" sz="1500" b="1" i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partial CT </a:t>
                      </a:r>
                      <a:r>
                        <a:rPr lang="en-US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5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→S</a:t>
                      </a:r>
                      <a:r>
                        <a:rPr lang="en-US" sz="15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(0.91)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6635659"/>
              </p:ext>
            </p:extLst>
          </p:nvPr>
        </p:nvGraphicFramePr>
        <p:xfrm>
          <a:off x="-180528" y="3933056"/>
          <a:ext cx="4328242" cy="3024336"/>
        </p:xfrm>
        <a:graphic>
          <a:graphicData uri="http://schemas.openxmlformats.org/presentationml/2006/ole">
            <p:oleObj spid="_x0000_s6274" name="Graph" r:id="rId4" imgW="4166315" imgH="2917065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85190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Calculated and Experimental Emission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224" y="93020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102BE"/>
                </a:solidFill>
              </a:rPr>
              <a:t>Calculated and Experimental Absorption</a:t>
            </a:r>
            <a:endParaRPr lang="en-US" sz="1600" b="1" dirty="0">
              <a:solidFill>
                <a:srgbClr val="2102B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5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4422082"/>
              </p:ext>
            </p:extLst>
          </p:nvPr>
        </p:nvGraphicFramePr>
        <p:xfrm>
          <a:off x="4283968" y="457363"/>
          <a:ext cx="4680272" cy="3257765"/>
        </p:xfrm>
        <a:graphic>
          <a:graphicData uri="http://schemas.openxmlformats.org/presentationml/2006/ole">
            <p:oleObj spid="_x0000_s7403" name="Graph" r:id="rId3" imgW="4166315" imgH="2917065" progId="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2764968"/>
              </p:ext>
            </p:extLst>
          </p:nvPr>
        </p:nvGraphicFramePr>
        <p:xfrm>
          <a:off x="4283968" y="3581381"/>
          <a:ext cx="4675964" cy="3294907"/>
        </p:xfrm>
        <a:graphic>
          <a:graphicData uri="http://schemas.openxmlformats.org/presentationml/2006/ole">
            <p:oleObj spid="_x0000_s7404" name="Graph" r:id="rId4" imgW="4166315" imgH="2917065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3115370"/>
              </p:ext>
            </p:extLst>
          </p:nvPr>
        </p:nvGraphicFramePr>
        <p:xfrm>
          <a:off x="210372" y="3977680"/>
          <a:ext cx="3857572" cy="2880320"/>
        </p:xfrm>
        <a:graphic>
          <a:graphicData uri="http://schemas.openxmlformats.org/presentationml/2006/ole">
            <p:oleObj spid="_x0000_s7405" name="Graph" r:id="rId5" imgW="4166315" imgH="2917065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1689298"/>
              </p:ext>
            </p:extLst>
          </p:nvPr>
        </p:nvGraphicFramePr>
        <p:xfrm>
          <a:off x="206415" y="1484784"/>
          <a:ext cx="3789521" cy="2664296"/>
        </p:xfrm>
        <a:graphic>
          <a:graphicData uri="http://schemas.openxmlformats.org/presentationml/2006/ole">
            <p:oleObj spid="_x0000_s7406" name="Graph" r:id="rId6" imgW="4166315" imgH="2917065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4419929"/>
              </p:ext>
            </p:extLst>
          </p:nvPr>
        </p:nvGraphicFramePr>
        <p:xfrm>
          <a:off x="275497" y="165490"/>
          <a:ext cx="1954964" cy="1224136"/>
        </p:xfrm>
        <a:graphic>
          <a:graphicData uri="http://schemas.openxmlformats.org/presentationml/2006/ole">
            <p:oleObj spid="_x0000_s7407" name="CS ChemDraw Drawing" r:id="rId7" imgW="2377440" imgH="1488577" progId="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99592" y="10829"/>
            <a:ext cx="8245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Experimental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photophysical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properties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025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49883-8F51-42BF-BE84-6BBD53F28C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8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1736</Words>
  <Application>Microsoft Office PowerPoint</Application>
  <PresentationFormat>Экран (4:3)</PresentationFormat>
  <Paragraphs>938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Image</vt:lpstr>
      <vt:lpstr>CS ChemDraw Drawing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</dc:creator>
  <cp:lastModifiedBy>user</cp:lastModifiedBy>
  <cp:revision>60</cp:revision>
  <dcterms:created xsi:type="dcterms:W3CDTF">2018-09-08T19:34:35Z</dcterms:created>
  <dcterms:modified xsi:type="dcterms:W3CDTF">2018-09-12T07:07:46Z</dcterms:modified>
</cp:coreProperties>
</file>