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3" r:id="rId5"/>
    <p:sldId id="264" r:id="rId6"/>
    <p:sldId id="266" r:id="rId7"/>
    <p:sldId id="260" r:id="rId8"/>
    <p:sldId id="275" r:id="rId9"/>
    <p:sldId id="257" r:id="rId10"/>
    <p:sldId id="258" r:id="rId11"/>
    <p:sldId id="259" r:id="rId12"/>
    <p:sldId id="261" r:id="rId13"/>
    <p:sldId id="276" r:id="rId14"/>
    <p:sldId id="265" r:id="rId15"/>
    <p:sldId id="269" r:id="rId16"/>
    <p:sldId id="270" r:id="rId17"/>
    <p:sldId id="271" r:id="rId18"/>
    <p:sldId id="274" r:id="rId19"/>
    <p:sldId id="273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494"/>
    <a:srgbClr val="585858"/>
    <a:srgbClr val="181717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5" autoAdjust="0"/>
  </p:normalViewPr>
  <p:slideViewPr>
    <p:cSldViewPr snapToGrid="0">
      <p:cViewPr>
        <p:scale>
          <a:sx n="75" d="100"/>
          <a:sy n="75" d="100"/>
        </p:scale>
        <p:origin x="191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15036-3403-41E3-A0CD-A06FDEACC1E8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8BA683F-8498-4C03-994E-4F099E3BE382}">
      <dgm:prSet phldrT="[Текст]" custT="1"/>
      <dgm:spPr/>
      <dgm:t>
        <a:bodyPr/>
        <a:lstStyle/>
        <a:p>
          <a:r>
            <a:rPr lang="en-US" sz="2000" dirty="0" smtClean="0"/>
            <a:t>Effective Fragment Potential Method for H‑Bonding: How To Obtain</a:t>
          </a:r>
          <a:r>
            <a:rPr lang="ru-RU" sz="2000" dirty="0" smtClean="0"/>
            <a:t> </a:t>
          </a:r>
          <a:r>
            <a:rPr lang="en-US" sz="2000" dirty="0" smtClean="0"/>
            <a:t>Parameters for </a:t>
          </a:r>
          <a:r>
            <a:rPr lang="en-US" sz="2000" dirty="0" err="1" smtClean="0"/>
            <a:t>Nonrigid</a:t>
          </a:r>
          <a:r>
            <a:rPr lang="en-US" sz="2000" dirty="0" smtClean="0"/>
            <a:t> Fragments</a:t>
          </a:r>
          <a:endParaRPr lang="ru-RU" sz="2000" dirty="0"/>
        </a:p>
      </dgm:t>
    </dgm:pt>
    <dgm:pt modelId="{38BB42B7-9880-4F8F-8CF5-C209C34C75B9}" type="parTrans" cxnId="{66168D78-FF6E-4ECB-86D0-A3C55FBA7078}">
      <dgm:prSet/>
      <dgm:spPr/>
      <dgm:t>
        <a:bodyPr/>
        <a:lstStyle/>
        <a:p>
          <a:endParaRPr lang="ru-RU"/>
        </a:p>
      </dgm:t>
    </dgm:pt>
    <dgm:pt modelId="{828825B2-2B25-4B68-A545-7588BF45D807}" type="sibTrans" cxnId="{66168D78-FF6E-4ECB-86D0-A3C55FBA7078}">
      <dgm:prSet/>
      <dgm:spPr/>
      <dgm:t>
        <a:bodyPr/>
        <a:lstStyle/>
        <a:p>
          <a:endParaRPr lang="ru-RU"/>
        </a:p>
      </dgm:t>
    </dgm:pt>
    <dgm:pt modelId="{EB6452FE-1F83-416F-B9CA-D8727722D90C}">
      <dgm:prSet phldrT="[Текст]" custT="1"/>
      <dgm:spPr/>
      <dgm:t>
        <a:bodyPr/>
        <a:lstStyle/>
        <a:p>
          <a:r>
            <a:rPr lang="en-US" sz="1400" dirty="0" smtClean="0"/>
            <a:t>J. Phys. Chem. A 2017, 121, 5301−5312</a:t>
          </a:r>
          <a:endParaRPr lang="ru-RU" sz="1400" dirty="0"/>
        </a:p>
      </dgm:t>
    </dgm:pt>
    <dgm:pt modelId="{A010CA79-B088-4F1B-89AC-BC88F0204E00}" type="parTrans" cxnId="{EACA0B04-7106-4DEE-ADBF-975EA7DED3B4}">
      <dgm:prSet/>
      <dgm:spPr/>
      <dgm:t>
        <a:bodyPr/>
        <a:lstStyle/>
        <a:p>
          <a:endParaRPr lang="ru-RU"/>
        </a:p>
      </dgm:t>
    </dgm:pt>
    <dgm:pt modelId="{DF8354E5-4CC7-4A96-9144-87152D084E3C}" type="sibTrans" cxnId="{EACA0B04-7106-4DEE-ADBF-975EA7DED3B4}">
      <dgm:prSet/>
      <dgm:spPr/>
      <dgm:t>
        <a:bodyPr/>
        <a:lstStyle/>
        <a:p>
          <a:endParaRPr lang="ru-RU"/>
        </a:p>
      </dgm:t>
    </dgm:pt>
    <dgm:pt modelId="{9AC38C44-7229-4F75-B122-9FEF13910638}">
      <dgm:prSet phldrT="[Текст]" custT="1"/>
      <dgm:spPr/>
      <dgm:t>
        <a:bodyPr/>
        <a:lstStyle/>
        <a:p>
          <a:r>
            <a:rPr lang="en-US" sz="2000" dirty="0" smtClean="0"/>
            <a:t>pyEFP: Automatic Decomposition of the Complex</a:t>
          </a:r>
          <a:r>
            <a:rPr lang="ru-RU" sz="2000" dirty="0" smtClean="0"/>
            <a:t> </a:t>
          </a:r>
          <a:r>
            <a:rPr lang="en-US" sz="2000" dirty="0" smtClean="0"/>
            <a:t>Molecular Systems into Rigid Polarizable Fragments</a:t>
          </a:r>
          <a:endParaRPr lang="ru-RU" sz="2000" dirty="0"/>
        </a:p>
      </dgm:t>
    </dgm:pt>
    <dgm:pt modelId="{6BFE48EF-3D5A-41FE-BAA3-23BD6D0F0E8B}" type="parTrans" cxnId="{B216079B-5C97-4CBD-99E9-B7BDFD208C5F}">
      <dgm:prSet/>
      <dgm:spPr/>
      <dgm:t>
        <a:bodyPr/>
        <a:lstStyle/>
        <a:p>
          <a:endParaRPr lang="ru-RU"/>
        </a:p>
      </dgm:t>
    </dgm:pt>
    <dgm:pt modelId="{AC49D12B-630F-453B-8A54-BB4DC126135A}" type="sibTrans" cxnId="{B216079B-5C97-4CBD-99E9-B7BDFD208C5F}">
      <dgm:prSet/>
      <dgm:spPr/>
      <dgm:t>
        <a:bodyPr/>
        <a:lstStyle/>
        <a:p>
          <a:endParaRPr lang="ru-RU"/>
        </a:p>
      </dgm:t>
    </dgm:pt>
    <dgm:pt modelId="{25ECEFE9-B268-4552-AC68-98041776E6C7}">
      <dgm:prSet phldrT="[Текст]" custT="1"/>
      <dgm:spPr/>
      <dgm:t>
        <a:bodyPr/>
        <a:lstStyle/>
        <a:p>
          <a:r>
            <a:rPr lang="en-US" sz="1400" dirty="0" smtClean="0"/>
            <a:t>Journal of Computational Chemistry 2018, 39, 807–814</a:t>
          </a:r>
          <a:endParaRPr lang="ru-RU" sz="1400" dirty="0"/>
        </a:p>
      </dgm:t>
    </dgm:pt>
    <dgm:pt modelId="{4C765472-8AF2-4D3F-9AC8-FE6D4A9CBD9C}" type="parTrans" cxnId="{49EF82BE-F769-4508-BFBB-5F34BB411FC0}">
      <dgm:prSet/>
      <dgm:spPr/>
      <dgm:t>
        <a:bodyPr/>
        <a:lstStyle/>
        <a:p>
          <a:endParaRPr lang="ru-RU"/>
        </a:p>
      </dgm:t>
    </dgm:pt>
    <dgm:pt modelId="{1C56A285-9271-4DAB-9093-E2729BA0207E}" type="sibTrans" cxnId="{49EF82BE-F769-4508-BFBB-5F34BB411FC0}">
      <dgm:prSet/>
      <dgm:spPr/>
      <dgm:t>
        <a:bodyPr/>
        <a:lstStyle/>
        <a:p>
          <a:endParaRPr lang="ru-RU"/>
        </a:p>
      </dgm:t>
    </dgm:pt>
    <dgm:pt modelId="{ECD336BB-AF32-4BD1-B37C-0AB1DCF3E427}" type="pres">
      <dgm:prSet presAssocID="{0E115036-3403-41E3-A0CD-A06FDEACC1E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43C93E-2BC7-449E-BFB3-95CDC755A69C}" type="pres">
      <dgm:prSet presAssocID="{9AC38C44-7229-4F75-B122-9FEF13910638}" presName="comp" presStyleCnt="0"/>
      <dgm:spPr/>
    </dgm:pt>
    <dgm:pt modelId="{FB6D3C22-7D5F-468A-936C-3AE7566DF0E6}" type="pres">
      <dgm:prSet presAssocID="{9AC38C44-7229-4F75-B122-9FEF13910638}" presName="box" presStyleLbl="node1" presStyleIdx="0" presStyleCnt="2"/>
      <dgm:spPr/>
      <dgm:t>
        <a:bodyPr/>
        <a:lstStyle/>
        <a:p>
          <a:endParaRPr lang="ru-RU"/>
        </a:p>
      </dgm:t>
    </dgm:pt>
    <dgm:pt modelId="{27D55967-3047-45D0-B670-5DA2144D402F}" type="pres">
      <dgm:prSet presAssocID="{9AC38C44-7229-4F75-B122-9FEF13910638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7D9C76D9-9CA3-482D-9CD7-7120DFFE27BC}" type="pres">
      <dgm:prSet presAssocID="{9AC38C44-7229-4F75-B122-9FEF1391063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DD226-2163-4CCE-8FB9-AECB2C10B5F7}" type="pres">
      <dgm:prSet presAssocID="{AC49D12B-630F-453B-8A54-BB4DC126135A}" presName="spacer" presStyleCnt="0"/>
      <dgm:spPr/>
    </dgm:pt>
    <dgm:pt modelId="{9BB2CAC1-A385-4298-A787-935D7CD98244}" type="pres">
      <dgm:prSet presAssocID="{58BA683F-8498-4C03-994E-4F099E3BE382}" presName="comp" presStyleCnt="0"/>
      <dgm:spPr/>
    </dgm:pt>
    <dgm:pt modelId="{E609F61A-86B5-4F80-ABD3-788AA34CC079}" type="pres">
      <dgm:prSet presAssocID="{58BA683F-8498-4C03-994E-4F099E3BE382}" presName="box" presStyleLbl="node1" presStyleIdx="1" presStyleCnt="2"/>
      <dgm:spPr/>
      <dgm:t>
        <a:bodyPr/>
        <a:lstStyle/>
        <a:p>
          <a:endParaRPr lang="ru-RU"/>
        </a:p>
      </dgm:t>
    </dgm:pt>
    <dgm:pt modelId="{6987D91F-73BA-42D9-8CFB-28EFE17DE1C8}" type="pres">
      <dgm:prSet presAssocID="{58BA683F-8498-4C03-994E-4F099E3BE382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38EBDB4C-3218-43BA-8704-07BA4EED61AC}" type="pres">
      <dgm:prSet presAssocID="{58BA683F-8498-4C03-994E-4F099E3BE38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F82BE-F769-4508-BFBB-5F34BB411FC0}" srcId="{9AC38C44-7229-4F75-B122-9FEF13910638}" destId="{25ECEFE9-B268-4552-AC68-98041776E6C7}" srcOrd="0" destOrd="0" parTransId="{4C765472-8AF2-4D3F-9AC8-FE6D4A9CBD9C}" sibTransId="{1C56A285-9271-4DAB-9093-E2729BA0207E}"/>
    <dgm:cxn modelId="{99AAE815-A846-4AC3-90C0-48F26084752A}" type="presOf" srcId="{0E115036-3403-41E3-A0CD-A06FDEACC1E8}" destId="{ECD336BB-AF32-4BD1-B37C-0AB1DCF3E427}" srcOrd="0" destOrd="0" presId="urn:microsoft.com/office/officeart/2005/8/layout/vList4"/>
    <dgm:cxn modelId="{933151F5-7517-4990-93BC-EA4E3BBCBDFB}" type="presOf" srcId="{25ECEFE9-B268-4552-AC68-98041776E6C7}" destId="{7D9C76D9-9CA3-482D-9CD7-7120DFFE27BC}" srcOrd="1" destOrd="1" presId="urn:microsoft.com/office/officeart/2005/8/layout/vList4"/>
    <dgm:cxn modelId="{B216079B-5C97-4CBD-99E9-B7BDFD208C5F}" srcId="{0E115036-3403-41E3-A0CD-A06FDEACC1E8}" destId="{9AC38C44-7229-4F75-B122-9FEF13910638}" srcOrd="0" destOrd="0" parTransId="{6BFE48EF-3D5A-41FE-BAA3-23BD6D0F0E8B}" sibTransId="{AC49D12B-630F-453B-8A54-BB4DC126135A}"/>
    <dgm:cxn modelId="{66168D78-FF6E-4ECB-86D0-A3C55FBA7078}" srcId="{0E115036-3403-41E3-A0CD-A06FDEACC1E8}" destId="{58BA683F-8498-4C03-994E-4F099E3BE382}" srcOrd="1" destOrd="0" parTransId="{38BB42B7-9880-4F8F-8CF5-C209C34C75B9}" sibTransId="{828825B2-2B25-4B68-A545-7588BF45D807}"/>
    <dgm:cxn modelId="{CCF46BCA-52F8-4403-8D4A-6522A87DC806}" type="presOf" srcId="{EB6452FE-1F83-416F-B9CA-D8727722D90C}" destId="{38EBDB4C-3218-43BA-8704-07BA4EED61AC}" srcOrd="1" destOrd="1" presId="urn:microsoft.com/office/officeart/2005/8/layout/vList4"/>
    <dgm:cxn modelId="{274EBD0E-DE4D-4D25-8E8F-ED0F0A5279C5}" type="presOf" srcId="{9AC38C44-7229-4F75-B122-9FEF13910638}" destId="{7D9C76D9-9CA3-482D-9CD7-7120DFFE27BC}" srcOrd="1" destOrd="0" presId="urn:microsoft.com/office/officeart/2005/8/layout/vList4"/>
    <dgm:cxn modelId="{E3A45413-D804-4D34-90CA-82AEA410FDA5}" type="presOf" srcId="{9AC38C44-7229-4F75-B122-9FEF13910638}" destId="{FB6D3C22-7D5F-468A-936C-3AE7566DF0E6}" srcOrd="0" destOrd="0" presId="urn:microsoft.com/office/officeart/2005/8/layout/vList4"/>
    <dgm:cxn modelId="{1E888446-3C7F-450E-93D1-AEEABA590B00}" type="presOf" srcId="{58BA683F-8498-4C03-994E-4F099E3BE382}" destId="{E609F61A-86B5-4F80-ABD3-788AA34CC079}" srcOrd="0" destOrd="0" presId="urn:microsoft.com/office/officeart/2005/8/layout/vList4"/>
    <dgm:cxn modelId="{1129748F-A468-495F-A211-E9F24B025DF7}" type="presOf" srcId="{58BA683F-8498-4C03-994E-4F099E3BE382}" destId="{38EBDB4C-3218-43BA-8704-07BA4EED61AC}" srcOrd="1" destOrd="0" presId="urn:microsoft.com/office/officeart/2005/8/layout/vList4"/>
    <dgm:cxn modelId="{85C58A72-20B0-4944-9FB4-C8C16CA4A283}" type="presOf" srcId="{25ECEFE9-B268-4552-AC68-98041776E6C7}" destId="{FB6D3C22-7D5F-468A-936C-3AE7566DF0E6}" srcOrd="0" destOrd="1" presId="urn:microsoft.com/office/officeart/2005/8/layout/vList4"/>
    <dgm:cxn modelId="{4ED3DB7D-CF7B-46C3-B132-33965FAA12AE}" type="presOf" srcId="{EB6452FE-1F83-416F-B9CA-D8727722D90C}" destId="{E609F61A-86B5-4F80-ABD3-788AA34CC079}" srcOrd="0" destOrd="1" presId="urn:microsoft.com/office/officeart/2005/8/layout/vList4"/>
    <dgm:cxn modelId="{EACA0B04-7106-4DEE-ADBF-975EA7DED3B4}" srcId="{58BA683F-8498-4C03-994E-4F099E3BE382}" destId="{EB6452FE-1F83-416F-B9CA-D8727722D90C}" srcOrd="0" destOrd="0" parTransId="{A010CA79-B088-4F1B-89AC-BC88F0204E00}" sibTransId="{DF8354E5-4CC7-4A96-9144-87152D084E3C}"/>
    <dgm:cxn modelId="{BEB3BFD4-15A6-484B-874A-07C480C987E2}" type="presParOf" srcId="{ECD336BB-AF32-4BD1-B37C-0AB1DCF3E427}" destId="{1243C93E-2BC7-449E-BFB3-95CDC755A69C}" srcOrd="0" destOrd="0" presId="urn:microsoft.com/office/officeart/2005/8/layout/vList4"/>
    <dgm:cxn modelId="{69756BED-3E37-4CF6-B872-FB39E236B3BE}" type="presParOf" srcId="{1243C93E-2BC7-449E-BFB3-95CDC755A69C}" destId="{FB6D3C22-7D5F-468A-936C-3AE7566DF0E6}" srcOrd="0" destOrd="0" presId="urn:microsoft.com/office/officeart/2005/8/layout/vList4"/>
    <dgm:cxn modelId="{8FEC00C1-F6CA-4501-81EB-C8FB011D249A}" type="presParOf" srcId="{1243C93E-2BC7-449E-BFB3-95CDC755A69C}" destId="{27D55967-3047-45D0-B670-5DA2144D402F}" srcOrd="1" destOrd="0" presId="urn:microsoft.com/office/officeart/2005/8/layout/vList4"/>
    <dgm:cxn modelId="{EE9908B9-348F-4C68-8C69-B1E26AEB393E}" type="presParOf" srcId="{1243C93E-2BC7-449E-BFB3-95CDC755A69C}" destId="{7D9C76D9-9CA3-482D-9CD7-7120DFFE27BC}" srcOrd="2" destOrd="0" presId="urn:microsoft.com/office/officeart/2005/8/layout/vList4"/>
    <dgm:cxn modelId="{B6CBF4A5-A7EA-4E96-97FD-5E59A97FAB25}" type="presParOf" srcId="{ECD336BB-AF32-4BD1-B37C-0AB1DCF3E427}" destId="{C51DD226-2163-4CCE-8FB9-AECB2C10B5F7}" srcOrd="1" destOrd="0" presId="urn:microsoft.com/office/officeart/2005/8/layout/vList4"/>
    <dgm:cxn modelId="{B0EE2D89-FD4B-4BE3-851D-5373983BE563}" type="presParOf" srcId="{ECD336BB-AF32-4BD1-B37C-0AB1DCF3E427}" destId="{9BB2CAC1-A385-4298-A787-935D7CD98244}" srcOrd="2" destOrd="0" presId="urn:microsoft.com/office/officeart/2005/8/layout/vList4"/>
    <dgm:cxn modelId="{5CF67B82-E66D-4C50-9C35-9C7FC6A41FD8}" type="presParOf" srcId="{9BB2CAC1-A385-4298-A787-935D7CD98244}" destId="{E609F61A-86B5-4F80-ABD3-788AA34CC079}" srcOrd="0" destOrd="0" presId="urn:microsoft.com/office/officeart/2005/8/layout/vList4"/>
    <dgm:cxn modelId="{FE57AD64-62C3-4F40-8185-18C9E68F0748}" type="presParOf" srcId="{9BB2CAC1-A385-4298-A787-935D7CD98244}" destId="{6987D91F-73BA-42D9-8CFB-28EFE17DE1C8}" srcOrd="1" destOrd="0" presId="urn:microsoft.com/office/officeart/2005/8/layout/vList4"/>
    <dgm:cxn modelId="{1216F93C-DA07-4860-934E-D34AC67445CC}" type="presParOf" srcId="{9BB2CAC1-A385-4298-A787-935D7CD98244}" destId="{38EBDB4C-3218-43BA-8704-07BA4EED61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AAC0D-BBE8-4E97-8AD4-8770D4F969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26F823-6D6C-4C04-A7F0-4144530CFA5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/>
            <a:t>Energy minimization</a:t>
          </a:r>
        </a:p>
      </dgm:t>
    </dgm:pt>
    <dgm:pt modelId="{6A9B00F2-CE50-4910-A6C5-9E6573F4CCD1}" type="parTrans" cxnId="{A708FC6D-C1B3-4708-AF9B-541CDF850FA0}">
      <dgm:prSet/>
      <dgm:spPr/>
      <dgm:t>
        <a:bodyPr/>
        <a:lstStyle/>
        <a:p>
          <a:endParaRPr lang="en-US" sz="1600"/>
        </a:p>
      </dgm:t>
    </dgm:pt>
    <dgm:pt modelId="{D6FCE280-A81E-4AF9-AAA1-0A45F301A70A}" type="sibTrans" cxnId="{A708FC6D-C1B3-4708-AF9B-541CDF850FA0}">
      <dgm:prSet/>
      <dgm:spPr/>
      <dgm:t>
        <a:bodyPr/>
        <a:lstStyle/>
        <a:p>
          <a:endParaRPr lang="en-US" sz="1600"/>
        </a:p>
      </dgm:t>
    </dgm:pt>
    <dgm:pt modelId="{0429FBCD-F1E0-4638-A7FE-4EC85A0DFAB9}">
      <dgm:prSet phldrT="[Text]" custT="1"/>
      <dgm:spPr/>
      <dgm:t>
        <a:bodyPr/>
        <a:lstStyle/>
        <a:p>
          <a:r>
            <a:rPr lang="en-US" sz="2400" dirty="0"/>
            <a:t>Steepest descent algorithm</a:t>
          </a:r>
        </a:p>
      </dgm:t>
    </dgm:pt>
    <dgm:pt modelId="{5A507F45-B67F-49A0-9ED4-0C3F6FD29BCD}" type="parTrans" cxnId="{BF97D44B-4EA4-4D7A-A9C0-D87A1D6542C2}">
      <dgm:prSet/>
      <dgm:spPr/>
      <dgm:t>
        <a:bodyPr/>
        <a:lstStyle/>
        <a:p>
          <a:endParaRPr lang="en-US" sz="1600"/>
        </a:p>
      </dgm:t>
    </dgm:pt>
    <dgm:pt modelId="{0962D138-0843-4191-9C92-A3DD7AFC7AC9}" type="sibTrans" cxnId="{BF97D44B-4EA4-4D7A-A9C0-D87A1D6542C2}">
      <dgm:prSet/>
      <dgm:spPr/>
      <dgm:t>
        <a:bodyPr/>
        <a:lstStyle/>
        <a:p>
          <a:endParaRPr lang="en-US" sz="1600"/>
        </a:p>
      </dgm:t>
    </dgm:pt>
    <dgm:pt modelId="{76121710-9C24-46DB-8D83-6CDEE80136F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/>
            <a:t>NVT</a:t>
          </a:r>
        </a:p>
      </dgm:t>
    </dgm:pt>
    <dgm:pt modelId="{A2E8080C-1572-48E1-8307-31F3E9DD26F9}" type="parTrans" cxnId="{4C07D2B5-25A2-4273-A342-B0703D046DED}">
      <dgm:prSet/>
      <dgm:spPr/>
      <dgm:t>
        <a:bodyPr/>
        <a:lstStyle/>
        <a:p>
          <a:endParaRPr lang="en-US" sz="1600"/>
        </a:p>
      </dgm:t>
    </dgm:pt>
    <dgm:pt modelId="{6426702D-F0CF-4FE4-9A54-CB736429450F}" type="sibTrans" cxnId="{4C07D2B5-25A2-4273-A342-B0703D046DED}">
      <dgm:prSet/>
      <dgm:spPr/>
      <dgm:t>
        <a:bodyPr/>
        <a:lstStyle/>
        <a:p>
          <a:endParaRPr lang="en-US" sz="1600"/>
        </a:p>
      </dgm:t>
    </dgm:pt>
    <dgm:pt modelId="{9ACDA3AF-6D4D-4438-B403-65141A82B439}">
      <dgm:prSet phldrT="[Text]" custT="1"/>
      <dgm:spPr/>
      <dgm:t>
        <a:bodyPr/>
        <a:lstStyle/>
        <a:p>
          <a:r>
            <a:rPr lang="en-US" sz="2400" dirty="0" err="1"/>
            <a:t>Nsteps</a:t>
          </a:r>
          <a:r>
            <a:rPr lang="en-US" sz="2400" dirty="0"/>
            <a:t> = 50000</a:t>
          </a:r>
        </a:p>
      </dgm:t>
    </dgm:pt>
    <dgm:pt modelId="{26856955-BC0E-4385-ADCF-F36FF52B902B}" type="parTrans" cxnId="{EDE75A1D-6C15-4D0A-A43B-5D5C0456FDC8}">
      <dgm:prSet/>
      <dgm:spPr/>
      <dgm:t>
        <a:bodyPr/>
        <a:lstStyle/>
        <a:p>
          <a:endParaRPr lang="en-US" sz="1600"/>
        </a:p>
      </dgm:t>
    </dgm:pt>
    <dgm:pt modelId="{61F14C2A-C82E-400F-94CC-E6A1F4394560}" type="sibTrans" cxnId="{EDE75A1D-6C15-4D0A-A43B-5D5C0456FDC8}">
      <dgm:prSet/>
      <dgm:spPr/>
      <dgm:t>
        <a:bodyPr/>
        <a:lstStyle/>
        <a:p>
          <a:endParaRPr lang="en-US" sz="1600"/>
        </a:p>
      </dgm:t>
    </dgm:pt>
    <dgm:pt modelId="{931747C1-CF30-45EA-944C-92105696633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/>
            <a:t>NPT</a:t>
          </a:r>
        </a:p>
      </dgm:t>
    </dgm:pt>
    <dgm:pt modelId="{9F20040B-C321-4AED-A29D-2C0667470C64}" type="parTrans" cxnId="{E886D808-37FB-435C-811F-8F436C4AD2A6}">
      <dgm:prSet/>
      <dgm:spPr/>
      <dgm:t>
        <a:bodyPr/>
        <a:lstStyle/>
        <a:p>
          <a:endParaRPr lang="en-US" sz="1600"/>
        </a:p>
      </dgm:t>
    </dgm:pt>
    <dgm:pt modelId="{24700CA1-7A81-4B87-B3C4-09DC52FA4CCE}" type="sibTrans" cxnId="{E886D808-37FB-435C-811F-8F436C4AD2A6}">
      <dgm:prSet/>
      <dgm:spPr/>
      <dgm:t>
        <a:bodyPr/>
        <a:lstStyle/>
        <a:p>
          <a:endParaRPr lang="en-US" sz="1600"/>
        </a:p>
      </dgm:t>
    </dgm:pt>
    <dgm:pt modelId="{E05E8470-F9C6-40DC-AD60-D78C8855BF51}">
      <dgm:prSet phldrT="[Text]" custT="1"/>
      <dgm:spPr/>
      <dgm:t>
        <a:bodyPr/>
        <a:lstStyle/>
        <a:p>
          <a:r>
            <a:rPr lang="en-US" sz="2400" dirty="0" err="1"/>
            <a:t>Nsteps</a:t>
          </a:r>
          <a:r>
            <a:rPr lang="en-US" sz="2400" dirty="0"/>
            <a:t> = 1000000</a:t>
          </a:r>
        </a:p>
      </dgm:t>
    </dgm:pt>
    <dgm:pt modelId="{67930222-72B9-48E4-962E-96FD96FFA63C}" type="parTrans" cxnId="{E6DED2BA-545B-4F29-B068-F757D1802228}">
      <dgm:prSet/>
      <dgm:spPr/>
      <dgm:t>
        <a:bodyPr/>
        <a:lstStyle/>
        <a:p>
          <a:endParaRPr lang="en-US" sz="1600"/>
        </a:p>
      </dgm:t>
    </dgm:pt>
    <dgm:pt modelId="{49FC1DB5-F5B4-4D32-AE67-7643E511C444}" type="sibTrans" cxnId="{E6DED2BA-545B-4F29-B068-F757D1802228}">
      <dgm:prSet/>
      <dgm:spPr/>
      <dgm:t>
        <a:bodyPr/>
        <a:lstStyle/>
        <a:p>
          <a:endParaRPr lang="en-US" sz="1600"/>
        </a:p>
      </dgm:t>
    </dgm:pt>
    <dgm:pt modelId="{0A4437E0-16CF-43CB-9499-AC31A26FECB3}">
      <dgm:prSet phldrT="[Text]" custT="1"/>
      <dgm:spPr/>
      <dgm:t>
        <a:bodyPr/>
        <a:lstStyle/>
        <a:p>
          <a:r>
            <a:rPr lang="en-US" sz="2400" b="0" i="0" dirty="0"/>
            <a:t>Time step = 2 fs</a:t>
          </a:r>
          <a:endParaRPr lang="en-US" sz="2400" dirty="0"/>
        </a:p>
      </dgm:t>
    </dgm:pt>
    <dgm:pt modelId="{062C04C4-7138-4668-B05A-CD7971151D50}" type="parTrans" cxnId="{BC368609-F380-4F7F-A049-69CCF83FC833}">
      <dgm:prSet/>
      <dgm:spPr/>
      <dgm:t>
        <a:bodyPr/>
        <a:lstStyle/>
        <a:p>
          <a:endParaRPr lang="en-US" sz="1600"/>
        </a:p>
      </dgm:t>
    </dgm:pt>
    <dgm:pt modelId="{B310C883-A716-4199-B43E-7CABC38C3625}" type="sibTrans" cxnId="{BC368609-F380-4F7F-A049-69CCF83FC833}">
      <dgm:prSet/>
      <dgm:spPr/>
      <dgm:t>
        <a:bodyPr/>
        <a:lstStyle/>
        <a:p>
          <a:endParaRPr lang="en-US" sz="1600"/>
        </a:p>
      </dgm:t>
    </dgm:pt>
    <dgm:pt modelId="{73510500-BCFF-4B00-B98B-2B5DC525CBBF}">
      <dgm:prSet phldrT="[Text]" custT="1"/>
      <dgm:spPr/>
      <dgm:t>
        <a:bodyPr/>
        <a:lstStyle/>
        <a:p>
          <a:r>
            <a:rPr lang="en-US" sz="2400" dirty="0"/>
            <a:t>T </a:t>
          </a:r>
          <a:r>
            <a:rPr lang="ru-RU" sz="2400" dirty="0"/>
            <a:t>≈</a:t>
          </a:r>
          <a:r>
            <a:rPr lang="en-US" sz="2400" dirty="0"/>
            <a:t> 300K</a:t>
          </a:r>
        </a:p>
      </dgm:t>
    </dgm:pt>
    <dgm:pt modelId="{415A8AF0-34B6-4FE2-9D06-B382474584CA}" type="parTrans" cxnId="{999981D7-FCA5-4A2E-8A19-D28B59C30DE9}">
      <dgm:prSet/>
      <dgm:spPr/>
      <dgm:t>
        <a:bodyPr/>
        <a:lstStyle/>
        <a:p>
          <a:endParaRPr lang="en-US" sz="1600"/>
        </a:p>
      </dgm:t>
    </dgm:pt>
    <dgm:pt modelId="{952B6CE1-D983-4EC4-9653-C4F8A3319312}" type="sibTrans" cxnId="{999981D7-FCA5-4A2E-8A19-D28B59C30DE9}">
      <dgm:prSet/>
      <dgm:spPr/>
      <dgm:t>
        <a:bodyPr/>
        <a:lstStyle/>
        <a:p>
          <a:endParaRPr lang="en-US" sz="1600"/>
        </a:p>
      </dgm:t>
    </dgm:pt>
    <dgm:pt modelId="{D6D4A802-43EE-4FD6-AC35-223DE4E58BF0}">
      <dgm:prSet phldrT="[Text]" custT="1"/>
      <dgm:spPr/>
      <dgm:t>
        <a:bodyPr/>
        <a:lstStyle/>
        <a:p>
          <a:r>
            <a:rPr lang="en-US" sz="2400" b="0" i="0" dirty="0"/>
            <a:t>Berendsen thermostat</a:t>
          </a:r>
          <a:endParaRPr lang="en-US" sz="2400" dirty="0"/>
        </a:p>
      </dgm:t>
    </dgm:pt>
    <dgm:pt modelId="{810A62A7-0B8D-43A0-8CA2-1C42C23D8A7B}" type="parTrans" cxnId="{39E3D409-E33E-434F-8C2A-3E791C8DC213}">
      <dgm:prSet/>
      <dgm:spPr/>
      <dgm:t>
        <a:bodyPr/>
        <a:lstStyle/>
        <a:p>
          <a:endParaRPr lang="en-US" sz="1600"/>
        </a:p>
      </dgm:t>
    </dgm:pt>
    <dgm:pt modelId="{14C4E166-33BB-4E77-8746-12CBDBB8B784}" type="sibTrans" cxnId="{39E3D409-E33E-434F-8C2A-3E791C8DC213}">
      <dgm:prSet/>
      <dgm:spPr/>
      <dgm:t>
        <a:bodyPr/>
        <a:lstStyle/>
        <a:p>
          <a:endParaRPr lang="en-US" sz="1600"/>
        </a:p>
      </dgm:t>
    </dgm:pt>
    <dgm:pt modelId="{5B0F8158-C749-467D-AEEE-CCDDD839FDBB}">
      <dgm:prSet phldrT="[Text]" custT="1"/>
      <dgm:spPr/>
      <dgm:t>
        <a:bodyPr/>
        <a:lstStyle/>
        <a:p>
          <a:r>
            <a:rPr lang="en-US" sz="2400" b="0" i="0" dirty="0"/>
            <a:t>Time step = 2 fs</a:t>
          </a:r>
          <a:endParaRPr lang="en-US" sz="2400" dirty="0"/>
        </a:p>
      </dgm:t>
    </dgm:pt>
    <dgm:pt modelId="{E65E9228-543D-41DD-8228-607CFA50CCEF}" type="parTrans" cxnId="{C87F5C82-659B-4533-9D24-6B4808595601}">
      <dgm:prSet/>
      <dgm:spPr/>
      <dgm:t>
        <a:bodyPr/>
        <a:lstStyle/>
        <a:p>
          <a:endParaRPr lang="en-US" sz="1600"/>
        </a:p>
      </dgm:t>
    </dgm:pt>
    <dgm:pt modelId="{0D06F145-8B47-4369-BF10-1A4B00AA8CC1}" type="sibTrans" cxnId="{C87F5C82-659B-4533-9D24-6B4808595601}">
      <dgm:prSet/>
      <dgm:spPr/>
      <dgm:t>
        <a:bodyPr/>
        <a:lstStyle/>
        <a:p>
          <a:endParaRPr lang="en-US" sz="1600"/>
        </a:p>
      </dgm:t>
    </dgm:pt>
    <dgm:pt modelId="{D25FEDFB-00DC-467B-8A71-5E6398510942}">
      <dgm:prSet phldrT="[Text]" custT="1"/>
      <dgm:spPr/>
      <dgm:t>
        <a:bodyPr/>
        <a:lstStyle/>
        <a:p>
          <a:r>
            <a:rPr lang="en-US" sz="2400" dirty="0"/>
            <a:t>P </a:t>
          </a:r>
          <a:r>
            <a:rPr lang="ru-RU" sz="2400" dirty="0"/>
            <a:t>≈</a:t>
          </a:r>
          <a:r>
            <a:rPr lang="en-US" sz="2400" dirty="0"/>
            <a:t> 1.05 bar</a:t>
          </a:r>
        </a:p>
      </dgm:t>
    </dgm:pt>
    <dgm:pt modelId="{8B4950D0-C01B-44D1-9EFC-778186857DFD}" type="parTrans" cxnId="{6134E7CE-B75A-422D-AF64-AABC386C0E7E}">
      <dgm:prSet/>
      <dgm:spPr/>
      <dgm:t>
        <a:bodyPr/>
        <a:lstStyle/>
        <a:p>
          <a:endParaRPr lang="en-US" sz="1600"/>
        </a:p>
      </dgm:t>
    </dgm:pt>
    <dgm:pt modelId="{AA1C9284-D26C-4698-9B23-3CDFBBC2F548}" type="sibTrans" cxnId="{6134E7CE-B75A-422D-AF64-AABC386C0E7E}">
      <dgm:prSet/>
      <dgm:spPr/>
      <dgm:t>
        <a:bodyPr/>
        <a:lstStyle/>
        <a:p>
          <a:endParaRPr lang="en-US" sz="1600"/>
        </a:p>
      </dgm:t>
    </dgm:pt>
    <dgm:pt modelId="{30E56EC3-7B55-4E63-981E-8033A392D251}">
      <dgm:prSet phldrT="[Text]" custT="1"/>
      <dgm:spPr/>
      <dgm:t>
        <a:bodyPr/>
        <a:lstStyle/>
        <a:p>
          <a:r>
            <a:rPr lang="en-US" sz="2400" dirty="0"/>
            <a:t>P</a:t>
          </a:r>
          <a:r>
            <a:rPr lang="ru-RU" sz="2400" dirty="0" err="1"/>
            <a:t>arrinello-Rahman</a:t>
          </a:r>
          <a:r>
            <a:rPr lang="ru-RU" sz="2400" dirty="0"/>
            <a:t> </a:t>
          </a:r>
          <a:r>
            <a:rPr lang="en-US" sz="2400" dirty="0" err="1"/>
            <a:t>barostat</a:t>
          </a:r>
          <a:endParaRPr lang="en-US" sz="2400" dirty="0"/>
        </a:p>
      </dgm:t>
    </dgm:pt>
    <dgm:pt modelId="{9FA330C1-A19B-42DD-881B-51EA98EDA87C}" type="parTrans" cxnId="{C5039919-2642-4105-A59F-D11D4F58E8D5}">
      <dgm:prSet/>
      <dgm:spPr/>
      <dgm:t>
        <a:bodyPr/>
        <a:lstStyle/>
        <a:p>
          <a:endParaRPr lang="en-US" sz="1600"/>
        </a:p>
      </dgm:t>
    </dgm:pt>
    <dgm:pt modelId="{B04F5439-679E-4A88-ABE6-DEA47B70F077}" type="sibTrans" cxnId="{C5039919-2642-4105-A59F-D11D4F58E8D5}">
      <dgm:prSet/>
      <dgm:spPr/>
      <dgm:t>
        <a:bodyPr/>
        <a:lstStyle/>
        <a:p>
          <a:endParaRPr lang="en-US" sz="1600"/>
        </a:p>
      </dgm:t>
    </dgm:pt>
    <dgm:pt modelId="{88ECF8F5-B5DA-417A-9916-E428F61DC427}" type="pres">
      <dgm:prSet presAssocID="{F7BAAC0D-BBE8-4E97-8AD4-8770D4F96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E325B-61A1-4376-9DDF-44873F8796E9}" type="pres">
      <dgm:prSet presAssocID="{F126F823-6D6C-4C04-A7F0-4144530CFA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2AED3-433B-4BF5-B6A6-6B998A87E716}" type="pres">
      <dgm:prSet presAssocID="{F126F823-6D6C-4C04-A7F0-4144530CFA5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4E2DE-6FBC-4136-B57B-6864F15DF8C8}" type="pres">
      <dgm:prSet presAssocID="{76121710-9C24-46DB-8D83-6CDEE80136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7AA8D-BD53-40A0-BCEB-5E94ADB583DE}" type="pres">
      <dgm:prSet presAssocID="{76121710-9C24-46DB-8D83-6CDEE80136F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DF0A3-7325-4A11-A0A8-9F796B0071AA}" type="pres">
      <dgm:prSet presAssocID="{931747C1-CF30-45EA-944C-9210569663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A0DB7-C898-446A-81DE-C8DFCE28EF54}" type="pres">
      <dgm:prSet presAssocID="{931747C1-CF30-45EA-944C-92105696633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6D42A-46FB-42E3-B183-6B74F555E8FE}" type="presOf" srcId="{F7BAAC0D-BBE8-4E97-8AD4-8770D4F96935}" destId="{88ECF8F5-B5DA-417A-9916-E428F61DC427}" srcOrd="0" destOrd="0" presId="urn:microsoft.com/office/officeart/2005/8/layout/vList2"/>
    <dgm:cxn modelId="{C98478A0-80A9-44D3-966F-968573ABE080}" type="presOf" srcId="{D25FEDFB-00DC-467B-8A71-5E6398510942}" destId="{5ACA0DB7-C898-446A-81DE-C8DFCE28EF54}" srcOrd="0" destOrd="2" presId="urn:microsoft.com/office/officeart/2005/8/layout/vList2"/>
    <dgm:cxn modelId="{BC368609-F380-4F7F-A049-69CCF83FC833}" srcId="{76121710-9C24-46DB-8D83-6CDEE80136FC}" destId="{0A4437E0-16CF-43CB-9499-AC31A26FECB3}" srcOrd="1" destOrd="0" parTransId="{062C04C4-7138-4668-B05A-CD7971151D50}" sibTransId="{B310C883-A716-4199-B43E-7CABC38C3625}"/>
    <dgm:cxn modelId="{C5039919-2642-4105-A59F-D11D4F58E8D5}" srcId="{931747C1-CF30-45EA-944C-921056966333}" destId="{30E56EC3-7B55-4E63-981E-8033A392D251}" srcOrd="3" destOrd="0" parTransId="{9FA330C1-A19B-42DD-881B-51EA98EDA87C}" sibTransId="{B04F5439-679E-4A88-ABE6-DEA47B70F077}"/>
    <dgm:cxn modelId="{C6DD44C4-BC97-4BC3-828C-0BCC619945FC}" type="presOf" srcId="{E05E8470-F9C6-40DC-AD60-D78C8855BF51}" destId="{5ACA0DB7-C898-446A-81DE-C8DFCE28EF54}" srcOrd="0" destOrd="0" presId="urn:microsoft.com/office/officeart/2005/8/layout/vList2"/>
    <dgm:cxn modelId="{B600B5E8-68B5-4763-94AB-4836D5614AB0}" type="presOf" srcId="{5B0F8158-C749-467D-AEEE-CCDDD839FDBB}" destId="{5ACA0DB7-C898-446A-81DE-C8DFCE28EF54}" srcOrd="0" destOrd="1" presId="urn:microsoft.com/office/officeart/2005/8/layout/vList2"/>
    <dgm:cxn modelId="{DD9ACCED-4DC6-42B0-8104-53F79B70E416}" type="presOf" srcId="{9ACDA3AF-6D4D-4438-B403-65141A82B439}" destId="{1A07AA8D-BD53-40A0-BCEB-5E94ADB583DE}" srcOrd="0" destOrd="0" presId="urn:microsoft.com/office/officeart/2005/8/layout/vList2"/>
    <dgm:cxn modelId="{19F2DA6E-4F28-4259-A6DF-A7932F862F86}" type="presOf" srcId="{73510500-BCFF-4B00-B98B-2B5DC525CBBF}" destId="{1A07AA8D-BD53-40A0-BCEB-5E94ADB583DE}" srcOrd="0" destOrd="2" presId="urn:microsoft.com/office/officeart/2005/8/layout/vList2"/>
    <dgm:cxn modelId="{3256F4A9-2165-46B1-A8AD-1C905B4A9DF9}" type="presOf" srcId="{931747C1-CF30-45EA-944C-921056966333}" destId="{E20DF0A3-7325-4A11-A0A8-9F796B0071AA}" srcOrd="0" destOrd="0" presId="urn:microsoft.com/office/officeart/2005/8/layout/vList2"/>
    <dgm:cxn modelId="{F276996A-6849-48FC-B02D-EA956482E9C3}" type="presOf" srcId="{0A4437E0-16CF-43CB-9499-AC31A26FECB3}" destId="{1A07AA8D-BD53-40A0-BCEB-5E94ADB583DE}" srcOrd="0" destOrd="1" presId="urn:microsoft.com/office/officeart/2005/8/layout/vList2"/>
    <dgm:cxn modelId="{C87F5C82-659B-4533-9D24-6B4808595601}" srcId="{931747C1-CF30-45EA-944C-921056966333}" destId="{5B0F8158-C749-467D-AEEE-CCDDD839FDBB}" srcOrd="1" destOrd="0" parTransId="{E65E9228-543D-41DD-8228-607CFA50CCEF}" sibTransId="{0D06F145-8B47-4369-BF10-1A4B00AA8CC1}"/>
    <dgm:cxn modelId="{BF97D44B-4EA4-4D7A-A9C0-D87A1D6542C2}" srcId="{F126F823-6D6C-4C04-A7F0-4144530CFA51}" destId="{0429FBCD-F1E0-4638-A7FE-4EC85A0DFAB9}" srcOrd="0" destOrd="0" parTransId="{5A507F45-B67F-49A0-9ED4-0C3F6FD29BCD}" sibTransId="{0962D138-0843-4191-9C92-A3DD7AFC7AC9}"/>
    <dgm:cxn modelId="{E6DED2BA-545B-4F29-B068-F757D1802228}" srcId="{931747C1-CF30-45EA-944C-921056966333}" destId="{E05E8470-F9C6-40DC-AD60-D78C8855BF51}" srcOrd="0" destOrd="0" parTransId="{67930222-72B9-48E4-962E-96FD96FFA63C}" sibTransId="{49FC1DB5-F5B4-4D32-AE67-7643E511C444}"/>
    <dgm:cxn modelId="{699AA233-C34E-4EDD-8622-5D91C0837BE7}" type="presOf" srcId="{D6D4A802-43EE-4FD6-AC35-223DE4E58BF0}" destId="{1A07AA8D-BD53-40A0-BCEB-5E94ADB583DE}" srcOrd="0" destOrd="3" presId="urn:microsoft.com/office/officeart/2005/8/layout/vList2"/>
    <dgm:cxn modelId="{E886D808-37FB-435C-811F-8F436C4AD2A6}" srcId="{F7BAAC0D-BBE8-4E97-8AD4-8770D4F96935}" destId="{931747C1-CF30-45EA-944C-921056966333}" srcOrd="2" destOrd="0" parTransId="{9F20040B-C321-4AED-A29D-2C0667470C64}" sibTransId="{24700CA1-7A81-4B87-B3C4-09DC52FA4CCE}"/>
    <dgm:cxn modelId="{A708FC6D-C1B3-4708-AF9B-541CDF850FA0}" srcId="{F7BAAC0D-BBE8-4E97-8AD4-8770D4F96935}" destId="{F126F823-6D6C-4C04-A7F0-4144530CFA51}" srcOrd="0" destOrd="0" parTransId="{6A9B00F2-CE50-4910-A6C5-9E6573F4CCD1}" sibTransId="{D6FCE280-A81E-4AF9-AAA1-0A45F301A70A}"/>
    <dgm:cxn modelId="{D2A5FD58-6D7D-4EA6-A0D3-4D070A2385D5}" type="presOf" srcId="{30E56EC3-7B55-4E63-981E-8033A392D251}" destId="{5ACA0DB7-C898-446A-81DE-C8DFCE28EF54}" srcOrd="0" destOrd="3" presId="urn:microsoft.com/office/officeart/2005/8/layout/vList2"/>
    <dgm:cxn modelId="{BB77E987-4161-4A9E-B326-22164AE2B61A}" type="presOf" srcId="{F126F823-6D6C-4C04-A7F0-4144530CFA51}" destId="{8FDE325B-61A1-4376-9DDF-44873F8796E9}" srcOrd="0" destOrd="0" presId="urn:microsoft.com/office/officeart/2005/8/layout/vList2"/>
    <dgm:cxn modelId="{999981D7-FCA5-4A2E-8A19-D28B59C30DE9}" srcId="{76121710-9C24-46DB-8D83-6CDEE80136FC}" destId="{73510500-BCFF-4B00-B98B-2B5DC525CBBF}" srcOrd="2" destOrd="0" parTransId="{415A8AF0-34B6-4FE2-9D06-B382474584CA}" sibTransId="{952B6CE1-D983-4EC4-9653-C4F8A3319312}"/>
    <dgm:cxn modelId="{4D59ACA6-2394-43F8-9053-D4EF4FB668F4}" type="presOf" srcId="{0429FBCD-F1E0-4638-A7FE-4EC85A0DFAB9}" destId="{5742AED3-433B-4BF5-B6A6-6B998A87E716}" srcOrd="0" destOrd="0" presId="urn:microsoft.com/office/officeart/2005/8/layout/vList2"/>
    <dgm:cxn modelId="{2750CEE0-40D9-430B-A9E9-1B6890BD12C5}" type="presOf" srcId="{76121710-9C24-46DB-8D83-6CDEE80136FC}" destId="{B7D4E2DE-6FBC-4136-B57B-6864F15DF8C8}" srcOrd="0" destOrd="0" presId="urn:microsoft.com/office/officeart/2005/8/layout/vList2"/>
    <dgm:cxn modelId="{6134E7CE-B75A-422D-AF64-AABC386C0E7E}" srcId="{931747C1-CF30-45EA-944C-921056966333}" destId="{D25FEDFB-00DC-467B-8A71-5E6398510942}" srcOrd="2" destOrd="0" parTransId="{8B4950D0-C01B-44D1-9EFC-778186857DFD}" sibTransId="{AA1C9284-D26C-4698-9B23-3CDFBBC2F548}"/>
    <dgm:cxn modelId="{39E3D409-E33E-434F-8C2A-3E791C8DC213}" srcId="{76121710-9C24-46DB-8D83-6CDEE80136FC}" destId="{D6D4A802-43EE-4FD6-AC35-223DE4E58BF0}" srcOrd="3" destOrd="0" parTransId="{810A62A7-0B8D-43A0-8CA2-1C42C23D8A7B}" sibTransId="{14C4E166-33BB-4E77-8746-12CBDBB8B784}"/>
    <dgm:cxn modelId="{EDE75A1D-6C15-4D0A-A43B-5D5C0456FDC8}" srcId="{76121710-9C24-46DB-8D83-6CDEE80136FC}" destId="{9ACDA3AF-6D4D-4438-B403-65141A82B439}" srcOrd="0" destOrd="0" parTransId="{26856955-BC0E-4385-ADCF-F36FF52B902B}" sibTransId="{61F14C2A-C82E-400F-94CC-E6A1F4394560}"/>
    <dgm:cxn modelId="{4C07D2B5-25A2-4273-A342-B0703D046DED}" srcId="{F7BAAC0D-BBE8-4E97-8AD4-8770D4F96935}" destId="{76121710-9C24-46DB-8D83-6CDEE80136FC}" srcOrd="1" destOrd="0" parTransId="{A2E8080C-1572-48E1-8307-31F3E9DD26F9}" sibTransId="{6426702D-F0CF-4FE4-9A54-CB736429450F}"/>
    <dgm:cxn modelId="{FB258396-383A-4835-8158-20BDB3E37130}" type="presParOf" srcId="{88ECF8F5-B5DA-417A-9916-E428F61DC427}" destId="{8FDE325B-61A1-4376-9DDF-44873F8796E9}" srcOrd="0" destOrd="0" presId="urn:microsoft.com/office/officeart/2005/8/layout/vList2"/>
    <dgm:cxn modelId="{B4B9419B-C000-4BE3-8072-3467A10A00FE}" type="presParOf" srcId="{88ECF8F5-B5DA-417A-9916-E428F61DC427}" destId="{5742AED3-433B-4BF5-B6A6-6B998A87E716}" srcOrd="1" destOrd="0" presId="urn:microsoft.com/office/officeart/2005/8/layout/vList2"/>
    <dgm:cxn modelId="{30F96A86-8A98-46A3-B2BE-38060E80FA3E}" type="presParOf" srcId="{88ECF8F5-B5DA-417A-9916-E428F61DC427}" destId="{B7D4E2DE-6FBC-4136-B57B-6864F15DF8C8}" srcOrd="2" destOrd="0" presId="urn:microsoft.com/office/officeart/2005/8/layout/vList2"/>
    <dgm:cxn modelId="{D11A93C0-3BD9-4BE3-B111-AAEA25A5A689}" type="presParOf" srcId="{88ECF8F5-B5DA-417A-9916-E428F61DC427}" destId="{1A07AA8D-BD53-40A0-BCEB-5E94ADB583DE}" srcOrd="3" destOrd="0" presId="urn:microsoft.com/office/officeart/2005/8/layout/vList2"/>
    <dgm:cxn modelId="{01E5E425-5F59-4EC9-AD3F-75A59DA4DE4C}" type="presParOf" srcId="{88ECF8F5-B5DA-417A-9916-E428F61DC427}" destId="{E20DF0A3-7325-4A11-A0A8-9F796B0071AA}" srcOrd="4" destOrd="0" presId="urn:microsoft.com/office/officeart/2005/8/layout/vList2"/>
    <dgm:cxn modelId="{CFDBDA0D-6611-451A-A09E-873D73D6846D}" type="presParOf" srcId="{88ECF8F5-B5DA-417A-9916-E428F61DC427}" destId="{5ACA0DB7-C898-446A-81DE-C8DFCE28EF5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AAC0D-BBE8-4E97-8AD4-8770D4F969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26F823-6D6C-4C04-A7F0-4144530CFA5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QM/EFP</a:t>
          </a:r>
          <a:endParaRPr lang="en-US" sz="2400" b="1" dirty="0"/>
        </a:p>
      </dgm:t>
    </dgm:pt>
    <dgm:pt modelId="{6A9B00F2-CE50-4910-A6C5-9E6573F4CCD1}" type="parTrans" cxnId="{A708FC6D-C1B3-4708-AF9B-541CDF850FA0}">
      <dgm:prSet/>
      <dgm:spPr/>
      <dgm:t>
        <a:bodyPr/>
        <a:lstStyle/>
        <a:p>
          <a:endParaRPr lang="en-US" sz="1600"/>
        </a:p>
      </dgm:t>
    </dgm:pt>
    <dgm:pt modelId="{D6FCE280-A81E-4AF9-AAA1-0A45F301A70A}" type="sibTrans" cxnId="{A708FC6D-C1B3-4708-AF9B-541CDF850FA0}">
      <dgm:prSet/>
      <dgm:spPr/>
      <dgm:t>
        <a:bodyPr/>
        <a:lstStyle/>
        <a:p>
          <a:endParaRPr lang="en-US" sz="1600"/>
        </a:p>
      </dgm:t>
    </dgm:pt>
    <dgm:pt modelId="{0429FBCD-F1E0-4638-A7FE-4EC85A0DFAB9}">
      <dgm:prSet phldrT="[Text]" custT="1"/>
      <dgm:spPr/>
      <dgm:t>
        <a:bodyPr/>
        <a:lstStyle/>
        <a:p>
          <a:r>
            <a:rPr lang="en-US" sz="2000" b="0" i="0" dirty="0" smtClean="0"/>
            <a:t>TD-DFT/PBE0</a:t>
          </a:r>
          <a:endParaRPr lang="en-US" sz="2000" dirty="0"/>
        </a:p>
      </dgm:t>
    </dgm:pt>
    <dgm:pt modelId="{5A507F45-B67F-49A0-9ED4-0C3F6FD29BCD}" type="parTrans" cxnId="{BF97D44B-4EA4-4D7A-A9C0-D87A1D6542C2}">
      <dgm:prSet/>
      <dgm:spPr/>
      <dgm:t>
        <a:bodyPr/>
        <a:lstStyle/>
        <a:p>
          <a:endParaRPr lang="en-US" sz="1600"/>
        </a:p>
      </dgm:t>
    </dgm:pt>
    <dgm:pt modelId="{0962D138-0843-4191-9C92-A3DD7AFC7AC9}" type="sibTrans" cxnId="{BF97D44B-4EA4-4D7A-A9C0-D87A1D6542C2}">
      <dgm:prSet/>
      <dgm:spPr/>
      <dgm:t>
        <a:bodyPr/>
        <a:lstStyle/>
        <a:p>
          <a:endParaRPr lang="en-US" sz="1600"/>
        </a:p>
      </dgm:t>
    </dgm:pt>
    <dgm:pt modelId="{76121710-9C24-46DB-8D83-6CDEE80136F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QM/MM</a:t>
          </a:r>
          <a:endParaRPr lang="en-US" sz="2400" b="1" dirty="0"/>
        </a:p>
      </dgm:t>
    </dgm:pt>
    <dgm:pt modelId="{A2E8080C-1572-48E1-8307-31F3E9DD26F9}" type="parTrans" cxnId="{4C07D2B5-25A2-4273-A342-B0703D046DED}">
      <dgm:prSet/>
      <dgm:spPr/>
      <dgm:t>
        <a:bodyPr/>
        <a:lstStyle/>
        <a:p>
          <a:endParaRPr lang="en-US" sz="1600"/>
        </a:p>
      </dgm:t>
    </dgm:pt>
    <dgm:pt modelId="{6426702D-F0CF-4FE4-9A54-CB736429450F}" type="sibTrans" cxnId="{4C07D2B5-25A2-4273-A342-B0703D046DED}">
      <dgm:prSet/>
      <dgm:spPr/>
      <dgm:t>
        <a:bodyPr/>
        <a:lstStyle/>
        <a:p>
          <a:endParaRPr lang="en-US" sz="1600"/>
        </a:p>
      </dgm:t>
    </dgm:pt>
    <dgm:pt modelId="{9ACDA3AF-6D4D-4438-B403-65141A82B439}">
      <dgm:prSet phldrT="[Text]" custT="1"/>
      <dgm:spPr/>
      <dgm:t>
        <a:bodyPr/>
        <a:lstStyle/>
        <a:p>
          <a:r>
            <a:rPr lang="en-US" sz="2000" b="0" i="0" dirty="0" smtClean="0"/>
            <a:t>TD-DFT/PBE0</a:t>
          </a:r>
          <a:endParaRPr lang="en-US" sz="2000" dirty="0"/>
        </a:p>
      </dgm:t>
    </dgm:pt>
    <dgm:pt modelId="{26856955-BC0E-4385-ADCF-F36FF52B902B}" type="parTrans" cxnId="{EDE75A1D-6C15-4D0A-A43B-5D5C0456FDC8}">
      <dgm:prSet/>
      <dgm:spPr/>
      <dgm:t>
        <a:bodyPr/>
        <a:lstStyle/>
        <a:p>
          <a:endParaRPr lang="en-US" sz="1600"/>
        </a:p>
      </dgm:t>
    </dgm:pt>
    <dgm:pt modelId="{61F14C2A-C82E-400F-94CC-E6A1F4394560}" type="sibTrans" cxnId="{EDE75A1D-6C15-4D0A-A43B-5D5C0456FDC8}">
      <dgm:prSet/>
      <dgm:spPr/>
      <dgm:t>
        <a:bodyPr/>
        <a:lstStyle/>
        <a:p>
          <a:endParaRPr lang="en-US" sz="1600"/>
        </a:p>
      </dgm:t>
    </dgm:pt>
    <dgm:pt modelId="{931747C1-CF30-45EA-944C-92105696633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FMO</a:t>
          </a:r>
          <a:endParaRPr lang="en-US" sz="2400" b="1" dirty="0"/>
        </a:p>
      </dgm:t>
    </dgm:pt>
    <dgm:pt modelId="{9F20040B-C321-4AED-A29D-2C0667470C64}" type="parTrans" cxnId="{E886D808-37FB-435C-811F-8F436C4AD2A6}">
      <dgm:prSet/>
      <dgm:spPr/>
      <dgm:t>
        <a:bodyPr/>
        <a:lstStyle/>
        <a:p>
          <a:endParaRPr lang="en-US" sz="1600"/>
        </a:p>
      </dgm:t>
    </dgm:pt>
    <dgm:pt modelId="{24700CA1-7A81-4B87-B3C4-09DC52FA4CCE}" type="sibTrans" cxnId="{E886D808-37FB-435C-811F-8F436C4AD2A6}">
      <dgm:prSet/>
      <dgm:spPr/>
      <dgm:t>
        <a:bodyPr/>
        <a:lstStyle/>
        <a:p>
          <a:endParaRPr lang="en-US" sz="1600"/>
        </a:p>
      </dgm:t>
    </dgm:pt>
    <dgm:pt modelId="{E05E8470-F9C6-40DC-AD60-D78C8855BF51}">
      <dgm:prSet phldrT="[Text]" custT="1"/>
      <dgm:spPr/>
      <dgm:t>
        <a:bodyPr/>
        <a:lstStyle/>
        <a:p>
          <a:r>
            <a:rPr lang="en-US" sz="2000" b="0" i="0" dirty="0" smtClean="0"/>
            <a:t>TD-DFT/PBE0</a:t>
          </a:r>
          <a:endParaRPr lang="en-US" sz="2000" dirty="0"/>
        </a:p>
      </dgm:t>
    </dgm:pt>
    <dgm:pt modelId="{67930222-72B9-48E4-962E-96FD96FFA63C}" type="parTrans" cxnId="{E6DED2BA-545B-4F29-B068-F757D1802228}">
      <dgm:prSet/>
      <dgm:spPr/>
      <dgm:t>
        <a:bodyPr/>
        <a:lstStyle/>
        <a:p>
          <a:endParaRPr lang="en-US" sz="1600"/>
        </a:p>
      </dgm:t>
    </dgm:pt>
    <dgm:pt modelId="{49FC1DB5-F5B4-4D32-AE67-7643E511C444}" type="sibTrans" cxnId="{E6DED2BA-545B-4F29-B068-F757D1802228}">
      <dgm:prSet/>
      <dgm:spPr/>
      <dgm:t>
        <a:bodyPr/>
        <a:lstStyle/>
        <a:p>
          <a:endParaRPr lang="en-US" sz="1600"/>
        </a:p>
      </dgm:t>
    </dgm:pt>
    <dgm:pt modelId="{73510500-BCFF-4B00-B98B-2B5DC525CBBF}">
      <dgm:prSet phldrT="[Text]" custT="1"/>
      <dgm:spPr/>
      <dgm:t>
        <a:bodyPr/>
        <a:lstStyle/>
        <a:p>
          <a:r>
            <a:rPr lang="en-US" sz="1800" b="1" i="0" dirty="0" smtClean="0"/>
            <a:t>Electrostatic:</a:t>
          </a:r>
          <a:r>
            <a:rPr lang="en-US" sz="1800" b="0" i="0" dirty="0" smtClean="0"/>
            <a:t> Yes</a:t>
          </a:r>
          <a:endParaRPr lang="en-US" sz="1800" dirty="0"/>
        </a:p>
      </dgm:t>
    </dgm:pt>
    <dgm:pt modelId="{415A8AF0-34B6-4FE2-9D06-B382474584CA}" type="parTrans" cxnId="{999981D7-FCA5-4A2E-8A19-D28B59C30DE9}">
      <dgm:prSet/>
      <dgm:spPr/>
      <dgm:t>
        <a:bodyPr/>
        <a:lstStyle/>
        <a:p>
          <a:endParaRPr lang="en-US" sz="1600"/>
        </a:p>
      </dgm:t>
    </dgm:pt>
    <dgm:pt modelId="{952B6CE1-D983-4EC4-9653-C4F8A3319312}" type="sibTrans" cxnId="{999981D7-FCA5-4A2E-8A19-D28B59C30DE9}">
      <dgm:prSet/>
      <dgm:spPr/>
      <dgm:t>
        <a:bodyPr/>
        <a:lstStyle/>
        <a:p>
          <a:endParaRPr lang="en-US" sz="1600"/>
        </a:p>
      </dgm:t>
    </dgm:pt>
    <dgm:pt modelId="{5B0F8158-C749-467D-AEEE-CCDDD839FDBB}">
      <dgm:prSet phldrT="[Text]" custT="1"/>
      <dgm:spPr/>
      <dgm:t>
        <a:bodyPr/>
        <a:lstStyle/>
        <a:p>
          <a:r>
            <a:rPr lang="en-US" sz="2000" b="0" i="0" dirty="0" smtClean="0"/>
            <a:t>cc-pVDZ</a:t>
          </a:r>
          <a:endParaRPr lang="en-US" sz="2000" dirty="0"/>
        </a:p>
      </dgm:t>
    </dgm:pt>
    <dgm:pt modelId="{E65E9228-543D-41DD-8228-607CFA50CCEF}" type="parTrans" cxnId="{C87F5C82-659B-4533-9D24-6B4808595601}">
      <dgm:prSet/>
      <dgm:spPr/>
      <dgm:t>
        <a:bodyPr/>
        <a:lstStyle/>
        <a:p>
          <a:endParaRPr lang="en-US" sz="1600"/>
        </a:p>
      </dgm:t>
    </dgm:pt>
    <dgm:pt modelId="{0D06F145-8B47-4369-BF10-1A4B00AA8CC1}" type="sibTrans" cxnId="{C87F5C82-659B-4533-9D24-6B4808595601}">
      <dgm:prSet/>
      <dgm:spPr/>
      <dgm:t>
        <a:bodyPr/>
        <a:lstStyle/>
        <a:p>
          <a:endParaRPr lang="en-US" sz="1600"/>
        </a:p>
      </dgm:t>
    </dgm:pt>
    <dgm:pt modelId="{97DF2EC9-156F-4605-9DFD-0E38E842D22F}">
      <dgm:prSet phldrT="[Text]" custT="1"/>
      <dgm:spPr/>
      <dgm:t>
        <a:bodyPr/>
        <a:lstStyle/>
        <a:p>
          <a:r>
            <a:rPr lang="en-US" sz="2000" b="0" i="0" dirty="0" smtClean="0"/>
            <a:t>cc-pVDZ</a:t>
          </a:r>
          <a:endParaRPr lang="en-US" sz="2000" dirty="0"/>
        </a:p>
      </dgm:t>
    </dgm:pt>
    <dgm:pt modelId="{99B26109-3419-4C96-8FA7-934FB206F8C0}" type="parTrans" cxnId="{5611642B-2719-43BF-AF87-9869042DCD1E}">
      <dgm:prSet/>
      <dgm:spPr/>
      <dgm:t>
        <a:bodyPr/>
        <a:lstStyle/>
        <a:p>
          <a:endParaRPr lang="ru-RU"/>
        </a:p>
      </dgm:t>
    </dgm:pt>
    <dgm:pt modelId="{192A9C3C-5C01-49F5-84C8-124637925C51}" type="sibTrans" cxnId="{5611642B-2719-43BF-AF87-9869042DCD1E}">
      <dgm:prSet/>
      <dgm:spPr/>
      <dgm:t>
        <a:bodyPr/>
        <a:lstStyle/>
        <a:p>
          <a:endParaRPr lang="ru-RU"/>
        </a:p>
      </dgm:t>
    </dgm:pt>
    <dgm:pt modelId="{7BEC14F6-EBBD-4205-BFC4-33FE1A3E4E3B}">
      <dgm:prSet phldrT="[Text]" custT="1"/>
      <dgm:spPr/>
      <dgm:t>
        <a:bodyPr/>
        <a:lstStyle/>
        <a:p>
          <a:r>
            <a:rPr lang="en-US" sz="2000" b="1" i="0" dirty="0" smtClean="0"/>
            <a:t>Electrostatic:</a:t>
          </a:r>
          <a:r>
            <a:rPr lang="en-US" sz="2000" b="0" i="0" dirty="0" smtClean="0"/>
            <a:t> Yes</a:t>
          </a:r>
          <a:endParaRPr lang="en-US" sz="2000" dirty="0"/>
        </a:p>
      </dgm:t>
    </dgm:pt>
    <dgm:pt modelId="{16BC35EC-B2C2-4991-81A0-62F961792A54}" type="parTrans" cxnId="{11CE4AA3-1C9B-4A66-A01E-567C8BA35D1C}">
      <dgm:prSet/>
      <dgm:spPr/>
      <dgm:t>
        <a:bodyPr/>
        <a:lstStyle/>
        <a:p>
          <a:endParaRPr lang="ru-RU"/>
        </a:p>
      </dgm:t>
    </dgm:pt>
    <dgm:pt modelId="{1096E05F-F7AA-4D0D-A778-17108F6F02DD}" type="sibTrans" cxnId="{11CE4AA3-1C9B-4A66-A01E-567C8BA35D1C}">
      <dgm:prSet/>
      <dgm:spPr/>
      <dgm:t>
        <a:bodyPr/>
        <a:lstStyle/>
        <a:p>
          <a:endParaRPr lang="ru-RU"/>
        </a:p>
      </dgm:t>
    </dgm:pt>
    <dgm:pt modelId="{65BC5235-64E6-437F-A834-AB3AEBE39E32}">
      <dgm:prSet phldrT="[Text]" custT="1"/>
      <dgm:spPr/>
      <dgm:t>
        <a:bodyPr/>
        <a:lstStyle/>
        <a:p>
          <a:r>
            <a:rPr lang="en-US" sz="2000" b="1" i="0" dirty="0" smtClean="0"/>
            <a:t>Exchange-Repulsion:</a:t>
          </a:r>
          <a:r>
            <a:rPr lang="en-US" sz="2000" b="0" i="0" dirty="0" smtClean="0"/>
            <a:t> No</a:t>
          </a:r>
          <a:endParaRPr lang="en-US" sz="2000" dirty="0"/>
        </a:p>
      </dgm:t>
    </dgm:pt>
    <dgm:pt modelId="{7FE85989-39E7-4B02-B940-061D86908DE3}" type="parTrans" cxnId="{1565E56C-73AA-426F-B991-25B24D3DF2D7}">
      <dgm:prSet/>
      <dgm:spPr/>
      <dgm:t>
        <a:bodyPr/>
        <a:lstStyle/>
        <a:p>
          <a:endParaRPr lang="ru-RU"/>
        </a:p>
      </dgm:t>
    </dgm:pt>
    <dgm:pt modelId="{473D5024-D84D-413D-8CC6-300987A14115}" type="sibTrans" cxnId="{1565E56C-73AA-426F-B991-25B24D3DF2D7}">
      <dgm:prSet/>
      <dgm:spPr/>
      <dgm:t>
        <a:bodyPr/>
        <a:lstStyle/>
        <a:p>
          <a:endParaRPr lang="ru-RU"/>
        </a:p>
      </dgm:t>
    </dgm:pt>
    <dgm:pt modelId="{3BC84C0B-CCC2-4543-8CB5-1186E4647350}">
      <dgm:prSet phldrT="[Text]" custT="1"/>
      <dgm:spPr/>
      <dgm:t>
        <a:bodyPr/>
        <a:lstStyle/>
        <a:p>
          <a:r>
            <a:rPr lang="en-US" sz="2000" b="1" i="0" dirty="0" smtClean="0"/>
            <a:t>Dispersion:</a:t>
          </a:r>
          <a:r>
            <a:rPr lang="en-US" sz="2000" b="0" i="0" dirty="0" smtClean="0"/>
            <a:t> No</a:t>
          </a:r>
          <a:endParaRPr lang="en-US" sz="2000" dirty="0"/>
        </a:p>
      </dgm:t>
    </dgm:pt>
    <dgm:pt modelId="{E5A71933-C480-416D-973C-869F7781E6B5}" type="parTrans" cxnId="{26DE7EFD-3AD4-4260-8EF4-9BBE87DA4074}">
      <dgm:prSet/>
      <dgm:spPr/>
      <dgm:t>
        <a:bodyPr/>
        <a:lstStyle/>
        <a:p>
          <a:endParaRPr lang="ru-RU"/>
        </a:p>
      </dgm:t>
    </dgm:pt>
    <dgm:pt modelId="{3900C5D4-3AA1-475C-8A67-98411BE08498}" type="sibTrans" cxnId="{26DE7EFD-3AD4-4260-8EF4-9BBE87DA4074}">
      <dgm:prSet/>
      <dgm:spPr/>
      <dgm:t>
        <a:bodyPr/>
        <a:lstStyle/>
        <a:p>
          <a:endParaRPr lang="ru-RU"/>
        </a:p>
      </dgm:t>
    </dgm:pt>
    <dgm:pt modelId="{0A4437E0-16CF-43CB-9499-AC31A26FECB3}">
      <dgm:prSet phldrT="[Text]" custT="1"/>
      <dgm:spPr/>
      <dgm:t>
        <a:bodyPr/>
        <a:lstStyle/>
        <a:p>
          <a:r>
            <a:rPr lang="en-US" sz="2000" b="0" i="0" dirty="0" smtClean="0"/>
            <a:t>cc-pVDZ</a:t>
          </a:r>
          <a:endParaRPr lang="en-US" sz="2000" dirty="0"/>
        </a:p>
      </dgm:t>
    </dgm:pt>
    <dgm:pt modelId="{B310C883-A716-4199-B43E-7CABC38C3625}" type="sibTrans" cxnId="{BC368609-F380-4F7F-A049-69CCF83FC833}">
      <dgm:prSet/>
      <dgm:spPr/>
      <dgm:t>
        <a:bodyPr/>
        <a:lstStyle/>
        <a:p>
          <a:endParaRPr lang="en-US" sz="1600"/>
        </a:p>
      </dgm:t>
    </dgm:pt>
    <dgm:pt modelId="{062C04C4-7138-4668-B05A-CD7971151D50}" type="parTrans" cxnId="{BC368609-F380-4F7F-A049-69CCF83FC833}">
      <dgm:prSet/>
      <dgm:spPr/>
      <dgm:t>
        <a:bodyPr/>
        <a:lstStyle/>
        <a:p>
          <a:endParaRPr lang="en-US" sz="1600"/>
        </a:p>
      </dgm:t>
    </dgm:pt>
    <dgm:pt modelId="{D25FEDFB-00DC-467B-8A71-5E6398510942}">
      <dgm:prSet phldrT="[Text]" custT="1"/>
      <dgm:spPr/>
      <dgm:t>
        <a:bodyPr/>
        <a:lstStyle/>
        <a:p>
          <a:r>
            <a:rPr lang="en-US" sz="2000" dirty="0" smtClean="0"/>
            <a:t>FMO1</a:t>
          </a:r>
          <a:endParaRPr lang="en-US" sz="2400" dirty="0"/>
        </a:p>
      </dgm:t>
    </dgm:pt>
    <dgm:pt modelId="{AA1C9284-D26C-4698-9B23-3CDFBBC2F548}" type="sibTrans" cxnId="{6134E7CE-B75A-422D-AF64-AABC386C0E7E}">
      <dgm:prSet/>
      <dgm:spPr/>
      <dgm:t>
        <a:bodyPr/>
        <a:lstStyle/>
        <a:p>
          <a:endParaRPr lang="en-US" sz="1600"/>
        </a:p>
      </dgm:t>
    </dgm:pt>
    <dgm:pt modelId="{8B4950D0-C01B-44D1-9EFC-778186857DFD}" type="parTrans" cxnId="{6134E7CE-B75A-422D-AF64-AABC386C0E7E}">
      <dgm:prSet/>
      <dgm:spPr/>
      <dgm:t>
        <a:bodyPr/>
        <a:lstStyle/>
        <a:p>
          <a:endParaRPr lang="en-US" sz="1600"/>
        </a:p>
      </dgm:t>
    </dgm:pt>
    <dgm:pt modelId="{88ECF8F5-B5DA-417A-9916-E428F61DC427}" type="pres">
      <dgm:prSet presAssocID="{F7BAAC0D-BBE8-4E97-8AD4-8770D4F96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E325B-61A1-4376-9DDF-44873F8796E9}" type="pres">
      <dgm:prSet presAssocID="{F126F823-6D6C-4C04-A7F0-4144530CFA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2AED3-433B-4BF5-B6A6-6B998A87E716}" type="pres">
      <dgm:prSet presAssocID="{F126F823-6D6C-4C04-A7F0-4144530CFA5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4E2DE-6FBC-4136-B57B-6864F15DF8C8}" type="pres">
      <dgm:prSet presAssocID="{76121710-9C24-46DB-8D83-6CDEE80136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7AA8D-BD53-40A0-BCEB-5E94ADB583DE}" type="pres">
      <dgm:prSet presAssocID="{76121710-9C24-46DB-8D83-6CDEE80136F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DF0A3-7325-4A11-A0A8-9F796B0071AA}" type="pres">
      <dgm:prSet presAssocID="{931747C1-CF30-45EA-944C-92105696633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A0DB7-C898-446A-81DE-C8DFCE28EF54}" type="pres">
      <dgm:prSet presAssocID="{931747C1-CF30-45EA-944C-92105696633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6D42A-46FB-42E3-B183-6B74F555E8FE}" type="presOf" srcId="{F7BAAC0D-BBE8-4E97-8AD4-8770D4F96935}" destId="{88ECF8F5-B5DA-417A-9916-E428F61DC427}" srcOrd="0" destOrd="0" presId="urn:microsoft.com/office/officeart/2005/8/layout/vList2"/>
    <dgm:cxn modelId="{C98478A0-80A9-44D3-966F-968573ABE080}" type="presOf" srcId="{D25FEDFB-00DC-467B-8A71-5E6398510942}" destId="{5ACA0DB7-C898-446A-81DE-C8DFCE28EF54}" srcOrd="0" destOrd="2" presId="urn:microsoft.com/office/officeart/2005/8/layout/vList2"/>
    <dgm:cxn modelId="{BC368609-F380-4F7F-A049-69CCF83FC833}" srcId="{76121710-9C24-46DB-8D83-6CDEE80136FC}" destId="{0A4437E0-16CF-43CB-9499-AC31A26FECB3}" srcOrd="1" destOrd="0" parTransId="{062C04C4-7138-4668-B05A-CD7971151D50}" sibTransId="{B310C883-A716-4199-B43E-7CABC38C3625}"/>
    <dgm:cxn modelId="{C6DD44C4-BC97-4BC3-828C-0BCC619945FC}" type="presOf" srcId="{E05E8470-F9C6-40DC-AD60-D78C8855BF51}" destId="{5ACA0DB7-C898-446A-81DE-C8DFCE28EF54}" srcOrd="0" destOrd="0" presId="urn:microsoft.com/office/officeart/2005/8/layout/vList2"/>
    <dgm:cxn modelId="{B600B5E8-68B5-4763-94AB-4836D5614AB0}" type="presOf" srcId="{5B0F8158-C749-467D-AEEE-CCDDD839FDBB}" destId="{5ACA0DB7-C898-446A-81DE-C8DFCE28EF54}" srcOrd="0" destOrd="1" presId="urn:microsoft.com/office/officeart/2005/8/layout/vList2"/>
    <dgm:cxn modelId="{DD9ACCED-4DC6-42B0-8104-53F79B70E416}" type="presOf" srcId="{9ACDA3AF-6D4D-4438-B403-65141A82B439}" destId="{1A07AA8D-BD53-40A0-BCEB-5E94ADB583DE}" srcOrd="0" destOrd="0" presId="urn:microsoft.com/office/officeart/2005/8/layout/vList2"/>
    <dgm:cxn modelId="{19F2DA6E-4F28-4259-A6DF-A7932F862F86}" type="presOf" srcId="{73510500-BCFF-4B00-B98B-2B5DC525CBBF}" destId="{1A07AA8D-BD53-40A0-BCEB-5E94ADB583DE}" srcOrd="0" destOrd="2" presId="urn:microsoft.com/office/officeart/2005/8/layout/vList2"/>
    <dgm:cxn modelId="{3256F4A9-2165-46B1-A8AD-1C905B4A9DF9}" type="presOf" srcId="{931747C1-CF30-45EA-944C-921056966333}" destId="{E20DF0A3-7325-4A11-A0A8-9F796B0071AA}" srcOrd="0" destOrd="0" presId="urn:microsoft.com/office/officeart/2005/8/layout/vList2"/>
    <dgm:cxn modelId="{F276996A-6849-48FC-B02D-EA956482E9C3}" type="presOf" srcId="{0A4437E0-16CF-43CB-9499-AC31A26FECB3}" destId="{1A07AA8D-BD53-40A0-BCEB-5E94ADB583DE}" srcOrd="0" destOrd="1" presId="urn:microsoft.com/office/officeart/2005/8/layout/vList2"/>
    <dgm:cxn modelId="{C87F5C82-659B-4533-9D24-6B4808595601}" srcId="{931747C1-CF30-45EA-944C-921056966333}" destId="{5B0F8158-C749-467D-AEEE-CCDDD839FDBB}" srcOrd="1" destOrd="0" parTransId="{E65E9228-543D-41DD-8228-607CFA50CCEF}" sibTransId="{0D06F145-8B47-4369-BF10-1A4B00AA8CC1}"/>
    <dgm:cxn modelId="{1565E56C-73AA-426F-B991-25B24D3DF2D7}" srcId="{F126F823-6D6C-4C04-A7F0-4144530CFA51}" destId="{65BC5235-64E6-437F-A834-AB3AEBE39E32}" srcOrd="3" destOrd="0" parTransId="{7FE85989-39E7-4B02-B940-061D86908DE3}" sibTransId="{473D5024-D84D-413D-8CC6-300987A14115}"/>
    <dgm:cxn modelId="{11CE4AA3-1C9B-4A66-A01E-567C8BA35D1C}" srcId="{F126F823-6D6C-4C04-A7F0-4144530CFA51}" destId="{7BEC14F6-EBBD-4205-BFC4-33FE1A3E4E3B}" srcOrd="2" destOrd="0" parTransId="{16BC35EC-B2C2-4991-81A0-62F961792A54}" sibTransId="{1096E05F-F7AA-4D0D-A778-17108F6F02DD}"/>
    <dgm:cxn modelId="{BF97D44B-4EA4-4D7A-A9C0-D87A1D6542C2}" srcId="{F126F823-6D6C-4C04-A7F0-4144530CFA51}" destId="{0429FBCD-F1E0-4638-A7FE-4EC85A0DFAB9}" srcOrd="0" destOrd="0" parTransId="{5A507F45-B67F-49A0-9ED4-0C3F6FD29BCD}" sibTransId="{0962D138-0843-4191-9C92-A3DD7AFC7AC9}"/>
    <dgm:cxn modelId="{E6DED2BA-545B-4F29-B068-F757D1802228}" srcId="{931747C1-CF30-45EA-944C-921056966333}" destId="{E05E8470-F9C6-40DC-AD60-D78C8855BF51}" srcOrd="0" destOrd="0" parTransId="{67930222-72B9-48E4-962E-96FD96FFA63C}" sibTransId="{49FC1DB5-F5B4-4D32-AE67-7643E511C444}"/>
    <dgm:cxn modelId="{D05546C0-0D44-4FCA-AC10-12711C5D86CD}" type="presOf" srcId="{65BC5235-64E6-437F-A834-AB3AEBE39E32}" destId="{5742AED3-433B-4BF5-B6A6-6B998A87E716}" srcOrd="0" destOrd="3" presId="urn:microsoft.com/office/officeart/2005/8/layout/vList2"/>
    <dgm:cxn modelId="{E886D808-37FB-435C-811F-8F436C4AD2A6}" srcId="{F7BAAC0D-BBE8-4E97-8AD4-8770D4F96935}" destId="{931747C1-CF30-45EA-944C-921056966333}" srcOrd="2" destOrd="0" parTransId="{9F20040B-C321-4AED-A29D-2C0667470C64}" sibTransId="{24700CA1-7A81-4B87-B3C4-09DC52FA4CCE}"/>
    <dgm:cxn modelId="{6218D337-3605-46BB-A50D-093CA8335DEB}" type="presOf" srcId="{7BEC14F6-EBBD-4205-BFC4-33FE1A3E4E3B}" destId="{5742AED3-433B-4BF5-B6A6-6B998A87E716}" srcOrd="0" destOrd="2" presId="urn:microsoft.com/office/officeart/2005/8/layout/vList2"/>
    <dgm:cxn modelId="{A708FC6D-C1B3-4708-AF9B-541CDF850FA0}" srcId="{F7BAAC0D-BBE8-4E97-8AD4-8770D4F96935}" destId="{F126F823-6D6C-4C04-A7F0-4144530CFA51}" srcOrd="0" destOrd="0" parTransId="{6A9B00F2-CE50-4910-A6C5-9E6573F4CCD1}" sibTransId="{D6FCE280-A81E-4AF9-AAA1-0A45F301A70A}"/>
    <dgm:cxn modelId="{BB77E987-4161-4A9E-B326-22164AE2B61A}" type="presOf" srcId="{F126F823-6D6C-4C04-A7F0-4144530CFA51}" destId="{8FDE325B-61A1-4376-9DDF-44873F8796E9}" srcOrd="0" destOrd="0" presId="urn:microsoft.com/office/officeart/2005/8/layout/vList2"/>
    <dgm:cxn modelId="{26DE7EFD-3AD4-4260-8EF4-9BBE87DA4074}" srcId="{F126F823-6D6C-4C04-A7F0-4144530CFA51}" destId="{3BC84C0B-CCC2-4543-8CB5-1186E4647350}" srcOrd="4" destOrd="0" parTransId="{E5A71933-C480-416D-973C-869F7781E6B5}" sibTransId="{3900C5D4-3AA1-475C-8A67-98411BE08498}"/>
    <dgm:cxn modelId="{999981D7-FCA5-4A2E-8A19-D28B59C30DE9}" srcId="{76121710-9C24-46DB-8D83-6CDEE80136FC}" destId="{73510500-BCFF-4B00-B98B-2B5DC525CBBF}" srcOrd="2" destOrd="0" parTransId="{415A8AF0-34B6-4FE2-9D06-B382474584CA}" sibTransId="{952B6CE1-D983-4EC4-9653-C4F8A3319312}"/>
    <dgm:cxn modelId="{4141D74F-E42F-48D1-86D3-936D20C4C412}" type="presOf" srcId="{97DF2EC9-156F-4605-9DFD-0E38E842D22F}" destId="{5742AED3-433B-4BF5-B6A6-6B998A87E716}" srcOrd="0" destOrd="1" presId="urn:microsoft.com/office/officeart/2005/8/layout/vList2"/>
    <dgm:cxn modelId="{4D59ACA6-2394-43F8-9053-D4EF4FB668F4}" type="presOf" srcId="{0429FBCD-F1E0-4638-A7FE-4EC85A0DFAB9}" destId="{5742AED3-433B-4BF5-B6A6-6B998A87E716}" srcOrd="0" destOrd="0" presId="urn:microsoft.com/office/officeart/2005/8/layout/vList2"/>
    <dgm:cxn modelId="{2750CEE0-40D9-430B-A9E9-1B6890BD12C5}" type="presOf" srcId="{76121710-9C24-46DB-8D83-6CDEE80136FC}" destId="{B7D4E2DE-6FBC-4136-B57B-6864F15DF8C8}" srcOrd="0" destOrd="0" presId="urn:microsoft.com/office/officeart/2005/8/layout/vList2"/>
    <dgm:cxn modelId="{1BC0F20A-40C9-4755-8BD2-4C6DC19EFF5D}" type="presOf" srcId="{3BC84C0B-CCC2-4543-8CB5-1186E4647350}" destId="{5742AED3-433B-4BF5-B6A6-6B998A87E716}" srcOrd="0" destOrd="4" presId="urn:microsoft.com/office/officeart/2005/8/layout/vList2"/>
    <dgm:cxn modelId="{6134E7CE-B75A-422D-AF64-AABC386C0E7E}" srcId="{931747C1-CF30-45EA-944C-921056966333}" destId="{D25FEDFB-00DC-467B-8A71-5E6398510942}" srcOrd="2" destOrd="0" parTransId="{8B4950D0-C01B-44D1-9EFC-778186857DFD}" sibTransId="{AA1C9284-D26C-4698-9B23-3CDFBBC2F548}"/>
    <dgm:cxn modelId="{EDE75A1D-6C15-4D0A-A43B-5D5C0456FDC8}" srcId="{76121710-9C24-46DB-8D83-6CDEE80136FC}" destId="{9ACDA3AF-6D4D-4438-B403-65141A82B439}" srcOrd="0" destOrd="0" parTransId="{26856955-BC0E-4385-ADCF-F36FF52B902B}" sibTransId="{61F14C2A-C82E-400F-94CC-E6A1F4394560}"/>
    <dgm:cxn modelId="{5611642B-2719-43BF-AF87-9869042DCD1E}" srcId="{F126F823-6D6C-4C04-A7F0-4144530CFA51}" destId="{97DF2EC9-156F-4605-9DFD-0E38E842D22F}" srcOrd="1" destOrd="0" parTransId="{99B26109-3419-4C96-8FA7-934FB206F8C0}" sibTransId="{192A9C3C-5C01-49F5-84C8-124637925C51}"/>
    <dgm:cxn modelId="{4C07D2B5-25A2-4273-A342-B0703D046DED}" srcId="{F7BAAC0D-BBE8-4E97-8AD4-8770D4F96935}" destId="{76121710-9C24-46DB-8D83-6CDEE80136FC}" srcOrd="1" destOrd="0" parTransId="{A2E8080C-1572-48E1-8307-31F3E9DD26F9}" sibTransId="{6426702D-F0CF-4FE4-9A54-CB736429450F}"/>
    <dgm:cxn modelId="{FB258396-383A-4835-8158-20BDB3E37130}" type="presParOf" srcId="{88ECF8F5-B5DA-417A-9916-E428F61DC427}" destId="{8FDE325B-61A1-4376-9DDF-44873F8796E9}" srcOrd="0" destOrd="0" presId="urn:microsoft.com/office/officeart/2005/8/layout/vList2"/>
    <dgm:cxn modelId="{B4B9419B-C000-4BE3-8072-3467A10A00FE}" type="presParOf" srcId="{88ECF8F5-B5DA-417A-9916-E428F61DC427}" destId="{5742AED3-433B-4BF5-B6A6-6B998A87E716}" srcOrd="1" destOrd="0" presId="urn:microsoft.com/office/officeart/2005/8/layout/vList2"/>
    <dgm:cxn modelId="{30F96A86-8A98-46A3-B2BE-38060E80FA3E}" type="presParOf" srcId="{88ECF8F5-B5DA-417A-9916-E428F61DC427}" destId="{B7D4E2DE-6FBC-4136-B57B-6864F15DF8C8}" srcOrd="2" destOrd="0" presId="urn:microsoft.com/office/officeart/2005/8/layout/vList2"/>
    <dgm:cxn modelId="{D11A93C0-3BD9-4BE3-B111-AAEA25A5A689}" type="presParOf" srcId="{88ECF8F5-B5DA-417A-9916-E428F61DC427}" destId="{1A07AA8D-BD53-40A0-BCEB-5E94ADB583DE}" srcOrd="3" destOrd="0" presId="urn:microsoft.com/office/officeart/2005/8/layout/vList2"/>
    <dgm:cxn modelId="{01E5E425-5F59-4EC9-AD3F-75A59DA4DE4C}" type="presParOf" srcId="{88ECF8F5-B5DA-417A-9916-E428F61DC427}" destId="{E20DF0A3-7325-4A11-A0A8-9F796B0071AA}" srcOrd="4" destOrd="0" presId="urn:microsoft.com/office/officeart/2005/8/layout/vList2"/>
    <dgm:cxn modelId="{CFDBDA0D-6611-451A-A09E-873D73D6846D}" type="presParOf" srcId="{88ECF8F5-B5DA-417A-9916-E428F61DC427}" destId="{5ACA0DB7-C898-446A-81DE-C8DFCE28EF5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D3C22-7D5F-468A-936C-3AE7566DF0E6}">
      <dsp:nvSpPr>
        <dsp:cNvPr id="0" name=""/>
        <dsp:cNvSpPr/>
      </dsp:nvSpPr>
      <dsp:spPr>
        <a:xfrm>
          <a:off x="0" y="0"/>
          <a:ext cx="7261631" cy="10344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pyEFP: Automatic Decomposition of the Complex</a:t>
          </a:r>
          <a:r>
            <a:rPr lang="ru-RU" sz="2000" kern="1200" dirty="0" smtClean="0"/>
            <a:t> </a:t>
          </a:r>
          <a:r>
            <a:rPr lang="en-US" sz="2000" kern="1200" dirty="0" smtClean="0"/>
            <a:t>Molecular Systems into Rigid Polarizable Fragments</a:t>
          </a:r>
          <a:endParaRPr lang="ru-RU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Journal of Computational Chemistry 2018, 39, 807–814</a:t>
          </a:r>
          <a:endParaRPr lang="ru-RU" sz="1400" kern="1200" dirty="0"/>
        </a:p>
      </dsp:txBody>
      <dsp:txXfrm>
        <a:off x="1555769" y="0"/>
        <a:ext cx="5705861" cy="1034428"/>
      </dsp:txXfrm>
    </dsp:sp>
    <dsp:sp modelId="{27D55967-3047-45D0-B670-5DA2144D402F}">
      <dsp:nvSpPr>
        <dsp:cNvPr id="0" name=""/>
        <dsp:cNvSpPr/>
      </dsp:nvSpPr>
      <dsp:spPr>
        <a:xfrm>
          <a:off x="103442" y="103442"/>
          <a:ext cx="1452326" cy="8275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9F61A-86B5-4F80-ABD3-788AA34CC079}">
      <dsp:nvSpPr>
        <dsp:cNvPr id="0" name=""/>
        <dsp:cNvSpPr/>
      </dsp:nvSpPr>
      <dsp:spPr>
        <a:xfrm>
          <a:off x="0" y="1137871"/>
          <a:ext cx="7261631" cy="10344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Effective Fragment Potential Method for H‑Bonding: How To Obtain</a:t>
          </a:r>
          <a:r>
            <a:rPr lang="ru-RU" sz="2000" kern="1200" dirty="0" smtClean="0"/>
            <a:t> </a:t>
          </a:r>
          <a:r>
            <a:rPr lang="en-US" sz="2000" kern="1200" dirty="0" smtClean="0"/>
            <a:t>Parameters for </a:t>
          </a:r>
          <a:r>
            <a:rPr lang="en-US" sz="2000" kern="1200" dirty="0" err="1" smtClean="0"/>
            <a:t>Nonrigid</a:t>
          </a:r>
          <a:r>
            <a:rPr lang="en-US" sz="2000" kern="1200" dirty="0" smtClean="0"/>
            <a:t> Fragments</a:t>
          </a:r>
          <a:endParaRPr lang="ru-RU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J. Phys. Chem. A 2017, 121, 5301−5312</a:t>
          </a:r>
          <a:endParaRPr lang="ru-RU" sz="1400" kern="1200" dirty="0"/>
        </a:p>
      </dsp:txBody>
      <dsp:txXfrm>
        <a:off x="1555769" y="1137871"/>
        <a:ext cx="5705861" cy="1034428"/>
      </dsp:txXfrm>
    </dsp:sp>
    <dsp:sp modelId="{6987D91F-73BA-42D9-8CFB-28EFE17DE1C8}">
      <dsp:nvSpPr>
        <dsp:cNvPr id="0" name=""/>
        <dsp:cNvSpPr/>
      </dsp:nvSpPr>
      <dsp:spPr>
        <a:xfrm>
          <a:off x="103442" y="1241314"/>
          <a:ext cx="1452326" cy="8275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E325B-61A1-4376-9DDF-44873F8796E9}">
      <dsp:nvSpPr>
        <dsp:cNvPr id="0" name=""/>
        <dsp:cNvSpPr/>
      </dsp:nvSpPr>
      <dsp:spPr>
        <a:xfrm>
          <a:off x="0" y="17342"/>
          <a:ext cx="4192903" cy="5990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Energy minimization</a:t>
          </a:r>
        </a:p>
      </dsp:txBody>
      <dsp:txXfrm>
        <a:off x="29243" y="46585"/>
        <a:ext cx="4134417" cy="540554"/>
      </dsp:txXfrm>
    </dsp:sp>
    <dsp:sp modelId="{5742AED3-433B-4BF5-B6A6-6B998A87E716}">
      <dsp:nvSpPr>
        <dsp:cNvPr id="0" name=""/>
        <dsp:cNvSpPr/>
      </dsp:nvSpPr>
      <dsp:spPr>
        <a:xfrm>
          <a:off x="0" y="616382"/>
          <a:ext cx="4192903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Steepest descent algorithm</a:t>
          </a:r>
        </a:p>
      </dsp:txBody>
      <dsp:txXfrm>
        <a:off x="0" y="616382"/>
        <a:ext cx="4192903" cy="529920"/>
      </dsp:txXfrm>
    </dsp:sp>
    <dsp:sp modelId="{B7D4E2DE-6FBC-4136-B57B-6864F15DF8C8}">
      <dsp:nvSpPr>
        <dsp:cNvPr id="0" name=""/>
        <dsp:cNvSpPr/>
      </dsp:nvSpPr>
      <dsp:spPr>
        <a:xfrm>
          <a:off x="0" y="1146302"/>
          <a:ext cx="4192903" cy="5990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NVT</a:t>
          </a:r>
        </a:p>
      </dsp:txBody>
      <dsp:txXfrm>
        <a:off x="29243" y="1175545"/>
        <a:ext cx="4134417" cy="540554"/>
      </dsp:txXfrm>
    </dsp:sp>
    <dsp:sp modelId="{1A07AA8D-BD53-40A0-BCEB-5E94ADB583DE}">
      <dsp:nvSpPr>
        <dsp:cNvPr id="0" name=""/>
        <dsp:cNvSpPr/>
      </dsp:nvSpPr>
      <dsp:spPr>
        <a:xfrm>
          <a:off x="0" y="1745342"/>
          <a:ext cx="4192903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/>
            <a:t>Nsteps</a:t>
          </a:r>
          <a:r>
            <a:rPr lang="en-US" sz="2400" kern="1200" dirty="0"/>
            <a:t> = 50000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i="0" kern="1200" dirty="0"/>
            <a:t>Time step = 2 fs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T </a:t>
          </a:r>
          <a:r>
            <a:rPr lang="ru-RU" sz="2400" kern="1200" dirty="0"/>
            <a:t>≈</a:t>
          </a:r>
          <a:r>
            <a:rPr lang="en-US" sz="2400" kern="1200" dirty="0"/>
            <a:t> 300K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i="0" kern="1200" dirty="0"/>
            <a:t>Berendsen thermostat</a:t>
          </a:r>
          <a:endParaRPr lang="en-US" sz="2400" kern="1200" dirty="0"/>
        </a:p>
      </dsp:txBody>
      <dsp:txXfrm>
        <a:off x="0" y="1745342"/>
        <a:ext cx="4192903" cy="1656000"/>
      </dsp:txXfrm>
    </dsp:sp>
    <dsp:sp modelId="{E20DF0A3-7325-4A11-A0A8-9F796B0071AA}">
      <dsp:nvSpPr>
        <dsp:cNvPr id="0" name=""/>
        <dsp:cNvSpPr/>
      </dsp:nvSpPr>
      <dsp:spPr>
        <a:xfrm>
          <a:off x="0" y="3401342"/>
          <a:ext cx="4192903" cy="5990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NPT</a:t>
          </a:r>
        </a:p>
      </dsp:txBody>
      <dsp:txXfrm>
        <a:off x="29243" y="3430585"/>
        <a:ext cx="4134417" cy="540554"/>
      </dsp:txXfrm>
    </dsp:sp>
    <dsp:sp modelId="{5ACA0DB7-C898-446A-81DE-C8DFCE28EF54}">
      <dsp:nvSpPr>
        <dsp:cNvPr id="0" name=""/>
        <dsp:cNvSpPr/>
      </dsp:nvSpPr>
      <dsp:spPr>
        <a:xfrm>
          <a:off x="0" y="4000382"/>
          <a:ext cx="4192903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err="1"/>
            <a:t>Nsteps</a:t>
          </a:r>
          <a:r>
            <a:rPr lang="en-US" sz="2400" kern="1200" dirty="0"/>
            <a:t> = 1000000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i="0" kern="1200" dirty="0"/>
            <a:t>Time step = 2 fs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P </a:t>
          </a:r>
          <a:r>
            <a:rPr lang="ru-RU" sz="2400" kern="1200" dirty="0"/>
            <a:t>≈</a:t>
          </a:r>
          <a:r>
            <a:rPr lang="en-US" sz="2400" kern="1200" dirty="0"/>
            <a:t> 1.05 bar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/>
            <a:t>P</a:t>
          </a:r>
          <a:r>
            <a:rPr lang="ru-RU" sz="2400" kern="1200" dirty="0" err="1"/>
            <a:t>arrinello-Rahman</a:t>
          </a:r>
          <a:r>
            <a:rPr lang="ru-RU" sz="2400" kern="1200" dirty="0"/>
            <a:t> </a:t>
          </a:r>
          <a:r>
            <a:rPr lang="en-US" sz="2400" kern="1200" dirty="0" err="1"/>
            <a:t>barostat</a:t>
          </a:r>
          <a:endParaRPr lang="en-US" sz="2400" kern="1200" dirty="0"/>
        </a:p>
      </dsp:txBody>
      <dsp:txXfrm>
        <a:off x="0" y="4000382"/>
        <a:ext cx="4192903" cy="165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E325B-61A1-4376-9DDF-44873F8796E9}">
      <dsp:nvSpPr>
        <dsp:cNvPr id="0" name=""/>
        <dsp:cNvSpPr/>
      </dsp:nvSpPr>
      <dsp:spPr>
        <a:xfrm>
          <a:off x="0" y="17072"/>
          <a:ext cx="4194000" cy="6364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QM/EFP</a:t>
          </a:r>
          <a:endParaRPr lang="en-US" sz="2400" b="1" kern="1200" dirty="0"/>
        </a:p>
      </dsp:txBody>
      <dsp:txXfrm>
        <a:off x="31070" y="48142"/>
        <a:ext cx="4131860" cy="574340"/>
      </dsp:txXfrm>
    </dsp:sp>
    <dsp:sp modelId="{5742AED3-433B-4BF5-B6A6-6B998A87E716}">
      <dsp:nvSpPr>
        <dsp:cNvPr id="0" name=""/>
        <dsp:cNvSpPr/>
      </dsp:nvSpPr>
      <dsp:spPr>
        <a:xfrm>
          <a:off x="0" y="653552"/>
          <a:ext cx="4194000" cy="172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TD-DFT/PBE0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cc-pVDZ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0" kern="1200" dirty="0" smtClean="0"/>
            <a:t>Electrostatic:</a:t>
          </a:r>
          <a:r>
            <a:rPr lang="en-US" sz="2000" b="0" i="0" kern="1200" dirty="0" smtClean="0"/>
            <a:t> Yes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0" kern="1200" dirty="0" smtClean="0"/>
            <a:t>Exchange-Repulsion:</a:t>
          </a:r>
          <a:r>
            <a:rPr lang="en-US" sz="2000" b="0" i="0" kern="1200" dirty="0" smtClean="0"/>
            <a:t> No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i="0" kern="1200" dirty="0" smtClean="0"/>
            <a:t>Dispersion:</a:t>
          </a:r>
          <a:r>
            <a:rPr lang="en-US" sz="2000" b="0" i="0" kern="1200" dirty="0" smtClean="0"/>
            <a:t> No</a:t>
          </a:r>
          <a:endParaRPr lang="en-US" sz="2000" kern="1200" dirty="0"/>
        </a:p>
      </dsp:txBody>
      <dsp:txXfrm>
        <a:off x="0" y="653552"/>
        <a:ext cx="4194000" cy="1724310"/>
      </dsp:txXfrm>
    </dsp:sp>
    <dsp:sp modelId="{B7D4E2DE-6FBC-4136-B57B-6864F15DF8C8}">
      <dsp:nvSpPr>
        <dsp:cNvPr id="0" name=""/>
        <dsp:cNvSpPr/>
      </dsp:nvSpPr>
      <dsp:spPr>
        <a:xfrm>
          <a:off x="0" y="2377862"/>
          <a:ext cx="4194000" cy="6364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QM/MM</a:t>
          </a:r>
          <a:endParaRPr lang="en-US" sz="2400" b="1" kern="1200" dirty="0"/>
        </a:p>
      </dsp:txBody>
      <dsp:txXfrm>
        <a:off x="31070" y="2408932"/>
        <a:ext cx="4131860" cy="574340"/>
      </dsp:txXfrm>
    </dsp:sp>
    <dsp:sp modelId="{1A07AA8D-BD53-40A0-BCEB-5E94ADB583DE}">
      <dsp:nvSpPr>
        <dsp:cNvPr id="0" name=""/>
        <dsp:cNvSpPr/>
      </dsp:nvSpPr>
      <dsp:spPr>
        <a:xfrm>
          <a:off x="0" y="3014342"/>
          <a:ext cx="4194000" cy="98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TD-DFT/PBE0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cc-pVDZ</a:t>
          </a:r>
          <a:endParaRPr 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i="0" kern="1200" dirty="0" smtClean="0"/>
            <a:t>Electrostatic:</a:t>
          </a:r>
          <a:r>
            <a:rPr lang="en-US" sz="1800" b="0" i="0" kern="1200" dirty="0" smtClean="0"/>
            <a:t> Yes</a:t>
          </a:r>
          <a:endParaRPr lang="en-US" sz="1800" kern="1200" dirty="0"/>
        </a:p>
      </dsp:txBody>
      <dsp:txXfrm>
        <a:off x="0" y="3014342"/>
        <a:ext cx="4194000" cy="985320"/>
      </dsp:txXfrm>
    </dsp:sp>
    <dsp:sp modelId="{E20DF0A3-7325-4A11-A0A8-9F796B0071AA}">
      <dsp:nvSpPr>
        <dsp:cNvPr id="0" name=""/>
        <dsp:cNvSpPr/>
      </dsp:nvSpPr>
      <dsp:spPr>
        <a:xfrm>
          <a:off x="0" y="3999662"/>
          <a:ext cx="4194000" cy="6364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FMO</a:t>
          </a:r>
          <a:endParaRPr lang="en-US" sz="2400" b="1" kern="1200" dirty="0"/>
        </a:p>
      </dsp:txBody>
      <dsp:txXfrm>
        <a:off x="31070" y="4030732"/>
        <a:ext cx="4131860" cy="574340"/>
      </dsp:txXfrm>
    </dsp:sp>
    <dsp:sp modelId="{5ACA0DB7-C898-446A-81DE-C8DFCE28EF54}">
      <dsp:nvSpPr>
        <dsp:cNvPr id="0" name=""/>
        <dsp:cNvSpPr/>
      </dsp:nvSpPr>
      <dsp:spPr>
        <a:xfrm>
          <a:off x="0" y="4636142"/>
          <a:ext cx="4194000" cy="102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TD-DFT/PBE0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cc-pVDZ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FMO1</a:t>
          </a:r>
          <a:endParaRPr lang="en-US" sz="2400" kern="1200" dirty="0"/>
        </a:p>
      </dsp:txBody>
      <dsp:txXfrm>
        <a:off x="0" y="4636142"/>
        <a:ext cx="4194000" cy="102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4CBA-4949-4C5E-B737-21DF30229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996-2C24-4108-83DA-E66019AF8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C4D8A-22D6-409A-A397-FE0C9F81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24D41-8229-4100-B6D2-8BC3F7D1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3513-C76F-4422-BB55-3A498124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6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A7C9-6BBE-4696-B8C4-EFA441E7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3FDCB-08EF-4D72-92E5-502C48858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9A5A9-89EC-4384-BB9C-379252BA0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0CDD2-B585-4095-AE2B-F4CFCBE2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07EE4-D1AD-4B60-972C-81097F4B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4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2A276-E69A-4F6C-B684-5A9A70286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17820-5DD6-43CC-9C15-677230DA5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36F02-D673-4CF0-9729-CF4A4FBB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37C97-468A-4D3D-93D8-E871C0AD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E5DA8-E8F4-496F-81F8-9A11809C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5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8318-9122-4DF2-B5F2-77746EB6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325C3-DCC7-41AF-A276-19CDAF67C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B7324-DEA5-4B95-8C9E-691BD5DD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9DEB7-115E-46B2-8D7F-D5E38B1E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9D76C-60E3-4043-9734-948B8678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4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A32B-A10F-4A84-9E56-391E3AC6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8BD3B-1822-4186-BC28-823801C0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C4125-E12C-4160-A8D4-40684003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F3E95-FF72-43B2-85A5-17582894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27CEA-52A1-456C-ADA5-D81BF429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6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3D48-9737-4E0C-B191-AE1CDFC3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1F65-2FAE-4005-9862-8B2065724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5F28C-6C00-403F-9934-579BD0F1A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94C35-8FE4-432E-9BF5-AA1A3DEF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998AE-37AF-4E59-A9BE-56054102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500B2-7C77-4FEA-A318-40D1831D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6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0FD0-5A6D-416D-AD50-9401991B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CB614-2179-4575-BC5B-6B730C2E9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BFCA8-F96C-4F8F-B3E0-E28016574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B60A0-CCC6-4ACB-A1F5-7221291382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12EA8-7E7A-487A-BF38-AA02458E6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57153-1372-484A-97D0-DB616233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93A2F-D8FB-43CE-9E82-C69EA36F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CF6D9-008F-47F0-8223-FE1E2B69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1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5A7D-D296-410E-A28C-690C9A38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BC0A3-201E-46EA-BC01-8EC5A2E2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D56AE-A73D-433B-B7F5-431A408A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1839E-23B0-437E-9144-67CD8990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8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2E209-6372-4F4C-B8C0-5438E52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3606B-67CC-450F-8923-8157D07D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323FD-21E4-495C-AD1D-BBC23528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9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04A7-01D2-4834-B0A6-5B7AE64F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DAE1A-4025-4B0A-A2F1-8A9A5E52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D0DA7-FA83-4D5F-8C6B-3268AAB87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1AA0D-5221-45A4-9250-485A8581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987AA-5B2F-43C9-B351-B8346E27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E0A77-35E6-4F87-99A0-B3AFD16E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1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ABFA-F01E-4EAC-A96F-4CFACA72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18E8F-084D-4801-A134-68676F5BE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4E8E2-F437-49D2-B98F-E0B3270AB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E35E2-F602-4154-BF18-B731E817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F4CBB-6294-4DC8-BAC1-30BAE89D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7027-1D09-41BC-AA53-1A9B7EF7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5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EE8B9-1AD7-4B12-B7B6-7368D3DC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5F2A6-6D41-4B00-BE79-35DB2A53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B981D-C741-4AF8-9B91-5A458D949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D6F2-B43C-4649-91E3-26EAE435BADD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5C4AF-349B-44E8-8483-628748E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A5DB4-CE2A-47DD-8E53-2642EA183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9B902-BD98-4D9E-98BC-A8279D53A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5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9A97-E711-45A9-8B5D-DE2107832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5" y="1802417"/>
            <a:ext cx="11799277" cy="1526258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Bell MT" panose="02020503060305020303" pitchFamily="18" charset="0"/>
              </a:rPr>
              <a:t>Electronic excitations of cytosine in water: how to describe solvent effects?</a:t>
            </a:r>
            <a:endParaRPr lang="ru-RU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C9E12-4263-46A9-9604-0EB24D9AA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978" y="4501662"/>
            <a:ext cx="6222022" cy="844062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opperplate Gothic Bold" panose="020E0705020206020404" pitchFamily="34" charset="0"/>
              </a:rPr>
              <a:t>Nikita </a:t>
            </a:r>
            <a:r>
              <a:rPr lang="en-US" sz="4400" dirty="0" err="1">
                <a:latin typeface="Copperplate Gothic Bold" panose="020E0705020206020404" pitchFamily="34" charset="0"/>
              </a:rPr>
              <a:t>Dubinets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3D5E0145-501A-4999-A344-8F26DDCF71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77164" y="201384"/>
            <a:ext cx="4211637" cy="1008063"/>
            <a:chOff x="76200" y="0"/>
            <a:chExt cx="2676912" cy="640080"/>
          </a:xfrm>
        </p:grpSpPr>
        <p:pic>
          <p:nvPicPr>
            <p:cNvPr id="5" name="Picture 4" descr="http://www.purdue.edu/in-mac/images/logo.png">
              <a:extLst>
                <a:ext uri="{FF2B5EF4-FFF2-40B4-BE49-F238E27FC236}">
                  <a16:creationId xmlns:a16="http://schemas.microsoft.com/office/drawing/2014/main" id="{F26BF7B7-FAD0-4543-A622-D9805A5BE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0"/>
              <a:ext cx="2033744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https://www.chem.purdue.edu/logos/purduelogo/PU_train.png">
              <a:extLst>
                <a:ext uri="{FF2B5EF4-FFF2-40B4-BE49-F238E27FC236}">
                  <a16:creationId xmlns:a16="http://schemas.microsoft.com/office/drawing/2014/main" id="{C4908738-F095-4376-B610-3F804DC4C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0"/>
              <a:ext cx="695712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MEPhI Logo2014 en.png">
            <a:extLst>
              <a:ext uri="{FF2B5EF4-FFF2-40B4-BE49-F238E27FC236}">
                <a16:creationId xmlns:a16="http://schemas.microsoft.com/office/drawing/2014/main" id="{EE2C95DF-ADE5-4AE9-8E7D-417F7AEB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414381"/>
            <a:ext cx="2262494" cy="224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ndubinet\Work\Untitled.png">
            <a:extLst>
              <a:ext uri="{FF2B5EF4-FFF2-40B4-BE49-F238E27FC236}">
                <a16:creationId xmlns:a16="http://schemas.microsoft.com/office/drawing/2014/main" id="{CB59CA84-3CDC-4868-B1EF-56282D46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4000" y="5538558"/>
            <a:ext cx="4608000" cy="129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8FC9E12-4263-46A9-9604-0EB24D9AAAAC}"/>
              </a:ext>
            </a:extLst>
          </p:cNvPr>
          <p:cNvSpPr txBox="1">
            <a:spLocks/>
          </p:cNvSpPr>
          <p:nvPr/>
        </p:nvSpPr>
        <p:spPr>
          <a:xfrm>
            <a:off x="0" y="6337121"/>
            <a:ext cx="12192000" cy="518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Bahnschrift SemiCondensed" panose="020B0502040204020203" pitchFamily="34" charset="0"/>
              </a:rPr>
              <a:t>Moscow 2018</a:t>
            </a:r>
            <a:endParaRPr lang="ru-RU" sz="28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58285-06DF-44DA-989B-20F972495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B641DF-AFD0-4ABA-B450-4551F5A931A4}"/>
              </a:ext>
            </a:extLst>
          </p:cNvPr>
          <p:cNvGrpSpPr>
            <a:grpSpLocks noChangeAspect="1"/>
          </p:cNvGrpSpPr>
          <p:nvPr/>
        </p:nvGrpSpPr>
        <p:grpSpPr>
          <a:xfrm>
            <a:off x="127001" y="1347785"/>
            <a:ext cx="11966323" cy="5404079"/>
            <a:chOff x="32461200" y="14605570"/>
            <a:chExt cx="18171898" cy="8206565"/>
          </a:xfrm>
        </p:grpSpPr>
        <p:pic>
          <p:nvPicPr>
            <p:cNvPr id="20" name="Picture 7">
              <a:extLst>
                <a:ext uri="{FF2B5EF4-FFF2-40B4-BE49-F238E27FC236}">
                  <a16:creationId xmlns:a16="http://schemas.microsoft.com/office/drawing/2014/main" id="{E6EFA103-1C5E-4382-8412-16995B4EF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440" y="14605570"/>
              <a:ext cx="17169658" cy="770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86">
              <a:extLst>
                <a:ext uri="{FF2B5EF4-FFF2-40B4-BE49-F238E27FC236}">
                  <a16:creationId xmlns:a16="http://schemas.microsoft.com/office/drawing/2014/main" id="{C184533E-A1DA-4E6D-8361-2249C0A8F5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61200" y="14615028"/>
              <a:ext cx="16563748" cy="8197107"/>
              <a:chOff x="26460450" y="4888896"/>
              <a:chExt cx="14587327" cy="7732394"/>
            </a:xfrm>
          </p:grpSpPr>
          <p:grpSp>
            <p:nvGrpSpPr>
              <p:cNvPr id="22" name="Group 87">
                <a:extLst>
                  <a:ext uri="{FF2B5EF4-FFF2-40B4-BE49-F238E27FC236}">
                    <a16:creationId xmlns:a16="http://schemas.microsoft.com/office/drawing/2014/main" id="{1C033A25-70E5-400B-A1DE-132036E2FE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33500" y="12084382"/>
                <a:ext cx="14314277" cy="536908"/>
                <a:chOff x="26733500" y="12084382"/>
                <a:chExt cx="14314277" cy="536908"/>
              </a:xfrm>
            </p:grpSpPr>
            <p:sp>
              <p:nvSpPr>
                <p:cNvPr id="27" name="TextBox 95">
                  <a:extLst>
                    <a:ext uri="{FF2B5EF4-FFF2-40B4-BE49-F238E27FC236}">
                      <a16:creationId xmlns:a16="http://schemas.microsoft.com/office/drawing/2014/main" id="{C04F5712-8331-45CA-B6A7-2BD6C06084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33500" y="12089126"/>
                  <a:ext cx="403471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</a:t>
                  </a:r>
                  <a:endParaRPr lang="ru-RU" altLang="ru-RU" b="1"/>
                </a:p>
              </p:txBody>
            </p:sp>
            <p:sp>
              <p:nvSpPr>
                <p:cNvPr id="28" name="TextBox 96">
                  <a:extLst>
                    <a:ext uri="{FF2B5EF4-FFF2-40B4-BE49-F238E27FC236}">
                      <a16:creationId xmlns:a16="http://schemas.microsoft.com/office/drawing/2014/main" id="{91554F78-8625-40CE-A54F-B53660FAAF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65560" y="12088775"/>
                  <a:ext cx="403471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</a:t>
                  </a:r>
                  <a:endParaRPr lang="ru-RU" altLang="ru-RU" b="1"/>
                </a:p>
              </p:txBody>
            </p:sp>
            <p:sp>
              <p:nvSpPr>
                <p:cNvPr id="29" name="TextBox 97">
                  <a:extLst>
                    <a:ext uri="{FF2B5EF4-FFF2-40B4-BE49-F238E27FC236}">
                      <a16:creationId xmlns:a16="http://schemas.microsoft.com/office/drawing/2014/main" id="{B72EFAE9-3D42-4ECF-8651-AAF9731676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12410" y="12084382"/>
                  <a:ext cx="797935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5.25</a:t>
                  </a:r>
                  <a:endParaRPr lang="ru-RU" altLang="ru-RU" b="1" dirty="0"/>
                </a:p>
              </p:txBody>
            </p:sp>
            <p:sp>
              <p:nvSpPr>
                <p:cNvPr id="30" name="TextBox 98">
                  <a:extLst>
                    <a:ext uri="{FF2B5EF4-FFF2-40B4-BE49-F238E27FC236}">
                      <a16:creationId xmlns:a16="http://schemas.microsoft.com/office/drawing/2014/main" id="{246CC6EF-92CB-4BB9-9064-6941F27A64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87249" y="12089658"/>
                  <a:ext cx="641434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5.5</a:t>
                  </a:r>
                  <a:endParaRPr lang="ru-RU" altLang="ru-RU" b="1"/>
                </a:p>
              </p:txBody>
            </p:sp>
            <p:sp>
              <p:nvSpPr>
                <p:cNvPr id="31" name="TextBox 102">
                  <a:extLst>
                    <a:ext uri="{FF2B5EF4-FFF2-40B4-BE49-F238E27FC236}">
                      <a16:creationId xmlns:a16="http://schemas.microsoft.com/office/drawing/2014/main" id="{C32807E4-848E-49D2-BFF5-47EDE7BEA3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7922" y="12090721"/>
                  <a:ext cx="797935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5.75</a:t>
                  </a:r>
                  <a:endParaRPr lang="ru-RU" altLang="ru-RU" b="1"/>
                </a:p>
              </p:txBody>
            </p:sp>
            <p:sp>
              <p:nvSpPr>
                <p:cNvPr id="32" name="TextBox 103">
                  <a:extLst>
                    <a:ext uri="{FF2B5EF4-FFF2-40B4-BE49-F238E27FC236}">
                      <a16:creationId xmlns:a16="http://schemas.microsoft.com/office/drawing/2014/main" id="{E94BD57F-0DBD-4EAA-BA25-773FEBB50A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88971" y="12092223"/>
                  <a:ext cx="403471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</a:t>
                  </a:r>
                  <a:endParaRPr lang="ru-RU" altLang="ru-RU" b="1"/>
                </a:p>
              </p:txBody>
            </p:sp>
            <p:sp>
              <p:nvSpPr>
                <p:cNvPr id="33" name="TextBox 104">
                  <a:extLst>
                    <a:ext uri="{FF2B5EF4-FFF2-40B4-BE49-F238E27FC236}">
                      <a16:creationId xmlns:a16="http://schemas.microsoft.com/office/drawing/2014/main" id="{1A5C99FC-0388-42B6-9B56-123522643C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49492" y="12087151"/>
                  <a:ext cx="797935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6.25</a:t>
                  </a:r>
                  <a:endParaRPr lang="ru-RU" altLang="ru-RU" b="1"/>
                </a:p>
              </p:txBody>
            </p:sp>
            <p:sp>
              <p:nvSpPr>
                <p:cNvPr id="34" name="TextBox 105">
                  <a:extLst>
                    <a:ext uri="{FF2B5EF4-FFF2-40B4-BE49-F238E27FC236}">
                      <a16:creationId xmlns:a16="http://schemas.microsoft.com/office/drawing/2014/main" id="{35BAA48B-BA60-4927-AD41-26C6DD850B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406343" y="12085965"/>
                  <a:ext cx="641434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6.5</a:t>
                  </a:r>
                  <a:endParaRPr lang="ru-RU" altLang="ru-RU" b="1"/>
                </a:p>
              </p:txBody>
            </p:sp>
          </p:grpSp>
          <p:sp>
            <p:nvSpPr>
              <p:cNvPr id="23" name="TextBox 88">
                <a:extLst>
                  <a:ext uri="{FF2B5EF4-FFF2-40B4-BE49-F238E27FC236}">
                    <a16:creationId xmlns:a16="http://schemas.microsoft.com/office/drawing/2014/main" id="{30D68885-31EE-4D95-B74E-DC4BC0850D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10107926"/>
                <a:ext cx="95443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0.005</a:t>
                </a:r>
                <a:endParaRPr lang="ru-RU" altLang="ru-RU" b="1"/>
              </a:p>
            </p:txBody>
          </p:sp>
          <p:sp>
            <p:nvSpPr>
              <p:cNvPr id="24" name="TextBox 89">
                <a:extLst>
                  <a:ext uri="{FF2B5EF4-FFF2-40B4-BE49-F238E27FC236}">
                    <a16:creationId xmlns:a16="http://schemas.microsoft.com/office/drawing/2014/main" id="{2B8BFE4D-062E-48BE-A850-B2A879D1E1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6623378"/>
                <a:ext cx="95443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0.015</a:t>
                </a:r>
                <a:endParaRPr lang="ru-RU" altLang="ru-RU" b="1"/>
              </a:p>
            </p:txBody>
          </p:sp>
          <p:sp>
            <p:nvSpPr>
              <p:cNvPr id="25" name="TextBox 90">
                <a:extLst>
                  <a:ext uri="{FF2B5EF4-FFF2-40B4-BE49-F238E27FC236}">
                    <a16:creationId xmlns:a16="http://schemas.microsoft.com/office/drawing/2014/main" id="{024D4BA4-76A2-4615-94FE-9B500AB2E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4888896"/>
                <a:ext cx="79793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0.02</a:t>
                </a:r>
                <a:endParaRPr lang="ru-RU" altLang="ru-RU" b="1"/>
              </a:p>
            </p:txBody>
          </p:sp>
          <p:sp>
            <p:nvSpPr>
              <p:cNvPr id="26" name="TextBox 92">
                <a:extLst>
                  <a:ext uri="{FF2B5EF4-FFF2-40B4-BE49-F238E27FC236}">
                    <a16:creationId xmlns:a16="http://schemas.microsoft.com/office/drawing/2014/main" id="{4E6101C4-9A56-47FE-8C33-69FFF863A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8349967"/>
                <a:ext cx="79793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0.01</a:t>
                </a:r>
                <a:endParaRPr lang="ru-RU" altLang="ru-RU" b="1"/>
              </a:p>
            </p:txBody>
          </p:sp>
        </p:grpSp>
        <p:grpSp>
          <p:nvGrpSpPr>
            <p:cNvPr id="35" name="Group 134">
              <a:extLst>
                <a:ext uri="{FF2B5EF4-FFF2-40B4-BE49-F238E27FC236}">
                  <a16:creationId xmlns:a16="http://schemas.microsoft.com/office/drawing/2014/main" id="{DF8E7B27-A95C-438C-A491-FCF8ADF2D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10636" y="15932848"/>
              <a:ext cx="1387297" cy="3416239"/>
              <a:chOff x="39403338" y="5837608"/>
              <a:chExt cx="1221762" cy="3222564"/>
            </a:xfrm>
          </p:grpSpPr>
          <p:pic>
            <p:nvPicPr>
              <p:cNvPr id="36" name="Picture 12">
                <a:extLst>
                  <a:ext uri="{FF2B5EF4-FFF2-40B4-BE49-F238E27FC236}">
                    <a16:creationId xmlns:a16="http://schemas.microsoft.com/office/drawing/2014/main" id="{509A5E91-1F13-4650-AD3B-29256C334D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03338" y="5930900"/>
                <a:ext cx="342900" cy="301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Box 163">
                <a:extLst>
                  <a:ext uri="{FF2B5EF4-FFF2-40B4-BE49-F238E27FC236}">
                    <a16:creationId xmlns:a16="http://schemas.microsoft.com/office/drawing/2014/main" id="{55DE1283-516B-4B5B-A251-8B7EF7E36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2" y="5837608"/>
                <a:ext cx="69717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1A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38" name="TextBox 164">
                <a:extLst>
                  <a:ext uri="{FF2B5EF4-FFF2-40B4-BE49-F238E27FC236}">
                    <a16:creationId xmlns:a16="http://schemas.microsoft.com/office/drawing/2014/main" id="{9B71413E-021A-46C3-981B-7E0EE209D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5" y="6293223"/>
                <a:ext cx="804367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1A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39" name="TextBox 165">
                <a:extLst>
                  <a:ext uri="{FF2B5EF4-FFF2-40B4-BE49-F238E27FC236}">
                    <a16:creationId xmlns:a16="http://schemas.microsoft.com/office/drawing/2014/main" id="{E57AE20C-2A02-418D-8F2C-6766A329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5" y="8112867"/>
                <a:ext cx="804367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4A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40" name="TextBox 166">
                <a:extLst>
                  <a:ext uri="{FF2B5EF4-FFF2-40B4-BE49-F238E27FC236}">
                    <a16:creationId xmlns:a16="http://schemas.microsoft.com/office/drawing/2014/main" id="{1769EF62-5213-4FCE-8D17-A0BA313F60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7847" y="6759948"/>
                <a:ext cx="804367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41" name="TextBox 167">
                <a:extLst>
                  <a:ext uri="{FF2B5EF4-FFF2-40B4-BE49-F238E27FC236}">
                    <a16:creationId xmlns:a16="http://schemas.microsoft.com/office/drawing/2014/main" id="{4AB0D98C-60C4-490A-9967-653695B758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6" y="8531106"/>
                <a:ext cx="864394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SUM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42" name="TextBox 168">
                <a:extLst>
                  <a:ext uri="{FF2B5EF4-FFF2-40B4-BE49-F238E27FC236}">
                    <a16:creationId xmlns:a16="http://schemas.microsoft.com/office/drawing/2014/main" id="{CAF891A5-73DD-4A34-B273-3178E04CB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6" y="7210793"/>
                <a:ext cx="69717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43" name="TextBox 169">
                <a:extLst>
                  <a:ext uri="{FF2B5EF4-FFF2-40B4-BE49-F238E27FC236}">
                    <a16:creationId xmlns:a16="http://schemas.microsoft.com/office/drawing/2014/main" id="{2F93DA04-4A8F-4603-8EFF-75CE0C44A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2" y="7650905"/>
                <a:ext cx="804367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3A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78C70F7C-0A6A-4FBE-B406-0A420C4E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QM/MM</a:t>
            </a:r>
            <a:endParaRPr lang="ru-RU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962C3-C987-4EF7-B60A-253EE9706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BA82B2-1725-478F-AC69-74C7B4B9D483}"/>
              </a:ext>
            </a:extLst>
          </p:cNvPr>
          <p:cNvGrpSpPr>
            <a:grpSpLocks noChangeAspect="1"/>
          </p:cNvGrpSpPr>
          <p:nvPr/>
        </p:nvGrpSpPr>
        <p:grpSpPr>
          <a:xfrm>
            <a:off x="114300" y="1349372"/>
            <a:ext cx="12010689" cy="5402725"/>
            <a:chOff x="32461202" y="23010013"/>
            <a:chExt cx="18171896" cy="8174199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id="{3AB90304-6489-412F-9620-C39A1AEA3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440" y="23010013"/>
              <a:ext cx="17169658" cy="770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06">
              <a:extLst>
                <a:ext uri="{FF2B5EF4-FFF2-40B4-BE49-F238E27FC236}">
                  <a16:creationId xmlns:a16="http://schemas.microsoft.com/office/drawing/2014/main" id="{BDE41589-1020-4BD7-AD50-30584E352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61202" y="23320156"/>
              <a:ext cx="16561059" cy="7864056"/>
              <a:chOff x="26460449" y="5201110"/>
              <a:chExt cx="14584958" cy="7418225"/>
            </a:xfrm>
          </p:grpSpPr>
          <p:grpSp>
            <p:nvGrpSpPr>
              <p:cNvPr id="6" name="Group 107">
                <a:extLst>
                  <a:ext uri="{FF2B5EF4-FFF2-40B4-BE49-F238E27FC236}">
                    <a16:creationId xmlns:a16="http://schemas.microsoft.com/office/drawing/2014/main" id="{F6100068-90B6-4064-90D9-77B40BB4BB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33500" y="12084382"/>
                <a:ext cx="14311907" cy="534953"/>
                <a:chOff x="26733500" y="12084382"/>
                <a:chExt cx="14311907" cy="534953"/>
              </a:xfrm>
            </p:grpSpPr>
            <p:sp>
              <p:nvSpPr>
                <p:cNvPr id="13" name="TextBox 115">
                  <a:extLst>
                    <a:ext uri="{FF2B5EF4-FFF2-40B4-BE49-F238E27FC236}">
                      <a16:creationId xmlns:a16="http://schemas.microsoft.com/office/drawing/2014/main" id="{0F60F27D-8ABF-4454-908A-CDAB25F234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33500" y="12089126"/>
                  <a:ext cx="401980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</a:t>
                  </a:r>
                  <a:endParaRPr lang="ru-RU" altLang="ru-RU" b="1"/>
                </a:p>
              </p:txBody>
            </p:sp>
            <p:sp>
              <p:nvSpPr>
                <p:cNvPr id="14" name="TextBox 116">
                  <a:extLst>
                    <a:ext uri="{FF2B5EF4-FFF2-40B4-BE49-F238E27FC236}">
                      <a16:creationId xmlns:a16="http://schemas.microsoft.com/office/drawing/2014/main" id="{A067A0FF-9E37-4A00-B814-B250982A4A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65560" y="12088775"/>
                  <a:ext cx="401980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</a:t>
                  </a:r>
                  <a:endParaRPr lang="ru-RU" altLang="ru-RU" b="1"/>
                </a:p>
              </p:txBody>
            </p:sp>
            <p:sp>
              <p:nvSpPr>
                <p:cNvPr id="15" name="TextBox 117">
                  <a:extLst>
                    <a:ext uri="{FF2B5EF4-FFF2-40B4-BE49-F238E27FC236}">
                      <a16:creationId xmlns:a16="http://schemas.microsoft.com/office/drawing/2014/main" id="{BAED57C4-4D59-4E7F-92E1-9502120DD8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12406" y="12084382"/>
                  <a:ext cx="794988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5.25</a:t>
                  </a:r>
                  <a:endParaRPr lang="ru-RU" altLang="ru-RU" b="1" dirty="0"/>
                </a:p>
              </p:txBody>
            </p:sp>
            <p:sp>
              <p:nvSpPr>
                <p:cNvPr id="16" name="TextBox 118">
                  <a:extLst>
                    <a:ext uri="{FF2B5EF4-FFF2-40B4-BE49-F238E27FC236}">
                      <a16:creationId xmlns:a16="http://schemas.microsoft.com/office/drawing/2014/main" id="{BD4400C1-0FDF-4BC7-B63A-E6E6B6E7D0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87250" y="12089658"/>
                  <a:ext cx="639065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5.5</a:t>
                  </a:r>
                  <a:endParaRPr lang="ru-RU" altLang="ru-RU" b="1"/>
                </a:p>
              </p:txBody>
            </p:sp>
            <p:sp>
              <p:nvSpPr>
                <p:cNvPr id="17" name="TextBox 119">
                  <a:extLst>
                    <a:ext uri="{FF2B5EF4-FFF2-40B4-BE49-F238E27FC236}">
                      <a16:creationId xmlns:a16="http://schemas.microsoft.com/office/drawing/2014/main" id="{742A186D-0F92-4032-9E7D-9C7EC258FE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7923" y="12090722"/>
                  <a:ext cx="794988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5.75</a:t>
                  </a:r>
                  <a:endParaRPr lang="ru-RU" altLang="ru-RU" b="1"/>
                </a:p>
              </p:txBody>
            </p:sp>
            <p:sp>
              <p:nvSpPr>
                <p:cNvPr id="18" name="TextBox 120">
                  <a:extLst>
                    <a:ext uri="{FF2B5EF4-FFF2-40B4-BE49-F238E27FC236}">
                      <a16:creationId xmlns:a16="http://schemas.microsoft.com/office/drawing/2014/main" id="{89F5C85D-537E-4E2E-A3FE-D12BC35030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88970" y="12092224"/>
                  <a:ext cx="401980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</a:t>
                  </a:r>
                  <a:endParaRPr lang="ru-RU" altLang="ru-RU" b="1"/>
                </a:p>
              </p:txBody>
            </p:sp>
            <p:sp>
              <p:nvSpPr>
                <p:cNvPr id="19" name="TextBox 121">
                  <a:extLst>
                    <a:ext uri="{FF2B5EF4-FFF2-40B4-BE49-F238E27FC236}">
                      <a16:creationId xmlns:a16="http://schemas.microsoft.com/office/drawing/2014/main" id="{4DC09B8D-3238-43F6-81F0-9E97A96F5F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49491" y="12087151"/>
                  <a:ext cx="794988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6.25</a:t>
                  </a:r>
                  <a:endParaRPr lang="ru-RU" altLang="ru-RU" b="1"/>
                </a:p>
              </p:txBody>
            </p:sp>
            <p:sp>
              <p:nvSpPr>
                <p:cNvPr id="20" name="TextBox 122">
                  <a:extLst>
                    <a:ext uri="{FF2B5EF4-FFF2-40B4-BE49-F238E27FC236}">
                      <a16:creationId xmlns:a16="http://schemas.microsoft.com/office/drawing/2014/main" id="{0F8B0246-1C9B-4910-8BE9-B427A1AE6F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406342" y="12085965"/>
                  <a:ext cx="639065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6.5</a:t>
                  </a:r>
                  <a:endParaRPr lang="ru-RU" altLang="ru-RU" b="1"/>
                </a:p>
              </p:txBody>
            </p:sp>
          </p:grpSp>
          <p:sp>
            <p:nvSpPr>
              <p:cNvPr id="7" name="TextBox 108">
                <a:extLst>
                  <a:ext uri="{FF2B5EF4-FFF2-40B4-BE49-F238E27FC236}">
                    <a16:creationId xmlns:a16="http://schemas.microsoft.com/office/drawing/2014/main" id="{12AB6EF5-A527-4FE7-8FA1-79E146FD51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10768325"/>
                <a:ext cx="95090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0.002</a:t>
                </a:r>
                <a:endParaRPr lang="ru-RU" altLang="ru-RU" b="1"/>
              </a:p>
            </p:txBody>
          </p:sp>
          <p:sp>
            <p:nvSpPr>
              <p:cNvPr id="8" name="TextBox 109">
                <a:extLst>
                  <a:ext uri="{FF2B5EF4-FFF2-40B4-BE49-F238E27FC236}">
                    <a16:creationId xmlns:a16="http://schemas.microsoft.com/office/drawing/2014/main" id="{4DD19278-5CFB-4802-ACC7-B2AF2D4563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9652328"/>
                <a:ext cx="95090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0.004</a:t>
                </a:r>
                <a:endParaRPr lang="ru-RU" altLang="ru-RU" b="1"/>
              </a:p>
            </p:txBody>
          </p:sp>
          <p:sp>
            <p:nvSpPr>
              <p:cNvPr id="9" name="TextBox 110">
                <a:extLst>
                  <a:ext uri="{FF2B5EF4-FFF2-40B4-BE49-F238E27FC236}">
                    <a16:creationId xmlns:a16="http://schemas.microsoft.com/office/drawing/2014/main" id="{871B378B-083E-4863-8C42-8FFF0CC66B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8559196"/>
                <a:ext cx="95090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0.006</a:t>
                </a:r>
                <a:endParaRPr lang="ru-RU" altLang="ru-RU" b="1"/>
              </a:p>
            </p:txBody>
          </p:sp>
          <p:sp>
            <p:nvSpPr>
              <p:cNvPr id="10" name="TextBox 111">
                <a:extLst>
                  <a:ext uri="{FF2B5EF4-FFF2-40B4-BE49-F238E27FC236}">
                    <a16:creationId xmlns:a16="http://schemas.microsoft.com/office/drawing/2014/main" id="{D84016CD-4B25-4DE8-B673-0E795EC904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49" y="7429895"/>
                <a:ext cx="95090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0.008</a:t>
                </a:r>
                <a:endParaRPr lang="ru-RU" altLang="ru-RU" b="1"/>
              </a:p>
            </p:txBody>
          </p:sp>
          <p:sp>
            <p:nvSpPr>
              <p:cNvPr id="11" name="TextBox 112">
                <a:extLst>
                  <a:ext uri="{FF2B5EF4-FFF2-40B4-BE49-F238E27FC236}">
                    <a16:creationId xmlns:a16="http://schemas.microsoft.com/office/drawing/2014/main" id="{82EF96BE-D93E-40B6-9B8A-E67771786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6317968"/>
                <a:ext cx="794987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0.01</a:t>
                </a:r>
                <a:endParaRPr lang="ru-RU" altLang="ru-RU" b="1"/>
              </a:p>
            </p:txBody>
          </p:sp>
          <p:sp>
            <p:nvSpPr>
              <p:cNvPr id="12" name="TextBox 113">
                <a:extLst>
                  <a:ext uri="{FF2B5EF4-FFF2-40B4-BE49-F238E27FC236}">
                    <a16:creationId xmlns:a16="http://schemas.microsoft.com/office/drawing/2014/main" id="{3FF75BC8-EC59-4357-9626-6D8B60F92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5201110"/>
                <a:ext cx="95090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0.012</a:t>
                </a:r>
                <a:endParaRPr lang="ru-RU" altLang="ru-RU" b="1" dirty="0"/>
              </a:p>
            </p:txBody>
          </p:sp>
        </p:grpSp>
        <p:grpSp>
          <p:nvGrpSpPr>
            <p:cNvPr id="21" name="Group 171">
              <a:extLst>
                <a:ext uri="{FF2B5EF4-FFF2-40B4-BE49-F238E27FC236}">
                  <a16:creationId xmlns:a16="http://schemas.microsoft.com/office/drawing/2014/main" id="{EA8BF985-84B2-4ED1-9F26-6B29E0097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10660" y="24293534"/>
              <a:ext cx="1383671" cy="3414167"/>
              <a:chOff x="39403338" y="5837608"/>
              <a:chExt cx="1218568" cy="3220610"/>
            </a:xfrm>
          </p:grpSpPr>
          <p:pic>
            <p:nvPicPr>
              <p:cNvPr id="22" name="Picture 12">
                <a:extLst>
                  <a:ext uri="{FF2B5EF4-FFF2-40B4-BE49-F238E27FC236}">
                    <a16:creationId xmlns:a16="http://schemas.microsoft.com/office/drawing/2014/main" id="{313A5818-1186-4EF5-AF36-EF5855250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03338" y="5930900"/>
                <a:ext cx="342900" cy="301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191">
                <a:extLst>
                  <a:ext uri="{FF2B5EF4-FFF2-40B4-BE49-F238E27FC236}">
                    <a16:creationId xmlns:a16="http://schemas.microsoft.com/office/drawing/2014/main" id="{DF2BA7FD-C136-4458-9821-ACE54AEAA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1" y="5837608"/>
                <a:ext cx="694600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1A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4" name="TextBox 192">
                <a:extLst>
                  <a:ext uri="{FF2B5EF4-FFF2-40B4-BE49-F238E27FC236}">
                    <a16:creationId xmlns:a16="http://schemas.microsoft.com/office/drawing/2014/main" id="{C9F1BB24-D1DD-470A-944A-FAFE3074F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6" y="6293223"/>
                <a:ext cx="801395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1A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5" name="TextBox 193">
                <a:extLst>
                  <a:ext uri="{FF2B5EF4-FFF2-40B4-BE49-F238E27FC236}">
                    <a16:creationId xmlns:a16="http://schemas.microsoft.com/office/drawing/2014/main" id="{CA8299DA-A34E-4ABB-A528-10EFD4F18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6" y="8112865"/>
                <a:ext cx="801395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4A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6" name="TextBox 194">
                <a:extLst>
                  <a:ext uri="{FF2B5EF4-FFF2-40B4-BE49-F238E27FC236}">
                    <a16:creationId xmlns:a16="http://schemas.microsoft.com/office/drawing/2014/main" id="{FC719DD1-0FBC-4E94-8D47-B9F9EC3CC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7846" y="6759949"/>
                <a:ext cx="801395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7" name="TextBox 195">
                <a:extLst>
                  <a:ext uri="{FF2B5EF4-FFF2-40B4-BE49-F238E27FC236}">
                    <a16:creationId xmlns:a16="http://schemas.microsoft.com/office/drawing/2014/main" id="{FFFB4705-4D75-4D8F-9FB8-C7B02B5FE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5" y="8531106"/>
                <a:ext cx="861201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SUM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8" name="TextBox 196">
                <a:extLst>
                  <a:ext uri="{FF2B5EF4-FFF2-40B4-BE49-F238E27FC236}">
                    <a16:creationId xmlns:a16="http://schemas.microsoft.com/office/drawing/2014/main" id="{B307A2D0-7021-4D87-9987-AF00A7FEB0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5" y="7210794"/>
                <a:ext cx="69459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9" name="TextBox 197">
                <a:extLst>
                  <a:ext uri="{FF2B5EF4-FFF2-40B4-BE49-F238E27FC236}">
                    <a16:creationId xmlns:a16="http://schemas.microsoft.com/office/drawing/2014/main" id="{FBA172C5-E7BD-465A-8B0F-3ED21517D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3" y="7650905"/>
                <a:ext cx="801395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3A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B0BA56C2-8D4C-49C9-8755-27D85430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FMO</a:t>
            </a:r>
            <a:endParaRPr lang="ru-RU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571582-9186-4450-97F8-EAD7515A4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03319"/>
              </p:ext>
            </p:extLst>
          </p:nvPr>
        </p:nvGraphicFramePr>
        <p:xfrm>
          <a:off x="411741" y="1689894"/>
          <a:ext cx="11368518" cy="4864659"/>
        </p:xfrm>
        <a:graphic>
          <a:graphicData uri="http://schemas.openxmlformats.org/drawingml/2006/table">
            <a:tbl>
              <a:tblPr/>
              <a:tblGrid>
                <a:gridCol w="1438581">
                  <a:extLst>
                    <a:ext uri="{9D8B030D-6E8A-4147-A177-3AD203B41FA5}">
                      <a16:colId xmlns:a16="http://schemas.microsoft.com/office/drawing/2014/main" val="2697247648"/>
                    </a:ext>
                  </a:extLst>
                </a:gridCol>
                <a:gridCol w="1160337">
                  <a:extLst>
                    <a:ext uri="{9D8B030D-6E8A-4147-A177-3AD203B41FA5}">
                      <a16:colId xmlns:a16="http://schemas.microsoft.com/office/drawing/2014/main" val="3373486918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833727765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3603908512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337875919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2101349216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670516912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603057170"/>
                    </a:ext>
                  </a:extLst>
                </a:gridCol>
              </a:tblGrid>
              <a:tr h="47617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3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4A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3A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"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73763"/>
                  </a:ext>
                </a:extLst>
              </a:tr>
              <a:tr h="47617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511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effectLst/>
                        </a:rPr>
                        <a:t>QM/EFP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Shift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0.268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0.502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0.454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0.697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0.123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0.475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31859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FWHM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0.337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0.546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0.378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0.341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0.419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0.653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369791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0.014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941817"/>
                  </a:ext>
                </a:extLst>
              </a:tr>
              <a:tr h="47617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QM/MM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Shift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0.189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0.570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0.452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0.698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0.388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992691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FWHM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0.324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1.107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1.217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1.955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0.659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1.262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65395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0.019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60329"/>
                  </a:ext>
                </a:extLst>
              </a:tr>
              <a:tr h="47617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511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Shift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0.045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0.498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0.375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0.089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0.413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21610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FWHM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0.353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0.613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0.495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0.689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0.601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0.610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08746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9278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0A6BAEC-65DC-4072-BD95-FEB01CA3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SHIFTS &amp; FWHM</a:t>
            </a:r>
            <a:endParaRPr lang="ru-RU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4393BA-F7E1-4314-851A-97FDE6AE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b-DNA FRAGMENTATION</a:t>
            </a:r>
            <a:endParaRPr lang="en-US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" y="478330"/>
            <a:ext cx="3149952" cy="6138369"/>
          </a:xfrm>
        </p:spPr>
      </p:pic>
      <p:grpSp>
        <p:nvGrpSpPr>
          <p:cNvPr id="28" name="Группа 27"/>
          <p:cNvGrpSpPr/>
          <p:nvPr/>
        </p:nvGrpSpPr>
        <p:grpSpPr>
          <a:xfrm>
            <a:off x="3295392" y="896232"/>
            <a:ext cx="4407293" cy="3013320"/>
            <a:chOff x="3295392" y="896232"/>
            <a:chExt cx="4407293" cy="301332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441" y="896232"/>
              <a:ext cx="4005244" cy="3013320"/>
            </a:xfrm>
            <a:prstGeom prst="rect">
              <a:avLst/>
            </a:prstGeom>
          </p:spPr>
        </p:pic>
        <p:sp>
          <p:nvSpPr>
            <p:cNvPr id="22" name="Стрелка вправо с вырезом 21"/>
            <p:cNvSpPr/>
            <p:nvPr/>
          </p:nvSpPr>
          <p:spPr>
            <a:xfrm>
              <a:off x="3295392" y="2212937"/>
              <a:ext cx="483830" cy="379910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035144" y="4074691"/>
            <a:ext cx="3329838" cy="2117954"/>
            <a:chOff x="4035144" y="4074691"/>
            <a:chExt cx="3329838" cy="211795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/>
            <a:srcRect l="5386" r="3695"/>
            <a:stretch/>
          </p:blipFill>
          <p:spPr>
            <a:xfrm>
              <a:off x="4035144" y="4558521"/>
              <a:ext cx="3329838" cy="1634124"/>
            </a:xfrm>
            <a:prstGeom prst="rect">
              <a:avLst/>
            </a:prstGeom>
          </p:spPr>
        </p:pic>
        <p:sp>
          <p:nvSpPr>
            <p:cNvPr id="25" name="Стрелка вправо с вырезом 24"/>
            <p:cNvSpPr/>
            <p:nvPr/>
          </p:nvSpPr>
          <p:spPr>
            <a:xfrm rot="5400000">
              <a:off x="5458148" y="4126651"/>
              <a:ext cx="483830" cy="379910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624457" y="859692"/>
            <a:ext cx="4206363" cy="5934808"/>
            <a:chOff x="7624457" y="859692"/>
            <a:chExt cx="4206363" cy="593480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8367762" y="859692"/>
              <a:ext cx="3463058" cy="5934808"/>
              <a:chOff x="1154162" y="923192"/>
              <a:chExt cx="3463058" cy="5934808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4162" y="923192"/>
                <a:ext cx="3463058" cy="5934808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2013438" y="3411415"/>
                <a:ext cx="720970" cy="52754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47274" y="3446515"/>
                <a:ext cx="660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CYT</a:t>
                </a:r>
                <a:endParaRPr lang="ru-RU" sz="2400" b="1" dirty="0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1441938" y="3349871"/>
                <a:ext cx="528947" cy="49676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05432" y="3428999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SUG</a:t>
                </a:r>
                <a:endParaRPr lang="ru-RU" b="1" dirty="0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1301261" y="3754315"/>
                <a:ext cx="501161" cy="448407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01261" y="3796081"/>
                <a:ext cx="521297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b="1" dirty="0" smtClean="0"/>
                  <a:t>PO</a:t>
                </a:r>
                <a:r>
                  <a:rPr lang="en-US" sz="1700" b="1" baseline="-25000" dirty="0" smtClean="0"/>
                  <a:t>4</a:t>
                </a:r>
                <a:endParaRPr lang="ru-RU" sz="1700" b="1" baseline="-25000" dirty="0"/>
              </a:p>
            </p:txBody>
          </p:sp>
        </p:grpSp>
        <p:sp>
          <p:nvSpPr>
            <p:cNvPr id="26" name="Стрелка вправо с вырезом 25"/>
            <p:cNvSpPr/>
            <p:nvPr/>
          </p:nvSpPr>
          <p:spPr>
            <a:xfrm>
              <a:off x="7624457" y="5185628"/>
              <a:ext cx="483830" cy="379910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047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4393BA-F7E1-4314-851A-97FDE6AE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b-DNA FRAGMENTATION</a:t>
            </a:r>
            <a:endParaRPr lang="en-US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62" y="923192"/>
            <a:ext cx="3463058" cy="5934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95" y="923192"/>
            <a:ext cx="3463058" cy="593480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013438" y="3411415"/>
            <a:ext cx="720970" cy="5275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47274" y="3446515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CYT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1441938" y="3349871"/>
            <a:ext cx="528947" cy="49676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05432" y="342899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SUG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1301261" y="3754315"/>
            <a:ext cx="501161" cy="44840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01261" y="3796081"/>
            <a:ext cx="5212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PO</a:t>
            </a:r>
            <a:r>
              <a:rPr lang="en-US" sz="1700" b="1" baseline="-25000" dirty="0" smtClean="0"/>
              <a:t>4</a:t>
            </a:r>
            <a:endParaRPr lang="ru-RU" sz="1700" b="1" baseline="-25000" dirty="0"/>
          </a:p>
        </p:txBody>
      </p:sp>
      <p:sp>
        <p:nvSpPr>
          <p:cNvPr id="15" name="Овал 14"/>
          <p:cNvSpPr/>
          <p:nvPr/>
        </p:nvSpPr>
        <p:spPr>
          <a:xfrm>
            <a:off x="7443595" y="3367454"/>
            <a:ext cx="1498187" cy="78256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443595" y="3576234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CYT+SUG+PO</a:t>
            </a:r>
            <a:r>
              <a:rPr lang="en-US" b="1" baseline="-25000" dirty="0" smtClean="0"/>
              <a:t>4</a:t>
            </a:r>
            <a:endParaRPr lang="ru-RU" b="1" baseline="-25000" dirty="0"/>
          </a:p>
        </p:txBody>
      </p:sp>
    </p:spTree>
    <p:extLst>
      <p:ext uri="{BB962C8B-B14F-4D97-AF65-F5344CB8AC3E}">
        <p14:creationId xmlns:p14="http://schemas.microsoft.com/office/powerpoint/2010/main" val="30360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F4393BA-F7E1-4314-851A-97FDE6AE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QM/EFP AREA</a:t>
            </a:r>
            <a:endParaRPr lang="en-US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2" y="1474266"/>
            <a:ext cx="8616462" cy="4398096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H="1" flipV="1">
            <a:off x="7411915" y="923191"/>
            <a:ext cx="96717" cy="551075"/>
          </a:xfrm>
          <a:prstGeom prst="line">
            <a:avLst/>
          </a:prstGeom>
          <a:ln w="57150">
            <a:solidFill>
              <a:srgbClr val="5858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056078" y="5627078"/>
            <a:ext cx="624252" cy="527539"/>
          </a:xfrm>
          <a:prstGeom prst="line">
            <a:avLst/>
          </a:prstGeom>
          <a:ln w="57150">
            <a:solidFill>
              <a:srgbClr val="5858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6460150" y="3869068"/>
            <a:ext cx="455573" cy="165736"/>
          </a:xfrm>
          <a:prstGeom prst="line">
            <a:avLst/>
          </a:prstGeom>
          <a:ln w="57150">
            <a:solidFill>
              <a:srgbClr val="5858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310680" y="3038193"/>
            <a:ext cx="85727" cy="595453"/>
          </a:xfrm>
          <a:prstGeom prst="line">
            <a:avLst/>
          </a:prstGeom>
          <a:ln w="57150">
            <a:solidFill>
              <a:srgbClr val="5858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134834" y="3668814"/>
            <a:ext cx="334108" cy="307731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solidFill>
              <a:srgbClr val="94949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898823" y="2945414"/>
            <a:ext cx="255788" cy="236630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solidFill>
              <a:srgbClr val="94949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H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065595" y="3190836"/>
            <a:ext cx="162128" cy="496668"/>
          </a:xfrm>
          <a:prstGeom prst="line">
            <a:avLst/>
          </a:prstGeom>
          <a:ln w="57150">
            <a:solidFill>
              <a:srgbClr val="5858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1907930" y="2198082"/>
            <a:ext cx="4288448" cy="4334607"/>
            <a:chOff x="1907930" y="2198082"/>
            <a:chExt cx="4288448" cy="4334607"/>
          </a:xfrm>
        </p:grpSpPr>
        <p:sp>
          <p:nvSpPr>
            <p:cNvPr id="42" name="Овал 41"/>
            <p:cNvSpPr/>
            <p:nvPr/>
          </p:nvSpPr>
          <p:spPr>
            <a:xfrm>
              <a:off x="1907930" y="2198082"/>
              <a:ext cx="4288448" cy="433460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02700" y="3703982"/>
              <a:ext cx="150393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/>
                <a:t>QM</a:t>
              </a:r>
              <a:endParaRPr lang="ru-RU" sz="6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09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761-BCCF-48A7-9135-5032E5AB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QM/EFP</a:t>
            </a:r>
            <a:endParaRPr lang="ru-RU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17854" r="9677" b="11579"/>
          <a:stretch/>
        </p:blipFill>
        <p:spPr>
          <a:xfrm>
            <a:off x="831636" y="1046285"/>
            <a:ext cx="11278449" cy="5423773"/>
          </a:xfrm>
        </p:spPr>
      </p:pic>
      <p:grpSp>
        <p:nvGrpSpPr>
          <p:cNvPr id="5" name="Group 11">
            <a:extLst>
              <a:ext uri="{FF2B5EF4-FFF2-40B4-BE49-F238E27FC236}">
                <a16:creationId xmlns:a16="http://schemas.microsoft.com/office/drawing/2014/main" id="{29921C43-F8E0-4EC6-B873-99A5EF4AD9D7}"/>
              </a:ext>
            </a:extLst>
          </p:cNvPr>
          <p:cNvGrpSpPr>
            <a:grpSpLocks/>
          </p:cNvGrpSpPr>
          <p:nvPr/>
        </p:nvGrpSpPr>
        <p:grpSpPr bwMode="auto">
          <a:xfrm>
            <a:off x="117980" y="2207120"/>
            <a:ext cx="10911626" cy="4536204"/>
            <a:chOff x="26460449" y="6125654"/>
            <a:chExt cx="14587064" cy="6495420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A1486A4E-8C2E-4BBD-8550-E7FFB19E5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14152" y="6125654"/>
              <a:ext cx="1221406" cy="3222346"/>
              <a:chOff x="39403338" y="5837608"/>
              <a:chExt cx="1221406" cy="3222346"/>
            </a:xfrm>
          </p:grpSpPr>
          <p:pic>
            <p:nvPicPr>
              <p:cNvPr id="25" name="Picture 12">
                <a:extLst>
                  <a:ext uri="{FF2B5EF4-FFF2-40B4-BE49-F238E27FC236}">
                    <a16:creationId xmlns:a16="http://schemas.microsoft.com/office/drawing/2014/main" id="{314C86DA-596E-4E2D-AEF9-38C065AE9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03338" y="5930900"/>
                <a:ext cx="342900" cy="301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Box 4">
                <a:extLst>
                  <a:ext uri="{FF2B5EF4-FFF2-40B4-BE49-F238E27FC236}">
                    <a16:creationId xmlns:a16="http://schemas.microsoft.com/office/drawing/2014/main" id="{95F572AF-6C02-429A-B009-FC528D3BB4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2" y="5837608"/>
                <a:ext cx="696889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1A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7" name="TextBox 61">
                <a:extLst>
                  <a:ext uri="{FF2B5EF4-FFF2-40B4-BE49-F238E27FC236}">
                    <a16:creationId xmlns:a16="http://schemas.microsoft.com/office/drawing/2014/main" id="{A7DCD565-F998-4D3B-8A04-D550BBDBF4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6" y="6293223"/>
                <a:ext cx="804037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1A</a:t>
                </a:r>
                <a:r>
                  <a:rPr lang="en-US" altLang="ru-RU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 dirty="0">
                  <a:cs typeface="Aharoni" panose="02010803020104030203" pitchFamily="2" charset="-79"/>
                </a:endParaRPr>
              </a:p>
            </p:txBody>
          </p:sp>
          <p:sp>
            <p:nvSpPr>
              <p:cNvPr id="28" name="TextBox 62">
                <a:extLst>
                  <a:ext uri="{FF2B5EF4-FFF2-40B4-BE49-F238E27FC236}">
                    <a16:creationId xmlns:a16="http://schemas.microsoft.com/office/drawing/2014/main" id="{430F2062-B3D7-4A28-8FAC-8BCCBC195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6" y="8112865"/>
                <a:ext cx="804037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4A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9" name="TextBox 63">
                <a:extLst>
                  <a:ext uri="{FF2B5EF4-FFF2-40B4-BE49-F238E27FC236}">
                    <a16:creationId xmlns:a16="http://schemas.microsoft.com/office/drawing/2014/main" id="{97A75263-9155-44DE-BB2F-778E66565F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7845" y="6759949"/>
                <a:ext cx="804037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30" name="TextBox 65">
                <a:extLst>
                  <a:ext uri="{FF2B5EF4-FFF2-40B4-BE49-F238E27FC236}">
                    <a16:creationId xmlns:a16="http://schemas.microsoft.com/office/drawing/2014/main" id="{70EDBD39-4E3F-422E-993B-C3E47D500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5" y="8531105"/>
                <a:ext cx="864039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SUM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31" name="TextBox 66">
                <a:extLst>
                  <a:ext uri="{FF2B5EF4-FFF2-40B4-BE49-F238E27FC236}">
                    <a16:creationId xmlns:a16="http://schemas.microsoft.com/office/drawing/2014/main" id="{6C0B6F8D-B347-43B1-B817-1091496D54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5" y="7210793"/>
                <a:ext cx="696889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32" name="TextBox 67">
                <a:extLst>
                  <a:ext uri="{FF2B5EF4-FFF2-40B4-BE49-F238E27FC236}">
                    <a16:creationId xmlns:a16="http://schemas.microsoft.com/office/drawing/2014/main" id="{C27B679C-B164-4268-88FD-6FCE031FB6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2" y="7650904"/>
                <a:ext cx="804036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3A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CD61C7AE-89EB-48A9-B64E-195852620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60449" y="6381834"/>
              <a:ext cx="14587064" cy="6239240"/>
              <a:chOff x="26460449" y="6381834"/>
              <a:chExt cx="14587064" cy="623924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35C83D76-A8B9-42DD-8D67-122C1B8A10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33500" y="12084382"/>
                <a:ext cx="14314013" cy="536692"/>
                <a:chOff x="26733500" y="12084382"/>
                <a:chExt cx="14314013" cy="536692"/>
              </a:xfrm>
            </p:grpSpPr>
            <p:sp>
              <p:nvSpPr>
                <p:cNvPr id="17" name="TextBox 7">
                  <a:extLst>
                    <a:ext uri="{FF2B5EF4-FFF2-40B4-BE49-F238E27FC236}">
                      <a16:creationId xmlns:a16="http://schemas.microsoft.com/office/drawing/2014/main" id="{920E75E7-952D-475F-A36C-CFD31ECF1D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33500" y="12089126"/>
                  <a:ext cx="403305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</a:t>
                  </a:r>
                  <a:endParaRPr lang="ru-RU" altLang="ru-RU" b="1"/>
                </a:p>
              </p:txBody>
            </p:sp>
            <p:sp>
              <p:nvSpPr>
                <p:cNvPr id="18" name="TextBox 69">
                  <a:extLst>
                    <a:ext uri="{FF2B5EF4-FFF2-40B4-BE49-F238E27FC236}">
                      <a16:creationId xmlns:a16="http://schemas.microsoft.com/office/drawing/2014/main" id="{7A3EE1C1-7CD5-4727-8EF4-857EDE79B2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65560" y="12088775"/>
                  <a:ext cx="403305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</a:t>
                  </a:r>
                  <a:endParaRPr lang="ru-RU" altLang="ru-RU" b="1"/>
                </a:p>
              </p:txBody>
            </p:sp>
            <p:sp>
              <p:nvSpPr>
                <p:cNvPr id="19" name="TextBox 70">
                  <a:extLst>
                    <a:ext uri="{FF2B5EF4-FFF2-40B4-BE49-F238E27FC236}">
                      <a16:creationId xmlns:a16="http://schemas.microsoft.com/office/drawing/2014/main" id="{8255B942-8FC4-4F0B-A06B-EAF23D0A58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12409" y="12084382"/>
                  <a:ext cx="797608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5.25</a:t>
                  </a:r>
                  <a:endParaRPr lang="ru-RU" altLang="ru-RU" b="1" dirty="0"/>
                </a:p>
              </p:txBody>
            </p:sp>
            <p:sp>
              <p:nvSpPr>
                <p:cNvPr id="20" name="TextBox 71">
                  <a:extLst>
                    <a:ext uri="{FF2B5EF4-FFF2-40B4-BE49-F238E27FC236}">
                      <a16:creationId xmlns:a16="http://schemas.microsoft.com/office/drawing/2014/main" id="{02AEA96A-0234-46D8-9069-E463E07291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87248" y="12089659"/>
                  <a:ext cx="641171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5.5</a:t>
                  </a:r>
                  <a:endParaRPr lang="ru-RU" altLang="ru-RU" b="1"/>
                </a:p>
              </p:txBody>
            </p:sp>
            <p:sp>
              <p:nvSpPr>
                <p:cNvPr id="21" name="TextBox 72">
                  <a:extLst>
                    <a:ext uri="{FF2B5EF4-FFF2-40B4-BE49-F238E27FC236}">
                      <a16:creationId xmlns:a16="http://schemas.microsoft.com/office/drawing/2014/main" id="{15F89C2C-3940-49D4-B528-DEB001871D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7922" y="12090721"/>
                  <a:ext cx="797608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5.75</a:t>
                  </a:r>
                  <a:endParaRPr lang="ru-RU" altLang="ru-RU" b="1"/>
                </a:p>
              </p:txBody>
            </p:sp>
            <p:sp>
              <p:nvSpPr>
                <p:cNvPr id="22" name="TextBox 73">
                  <a:extLst>
                    <a:ext uri="{FF2B5EF4-FFF2-40B4-BE49-F238E27FC236}">
                      <a16:creationId xmlns:a16="http://schemas.microsoft.com/office/drawing/2014/main" id="{94DF5CF2-5350-4362-AA02-34CE0AB390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88970" y="12092225"/>
                  <a:ext cx="403305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</a:t>
                  </a:r>
                  <a:endParaRPr lang="ru-RU" altLang="ru-RU" b="1"/>
                </a:p>
              </p:txBody>
            </p:sp>
            <p:sp>
              <p:nvSpPr>
                <p:cNvPr id="23" name="TextBox 74">
                  <a:extLst>
                    <a:ext uri="{FF2B5EF4-FFF2-40B4-BE49-F238E27FC236}">
                      <a16:creationId xmlns:a16="http://schemas.microsoft.com/office/drawing/2014/main" id="{C7119FBE-3A44-404C-85BD-77233EE27C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49490" y="12087151"/>
                  <a:ext cx="797608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6.25</a:t>
                  </a:r>
                  <a:endParaRPr lang="ru-RU" altLang="ru-RU" b="1"/>
                </a:p>
              </p:txBody>
            </p:sp>
            <p:sp>
              <p:nvSpPr>
                <p:cNvPr id="24" name="TextBox 75">
                  <a:extLst>
                    <a:ext uri="{FF2B5EF4-FFF2-40B4-BE49-F238E27FC236}">
                      <a16:creationId xmlns:a16="http://schemas.microsoft.com/office/drawing/2014/main" id="{B136D2C4-7C87-491F-A163-2B5AAF3391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406342" y="12085966"/>
                  <a:ext cx="641171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6.5</a:t>
                  </a:r>
                  <a:endParaRPr lang="ru-RU" altLang="ru-RU" b="1"/>
                </a:p>
              </p:txBody>
            </p:sp>
          </p:grpSp>
          <p:sp>
            <p:nvSpPr>
              <p:cNvPr id="10" name="TextBox 78">
                <a:extLst>
                  <a:ext uri="{FF2B5EF4-FFF2-40B4-BE49-F238E27FC236}">
                    <a16:creationId xmlns:a16="http://schemas.microsoft.com/office/drawing/2014/main" id="{57BB072F-D624-4C66-A1D4-41D41C710F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11235681"/>
                <a:ext cx="954043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0.002</a:t>
                </a:r>
                <a:endParaRPr lang="ru-RU" altLang="ru-RU" b="1" dirty="0"/>
              </a:p>
            </p:txBody>
          </p:sp>
          <p:sp>
            <p:nvSpPr>
              <p:cNvPr id="11" name="TextBox 80">
                <a:extLst>
                  <a:ext uri="{FF2B5EF4-FFF2-40B4-BE49-F238E27FC236}">
                    <a16:creationId xmlns:a16="http://schemas.microsoft.com/office/drawing/2014/main" id="{2144175D-CD1F-46CC-8C44-FDA0E6F13A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10354428"/>
                <a:ext cx="954043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0.004</a:t>
                </a:r>
                <a:endParaRPr lang="ru-RU" altLang="ru-RU" b="1" dirty="0"/>
              </a:p>
            </p:txBody>
          </p:sp>
          <p:sp>
            <p:nvSpPr>
              <p:cNvPr id="12" name="TextBox 81">
                <a:extLst>
                  <a:ext uri="{FF2B5EF4-FFF2-40B4-BE49-F238E27FC236}">
                    <a16:creationId xmlns:a16="http://schemas.microsoft.com/office/drawing/2014/main" id="{9AAD7337-2105-4DAA-A70C-88BE3602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9558750"/>
                <a:ext cx="954043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0.006</a:t>
                </a:r>
                <a:endParaRPr lang="ru-RU" altLang="ru-RU" b="1" dirty="0"/>
              </a:p>
            </p:txBody>
          </p:sp>
          <p:sp>
            <p:nvSpPr>
              <p:cNvPr id="13" name="TextBox 82">
                <a:extLst>
                  <a:ext uri="{FF2B5EF4-FFF2-40B4-BE49-F238E27FC236}">
                    <a16:creationId xmlns:a16="http://schemas.microsoft.com/office/drawing/2014/main" id="{9622B583-9B96-434E-B0C3-FD50528AF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49" y="8758763"/>
                <a:ext cx="954043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0.008</a:t>
                </a:r>
                <a:endParaRPr lang="ru-RU" altLang="ru-RU" b="1" dirty="0"/>
              </a:p>
            </p:txBody>
          </p:sp>
          <p:sp>
            <p:nvSpPr>
              <p:cNvPr id="14" name="TextBox 83">
                <a:extLst>
                  <a:ext uri="{FF2B5EF4-FFF2-40B4-BE49-F238E27FC236}">
                    <a16:creationId xmlns:a16="http://schemas.microsoft.com/office/drawing/2014/main" id="{B4BB26E0-873C-4B45-97D5-AFA919394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7975935"/>
                <a:ext cx="797608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0.01</a:t>
                </a:r>
                <a:endParaRPr lang="ru-RU" altLang="ru-RU" b="1" dirty="0"/>
              </a:p>
            </p:txBody>
          </p:sp>
          <p:sp>
            <p:nvSpPr>
              <p:cNvPr id="15" name="TextBox 84">
                <a:extLst>
                  <a:ext uri="{FF2B5EF4-FFF2-40B4-BE49-F238E27FC236}">
                    <a16:creationId xmlns:a16="http://schemas.microsoft.com/office/drawing/2014/main" id="{2B8A369B-156A-46D5-B6D5-DF8D2D4AB3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7175580"/>
                <a:ext cx="954043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0.012</a:t>
                </a:r>
                <a:endParaRPr lang="ru-RU" altLang="ru-RU" b="1"/>
              </a:p>
            </p:txBody>
          </p:sp>
          <p:sp>
            <p:nvSpPr>
              <p:cNvPr id="16" name="TextBox 85">
                <a:extLst>
                  <a:ext uri="{FF2B5EF4-FFF2-40B4-BE49-F238E27FC236}">
                    <a16:creationId xmlns:a16="http://schemas.microsoft.com/office/drawing/2014/main" id="{88CEF150-1B2F-40B1-B3C3-675DD41EB7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6381834"/>
                <a:ext cx="954043" cy="528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/>
                  <a:t>0.014</a:t>
                </a:r>
                <a:endParaRPr lang="ru-RU" altLang="ru-RU" b="1" dirty="0"/>
              </a:p>
            </p:txBody>
          </p:sp>
        </p:grpSp>
      </p:grpSp>
      <p:sp>
        <p:nvSpPr>
          <p:cNvPr id="34" name="TextBox 85">
            <a:extLst>
              <a:ext uri="{FF2B5EF4-FFF2-40B4-BE49-F238E27FC236}">
                <a16:creationId xmlns:a16="http://schemas.microsoft.com/office/drawing/2014/main" id="{88CEF150-1B2F-40B1-B3C3-675DD41E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13" y="1843838"/>
            <a:ext cx="713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 smtClean="0"/>
              <a:t>0.016</a:t>
            </a:r>
            <a:endParaRPr lang="ru-RU" altLang="ru-RU" b="1" dirty="0"/>
          </a:p>
        </p:txBody>
      </p:sp>
      <p:sp>
        <p:nvSpPr>
          <p:cNvPr id="35" name="TextBox 85">
            <a:extLst>
              <a:ext uri="{FF2B5EF4-FFF2-40B4-BE49-F238E27FC236}">
                <a16:creationId xmlns:a16="http://schemas.microsoft.com/office/drawing/2014/main" id="{88CEF150-1B2F-40B1-B3C3-675DD41E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45" y="1284066"/>
            <a:ext cx="713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 smtClean="0"/>
              <a:t>0.018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0938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7584" r="9601" b="11529"/>
          <a:stretch/>
        </p:blipFill>
        <p:spPr>
          <a:xfrm>
            <a:off x="829142" y="1019907"/>
            <a:ext cx="11264309" cy="5436297"/>
          </a:xfr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8B641DF-AFD0-4ABA-B450-4551F5A931A4}"/>
              </a:ext>
            </a:extLst>
          </p:cNvPr>
          <p:cNvGrpSpPr>
            <a:grpSpLocks noChangeAspect="1"/>
          </p:cNvGrpSpPr>
          <p:nvPr/>
        </p:nvGrpSpPr>
        <p:grpSpPr>
          <a:xfrm>
            <a:off x="127001" y="1389177"/>
            <a:ext cx="10907345" cy="5362683"/>
            <a:chOff x="32461200" y="14668432"/>
            <a:chExt cx="16563748" cy="8143703"/>
          </a:xfrm>
        </p:grpSpPr>
        <p:grpSp>
          <p:nvGrpSpPr>
            <p:cNvPr id="21" name="Group 86">
              <a:extLst>
                <a:ext uri="{FF2B5EF4-FFF2-40B4-BE49-F238E27FC236}">
                  <a16:creationId xmlns:a16="http://schemas.microsoft.com/office/drawing/2014/main" id="{C184533E-A1DA-4E6D-8361-2249C0A8F5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61200" y="14668432"/>
              <a:ext cx="16563748" cy="8143703"/>
              <a:chOff x="26460450" y="4939272"/>
              <a:chExt cx="14587327" cy="7682018"/>
            </a:xfrm>
          </p:grpSpPr>
          <p:grpSp>
            <p:nvGrpSpPr>
              <p:cNvPr id="22" name="Group 87">
                <a:extLst>
                  <a:ext uri="{FF2B5EF4-FFF2-40B4-BE49-F238E27FC236}">
                    <a16:creationId xmlns:a16="http://schemas.microsoft.com/office/drawing/2014/main" id="{1C033A25-70E5-400B-A1DE-132036E2FE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33500" y="12084382"/>
                <a:ext cx="14314277" cy="536908"/>
                <a:chOff x="26733500" y="12084382"/>
                <a:chExt cx="14314277" cy="536908"/>
              </a:xfrm>
            </p:grpSpPr>
            <p:sp>
              <p:nvSpPr>
                <p:cNvPr id="27" name="TextBox 95">
                  <a:extLst>
                    <a:ext uri="{FF2B5EF4-FFF2-40B4-BE49-F238E27FC236}">
                      <a16:creationId xmlns:a16="http://schemas.microsoft.com/office/drawing/2014/main" id="{C04F5712-8331-45CA-B6A7-2BD6C06084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33500" y="12089126"/>
                  <a:ext cx="403471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</a:t>
                  </a:r>
                  <a:endParaRPr lang="ru-RU" altLang="ru-RU" b="1"/>
                </a:p>
              </p:txBody>
            </p:sp>
            <p:sp>
              <p:nvSpPr>
                <p:cNvPr id="28" name="TextBox 96">
                  <a:extLst>
                    <a:ext uri="{FF2B5EF4-FFF2-40B4-BE49-F238E27FC236}">
                      <a16:creationId xmlns:a16="http://schemas.microsoft.com/office/drawing/2014/main" id="{91554F78-8625-40CE-A54F-B53660FAAF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065560" y="12088775"/>
                  <a:ext cx="403471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</a:t>
                  </a:r>
                  <a:endParaRPr lang="ru-RU" altLang="ru-RU" b="1"/>
                </a:p>
              </p:txBody>
            </p:sp>
            <p:sp>
              <p:nvSpPr>
                <p:cNvPr id="29" name="TextBox 97">
                  <a:extLst>
                    <a:ext uri="{FF2B5EF4-FFF2-40B4-BE49-F238E27FC236}">
                      <a16:creationId xmlns:a16="http://schemas.microsoft.com/office/drawing/2014/main" id="{B72EFAE9-3D42-4ECF-8651-AAF9731676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12410" y="12084382"/>
                  <a:ext cx="797935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5.25</a:t>
                  </a:r>
                  <a:endParaRPr lang="ru-RU" altLang="ru-RU" b="1" dirty="0"/>
                </a:p>
              </p:txBody>
            </p:sp>
            <p:sp>
              <p:nvSpPr>
                <p:cNvPr id="30" name="TextBox 98">
                  <a:extLst>
                    <a:ext uri="{FF2B5EF4-FFF2-40B4-BE49-F238E27FC236}">
                      <a16:creationId xmlns:a16="http://schemas.microsoft.com/office/drawing/2014/main" id="{246CC6EF-92CB-4BB9-9064-6941F27A64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087249" y="12089658"/>
                  <a:ext cx="641434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5.5</a:t>
                  </a:r>
                  <a:endParaRPr lang="ru-RU" altLang="ru-RU" b="1"/>
                </a:p>
              </p:txBody>
            </p:sp>
            <p:sp>
              <p:nvSpPr>
                <p:cNvPr id="31" name="TextBox 102">
                  <a:extLst>
                    <a:ext uri="{FF2B5EF4-FFF2-40B4-BE49-F238E27FC236}">
                      <a16:creationId xmlns:a16="http://schemas.microsoft.com/office/drawing/2014/main" id="{C32807E4-848E-49D2-BFF5-47EDE7BEA3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77922" y="12090721"/>
                  <a:ext cx="797935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5.75</a:t>
                  </a:r>
                  <a:endParaRPr lang="ru-RU" altLang="ru-RU" b="1"/>
                </a:p>
              </p:txBody>
            </p:sp>
            <p:sp>
              <p:nvSpPr>
                <p:cNvPr id="32" name="TextBox 103">
                  <a:extLst>
                    <a:ext uri="{FF2B5EF4-FFF2-40B4-BE49-F238E27FC236}">
                      <a16:creationId xmlns:a16="http://schemas.microsoft.com/office/drawing/2014/main" id="{E94BD57F-0DBD-4EAA-BA25-773FEBB50A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88971" y="12092223"/>
                  <a:ext cx="403471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</a:t>
                  </a:r>
                  <a:endParaRPr lang="ru-RU" altLang="ru-RU" b="1"/>
                </a:p>
              </p:txBody>
            </p:sp>
            <p:sp>
              <p:nvSpPr>
                <p:cNvPr id="33" name="TextBox 104">
                  <a:extLst>
                    <a:ext uri="{FF2B5EF4-FFF2-40B4-BE49-F238E27FC236}">
                      <a16:creationId xmlns:a16="http://schemas.microsoft.com/office/drawing/2014/main" id="{1A5C99FC-0388-42B6-9B56-123522643C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49492" y="12087151"/>
                  <a:ext cx="797935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6.25</a:t>
                  </a:r>
                  <a:endParaRPr lang="ru-RU" altLang="ru-RU" b="1"/>
                </a:p>
              </p:txBody>
            </p:sp>
            <p:sp>
              <p:nvSpPr>
                <p:cNvPr id="34" name="TextBox 105">
                  <a:extLst>
                    <a:ext uri="{FF2B5EF4-FFF2-40B4-BE49-F238E27FC236}">
                      <a16:creationId xmlns:a16="http://schemas.microsoft.com/office/drawing/2014/main" id="{35BAA48B-BA60-4927-AD41-26C6DD850B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406343" y="12085965"/>
                  <a:ext cx="641434" cy="529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6.5</a:t>
                  </a:r>
                  <a:endParaRPr lang="ru-RU" altLang="ru-RU" b="1"/>
                </a:p>
              </p:txBody>
            </p:sp>
          </p:grpSp>
          <p:sp>
            <p:nvSpPr>
              <p:cNvPr id="23" name="TextBox 88">
                <a:extLst>
                  <a:ext uri="{FF2B5EF4-FFF2-40B4-BE49-F238E27FC236}">
                    <a16:creationId xmlns:a16="http://schemas.microsoft.com/office/drawing/2014/main" id="{30D68885-31EE-4D95-B74E-DC4BC0850D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10498364"/>
                <a:ext cx="95443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/>
                  <a:t>0.002</a:t>
                </a:r>
                <a:endParaRPr lang="ru-RU" altLang="ru-RU" b="1" dirty="0"/>
              </a:p>
            </p:txBody>
          </p:sp>
          <p:sp>
            <p:nvSpPr>
              <p:cNvPr id="24" name="TextBox 89">
                <a:extLst>
                  <a:ext uri="{FF2B5EF4-FFF2-40B4-BE49-F238E27FC236}">
                    <a16:creationId xmlns:a16="http://schemas.microsoft.com/office/drawing/2014/main" id="{2B8BFE4D-062E-48BE-A850-B2A879D1E1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7731735"/>
                <a:ext cx="95443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/>
                  <a:t>0.006</a:t>
                </a:r>
                <a:endParaRPr lang="ru-RU" altLang="ru-RU" b="1" dirty="0"/>
              </a:p>
            </p:txBody>
          </p:sp>
          <p:sp>
            <p:nvSpPr>
              <p:cNvPr id="25" name="TextBox 90">
                <a:extLst>
                  <a:ext uri="{FF2B5EF4-FFF2-40B4-BE49-F238E27FC236}">
                    <a16:creationId xmlns:a16="http://schemas.microsoft.com/office/drawing/2014/main" id="{024D4BA4-76A2-4615-94FE-9B500AB2E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4939272"/>
                <a:ext cx="79793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/>
                  <a:t>0.01</a:t>
                </a:r>
                <a:endParaRPr lang="ru-RU" altLang="ru-RU" b="1" dirty="0"/>
              </a:p>
            </p:txBody>
          </p:sp>
          <p:sp>
            <p:nvSpPr>
              <p:cNvPr id="26" name="TextBox 92">
                <a:extLst>
                  <a:ext uri="{FF2B5EF4-FFF2-40B4-BE49-F238E27FC236}">
                    <a16:creationId xmlns:a16="http://schemas.microsoft.com/office/drawing/2014/main" id="{4E6101C4-9A56-47FE-8C33-69FFF863A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9105667"/>
                <a:ext cx="95443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/>
                  <a:t>0.004</a:t>
                </a:r>
                <a:endParaRPr lang="ru-RU" altLang="ru-RU" b="1" dirty="0"/>
              </a:p>
            </p:txBody>
          </p:sp>
        </p:grpSp>
        <p:grpSp>
          <p:nvGrpSpPr>
            <p:cNvPr id="35" name="Group 134">
              <a:extLst>
                <a:ext uri="{FF2B5EF4-FFF2-40B4-BE49-F238E27FC236}">
                  <a16:creationId xmlns:a16="http://schemas.microsoft.com/office/drawing/2014/main" id="{DF8E7B27-A95C-438C-A491-FCF8ADF2D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10636" y="15932848"/>
              <a:ext cx="1387297" cy="3416239"/>
              <a:chOff x="39403338" y="5837608"/>
              <a:chExt cx="1221762" cy="3222564"/>
            </a:xfrm>
          </p:grpSpPr>
          <p:pic>
            <p:nvPicPr>
              <p:cNvPr id="36" name="Picture 12">
                <a:extLst>
                  <a:ext uri="{FF2B5EF4-FFF2-40B4-BE49-F238E27FC236}">
                    <a16:creationId xmlns:a16="http://schemas.microsoft.com/office/drawing/2014/main" id="{509A5E91-1F13-4650-AD3B-29256C334D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03338" y="5930900"/>
                <a:ext cx="342900" cy="301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Box 163">
                <a:extLst>
                  <a:ext uri="{FF2B5EF4-FFF2-40B4-BE49-F238E27FC236}">
                    <a16:creationId xmlns:a16="http://schemas.microsoft.com/office/drawing/2014/main" id="{55DE1283-516B-4B5B-A251-8B7EF7E36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2" y="5837608"/>
                <a:ext cx="69717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1A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38" name="TextBox 164">
                <a:extLst>
                  <a:ext uri="{FF2B5EF4-FFF2-40B4-BE49-F238E27FC236}">
                    <a16:creationId xmlns:a16="http://schemas.microsoft.com/office/drawing/2014/main" id="{9B71413E-021A-46C3-981B-7E0EE209D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5" y="6293223"/>
                <a:ext cx="804367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1A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39" name="TextBox 165">
                <a:extLst>
                  <a:ext uri="{FF2B5EF4-FFF2-40B4-BE49-F238E27FC236}">
                    <a16:creationId xmlns:a16="http://schemas.microsoft.com/office/drawing/2014/main" id="{E57AE20C-2A02-418D-8F2C-6766A3297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5" y="8112867"/>
                <a:ext cx="804367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4A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40" name="TextBox 166">
                <a:extLst>
                  <a:ext uri="{FF2B5EF4-FFF2-40B4-BE49-F238E27FC236}">
                    <a16:creationId xmlns:a16="http://schemas.microsoft.com/office/drawing/2014/main" id="{1769EF62-5213-4FCE-8D17-A0BA313F60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7847" y="6759948"/>
                <a:ext cx="804367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41" name="TextBox 167">
                <a:extLst>
                  <a:ext uri="{FF2B5EF4-FFF2-40B4-BE49-F238E27FC236}">
                    <a16:creationId xmlns:a16="http://schemas.microsoft.com/office/drawing/2014/main" id="{4AB0D98C-60C4-490A-9967-653695B758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6" y="8531106"/>
                <a:ext cx="864394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SUM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42" name="TextBox 168">
                <a:extLst>
                  <a:ext uri="{FF2B5EF4-FFF2-40B4-BE49-F238E27FC236}">
                    <a16:creationId xmlns:a16="http://schemas.microsoft.com/office/drawing/2014/main" id="{CAF891A5-73DD-4A34-B273-3178E04CB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6" y="7210793"/>
                <a:ext cx="697175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43" name="TextBox 169">
                <a:extLst>
                  <a:ext uri="{FF2B5EF4-FFF2-40B4-BE49-F238E27FC236}">
                    <a16:creationId xmlns:a16="http://schemas.microsoft.com/office/drawing/2014/main" id="{2F93DA04-4A8F-4603-8EFF-75CE0C44A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2" y="7650905"/>
                <a:ext cx="804367" cy="52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3A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78C70F7C-0A6A-4FBE-B406-0A420C4E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QM/MM</a:t>
            </a:r>
            <a:endParaRPr lang="ru-RU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89">
            <a:extLst>
              <a:ext uri="{FF2B5EF4-FFF2-40B4-BE49-F238E27FC236}">
                <a16:creationId xmlns:a16="http://schemas.microsoft.com/office/drawing/2014/main" id="{2B8BFE4D-062E-48BE-A850-B2A879D1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35" y="2347946"/>
            <a:ext cx="713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 smtClean="0"/>
              <a:t>0.008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1668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0" y="1327694"/>
            <a:ext cx="12518591" cy="5083200"/>
          </a:xfr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ABA82B2-1725-478F-AC69-74C7B4B9D483}"/>
              </a:ext>
            </a:extLst>
          </p:cNvPr>
          <p:cNvGrpSpPr>
            <a:grpSpLocks noChangeAspect="1"/>
          </p:cNvGrpSpPr>
          <p:nvPr/>
        </p:nvGrpSpPr>
        <p:grpSpPr>
          <a:xfrm>
            <a:off x="113238" y="2197714"/>
            <a:ext cx="11764755" cy="4554380"/>
            <a:chOff x="32459602" y="24293534"/>
            <a:chExt cx="17799809" cy="6890673"/>
          </a:xfrm>
        </p:grpSpPr>
        <p:grpSp>
          <p:nvGrpSpPr>
            <p:cNvPr id="5" name="Group 106">
              <a:extLst>
                <a:ext uri="{FF2B5EF4-FFF2-40B4-BE49-F238E27FC236}">
                  <a16:creationId xmlns:a16="http://schemas.microsoft.com/office/drawing/2014/main" id="{BDE41589-1020-4BD7-AD50-30584E352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59602" y="24294366"/>
              <a:ext cx="17799809" cy="6889841"/>
              <a:chOff x="26459035" y="6120094"/>
              <a:chExt cx="15675896" cy="6499241"/>
            </a:xfrm>
          </p:grpSpPr>
          <p:grpSp>
            <p:nvGrpSpPr>
              <p:cNvPr id="6" name="Group 107">
                <a:extLst>
                  <a:ext uri="{FF2B5EF4-FFF2-40B4-BE49-F238E27FC236}">
                    <a16:creationId xmlns:a16="http://schemas.microsoft.com/office/drawing/2014/main" id="{F6100068-90B6-4064-90D9-77B40BB4BB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33500" y="12084382"/>
                <a:ext cx="15401431" cy="534953"/>
                <a:chOff x="26733500" y="12084382"/>
                <a:chExt cx="15401431" cy="534953"/>
              </a:xfrm>
            </p:grpSpPr>
            <p:sp>
              <p:nvSpPr>
                <p:cNvPr id="13" name="TextBox 115">
                  <a:extLst>
                    <a:ext uri="{FF2B5EF4-FFF2-40B4-BE49-F238E27FC236}">
                      <a16:creationId xmlns:a16="http://schemas.microsoft.com/office/drawing/2014/main" id="{0F60F27D-8ABF-4454-908A-CDAB25F234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33500" y="12089126"/>
                  <a:ext cx="401980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</a:t>
                  </a:r>
                  <a:endParaRPr lang="ru-RU" altLang="ru-RU" b="1"/>
                </a:p>
              </p:txBody>
            </p:sp>
            <p:sp>
              <p:nvSpPr>
                <p:cNvPr id="14" name="TextBox 116">
                  <a:extLst>
                    <a:ext uri="{FF2B5EF4-FFF2-40B4-BE49-F238E27FC236}">
                      <a16:creationId xmlns:a16="http://schemas.microsoft.com/office/drawing/2014/main" id="{A067A0FF-9E37-4A00-B814-B250982A4A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55081" y="12088775"/>
                  <a:ext cx="401980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5</a:t>
                  </a:r>
                  <a:endParaRPr lang="ru-RU" altLang="ru-RU" b="1" dirty="0"/>
                </a:p>
              </p:txBody>
            </p:sp>
            <p:sp>
              <p:nvSpPr>
                <p:cNvPr id="15" name="TextBox 117">
                  <a:extLst>
                    <a:ext uri="{FF2B5EF4-FFF2-40B4-BE49-F238E27FC236}">
                      <a16:creationId xmlns:a16="http://schemas.microsoft.com/office/drawing/2014/main" id="{BAED57C4-4D59-4E7F-92E1-9502120DD8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01927" y="12084382"/>
                  <a:ext cx="794988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5.25</a:t>
                  </a:r>
                  <a:endParaRPr lang="ru-RU" altLang="ru-RU" b="1" dirty="0"/>
                </a:p>
              </p:txBody>
            </p:sp>
            <p:sp>
              <p:nvSpPr>
                <p:cNvPr id="16" name="TextBox 118">
                  <a:extLst>
                    <a:ext uri="{FF2B5EF4-FFF2-40B4-BE49-F238E27FC236}">
                      <a16:creationId xmlns:a16="http://schemas.microsoft.com/office/drawing/2014/main" id="{BD4400C1-0FDF-4BC7-B63A-E6E6B6E7D0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76772" y="12089658"/>
                  <a:ext cx="639065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5.5</a:t>
                  </a:r>
                  <a:endParaRPr lang="ru-RU" altLang="ru-RU" b="1" dirty="0"/>
                </a:p>
              </p:txBody>
            </p:sp>
            <p:sp>
              <p:nvSpPr>
                <p:cNvPr id="17" name="TextBox 119">
                  <a:extLst>
                    <a:ext uri="{FF2B5EF4-FFF2-40B4-BE49-F238E27FC236}">
                      <a16:creationId xmlns:a16="http://schemas.microsoft.com/office/drawing/2014/main" id="{742A186D-0F92-4032-9E7D-9C7EC258FE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167445" y="12090722"/>
                  <a:ext cx="794988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5.75</a:t>
                  </a:r>
                  <a:endParaRPr lang="ru-RU" altLang="ru-RU" b="1"/>
                </a:p>
              </p:txBody>
            </p:sp>
            <p:sp>
              <p:nvSpPr>
                <p:cNvPr id="18" name="TextBox 120">
                  <a:extLst>
                    <a:ext uri="{FF2B5EF4-FFF2-40B4-BE49-F238E27FC236}">
                      <a16:creationId xmlns:a16="http://schemas.microsoft.com/office/drawing/2014/main" id="{89F5C85D-537E-4E2E-A3FE-D12BC35030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78493" y="12092224"/>
                  <a:ext cx="401980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</a:t>
                  </a:r>
                  <a:endParaRPr lang="ru-RU" altLang="ru-RU" b="1"/>
                </a:p>
              </p:txBody>
            </p:sp>
            <p:sp>
              <p:nvSpPr>
                <p:cNvPr id="19" name="TextBox 121">
                  <a:extLst>
                    <a:ext uri="{FF2B5EF4-FFF2-40B4-BE49-F238E27FC236}">
                      <a16:creationId xmlns:a16="http://schemas.microsoft.com/office/drawing/2014/main" id="{4DC09B8D-3238-43F6-81F0-9E97A96F5F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9013" y="12087151"/>
                  <a:ext cx="794988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6.25</a:t>
                  </a:r>
                  <a:endParaRPr lang="ru-RU" altLang="ru-RU" b="1"/>
                </a:p>
              </p:txBody>
            </p:sp>
            <p:sp>
              <p:nvSpPr>
                <p:cNvPr id="20" name="TextBox 122">
                  <a:extLst>
                    <a:ext uri="{FF2B5EF4-FFF2-40B4-BE49-F238E27FC236}">
                      <a16:creationId xmlns:a16="http://schemas.microsoft.com/office/drawing/2014/main" id="{0F8B0246-1C9B-4910-8BE9-B427A1AE6F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495866" y="12085965"/>
                  <a:ext cx="639065" cy="527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6.5</a:t>
                  </a:r>
                  <a:endParaRPr lang="ru-RU" altLang="ru-RU" b="1"/>
                </a:p>
              </p:txBody>
            </p:sp>
          </p:grpSp>
          <p:sp>
            <p:nvSpPr>
              <p:cNvPr id="7" name="TextBox 108">
                <a:extLst>
                  <a:ext uri="{FF2B5EF4-FFF2-40B4-BE49-F238E27FC236}">
                    <a16:creationId xmlns:a16="http://schemas.microsoft.com/office/drawing/2014/main" id="{12AB6EF5-A527-4FE7-8FA1-79E146FD51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10693783"/>
                <a:ext cx="95090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/>
                  <a:t>0.005</a:t>
                </a:r>
                <a:endParaRPr lang="ru-RU" altLang="ru-RU" b="1" dirty="0"/>
              </a:p>
            </p:txBody>
          </p:sp>
          <p:sp>
            <p:nvSpPr>
              <p:cNvPr id="8" name="TextBox 109">
                <a:extLst>
                  <a:ext uri="{FF2B5EF4-FFF2-40B4-BE49-F238E27FC236}">
                    <a16:creationId xmlns:a16="http://schemas.microsoft.com/office/drawing/2014/main" id="{4DD19278-5CFB-4802-ACC7-B2AF2D4563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9543861"/>
                <a:ext cx="794988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/>
                  <a:t>0.01</a:t>
                </a:r>
                <a:endParaRPr lang="ru-RU" altLang="ru-RU" b="1" dirty="0"/>
              </a:p>
            </p:txBody>
          </p:sp>
          <p:sp>
            <p:nvSpPr>
              <p:cNvPr id="9" name="TextBox 110">
                <a:extLst>
                  <a:ext uri="{FF2B5EF4-FFF2-40B4-BE49-F238E27FC236}">
                    <a16:creationId xmlns:a16="http://schemas.microsoft.com/office/drawing/2014/main" id="{871B378B-083E-4863-8C42-8FFF0CC66B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50" y="8390598"/>
                <a:ext cx="95090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/>
                  <a:t>0.015</a:t>
                </a:r>
                <a:endParaRPr lang="ru-RU" altLang="ru-RU" b="1" dirty="0"/>
              </a:p>
            </p:txBody>
          </p:sp>
          <p:sp>
            <p:nvSpPr>
              <p:cNvPr id="10" name="TextBox 111">
                <a:extLst>
                  <a:ext uri="{FF2B5EF4-FFF2-40B4-BE49-F238E27FC236}">
                    <a16:creationId xmlns:a16="http://schemas.microsoft.com/office/drawing/2014/main" id="{D84016CD-4B25-4DE8-B673-0E795EC904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60449" y="7252101"/>
                <a:ext cx="794988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/>
                  <a:t>0.02</a:t>
                </a:r>
                <a:endParaRPr lang="ru-RU" altLang="ru-RU" b="1" dirty="0"/>
              </a:p>
            </p:txBody>
          </p:sp>
          <p:sp>
            <p:nvSpPr>
              <p:cNvPr id="12" name="TextBox 113">
                <a:extLst>
                  <a:ext uri="{FF2B5EF4-FFF2-40B4-BE49-F238E27FC236}">
                    <a16:creationId xmlns:a16="http://schemas.microsoft.com/office/drawing/2014/main" id="{3FF75BC8-EC59-4357-9626-6D8B60F92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9035" y="6120094"/>
                <a:ext cx="95090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 dirty="0" smtClean="0"/>
                  <a:t>0.025</a:t>
                </a:r>
                <a:endParaRPr lang="ru-RU" altLang="ru-RU" b="1" dirty="0"/>
              </a:p>
            </p:txBody>
          </p:sp>
        </p:grpSp>
        <p:grpSp>
          <p:nvGrpSpPr>
            <p:cNvPr id="21" name="Group 171">
              <a:extLst>
                <a:ext uri="{FF2B5EF4-FFF2-40B4-BE49-F238E27FC236}">
                  <a16:creationId xmlns:a16="http://schemas.microsoft.com/office/drawing/2014/main" id="{EA8BF985-84B2-4ED1-9F26-6B29E0097B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10660" y="24293534"/>
              <a:ext cx="1383671" cy="3414167"/>
              <a:chOff x="39403338" y="5837608"/>
              <a:chExt cx="1218568" cy="3220610"/>
            </a:xfrm>
          </p:grpSpPr>
          <p:pic>
            <p:nvPicPr>
              <p:cNvPr id="22" name="Picture 12">
                <a:extLst>
                  <a:ext uri="{FF2B5EF4-FFF2-40B4-BE49-F238E27FC236}">
                    <a16:creationId xmlns:a16="http://schemas.microsoft.com/office/drawing/2014/main" id="{313A5818-1186-4EF5-AF36-EF5855250A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03338" y="5930900"/>
                <a:ext cx="342900" cy="301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191">
                <a:extLst>
                  <a:ext uri="{FF2B5EF4-FFF2-40B4-BE49-F238E27FC236}">
                    <a16:creationId xmlns:a16="http://schemas.microsoft.com/office/drawing/2014/main" id="{DF2BA7FD-C136-4458-9821-ACE54AEAA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1" y="5837608"/>
                <a:ext cx="694600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1A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4" name="TextBox 192">
                <a:extLst>
                  <a:ext uri="{FF2B5EF4-FFF2-40B4-BE49-F238E27FC236}">
                    <a16:creationId xmlns:a16="http://schemas.microsoft.com/office/drawing/2014/main" id="{C9F1BB24-D1DD-470A-944A-FAFE3074F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6" y="6293223"/>
                <a:ext cx="801395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1A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5" name="TextBox 193">
                <a:extLst>
                  <a:ext uri="{FF2B5EF4-FFF2-40B4-BE49-F238E27FC236}">
                    <a16:creationId xmlns:a16="http://schemas.microsoft.com/office/drawing/2014/main" id="{CA8299DA-A34E-4ABB-A528-10EFD4F18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706" y="8112865"/>
                <a:ext cx="801395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4A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6" name="TextBox 194">
                <a:extLst>
                  <a:ext uri="{FF2B5EF4-FFF2-40B4-BE49-F238E27FC236}">
                    <a16:creationId xmlns:a16="http://schemas.microsoft.com/office/drawing/2014/main" id="{FC719DD1-0FBC-4E94-8D47-B9F9EC3CC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7846" y="6759949"/>
                <a:ext cx="801395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7" name="TextBox 195">
                <a:extLst>
                  <a:ext uri="{FF2B5EF4-FFF2-40B4-BE49-F238E27FC236}">
                    <a16:creationId xmlns:a16="http://schemas.microsoft.com/office/drawing/2014/main" id="{FFFB4705-4D75-4D8F-9FB8-C7B02B5FE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5" y="8531106"/>
                <a:ext cx="861201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SUM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8" name="TextBox 196">
                <a:extLst>
                  <a:ext uri="{FF2B5EF4-FFF2-40B4-BE49-F238E27FC236}">
                    <a16:creationId xmlns:a16="http://schemas.microsoft.com/office/drawing/2014/main" id="{B307A2D0-7021-4D87-9987-AF00A7FEB0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705" y="7210794"/>
                <a:ext cx="694599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2A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  <p:sp>
            <p:nvSpPr>
              <p:cNvPr id="29" name="TextBox 197">
                <a:extLst>
                  <a:ext uri="{FF2B5EF4-FFF2-40B4-BE49-F238E27FC236}">
                    <a16:creationId xmlns:a16="http://schemas.microsoft.com/office/drawing/2014/main" id="{FBA172C5-E7BD-465A-8B0F-3ED21517D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5293" y="7650905"/>
                <a:ext cx="801395" cy="527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b="1"/>
                  <a:t>3A</a:t>
                </a:r>
                <a:r>
                  <a:rPr lang="en-US" altLang="ru-RU" b="1">
                    <a:latin typeface="Aharoni" panose="02010803020104030203" pitchFamily="2" charset="-79"/>
                    <a:cs typeface="Aharoni" panose="02010803020104030203" pitchFamily="2" charset="-79"/>
                  </a:rPr>
                  <a:t>’’</a:t>
                </a:r>
                <a:endParaRPr lang="ru-RU" altLang="ru-RU" b="1">
                  <a:cs typeface="Aharoni" panose="02010803020104030203" pitchFamily="2" charset="-79"/>
                </a:endParaRPr>
              </a:p>
            </p:txBody>
          </p:sp>
        </p:grp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B0BA56C2-8D4C-49C9-8755-27D85430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FMO</a:t>
            </a:r>
            <a:endParaRPr lang="ru-RU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1">
            <a:extLst>
              <a:ext uri="{FF2B5EF4-FFF2-40B4-BE49-F238E27FC236}">
                <a16:creationId xmlns:a16="http://schemas.microsoft.com/office/drawing/2014/main" id="{D84016CD-4B25-4DE8-B673-0E795EC90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90" y="1378408"/>
            <a:ext cx="596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b="1" dirty="0" smtClean="0"/>
              <a:t>0.03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2780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571582-9186-4450-97F8-EAD7515A4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27782"/>
              </p:ext>
            </p:extLst>
          </p:nvPr>
        </p:nvGraphicFramePr>
        <p:xfrm>
          <a:off x="411741" y="1689894"/>
          <a:ext cx="11368518" cy="4864659"/>
        </p:xfrm>
        <a:graphic>
          <a:graphicData uri="http://schemas.openxmlformats.org/drawingml/2006/table">
            <a:tbl>
              <a:tblPr/>
              <a:tblGrid>
                <a:gridCol w="1438581">
                  <a:extLst>
                    <a:ext uri="{9D8B030D-6E8A-4147-A177-3AD203B41FA5}">
                      <a16:colId xmlns:a16="http://schemas.microsoft.com/office/drawing/2014/main" val="2697247648"/>
                    </a:ext>
                  </a:extLst>
                </a:gridCol>
                <a:gridCol w="1160337">
                  <a:extLst>
                    <a:ext uri="{9D8B030D-6E8A-4147-A177-3AD203B41FA5}">
                      <a16:colId xmlns:a16="http://schemas.microsoft.com/office/drawing/2014/main" val="3373486918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833727765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3603908512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337875919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2101349216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670516912"/>
                    </a:ext>
                  </a:extLst>
                </a:gridCol>
                <a:gridCol w="1461600">
                  <a:extLst>
                    <a:ext uri="{9D8B030D-6E8A-4147-A177-3AD203B41FA5}">
                      <a16:colId xmlns:a16="http://schemas.microsoft.com/office/drawing/2014/main" val="603057170"/>
                    </a:ext>
                  </a:extLst>
                </a:gridCol>
              </a:tblGrid>
              <a:tr h="47617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3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4A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3A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"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173763"/>
                  </a:ext>
                </a:extLst>
              </a:tr>
              <a:tr h="47617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511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smtClean="0">
                          <a:effectLst/>
                        </a:rPr>
                        <a:t>QM/EFP</a:t>
                      </a:r>
                    </a:p>
                    <a:p>
                      <a:pPr marL="0" marR="0" lvl="0" indent="0" algn="ctr" defTabSz="88511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 frag)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Shift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31859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FWHM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369791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941817"/>
                  </a:ext>
                </a:extLst>
              </a:tr>
              <a:tr h="47617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 smtClean="0">
                          <a:effectLst/>
                        </a:rPr>
                        <a:t>QM/MM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 frag)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Shift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992691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FWHM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65395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60329"/>
                  </a:ext>
                </a:extLst>
              </a:tr>
              <a:tr h="47617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88511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FMO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88511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 frag)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Shift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21610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FWHM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08746"/>
                  </a:ext>
                </a:extLst>
              </a:tr>
              <a:tr h="47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MAX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9278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0A6BAEC-65DC-4072-BD95-FEB01CA3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SHIFTS &amp; FWHM</a:t>
            </a:r>
            <a:endParaRPr lang="ru-RU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725D1B-C67F-46BC-86A6-B0013478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06" y="916039"/>
            <a:ext cx="3898089" cy="3600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92933" y="0"/>
            <a:ext cx="4001756" cy="6858000"/>
            <a:chOff x="192933" y="0"/>
            <a:chExt cx="4001756" cy="6858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33" y="0"/>
              <a:ext cx="4001756" cy="6858000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1133594" y="2743198"/>
              <a:ext cx="931985" cy="844062"/>
            </a:xfrm>
            <a:prstGeom prst="ellipse">
              <a:avLst/>
            </a:prstGeom>
            <a:noFill/>
            <a:ln w="57150">
              <a:solidFill>
                <a:srgbClr val="1817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079482"/>
              </p:ext>
            </p:extLst>
          </p:nvPr>
        </p:nvGraphicFramePr>
        <p:xfrm>
          <a:off x="4806638" y="4608109"/>
          <a:ext cx="7261631" cy="2172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98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6DADEF3-B0E5-4A7E-8865-F20E48EEF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987266"/>
            <a:ext cx="11595100" cy="5648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4393BA-F7E1-4314-851A-97FDE6AE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COPHEE.INFO</a:t>
            </a:r>
          </a:p>
        </p:txBody>
      </p:sp>
    </p:spTree>
    <p:extLst>
      <p:ext uri="{BB962C8B-B14F-4D97-AF65-F5344CB8AC3E}">
        <p14:creationId xmlns:p14="http://schemas.microsoft.com/office/powerpoint/2010/main" val="33072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9D0012-94FC-4AAC-AE65-F15EA3F28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56972"/>
              </p:ext>
            </p:extLst>
          </p:nvPr>
        </p:nvGraphicFramePr>
        <p:xfrm>
          <a:off x="50801" y="1558005"/>
          <a:ext cx="12077700" cy="4391997"/>
        </p:xfrm>
        <a:graphic>
          <a:graphicData uri="http://schemas.openxmlformats.org/drawingml/2006/table">
            <a:tbl>
              <a:tblPr/>
              <a:tblGrid>
                <a:gridCol w="1013168">
                  <a:extLst>
                    <a:ext uri="{9D8B030D-6E8A-4147-A177-3AD203B41FA5}">
                      <a16:colId xmlns:a16="http://schemas.microsoft.com/office/drawing/2014/main" val="410107481"/>
                    </a:ext>
                  </a:extLst>
                </a:gridCol>
                <a:gridCol w="1013168">
                  <a:extLst>
                    <a:ext uri="{9D8B030D-6E8A-4147-A177-3AD203B41FA5}">
                      <a16:colId xmlns:a16="http://schemas.microsoft.com/office/drawing/2014/main" val="2773877635"/>
                    </a:ext>
                  </a:extLst>
                </a:gridCol>
                <a:gridCol w="1267580">
                  <a:extLst>
                    <a:ext uri="{9D8B030D-6E8A-4147-A177-3AD203B41FA5}">
                      <a16:colId xmlns:a16="http://schemas.microsoft.com/office/drawing/2014/main" val="4207188643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108842252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2687110799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3577898397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3714062355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3145653276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2072321781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2320796133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760763419"/>
                    </a:ext>
                  </a:extLst>
                </a:gridCol>
              </a:tblGrid>
              <a:tr h="453293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REF*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cc-</a:t>
                      </a:r>
                      <a:r>
                        <a:rPr lang="en-US" sz="2400" b="1" u="none" strike="noStrike" dirty="0" err="1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pVDZ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EOM-CCSD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CIS(D)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TD-DFT/PBE0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TDDFT/wB97xD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89216"/>
                  </a:ext>
                </a:extLst>
              </a:tr>
              <a:tr h="8176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Exc. E. eV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str.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Exc. E. eV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str.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Exc. E. eV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str.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Exc. E. eV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str.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436006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4.66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0.052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5.061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0.056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6.152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0.166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4.982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0.045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5.226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0.071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17369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4.87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5.482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6.902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4.914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5.253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62631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5.26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6.074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7.231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5.805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6.014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512644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5.53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4A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7.039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7.886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6.614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7.198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623539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0.138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6.068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0.166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7.607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0.353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5.798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0.090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6.147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109226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5.83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r>
                        <a:rPr lang="en-US" sz="2400" u="none" strike="noStrike" dirty="0">
                          <a:effectLst/>
                        </a:rPr>
                        <a:t>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3A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"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6.360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5.352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5.253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806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F0C371C-EA38-4895-9850-6DB72924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“GAS PHASE” EXC. ENER.</a:t>
            </a:r>
          </a:p>
        </p:txBody>
      </p:sp>
      <p:sp>
        <p:nvSpPr>
          <p:cNvPr id="4" name="Rectangle 3164">
            <a:extLst>
              <a:ext uri="{FF2B5EF4-FFF2-40B4-BE49-F238E27FC236}">
                <a16:creationId xmlns:a16="http://schemas.microsoft.com/office/drawing/2014/main" id="{8E360F78-93A5-4F92-9895-CB19F15B9F87}"/>
              </a:ext>
            </a:extLst>
          </p:cNvPr>
          <p:cNvSpPr/>
          <p:nvPr/>
        </p:nvSpPr>
        <p:spPr>
          <a:xfrm>
            <a:off x="-8582" y="6404852"/>
            <a:ext cx="1219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31635">
              <a:defRPr/>
            </a:pPr>
            <a:r>
              <a:rPr lang="en-US" b="1" dirty="0"/>
              <a:t>*</a:t>
            </a:r>
            <a:r>
              <a:rPr lang="en-US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CC2/</a:t>
            </a:r>
            <a:r>
              <a:rPr lang="en-US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aug</a:t>
            </a:r>
            <a:r>
              <a:rPr lang="en-US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-cc-</a:t>
            </a:r>
            <a:r>
              <a:rPr lang="en-US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pVDZ</a:t>
            </a:r>
            <a:r>
              <a:rPr lang="en-US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b="1" dirty="0"/>
              <a:t>// </a:t>
            </a:r>
            <a:r>
              <a:rPr lang="en-US" b="1" dirty="0" err="1"/>
              <a:t>Timo</a:t>
            </a:r>
            <a:r>
              <a:rPr lang="en-US" b="1" dirty="0"/>
              <a:t> </a:t>
            </a:r>
            <a:r>
              <a:rPr lang="en-US" b="1" dirty="0" err="1"/>
              <a:t>Fleig</a:t>
            </a:r>
            <a:r>
              <a:rPr lang="en-US" b="1" dirty="0"/>
              <a:t>. Stefan Knecht. Christof </a:t>
            </a:r>
            <a:r>
              <a:rPr lang="en-US" b="1" dirty="0" err="1"/>
              <a:t>Hattig</a:t>
            </a:r>
            <a:r>
              <a:rPr lang="en-US" b="1" dirty="0"/>
              <a:t>; </a:t>
            </a:r>
            <a:r>
              <a:rPr lang="en-US" i="1" dirty="0">
                <a:latin typeface="Times New Roman" panose="02020603050405020304" pitchFamily="18" charset="0"/>
              </a:rPr>
              <a:t>J. Phys. Chem. A </a:t>
            </a:r>
            <a:r>
              <a:rPr lang="en-US" b="1" dirty="0">
                <a:latin typeface="Times New Roman" panose="02020603050405020304" pitchFamily="18" charset="0"/>
              </a:rPr>
              <a:t>2007. </a:t>
            </a:r>
            <a:r>
              <a:rPr lang="en-US" i="1" dirty="0">
                <a:latin typeface="Times New Roman" panose="02020603050405020304" pitchFamily="18" charset="0"/>
              </a:rPr>
              <a:t>111. </a:t>
            </a:r>
            <a:r>
              <a:rPr lang="en-US" dirty="0">
                <a:latin typeface="Times New Roman" panose="02020603050405020304" pitchFamily="18" charset="0"/>
              </a:rPr>
              <a:t>5482</a:t>
            </a:r>
            <a:r>
              <a:rPr lang="en-US" dirty="0">
                <a:latin typeface="ChemBats2"/>
              </a:rPr>
              <a:t>-</a:t>
            </a:r>
            <a:r>
              <a:rPr lang="en-US" dirty="0">
                <a:latin typeface="Times New Roman" panose="02020603050405020304" pitchFamily="18" charset="0"/>
              </a:rPr>
              <a:t>5491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8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9D0012-94FC-4AAC-AE65-F15EA3F28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11202"/>
              </p:ext>
            </p:extLst>
          </p:nvPr>
        </p:nvGraphicFramePr>
        <p:xfrm>
          <a:off x="50801" y="1557993"/>
          <a:ext cx="12077700" cy="4391997"/>
        </p:xfrm>
        <a:graphic>
          <a:graphicData uri="http://schemas.openxmlformats.org/drawingml/2006/table">
            <a:tbl>
              <a:tblPr/>
              <a:tblGrid>
                <a:gridCol w="1013168">
                  <a:extLst>
                    <a:ext uri="{9D8B030D-6E8A-4147-A177-3AD203B41FA5}">
                      <a16:colId xmlns:a16="http://schemas.microsoft.com/office/drawing/2014/main" val="410107481"/>
                    </a:ext>
                  </a:extLst>
                </a:gridCol>
                <a:gridCol w="1013168">
                  <a:extLst>
                    <a:ext uri="{9D8B030D-6E8A-4147-A177-3AD203B41FA5}">
                      <a16:colId xmlns:a16="http://schemas.microsoft.com/office/drawing/2014/main" val="2773877635"/>
                    </a:ext>
                  </a:extLst>
                </a:gridCol>
                <a:gridCol w="1267580">
                  <a:extLst>
                    <a:ext uri="{9D8B030D-6E8A-4147-A177-3AD203B41FA5}">
                      <a16:colId xmlns:a16="http://schemas.microsoft.com/office/drawing/2014/main" val="4207188643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108842252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2687110799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3577898397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3714062355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3145653276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2072321781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2320796133"/>
                    </a:ext>
                  </a:extLst>
                </a:gridCol>
                <a:gridCol w="1097973">
                  <a:extLst>
                    <a:ext uri="{9D8B030D-6E8A-4147-A177-3AD203B41FA5}">
                      <a16:colId xmlns:a16="http://schemas.microsoft.com/office/drawing/2014/main" val="760763419"/>
                    </a:ext>
                  </a:extLst>
                </a:gridCol>
              </a:tblGrid>
              <a:tr h="453293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REF*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aug</a:t>
                      </a:r>
                      <a:r>
                        <a:rPr lang="en-US" sz="2400" b="1" u="none" strike="noStrike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-cc-</a:t>
                      </a:r>
                      <a:r>
                        <a:rPr lang="en-US" sz="2400" b="1" u="none" strike="noStrike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pVDZ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EOM-CCSD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CIS(D)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TD-DFT/PBE0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TDDFT/wB97xD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89216"/>
                  </a:ext>
                </a:extLst>
              </a:tr>
              <a:tr h="8176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Exc. E. eV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str.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Exc. E. eV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str.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Exc. E. eV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str.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Exc. E. eV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Oscil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str.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436006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4.66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0.052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5.963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0.169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4.881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5.104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0.079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17369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4.87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157229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5.406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-0.003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6.874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4.917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5.252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62631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5.26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5.733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5.993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512644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5.53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4A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5.571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-0.004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6.285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5.434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5.902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623539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0.138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5.651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0.086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5.973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0.116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109226"/>
                  </a:ext>
                </a:extLst>
              </a:tr>
              <a:tr h="52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5.83</a:t>
                      </a: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r>
                        <a:rPr lang="en-US" sz="2400" u="none" strike="noStrike" dirty="0">
                          <a:effectLst/>
                        </a:rPr>
                        <a:t>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3A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"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5363" marR="5363" marT="5363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6.268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 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5.350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5.861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0.000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806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49C619F-FDAD-4BDB-9FA8-CED41C34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“GAS PHASE” EXC. ENER.</a:t>
            </a:r>
          </a:p>
        </p:txBody>
      </p:sp>
      <p:sp>
        <p:nvSpPr>
          <p:cNvPr id="4" name="Rectangle 3164">
            <a:extLst>
              <a:ext uri="{FF2B5EF4-FFF2-40B4-BE49-F238E27FC236}">
                <a16:creationId xmlns:a16="http://schemas.microsoft.com/office/drawing/2014/main" id="{8E360F78-93A5-4F92-9895-CB19F15B9F87}"/>
              </a:ext>
            </a:extLst>
          </p:cNvPr>
          <p:cNvSpPr/>
          <p:nvPr/>
        </p:nvSpPr>
        <p:spPr>
          <a:xfrm>
            <a:off x="-8582" y="6404852"/>
            <a:ext cx="1219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631635">
              <a:defRPr/>
            </a:pPr>
            <a:r>
              <a:rPr lang="en-US" b="1" dirty="0"/>
              <a:t>*</a:t>
            </a:r>
            <a:r>
              <a:rPr lang="en-US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CC2/</a:t>
            </a:r>
            <a:r>
              <a:rPr lang="en-US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aug</a:t>
            </a:r>
            <a:r>
              <a:rPr lang="en-US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-cc-</a:t>
            </a:r>
            <a:r>
              <a:rPr lang="en-US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pVDZ</a:t>
            </a:r>
            <a:r>
              <a:rPr lang="en-US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b="1" dirty="0"/>
              <a:t>// </a:t>
            </a:r>
            <a:r>
              <a:rPr lang="en-US" b="1" dirty="0" err="1"/>
              <a:t>Timo</a:t>
            </a:r>
            <a:r>
              <a:rPr lang="en-US" b="1" dirty="0"/>
              <a:t> </a:t>
            </a:r>
            <a:r>
              <a:rPr lang="en-US" b="1" dirty="0" err="1"/>
              <a:t>Fleig</a:t>
            </a:r>
            <a:r>
              <a:rPr lang="en-US" b="1" dirty="0"/>
              <a:t>. Stefan Knecht. Christof </a:t>
            </a:r>
            <a:r>
              <a:rPr lang="en-US" b="1" dirty="0" err="1"/>
              <a:t>Hattig</a:t>
            </a:r>
            <a:r>
              <a:rPr lang="en-US" b="1" dirty="0"/>
              <a:t>; </a:t>
            </a:r>
            <a:r>
              <a:rPr lang="en-US" i="1" dirty="0">
                <a:latin typeface="Times New Roman" panose="02020603050405020304" pitchFamily="18" charset="0"/>
              </a:rPr>
              <a:t>J. Phys. Chem. A </a:t>
            </a:r>
            <a:r>
              <a:rPr lang="en-US" b="1" dirty="0">
                <a:latin typeface="Times New Roman" panose="02020603050405020304" pitchFamily="18" charset="0"/>
              </a:rPr>
              <a:t>2007. </a:t>
            </a:r>
            <a:r>
              <a:rPr lang="en-US" i="1" dirty="0">
                <a:latin typeface="Times New Roman" panose="02020603050405020304" pitchFamily="18" charset="0"/>
              </a:rPr>
              <a:t>111. </a:t>
            </a:r>
            <a:r>
              <a:rPr lang="en-US" dirty="0">
                <a:latin typeface="Times New Roman" panose="02020603050405020304" pitchFamily="18" charset="0"/>
              </a:rPr>
              <a:t>5482</a:t>
            </a:r>
            <a:r>
              <a:rPr lang="en-US" dirty="0">
                <a:latin typeface="ChemBats2"/>
              </a:rPr>
              <a:t>-</a:t>
            </a:r>
            <a:r>
              <a:rPr lang="en-US" dirty="0">
                <a:latin typeface="Times New Roman" panose="02020603050405020304" pitchFamily="18" charset="0"/>
              </a:rPr>
              <a:t>5491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33">
            <a:extLst>
              <a:ext uri="{FF2B5EF4-FFF2-40B4-BE49-F238E27FC236}">
                <a16:creationId xmlns:a16="http://schemas.microsoft.com/office/drawing/2014/main" id="{46712B0B-97D2-45F6-92DF-D98C56EE3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 r="23605"/>
          <a:stretch/>
        </p:blipFill>
        <p:spPr bwMode="auto">
          <a:xfrm>
            <a:off x="4226383" y="1955054"/>
            <a:ext cx="1899042" cy="18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FADA08D6-9EA1-41A7-9941-8AEC7E48B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3704"/>
          <a:stretch/>
        </p:blipFill>
        <p:spPr bwMode="auto">
          <a:xfrm>
            <a:off x="2484221" y="1953963"/>
            <a:ext cx="1821607" cy="180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>
            <a:extLst>
              <a:ext uri="{FF2B5EF4-FFF2-40B4-BE49-F238E27FC236}">
                <a16:creationId xmlns:a16="http://schemas.microsoft.com/office/drawing/2014/main" id="{138AF335-3595-4C9D-B3D7-2BF2A8E61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4" r="23605"/>
          <a:stretch/>
        </p:blipFill>
        <p:spPr bwMode="auto">
          <a:xfrm>
            <a:off x="9713249" y="1966381"/>
            <a:ext cx="1880941" cy="180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5CBFF865-42FB-42D0-B44D-ABAE32A2B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0513"/>
          <a:stretch/>
        </p:blipFill>
        <p:spPr bwMode="auto">
          <a:xfrm>
            <a:off x="6024599" y="4968887"/>
            <a:ext cx="2047875" cy="180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9">
            <a:extLst>
              <a:ext uri="{FF2B5EF4-FFF2-40B4-BE49-F238E27FC236}">
                <a16:creationId xmlns:a16="http://schemas.microsoft.com/office/drawing/2014/main" id="{F1E8B643-9D66-472B-8FA5-1BD2EA0AEBC7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3722355" y="-1074461"/>
            <a:ext cx="4812081" cy="10889003"/>
            <a:chOff x="1661628" y="12099946"/>
            <a:chExt cx="5614573" cy="15001305"/>
          </a:xfrm>
        </p:grpSpPr>
        <p:pic>
          <p:nvPicPr>
            <p:cNvPr id="6" name="Picture 118">
              <a:extLst>
                <a:ext uri="{FF2B5EF4-FFF2-40B4-BE49-F238E27FC236}">
                  <a16:creationId xmlns:a16="http://schemas.microsoft.com/office/drawing/2014/main" id="{EDDCDCD5-F621-4A2C-9C2B-C306C623A2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68" r="28286"/>
            <a:stretch/>
          </p:blipFill>
          <p:spPr bwMode="auto">
            <a:xfrm rot="16200000">
              <a:off x="1681546" y="24821478"/>
              <a:ext cx="2073304" cy="210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>
              <a:extLst>
                <a:ext uri="{FF2B5EF4-FFF2-40B4-BE49-F238E27FC236}">
                  <a16:creationId xmlns:a16="http://schemas.microsoft.com/office/drawing/2014/main" id="{3513C018-63F0-47F5-919D-A79EF5458F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3" r="24170"/>
            <a:stretch/>
          </p:blipFill>
          <p:spPr bwMode="auto">
            <a:xfrm rot="16200000">
              <a:off x="4976369" y="12291582"/>
              <a:ext cx="2490577" cy="210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9">
              <a:extLst>
                <a:ext uri="{FF2B5EF4-FFF2-40B4-BE49-F238E27FC236}">
                  <a16:creationId xmlns:a16="http://schemas.microsoft.com/office/drawing/2014/main" id="{FEB73FD0-5F87-4CEC-841B-DA0233764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8" r="23843"/>
            <a:stretch/>
          </p:blipFill>
          <p:spPr bwMode="auto">
            <a:xfrm rot="16200000">
              <a:off x="4967773" y="14791667"/>
              <a:ext cx="2509549" cy="210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2">
              <a:extLst>
                <a:ext uri="{FF2B5EF4-FFF2-40B4-BE49-F238E27FC236}">
                  <a16:creationId xmlns:a16="http://schemas.microsoft.com/office/drawing/2014/main" id="{AFACF8A4-6190-4297-B67F-09E7808ADD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3" r="23263"/>
            <a:stretch/>
          </p:blipFill>
          <p:spPr bwMode="auto">
            <a:xfrm rot="16200000">
              <a:off x="1363297" y="14872365"/>
              <a:ext cx="2716864" cy="210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5">
              <a:extLst>
                <a:ext uri="{FF2B5EF4-FFF2-40B4-BE49-F238E27FC236}">
                  <a16:creationId xmlns:a16="http://schemas.microsoft.com/office/drawing/2014/main" id="{55FEF959-2E60-4286-8E86-6EE2A5C087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r="23605"/>
            <a:stretch/>
          </p:blipFill>
          <p:spPr bwMode="auto">
            <a:xfrm rot="16200000">
              <a:off x="1475280" y="17286443"/>
              <a:ext cx="2480001" cy="210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8">
              <a:extLst>
                <a:ext uri="{FF2B5EF4-FFF2-40B4-BE49-F238E27FC236}">
                  <a16:creationId xmlns:a16="http://schemas.microsoft.com/office/drawing/2014/main" id="{27A4A1F6-B957-4211-88BF-DA1CA84082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0" r="26733"/>
            <a:stretch/>
          </p:blipFill>
          <p:spPr bwMode="auto">
            <a:xfrm rot="16200000">
              <a:off x="5050238" y="22374168"/>
              <a:ext cx="2342648" cy="210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1">
              <a:extLst>
                <a:ext uri="{FF2B5EF4-FFF2-40B4-BE49-F238E27FC236}">
                  <a16:creationId xmlns:a16="http://schemas.microsoft.com/office/drawing/2014/main" id="{ECDF00A2-D032-4BB5-83B9-E3B92607F7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59" r="23588"/>
            <a:stretch/>
          </p:blipFill>
          <p:spPr bwMode="auto">
            <a:xfrm rot="16200000">
              <a:off x="4970624" y="24796562"/>
              <a:ext cx="2502071" cy="210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1">
            <a:extLst>
              <a:ext uri="{FF2B5EF4-FFF2-40B4-BE49-F238E27FC236}">
                <a16:creationId xmlns:a16="http://schemas.microsoft.com/office/drawing/2014/main" id="{0C48465E-35BF-4A08-9E28-379C8B45F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9" r="23970"/>
          <a:stretch/>
        </p:blipFill>
        <p:spPr bwMode="auto">
          <a:xfrm>
            <a:off x="4424337" y="4969978"/>
            <a:ext cx="1695033" cy="180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0F0F7A5-A49C-4DEA-8BDE-93B297D08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41629"/>
              </p:ext>
            </p:extLst>
          </p:nvPr>
        </p:nvGraphicFramePr>
        <p:xfrm>
          <a:off x="683894" y="3758387"/>
          <a:ext cx="10910298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8383">
                  <a:extLst>
                    <a:ext uri="{9D8B030D-6E8A-4147-A177-3AD203B41FA5}">
                      <a16:colId xmlns:a16="http://schemas.microsoft.com/office/drawing/2014/main" val="1783762280"/>
                    </a:ext>
                  </a:extLst>
                </a:gridCol>
                <a:gridCol w="1818383">
                  <a:extLst>
                    <a:ext uri="{9D8B030D-6E8A-4147-A177-3AD203B41FA5}">
                      <a16:colId xmlns:a16="http://schemas.microsoft.com/office/drawing/2014/main" val="146479547"/>
                    </a:ext>
                  </a:extLst>
                </a:gridCol>
                <a:gridCol w="1818383">
                  <a:extLst>
                    <a:ext uri="{9D8B030D-6E8A-4147-A177-3AD203B41FA5}">
                      <a16:colId xmlns:a16="http://schemas.microsoft.com/office/drawing/2014/main" val="1798248494"/>
                    </a:ext>
                  </a:extLst>
                </a:gridCol>
                <a:gridCol w="1818383">
                  <a:extLst>
                    <a:ext uri="{9D8B030D-6E8A-4147-A177-3AD203B41FA5}">
                      <a16:colId xmlns:a16="http://schemas.microsoft.com/office/drawing/2014/main" val="57409558"/>
                    </a:ext>
                  </a:extLst>
                </a:gridCol>
                <a:gridCol w="1818383">
                  <a:extLst>
                    <a:ext uri="{9D8B030D-6E8A-4147-A177-3AD203B41FA5}">
                      <a16:colId xmlns:a16="http://schemas.microsoft.com/office/drawing/2014/main" val="4024944428"/>
                    </a:ext>
                  </a:extLst>
                </a:gridCol>
                <a:gridCol w="1818383">
                  <a:extLst>
                    <a:ext uri="{9D8B030D-6E8A-4147-A177-3AD203B41FA5}">
                      <a16:colId xmlns:a16="http://schemas.microsoft.com/office/drawing/2014/main" val="592739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29→1</a:t>
                      </a:r>
                    </a:p>
                    <a:p>
                      <a:pPr algn="ctr" fontAlgn="ctr"/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8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 fontAlgn="ctr"/>
                      <a:r>
                        <a:rPr lang="el-GR" sz="2800" b="1" u="none" strike="noStrike" dirty="0">
                          <a:effectLst/>
                        </a:rPr>
                        <a:t>π</a:t>
                      </a:r>
                      <a:r>
                        <a:rPr lang="en-US" sz="2800" u="none" strike="noStrike" dirty="0">
                          <a:effectLst/>
                        </a:rPr>
                        <a:t>→</a:t>
                      </a:r>
                      <a:r>
                        <a:rPr lang="el-GR" sz="2800" b="1" u="none" strike="noStrike" dirty="0">
                          <a:effectLst/>
                        </a:rPr>
                        <a:t>π*</a:t>
                      </a:r>
                      <a:endParaRPr lang="el-G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27→1</a:t>
                      </a:r>
                    </a:p>
                    <a:p>
                      <a:pPr algn="ctr" fontAlgn="ctr"/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1A</a:t>
                      </a:r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8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n</a:t>
                      </a:r>
                      <a:r>
                        <a:rPr lang="en-US" sz="2800" u="none" strike="noStrike" dirty="0">
                          <a:effectLst/>
                        </a:rPr>
                        <a:t>→</a:t>
                      </a:r>
                      <a:r>
                        <a:rPr lang="el-GR" sz="2800" b="1" u="none" strike="noStrike" dirty="0">
                          <a:effectLst/>
                        </a:rPr>
                        <a:t>π*</a:t>
                      </a:r>
                      <a:endParaRPr lang="el-G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27→2</a:t>
                      </a:r>
                    </a:p>
                    <a:p>
                      <a:pPr algn="ctr" fontAlgn="ctr"/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8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n</a:t>
                      </a:r>
                      <a:r>
                        <a:rPr lang="en-US" sz="2800" u="none" strike="noStrike" dirty="0">
                          <a:effectLst/>
                        </a:rPr>
                        <a:t>→</a:t>
                      </a:r>
                      <a:r>
                        <a:rPr lang="el-GR" sz="2800" b="1" u="none" strike="noStrike" dirty="0">
                          <a:effectLst/>
                        </a:rPr>
                        <a:t>π*</a:t>
                      </a:r>
                      <a:endParaRPr lang="el-G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29→3</a:t>
                      </a:r>
                    </a:p>
                    <a:p>
                      <a:pPr algn="ctr" fontAlgn="ctr"/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4A</a:t>
                      </a:r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8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 fontAlgn="ctr"/>
                      <a:r>
                        <a:rPr lang="el-GR" sz="2800" b="1" u="none" strike="noStrike" dirty="0">
                          <a:effectLst/>
                        </a:rPr>
                        <a:t>π</a:t>
                      </a:r>
                      <a:r>
                        <a:rPr lang="en-US" sz="2800" u="none" strike="noStrike" dirty="0">
                          <a:effectLst/>
                        </a:rPr>
                        <a:t>→</a:t>
                      </a:r>
                      <a:r>
                        <a:rPr lang="en-US" sz="2800" b="1" u="none" strike="noStrike" dirty="0" err="1">
                          <a:effectLst/>
                        </a:rPr>
                        <a:t>Ryd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28→1</a:t>
                      </a:r>
                    </a:p>
                    <a:p>
                      <a:pPr algn="ctr" fontAlgn="ctr"/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2A</a:t>
                      </a:r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’</a:t>
                      </a:r>
                      <a:endParaRPr lang="en-US" sz="28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 fontAlgn="ctr"/>
                      <a:r>
                        <a:rPr lang="el-GR" sz="2800" b="1" u="none" strike="noStrike" dirty="0">
                          <a:effectLst/>
                        </a:rPr>
                        <a:t>π</a:t>
                      </a:r>
                      <a:r>
                        <a:rPr lang="en-US" sz="2800" u="none" strike="noStrike" dirty="0">
                          <a:effectLst/>
                        </a:rPr>
                        <a:t>→</a:t>
                      </a:r>
                      <a:r>
                        <a:rPr lang="el-GR" sz="2800" b="1" u="none" strike="noStrike" dirty="0">
                          <a:effectLst/>
                        </a:rPr>
                        <a:t>π*</a:t>
                      </a:r>
                      <a:endParaRPr lang="el-G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26→1</a:t>
                      </a:r>
                    </a:p>
                    <a:p>
                      <a:pPr algn="ctr" fontAlgn="ctr"/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3A</a:t>
                      </a:r>
                      <a:r>
                        <a:rPr lang="en-US" sz="2800" b="1" u="none" strike="noStrike" dirty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”</a:t>
                      </a:r>
                      <a:endParaRPr lang="en-US" sz="2800" b="1" i="0" u="none" strike="noStrike" dirty="0">
                        <a:solidFill>
                          <a:srgbClr val="FFC000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n</a:t>
                      </a:r>
                      <a:r>
                        <a:rPr lang="en-US" sz="2800" u="none" strike="noStrike" dirty="0">
                          <a:effectLst/>
                        </a:rPr>
                        <a:t>→</a:t>
                      </a:r>
                      <a:r>
                        <a:rPr lang="el-GR" sz="2800" b="1" u="none" strike="noStrike" dirty="0">
                          <a:effectLst/>
                        </a:rPr>
                        <a:t>π*</a:t>
                      </a:r>
                      <a:endParaRPr lang="el-G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34440"/>
                  </a:ext>
                </a:extLst>
              </a:tr>
            </a:tbl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72A7DD31-256D-417B-B813-918C0AFC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ORBITALS</a:t>
            </a:r>
          </a:p>
        </p:txBody>
      </p:sp>
    </p:spTree>
    <p:extLst>
      <p:ext uri="{BB962C8B-B14F-4D97-AF65-F5344CB8AC3E}">
        <p14:creationId xmlns:p14="http://schemas.microsoft.com/office/powerpoint/2010/main" val="18858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97F512-BCD8-4213-8C9B-5E47E4043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83035"/>
              </p:ext>
            </p:extLst>
          </p:nvPr>
        </p:nvGraphicFramePr>
        <p:xfrm>
          <a:off x="489857" y="1964333"/>
          <a:ext cx="5259492" cy="3600001"/>
        </p:xfrm>
        <a:graphic>
          <a:graphicData uri="http://schemas.openxmlformats.org/drawingml/2006/table">
            <a:tbl>
              <a:tblPr/>
              <a:tblGrid>
                <a:gridCol w="1707625">
                  <a:extLst>
                    <a:ext uri="{9D8B030D-6E8A-4147-A177-3AD203B41FA5}">
                      <a16:colId xmlns:a16="http://schemas.microsoft.com/office/drawing/2014/main" val="1965814509"/>
                    </a:ext>
                  </a:extLst>
                </a:gridCol>
                <a:gridCol w="922121">
                  <a:extLst>
                    <a:ext uri="{9D8B030D-6E8A-4147-A177-3AD203B41FA5}">
                      <a16:colId xmlns:a16="http://schemas.microsoft.com/office/drawing/2014/main" val="1168005176"/>
                    </a:ext>
                  </a:extLst>
                </a:gridCol>
                <a:gridCol w="1707625">
                  <a:extLst>
                    <a:ext uri="{9D8B030D-6E8A-4147-A177-3AD203B41FA5}">
                      <a16:colId xmlns:a16="http://schemas.microsoft.com/office/drawing/2014/main" val="2960151053"/>
                    </a:ext>
                  </a:extLst>
                </a:gridCol>
                <a:gridCol w="922121">
                  <a:extLst>
                    <a:ext uri="{9D8B030D-6E8A-4147-A177-3AD203B41FA5}">
                      <a16:colId xmlns:a16="http://schemas.microsoft.com/office/drawing/2014/main" val="2441618894"/>
                    </a:ext>
                  </a:extLst>
                </a:gridCol>
              </a:tblGrid>
              <a:tr h="5318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cc-pVDZ</a:t>
                      </a:r>
                      <a:r>
                        <a:rPr lang="en-US" sz="2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min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64" marR="92364" marT="46182" marB="461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aug</a:t>
                      </a:r>
                      <a:r>
                        <a:rPr lang="en-US" sz="2400" b="1" u="none" strike="noStrike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-cc-pVDZ</a:t>
                      </a:r>
                      <a:r>
                        <a:rPr lang="en-US" sz="2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min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64" marR="92364" marT="46182" marB="461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39941"/>
                  </a:ext>
                </a:extLst>
              </a:tr>
              <a:tr h="838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EOM-CCSD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216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EOM-CCSD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753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82343"/>
                  </a:ext>
                </a:extLst>
              </a:tr>
              <a:tr h="551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CIS(D)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CIS(D)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22291"/>
                  </a:ext>
                </a:extLst>
              </a:tr>
              <a:tr h="838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TD-DFT/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PBE0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TD-DFT/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PBE0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92710"/>
                  </a:ext>
                </a:extLst>
              </a:tr>
              <a:tr h="838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TDDFT/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wB97xD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TDDFT/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wB97xD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8862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8187C95-A565-4372-A226-688D2DF33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74324"/>
              </p:ext>
            </p:extLst>
          </p:nvPr>
        </p:nvGraphicFramePr>
        <p:xfrm>
          <a:off x="6444380" y="1964333"/>
          <a:ext cx="5259492" cy="3600001"/>
        </p:xfrm>
        <a:graphic>
          <a:graphicData uri="http://schemas.openxmlformats.org/drawingml/2006/table">
            <a:tbl>
              <a:tblPr/>
              <a:tblGrid>
                <a:gridCol w="1707625">
                  <a:extLst>
                    <a:ext uri="{9D8B030D-6E8A-4147-A177-3AD203B41FA5}">
                      <a16:colId xmlns:a16="http://schemas.microsoft.com/office/drawing/2014/main" val="1965814509"/>
                    </a:ext>
                  </a:extLst>
                </a:gridCol>
                <a:gridCol w="922121">
                  <a:extLst>
                    <a:ext uri="{9D8B030D-6E8A-4147-A177-3AD203B41FA5}">
                      <a16:colId xmlns:a16="http://schemas.microsoft.com/office/drawing/2014/main" val="1168005176"/>
                    </a:ext>
                  </a:extLst>
                </a:gridCol>
                <a:gridCol w="1707625">
                  <a:extLst>
                    <a:ext uri="{9D8B030D-6E8A-4147-A177-3AD203B41FA5}">
                      <a16:colId xmlns:a16="http://schemas.microsoft.com/office/drawing/2014/main" val="2960151053"/>
                    </a:ext>
                  </a:extLst>
                </a:gridCol>
                <a:gridCol w="922121">
                  <a:extLst>
                    <a:ext uri="{9D8B030D-6E8A-4147-A177-3AD203B41FA5}">
                      <a16:colId xmlns:a16="http://schemas.microsoft.com/office/drawing/2014/main" val="2441618894"/>
                    </a:ext>
                  </a:extLst>
                </a:gridCol>
              </a:tblGrid>
              <a:tr h="5318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cc-pVDZ</a:t>
                      </a:r>
                      <a:r>
                        <a:rPr lang="en-US" sz="2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eV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64" marR="92364" marT="46182" marB="461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aug</a:t>
                      </a:r>
                      <a:r>
                        <a:rPr lang="en-US" sz="2400" b="1" u="none" strike="noStrike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  <a:effectLst/>
                        </a:rPr>
                        <a:t>-cc-pVDZ</a:t>
                      </a:r>
                      <a:r>
                        <a:rPr lang="en-US" sz="2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eV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64" marR="92364" marT="46182" marB="4618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239941"/>
                  </a:ext>
                </a:extLst>
              </a:tr>
              <a:tr h="838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EOM-CCSD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0.721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EOM-CCSD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0.338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82343"/>
                  </a:ext>
                </a:extLst>
              </a:tr>
              <a:tr h="551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CIS(D)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1.970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CIS(D)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1.354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22291"/>
                  </a:ext>
                </a:extLst>
              </a:tr>
              <a:tr h="838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TD-DFT/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PBE0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0.443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TD-DFT/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PBE0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0.226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92710"/>
                  </a:ext>
                </a:extLst>
              </a:tr>
              <a:tr h="838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TDDFT/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wB97xD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0.747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TDDFT/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wB97xD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0.387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88" marR="6688" marT="6688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886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46FBB9A-7C1A-4939-9BB9-31B9240B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&amp; DEVIATION</a:t>
            </a:r>
          </a:p>
        </p:txBody>
      </p:sp>
    </p:spTree>
    <p:extLst>
      <p:ext uri="{BB962C8B-B14F-4D97-AF65-F5344CB8AC3E}">
        <p14:creationId xmlns:p14="http://schemas.microsoft.com/office/powerpoint/2010/main" val="37908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7E71EA-8757-4B4C-AD9C-77E1691E4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862482"/>
              </p:ext>
            </p:extLst>
          </p:nvPr>
        </p:nvGraphicFramePr>
        <p:xfrm>
          <a:off x="247650" y="1165225"/>
          <a:ext cx="4192903" cy="567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C8DC1-7DA6-49E5-A626-96AC49648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36804"/>
              </p:ext>
            </p:extLst>
          </p:nvPr>
        </p:nvGraphicFramePr>
        <p:xfrm>
          <a:off x="4600219" y="3420456"/>
          <a:ext cx="2171700" cy="1669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147457101"/>
                    </a:ext>
                  </a:extLst>
                </a:gridCol>
              </a:tblGrid>
              <a:tr h="1297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Initial density:</a:t>
                      </a:r>
                      <a:endParaRPr lang="ru-RU" sz="2400" dirty="0"/>
                    </a:p>
                  </a:txBody>
                  <a:tcPr marL="51490" marR="51490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4570199"/>
                  </a:ext>
                </a:extLst>
              </a:tr>
              <a:tr h="1297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≈ 982 kg/m</a:t>
                      </a:r>
                      <a:r>
                        <a:rPr lang="en-US" sz="2400" b="1" baseline="30000" dirty="0"/>
                        <a:t>3</a:t>
                      </a:r>
                      <a:endParaRPr lang="ru-RU" sz="2400" b="1" dirty="0"/>
                    </a:p>
                  </a:txBody>
                  <a:tcPr marL="51490" marR="51490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5891867"/>
                  </a:ext>
                </a:extLst>
              </a:tr>
              <a:tr h="1297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waters:</a:t>
                      </a:r>
                      <a:endParaRPr lang="ru-RU" sz="2400" dirty="0"/>
                    </a:p>
                  </a:txBody>
                  <a:tcPr marL="51490" marR="51490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5672973"/>
                  </a:ext>
                </a:extLst>
              </a:tr>
              <a:tr h="1297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7090</a:t>
                      </a:r>
                      <a:endParaRPr lang="ru-RU" sz="2400" b="1" dirty="0"/>
                    </a:p>
                  </a:txBody>
                  <a:tcPr marL="51490" marR="51490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274264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AA6FD90-08F1-4D47-AF8B-B44E1BEC4E0F}"/>
              </a:ext>
            </a:extLst>
          </p:cNvPr>
          <p:cNvGrpSpPr>
            <a:grpSpLocks noChangeAspect="1"/>
          </p:cNvGrpSpPr>
          <p:nvPr/>
        </p:nvGrpSpPr>
        <p:grpSpPr>
          <a:xfrm>
            <a:off x="6788943" y="1279524"/>
            <a:ext cx="5337175" cy="4693035"/>
            <a:chOff x="7007225" y="2438400"/>
            <a:chExt cx="6445248" cy="5667375"/>
          </a:xfrm>
        </p:grpSpPr>
        <p:pic>
          <p:nvPicPr>
            <p:cNvPr id="8" name="Picture 2058">
              <a:extLst>
                <a:ext uri="{FF2B5EF4-FFF2-40B4-BE49-F238E27FC236}">
                  <a16:creationId xmlns:a16="http://schemas.microsoft.com/office/drawing/2014/main" id="{6A8E8877-9D93-4D18-B3BE-4ED86529E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1742" y="2438400"/>
              <a:ext cx="6120731" cy="566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059">
              <a:extLst>
                <a:ext uri="{FF2B5EF4-FFF2-40B4-BE49-F238E27FC236}">
                  <a16:creationId xmlns:a16="http://schemas.microsoft.com/office/drawing/2014/main" id="{A14A9EB1-B0C2-4A97-863F-E25045797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10375" y="4943475"/>
              <a:ext cx="1042988" cy="64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631635">
                <a:defRPr/>
              </a:pPr>
              <a:r>
                <a:rPr lang="en-US" altLang="ru-RU" sz="2702"/>
                <a:t>60 </a:t>
              </a:r>
              <a:r>
                <a:rPr lang="ru-RU" altLang="ru-RU" sz="2702"/>
                <a:t>Å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F41C5A-29FB-4356-90D1-C2C340F38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66866"/>
              </p:ext>
            </p:extLst>
          </p:nvPr>
        </p:nvGraphicFramePr>
        <p:xfrm>
          <a:off x="4235095" y="5129703"/>
          <a:ext cx="2901949" cy="1669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1949">
                  <a:extLst>
                    <a:ext uri="{9D8B030D-6E8A-4147-A177-3AD203B41FA5}">
                      <a16:colId xmlns:a16="http://schemas.microsoft.com/office/drawing/2014/main" val="3126798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Force field:</a:t>
                      </a:r>
                      <a:endParaRPr lang="ru-RU" sz="2400" dirty="0"/>
                    </a:p>
                  </a:txBody>
                  <a:tcPr marL="51484" marR="51484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2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OPLS-aa </a:t>
                      </a:r>
                      <a:endParaRPr lang="ru-RU" sz="2400" b="1" dirty="0"/>
                    </a:p>
                  </a:txBody>
                  <a:tcPr marL="51484" marR="51484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032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snapshots:</a:t>
                      </a:r>
                      <a:endParaRPr lang="ru-RU" sz="2400" dirty="0"/>
                    </a:p>
                  </a:txBody>
                  <a:tcPr marL="51484" marR="51484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2709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100</a:t>
                      </a:r>
                      <a:endParaRPr lang="ru-RU" sz="2400" b="1" dirty="0"/>
                    </a:p>
                  </a:txBody>
                  <a:tcPr marL="51484" marR="51484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8937082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A644AF9D-EA7F-473E-BCF2-7361B711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 DETAILS</a:t>
            </a:r>
          </a:p>
        </p:txBody>
      </p:sp>
    </p:spTree>
    <p:extLst>
      <p:ext uri="{BB962C8B-B14F-4D97-AF65-F5344CB8AC3E}">
        <p14:creationId xmlns:p14="http://schemas.microsoft.com/office/powerpoint/2010/main" val="20310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7E71EA-8757-4B4C-AD9C-77E1691E4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432652"/>
              </p:ext>
            </p:extLst>
          </p:nvPr>
        </p:nvGraphicFramePr>
        <p:xfrm>
          <a:off x="247649" y="1165225"/>
          <a:ext cx="4194000" cy="567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A644AF9D-EA7F-473E-BCF2-7361B711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 </a:t>
            </a:r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AAA6FD90-08F1-4D47-AF8B-B44E1BEC4E0F}"/>
              </a:ext>
            </a:extLst>
          </p:cNvPr>
          <p:cNvGrpSpPr>
            <a:grpSpLocks noChangeAspect="1"/>
          </p:cNvGrpSpPr>
          <p:nvPr/>
        </p:nvGrpSpPr>
        <p:grpSpPr>
          <a:xfrm>
            <a:off x="6788943" y="1279524"/>
            <a:ext cx="5337175" cy="4693035"/>
            <a:chOff x="7007225" y="2438400"/>
            <a:chExt cx="6445248" cy="5667375"/>
          </a:xfrm>
        </p:grpSpPr>
        <p:pic>
          <p:nvPicPr>
            <p:cNvPr id="16" name="Picture 2058">
              <a:extLst>
                <a:ext uri="{FF2B5EF4-FFF2-40B4-BE49-F238E27FC236}">
                  <a16:creationId xmlns:a16="http://schemas.microsoft.com/office/drawing/2014/main" id="{6A8E8877-9D93-4D18-B3BE-4ED86529E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1742" y="2438400"/>
              <a:ext cx="6120731" cy="566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059">
              <a:extLst>
                <a:ext uri="{FF2B5EF4-FFF2-40B4-BE49-F238E27FC236}">
                  <a16:creationId xmlns:a16="http://schemas.microsoft.com/office/drawing/2014/main" id="{A14A9EB1-B0C2-4A97-863F-E25045797E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10375" y="4943475"/>
              <a:ext cx="1042988" cy="64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1631635">
                <a:defRPr/>
              </a:pPr>
              <a:r>
                <a:rPr lang="en-US" altLang="ru-RU" sz="2702"/>
                <a:t>60 </a:t>
              </a:r>
              <a:r>
                <a:rPr lang="ru-RU" altLang="ru-RU" sz="2702"/>
                <a:t>Å</a:t>
              </a:r>
            </a:p>
          </p:txBody>
        </p:sp>
      </p:grp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94F41C5A-29FB-4356-90D1-C2C340F38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48647"/>
              </p:ext>
            </p:extLst>
          </p:nvPr>
        </p:nvGraphicFramePr>
        <p:xfrm>
          <a:off x="4235095" y="5129703"/>
          <a:ext cx="2901949" cy="1669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1949">
                  <a:extLst>
                    <a:ext uri="{9D8B030D-6E8A-4147-A177-3AD203B41FA5}">
                      <a16:colId xmlns:a16="http://schemas.microsoft.com/office/drawing/2014/main" val="31267980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waters:</a:t>
                      </a:r>
                      <a:endParaRPr lang="ru-RU" sz="2400" dirty="0"/>
                    </a:p>
                  </a:txBody>
                  <a:tcPr marL="51490" marR="51490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2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7090</a:t>
                      </a:r>
                      <a:endParaRPr lang="ru-RU" sz="2400" b="1" dirty="0"/>
                    </a:p>
                  </a:txBody>
                  <a:tcPr marL="51490" marR="51490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032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Number snapshots:</a:t>
                      </a:r>
                      <a:endParaRPr lang="ru-RU" sz="2400" dirty="0"/>
                    </a:p>
                  </a:txBody>
                  <a:tcPr marL="51484" marR="51484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2709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100</a:t>
                      </a:r>
                      <a:endParaRPr lang="ru-RU" sz="2400" b="1" dirty="0"/>
                    </a:p>
                  </a:txBody>
                  <a:tcPr marL="51484" marR="51484" marT="25756" marB="25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8937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8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0761-BCCF-48A7-9135-5032E5AB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638" y="1"/>
            <a:ext cx="7389827" cy="805858"/>
          </a:xfrm>
          <a:solidFill>
            <a:srgbClr val="181717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QM/EFP</a:t>
            </a:r>
            <a:endParaRPr lang="ru-RU" b="1" dirty="0">
              <a:solidFill>
                <a:srgbClr val="CC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971A-4624-4B1E-B7B8-6184E7F5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9BA4FB-5BD6-4333-B477-DC5FCB7AAAC3}"/>
              </a:ext>
            </a:extLst>
          </p:cNvPr>
          <p:cNvGrpSpPr>
            <a:grpSpLocks noChangeAspect="1"/>
          </p:cNvGrpSpPr>
          <p:nvPr/>
        </p:nvGrpSpPr>
        <p:grpSpPr>
          <a:xfrm>
            <a:off x="117980" y="1339394"/>
            <a:ext cx="11972420" cy="5403934"/>
            <a:chOff x="1765833" y="1690688"/>
            <a:chExt cx="18173697" cy="8202972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758A444F-5789-468F-96FD-4C33D915E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070" y="1690688"/>
              <a:ext cx="17171460" cy="770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29921C43-F8E0-4EC6-B873-99A5EF4AD9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5833" y="2345203"/>
              <a:ext cx="16563451" cy="7548457"/>
              <a:chOff x="26460449" y="5500558"/>
              <a:chExt cx="14587064" cy="7120516"/>
            </a:xfrm>
          </p:grpSpPr>
          <p:grpSp>
            <p:nvGrpSpPr>
              <p:cNvPr id="6" name="Group 6">
                <a:extLst>
                  <a:ext uri="{FF2B5EF4-FFF2-40B4-BE49-F238E27FC236}">
                    <a16:creationId xmlns:a16="http://schemas.microsoft.com/office/drawing/2014/main" id="{A1486A4E-8C2E-4BBD-8550-E7FFB19E5E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714152" y="6125654"/>
                <a:ext cx="1221406" cy="3222346"/>
                <a:chOff x="39403338" y="5837608"/>
                <a:chExt cx="1221406" cy="3222346"/>
              </a:xfrm>
            </p:grpSpPr>
            <p:pic>
              <p:nvPicPr>
                <p:cNvPr id="25" name="Picture 12">
                  <a:extLst>
                    <a:ext uri="{FF2B5EF4-FFF2-40B4-BE49-F238E27FC236}">
                      <a16:creationId xmlns:a16="http://schemas.microsoft.com/office/drawing/2014/main" id="{314C86DA-596E-4E2D-AEF9-38C065AE9F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03338" y="5930900"/>
                  <a:ext cx="342900" cy="3019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TextBox 4">
                  <a:extLst>
                    <a:ext uri="{FF2B5EF4-FFF2-40B4-BE49-F238E27FC236}">
                      <a16:creationId xmlns:a16="http://schemas.microsoft.com/office/drawing/2014/main" id="{95F572AF-6C02-429A-B009-FC528D3BB4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765292" y="5837608"/>
                  <a:ext cx="696889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1A</a:t>
                  </a:r>
                  <a:r>
                    <a:rPr lang="en-US" altLang="ru-RU" b="1">
                      <a:latin typeface="Aharoni" panose="02010803020104030203" pitchFamily="2" charset="-79"/>
                      <a:cs typeface="Aharoni" panose="02010803020104030203" pitchFamily="2" charset="-79"/>
                    </a:rPr>
                    <a:t>’</a:t>
                  </a:r>
                  <a:endParaRPr lang="ru-RU" altLang="ru-RU" b="1"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7" name="TextBox 61">
                  <a:extLst>
                    <a:ext uri="{FF2B5EF4-FFF2-40B4-BE49-F238E27FC236}">
                      <a16:creationId xmlns:a16="http://schemas.microsoft.com/office/drawing/2014/main" id="{A7DCD565-F998-4D3B-8A04-D550BBDBF4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765706" y="6293223"/>
                  <a:ext cx="804037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1A</a:t>
                  </a:r>
                  <a:r>
                    <a:rPr lang="en-US" altLang="ru-RU" b="1" dirty="0">
                      <a:latin typeface="Aharoni" panose="02010803020104030203" pitchFamily="2" charset="-79"/>
                      <a:cs typeface="Aharoni" panose="02010803020104030203" pitchFamily="2" charset="-79"/>
                    </a:rPr>
                    <a:t>’’</a:t>
                  </a:r>
                  <a:endParaRPr lang="ru-RU" altLang="ru-RU" b="1" dirty="0"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8" name="TextBox 62">
                  <a:extLst>
                    <a:ext uri="{FF2B5EF4-FFF2-40B4-BE49-F238E27FC236}">
                      <a16:creationId xmlns:a16="http://schemas.microsoft.com/office/drawing/2014/main" id="{430F2062-B3D7-4A28-8FAC-8BCCBC1953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765706" y="8112865"/>
                  <a:ext cx="804037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4A</a:t>
                  </a:r>
                  <a:r>
                    <a:rPr lang="en-US" altLang="ru-RU" b="1">
                      <a:latin typeface="Aharoni" panose="02010803020104030203" pitchFamily="2" charset="-79"/>
                      <a:cs typeface="Aharoni" panose="02010803020104030203" pitchFamily="2" charset="-79"/>
                    </a:rPr>
                    <a:t>’’</a:t>
                  </a:r>
                  <a:endParaRPr lang="ru-RU" altLang="ru-RU" b="1"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9" name="TextBox 63">
                  <a:extLst>
                    <a:ext uri="{FF2B5EF4-FFF2-40B4-BE49-F238E27FC236}">
                      <a16:creationId xmlns:a16="http://schemas.microsoft.com/office/drawing/2014/main" id="{97A75263-9155-44DE-BB2F-778E66565F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767845" y="6759949"/>
                  <a:ext cx="804037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2A</a:t>
                  </a:r>
                  <a:r>
                    <a:rPr lang="en-US" altLang="ru-RU" b="1">
                      <a:latin typeface="Aharoni" panose="02010803020104030203" pitchFamily="2" charset="-79"/>
                      <a:cs typeface="Aharoni" panose="02010803020104030203" pitchFamily="2" charset="-79"/>
                    </a:rPr>
                    <a:t>’’</a:t>
                  </a:r>
                  <a:endParaRPr lang="ru-RU" altLang="ru-RU" b="1"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30" name="TextBox 65">
                  <a:extLst>
                    <a:ext uri="{FF2B5EF4-FFF2-40B4-BE49-F238E27FC236}">
                      <a16:creationId xmlns:a16="http://schemas.microsoft.com/office/drawing/2014/main" id="{70EDBD39-4E3F-422E-993B-C3E47D5009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760705" y="8531105"/>
                  <a:ext cx="864039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SUM</a:t>
                  </a:r>
                  <a:endParaRPr lang="ru-RU" altLang="ru-RU" b="1"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31" name="TextBox 66">
                  <a:extLst>
                    <a:ext uri="{FF2B5EF4-FFF2-40B4-BE49-F238E27FC236}">
                      <a16:creationId xmlns:a16="http://schemas.microsoft.com/office/drawing/2014/main" id="{6C0B6F8D-B347-43B1-B817-1091496D54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760705" y="7210793"/>
                  <a:ext cx="696889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2A</a:t>
                  </a:r>
                  <a:r>
                    <a:rPr lang="en-US" altLang="ru-RU" b="1">
                      <a:latin typeface="Aharoni" panose="02010803020104030203" pitchFamily="2" charset="-79"/>
                      <a:cs typeface="Aharoni" panose="02010803020104030203" pitchFamily="2" charset="-79"/>
                    </a:rPr>
                    <a:t>’</a:t>
                  </a:r>
                  <a:endParaRPr lang="ru-RU" altLang="ru-RU" b="1"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32" name="TextBox 67">
                  <a:extLst>
                    <a:ext uri="{FF2B5EF4-FFF2-40B4-BE49-F238E27FC236}">
                      <a16:creationId xmlns:a16="http://schemas.microsoft.com/office/drawing/2014/main" id="{C27B679C-B164-4268-88FD-6FCE031FB6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765292" y="7650904"/>
                  <a:ext cx="804036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3A</a:t>
                  </a:r>
                  <a:r>
                    <a:rPr lang="en-US" altLang="ru-RU" b="1">
                      <a:latin typeface="Aharoni" panose="02010803020104030203" pitchFamily="2" charset="-79"/>
                      <a:cs typeface="Aharoni" panose="02010803020104030203" pitchFamily="2" charset="-79"/>
                    </a:rPr>
                    <a:t>’’</a:t>
                  </a:r>
                  <a:endParaRPr lang="ru-RU" altLang="ru-RU" b="1">
                    <a:cs typeface="Aharoni" panose="02010803020104030203" pitchFamily="2" charset="-79"/>
                  </a:endParaRPr>
                </a:p>
              </p:txBody>
            </p:sp>
          </p:grpSp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CD61C7AE-89EB-48A9-B64E-1958526201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60449" y="5500558"/>
                <a:ext cx="14587064" cy="7120516"/>
                <a:chOff x="26460449" y="5500558"/>
                <a:chExt cx="14587064" cy="7120516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35C83D76-A8B9-42DD-8D67-122C1B8A10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733500" y="12084382"/>
                  <a:ext cx="14314013" cy="536692"/>
                  <a:chOff x="26733500" y="12084382"/>
                  <a:chExt cx="14314013" cy="536692"/>
                </a:xfrm>
              </p:grpSpPr>
              <p:sp>
                <p:nvSpPr>
                  <p:cNvPr id="17" name="TextBox 7">
                    <a:extLst>
                      <a:ext uri="{FF2B5EF4-FFF2-40B4-BE49-F238E27FC236}">
                        <a16:creationId xmlns:a16="http://schemas.microsoft.com/office/drawing/2014/main" id="{920E75E7-952D-475F-A36C-CFD31ECF1D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33500" y="12089126"/>
                    <a:ext cx="403305" cy="528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/>
                      <a:t>0</a:t>
                    </a:r>
                    <a:endParaRPr lang="ru-RU" altLang="ru-RU" b="1"/>
                  </a:p>
                </p:txBody>
              </p:sp>
              <p:sp>
                <p:nvSpPr>
                  <p:cNvPr id="18" name="TextBox 69">
                    <a:extLst>
                      <a:ext uri="{FF2B5EF4-FFF2-40B4-BE49-F238E27FC236}">
                        <a16:creationId xmlns:a16="http://schemas.microsoft.com/office/drawing/2014/main" id="{7A3EE1C1-7CD5-4727-8EF4-857EDE79B2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065560" y="12088775"/>
                    <a:ext cx="403305" cy="528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/>
                      <a:t>5</a:t>
                    </a:r>
                    <a:endParaRPr lang="ru-RU" altLang="ru-RU" b="1"/>
                  </a:p>
                </p:txBody>
              </p:sp>
              <p:sp>
                <p:nvSpPr>
                  <p:cNvPr id="19" name="TextBox 70">
                    <a:extLst>
                      <a:ext uri="{FF2B5EF4-FFF2-40B4-BE49-F238E27FC236}">
                        <a16:creationId xmlns:a16="http://schemas.microsoft.com/office/drawing/2014/main" id="{8255B942-8FC4-4F0B-A06B-EAF23D0A58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912409" y="12084382"/>
                    <a:ext cx="797608" cy="528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 dirty="0"/>
                      <a:t>5.25</a:t>
                    </a:r>
                    <a:endParaRPr lang="ru-RU" altLang="ru-RU" b="1" dirty="0"/>
                  </a:p>
                </p:txBody>
              </p:sp>
              <p:sp>
                <p:nvSpPr>
                  <p:cNvPr id="20" name="TextBox 71">
                    <a:extLst>
                      <a:ext uri="{FF2B5EF4-FFF2-40B4-BE49-F238E27FC236}">
                        <a16:creationId xmlns:a16="http://schemas.microsoft.com/office/drawing/2014/main" id="{02AEA96A-0234-46D8-9069-E463E07291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087248" y="12089659"/>
                    <a:ext cx="641171" cy="528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/>
                      <a:t>5.5</a:t>
                    </a:r>
                    <a:endParaRPr lang="ru-RU" altLang="ru-RU" b="1"/>
                  </a:p>
                </p:txBody>
              </p:sp>
              <p:sp>
                <p:nvSpPr>
                  <p:cNvPr id="21" name="TextBox 72">
                    <a:extLst>
                      <a:ext uri="{FF2B5EF4-FFF2-40B4-BE49-F238E27FC236}">
                        <a16:creationId xmlns:a16="http://schemas.microsoft.com/office/drawing/2014/main" id="{15F89C2C-3940-49D4-B528-DEB001871D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77922" y="12090721"/>
                    <a:ext cx="797608" cy="528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/>
                      <a:t>5.75</a:t>
                    </a:r>
                    <a:endParaRPr lang="ru-RU" altLang="ru-RU" b="1"/>
                  </a:p>
                </p:txBody>
              </p:sp>
              <p:sp>
                <p:nvSpPr>
                  <p:cNvPr id="22" name="TextBox 73">
                    <a:extLst>
                      <a:ext uri="{FF2B5EF4-FFF2-40B4-BE49-F238E27FC236}">
                        <a16:creationId xmlns:a16="http://schemas.microsoft.com/office/drawing/2014/main" id="{94DF5CF2-5350-4362-AA02-34CE0AB3904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88970" y="12092225"/>
                    <a:ext cx="403305" cy="528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/>
                      <a:t>6</a:t>
                    </a:r>
                    <a:endParaRPr lang="ru-RU" altLang="ru-RU" b="1"/>
                  </a:p>
                </p:txBody>
              </p:sp>
              <p:sp>
                <p:nvSpPr>
                  <p:cNvPr id="23" name="TextBox 74">
                    <a:extLst>
                      <a:ext uri="{FF2B5EF4-FFF2-40B4-BE49-F238E27FC236}">
                        <a16:creationId xmlns:a16="http://schemas.microsoft.com/office/drawing/2014/main" id="{C7119FBE-3A44-404C-85BD-77233EE27C8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49490" y="12087151"/>
                    <a:ext cx="797608" cy="528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/>
                      <a:t>6.25</a:t>
                    </a:r>
                    <a:endParaRPr lang="ru-RU" altLang="ru-RU" b="1"/>
                  </a:p>
                </p:txBody>
              </p:sp>
              <p:sp>
                <p:nvSpPr>
                  <p:cNvPr id="24" name="TextBox 75">
                    <a:extLst>
                      <a:ext uri="{FF2B5EF4-FFF2-40B4-BE49-F238E27FC236}">
                        <a16:creationId xmlns:a16="http://schemas.microsoft.com/office/drawing/2014/main" id="{B136D2C4-7C87-491F-A163-2B5AAF3391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406342" y="12085966"/>
                    <a:ext cx="641171" cy="5288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ru-RU" b="1"/>
                      <a:t>6.5</a:t>
                    </a:r>
                    <a:endParaRPr lang="ru-RU" altLang="ru-RU" b="1"/>
                  </a:p>
                </p:txBody>
              </p:sp>
            </p:grpSp>
            <p:sp>
              <p:nvSpPr>
                <p:cNvPr id="10" name="TextBox 78">
                  <a:extLst>
                    <a:ext uri="{FF2B5EF4-FFF2-40B4-BE49-F238E27FC236}">
                      <a16:creationId xmlns:a16="http://schemas.microsoft.com/office/drawing/2014/main" id="{57BB072F-D624-4C66-A1D4-41D41C710F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60450" y="10946126"/>
                  <a:ext cx="954043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0.002</a:t>
                  </a:r>
                  <a:endParaRPr lang="ru-RU" altLang="ru-RU" b="1"/>
                </a:p>
              </p:txBody>
            </p:sp>
            <p:sp>
              <p:nvSpPr>
                <p:cNvPr id="11" name="TextBox 80">
                  <a:extLst>
                    <a:ext uri="{FF2B5EF4-FFF2-40B4-BE49-F238E27FC236}">
                      <a16:creationId xmlns:a16="http://schemas.microsoft.com/office/drawing/2014/main" id="{2144175D-CD1F-46CC-8C44-FDA0E6F13A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60450" y="10039678"/>
                  <a:ext cx="954043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0.004</a:t>
                  </a:r>
                  <a:endParaRPr lang="ru-RU" altLang="ru-RU" b="1" dirty="0"/>
                </a:p>
              </p:txBody>
            </p:sp>
            <p:sp>
              <p:nvSpPr>
                <p:cNvPr id="12" name="TextBox 81">
                  <a:extLst>
                    <a:ext uri="{FF2B5EF4-FFF2-40B4-BE49-F238E27FC236}">
                      <a16:creationId xmlns:a16="http://schemas.microsoft.com/office/drawing/2014/main" id="{9AAD7337-2105-4DAA-A70C-88BE3602BF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60450" y="9130696"/>
                  <a:ext cx="954043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0.006</a:t>
                  </a:r>
                  <a:endParaRPr lang="ru-RU" altLang="ru-RU" b="1"/>
                </a:p>
              </p:txBody>
            </p:sp>
            <p:sp>
              <p:nvSpPr>
                <p:cNvPr id="13" name="TextBox 82">
                  <a:extLst>
                    <a:ext uri="{FF2B5EF4-FFF2-40B4-BE49-F238E27FC236}">
                      <a16:creationId xmlns:a16="http://schemas.microsoft.com/office/drawing/2014/main" id="{9622B583-9B96-434E-B0C3-FD50528AF3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60449" y="8229996"/>
                  <a:ext cx="954043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0.008</a:t>
                  </a:r>
                  <a:endParaRPr lang="ru-RU" altLang="ru-RU" b="1"/>
                </a:p>
              </p:txBody>
            </p:sp>
            <p:sp>
              <p:nvSpPr>
                <p:cNvPr id="14" name="TextBox 83">
                  <a:extLst>
                    <a:ext uri="{FF2B5EF4-FFF2-40B4-BE49-F238E27FC236}">
                      <a16:creationId xmlns:a16="http://schemas.microsoft.com/office/drawing/2014/main" id="{B4BB26E0-873C-4B45-97D5-AFA9193945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60450" y="7321266"/>
                  <a:ext cx="797608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0.01</a:t>
                  </a:r>
                  <a:endParaRPr lang="ru-RU" altLang="ru-RU" b="1"/>
                </a:p>
              </p:txBody>
            </p:sp>
            <p:sp>
              <p:nvSpPr>
                <p:cNvPr id="15" name="TextBox 84">
                  <a:extLst>
                    <a:ext uri="{FF2B5EF4-FFF2-40B4-BE49-F238E27FC236}">
                      <a16:creationId xmlns:a16="http://schemas.microsoft.com/office/drawing/2014/main" id="{2B8A369B-156A-46D5-B6D5-DF8D2D4AB3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60450" y="6407610"/>
                  <a:ext cx="954043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/>
                    <a:t>0.012</a:t>
                  </a:r>
                  <a:endParaRPr lang="ru-RU" altLang="ru-RU" b="1"/>
                </a:p>
              </p:txBody>
            </p:sp>
            <p:sp>
              <p:nvSpPr>
                <p:cNvPr id="16" name="TextBox 85">
                  <a:extLst>
                    <a:ext uri="{FF2B5EF4-FFF2-40B4-BE49-F238E27FC236}">
                      <a16:creationId xmlns:a16="http://schemas.microsoft.com/office/drawing/2014/main" id="{88CEF150-1B2F-40B1-B3C3-675DD41EB7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60450" y="5500558"/>
                  <a:ext cx="954043" cy="528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ru-RU" b="1" dirty="0"/>
                    <a:t>0.014</a:t>
                  </a:r>
                  <a:endParaRPr lang="ru-RU" altLang="ru-RU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941</Words>
  <Application>Microsoft Office PowerPoint</Application>
  <PresentationFormat>Широкоэкранный</PresentationFormat>
  <Paragraphs>574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Aharoni</vt:lpstr>
      <vt:lpstr>Arial</vt:lpstr>
      <vt:lpstr>Arial Black</vt:lpstr>
      <vt:lpstr>Bahnschrift SemiCondensed</vt:lpstr>
      <vt:lpstr>Bell MT</vt:lpstr>
      <vt:lpstr>Calibri</vt:lpstr>
      <vt:lpstr>Calibri Light</vt:lpstr>
      <vt:lpstr>ChemBats2</vt:lpstr>
      <vt:lpstr>Copperplate Gothic Bold</vt:lpstr>
      <vt:lpstr>Times New Roman</vt:lpstr>
      <vt:lpstr>Office Theme</vt:lpstr>
      <vt:lpstr>Electronic excitations of cytosine in water: how to describe solvent effects?</vt:lpstr>
      <vt:lpstr>INTRODUCTION</vt:lpstr>
      <vt:lpstr>“GAS PHASE” EXC. ENER.</vt:lpstr>
      <vt:lpstr>“GAS PHASE” EXC. ENER.</vt:lpstr>
      <vt:lpstr>MOLECULAR ORBITALS</vt:lpstr>
      <vt:lpstr>TIME &amp; DEVIATION</vt:lpstr>
      <vt:lpstr>MD DETAILS</vt:lpstr>
      <vt:lpstr>QM DETAILS</vt:lpstr>
      <vt:lpstr>QM/EFP</vt:lpstr>
      <vt:lpstr>QM/MM</vt:lpstr>
      <vt:lpstr>FMO</vt:lpstr>
      <vt:lpstr>SHIFTS &amp; FWHM</vt:lpstr>
      <vt:lpstr>b-DNA FRAGMENTATION</vt:lpstr>
      <vt:lpstr>b-DNA FRAGMENTATION</vt:lpstr>
      <vt:lpstr>QM/EFP AREA</vt:lpstr>
      <vt:lpstr>QM/EFP</vt:lpstr>
      <vt:lpstr>QM/MM</vt:lpstr>
      <vt:lpstr>FMO</vt:lpstr>
      <vt:lpstr>SHIFTS &amp; FWHM</vt:lpstr>
      <vt:lpstr>COPHEE.INFO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Yanal Oueis</dc:creator>
  <cp:lastModifiedBy>Никита Дубинец</cp:lastModifiedBy>
  <cp:revision>32</cp:revision>
  <dcterms:created xsi:type="dcterms:W3CDTF">2018-04-13T21:43:27Z</dcterms:created>
  <dcterms:modified xsi:type="dcterms:W3CDTF">2018-09-12T14:39:34Z</dcterms:modified>
</cp:coreProperties>
</file>