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2" r:id="rId6"/>
    <p:sldId id="261" r:id="rId7"/>
    <p:sldId id="260" r:id="rId8"/>
    <p:sldId id="269" r:id="rId9"/>
    <p:sldId id="272" r:id="rId10"/>
    <p:sldId id="271" r:id="rId11"/>
    <p:sldId id="266" r:id="rId12"/>
    <p:sldId id="263" r:id="rId13"/>
    <p:sldId id="270" r:id="rId14"/>
    <p:sldId id="264" r:id="rId15"/>
    <p:sldId id="273" r:id="rId16"/>
    <p:sldId id="267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94" autoAdjust="0"/>
  </p:normalViewPr>
  <p:slideViewPr>
    <p:cSldViewPr>
      <p:cViewPr varScale="1">
        <p:scale>
          <a:sx n="109" d="100"/>
          <a:sy n="109" d="100"/>
        </p:scale>
        <p:origin x="167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C3471-CB2F-427F-B656-9C52D649235A}" type="datetimeFigureOut">
              <a:rPr lang="ru-RU" smtClean="0"/>
              <a:t>11.09.2018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FEC748-6EE7-4533-A5CC-73E5863B86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77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EC748-6EE7-4533-A5CC-73E5863B86C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752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7ED68-2DEF-4DF4-8E00-578FD751FB7F}" type="datetime1">
              <a:rPr lang="ru-RU" smtClean="0"/>
              <a:t>11.09.2018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08466-48B3-43D1-9B71-4DD10769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429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68D45-1A74-4841-BF49-62753371DADC}" type="datetime1">
              <a:rPr lang="ru-RU" smtClean="0"/>
              <a:t>11.09.2018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08466-48B3-43D1-9B71-4DD10769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588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75681-249D-41F0-ACEF-867EDF614967}" type="datetime1">
              <a:rPr lang="ru-RU" smtClean="0"/>
              <a:t>11.09.2018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08466-48B3-43D1-9B71-4DD10769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345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926C1-F33C-41E5-815B-CC00BB4437FA}" type="datetime1">
              <a:rPr lang="ru-RU" smtClean="0"/>
              <a:t>11.09.2018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08466-48B3-43D1-9B71-4DD10769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612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E9AD-183E-474A-A2F8-770CFDCE7FEE}" type="datetime1">
              <a:rPr lang="ru-RU" smtClean="0"/>
              <a:t>11.09.2018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08466-48B3-43D1-9B71-4DD10769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842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76763-493A-43DB-9CCD-1CB5C943196F}" type="datetime1">
              <a:rPr lang="ru-RU" smtClean="0"/>
              <a:t>11.09.2018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08466-48B3-43D1-9B71-4DD10769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289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73ED-F06D-4CF2-B1DD-0E7990715FCD}" type="datetime1">
              <a:rPr lang="ru-RU" smtClean="0"/>
              <a:t>11.09.2018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08466-48B3-43D1-9B71-4DD10769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991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B623B-65C6-4E23-82FC-F39D20B397BD}" type="datetime1">
              <a:rPr lang="ru-RU" smtClean="0"/>
              <a:t>11.09.2018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08466-48B3-43D1-9B71-4DD10769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776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9C27B-ED07-4CC7-B6B9-3EF1BFD18072}" type="datetime1">
              <a:rPr lang="ru-RU" smtClean="0"/>
              <a:t>11.09.2018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08466-48B3-43D1-9B71-4DD10769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100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636E3-71CB-4A04-900E-A495A78FE0D2}" type="datetime1">
              <a:rPr lang="ru-RU" smtClean="0"/>
              <a:t>11.09.2018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08466-48B3-43D1-9B71-4DD10769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50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A6BC0-D14E-4EA8-8AFA-01F54D996C69}" type="datetime1">
              <a:rPr lang="ru-RU" smtClean="0"/>
              <a:t>11.09.2018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08466-48B3-43D1-9B71-4DD10769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951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ED624-79CA-49D1-BF1B-3AF29CAB74A9}" type="datetime1">
              <a:rPr lang="ru-RU" smtClean="0"/>
              <a:t>11.09.2018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08466-48B3-43D1-9B71-4DD10769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655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3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1988840"/>
            <a:ext cx="83529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A fresh look on the nature of dual-emission of the octahedral Cu</a:t>
            </a:r>
            <a:r>
              <a:rPr lang="en-US" sz="36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6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clusters</a:t>
            </a: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/>
          </a:p>
          <a:p>
            <a:pPr algn="ctr"/>
            <a:endParaRPr lang="ru-RU" dirty="0"/>
          </a:p>
          <a:p>
            <a:pPr algn="ctr"/>
            <a:r>
              <a:rPr lang="en-US" i="1" u="sng" dirty="0"/>
              <a:t>T.P. </a:t>
            </a:r>
            <a:r>
              <a:rPr lang="en-US" i="1" u="sng" dirty="0" err="1" smtClean="0"/>
              <a:t>Gerasimova</a:t>
            </a:r>
            <a:r>
              <a:rPr lang="en-US" i="1" dirty="0" smtClean="0"/>
              <a:t>, </a:t>
            </a:r>
            <a:r>
              <a:rPr lang="en-US" i="1" dirty="0"/>
              <a:t>A.V. </a:t>
            </a:r>
            <a:r>
              <a:rPr lang="en-US" i="1" dirty="0" err="1" smtClean="0"/>
              <a:t>Shamsieva</a:t>
            </a:r>
            <a:r>
              <a:rPr lang="en-US" i="1" dirty="0" smtClean="0"/>
              <a:t>, </a:t>
            </a:r>
            <a:r>
              <a:rPr lang="en-US" i="1" dirty="0"/>
              <a:t>I.D. </a:t>
            </a:r>
            <a:r>
              <a:rPr lang="en-US" i="1" dirty="0" err="1" smtClean="0"/>
              <a:t>Strelnik</a:t>
            </a:r>
            <a:r>
              <a:rPr lang="en-US" i="1" dirty="0" smtClean="0"/>
              <a:t>, </a:t>
            </a:r>
            <a:r>
              <a:rPr lang="en-US" i="1" dirty="0"/>
              <a:t>I.E. </a:t>
            </a:r>
            <a:r>
              <a:rPr lang="en-US" i="1" dirty="0" err="1" smtClean="0"/>
              <a:t>Kolesnikov</a:t>
            </a:r>
            <a:r>
              <a:rPr lang="en-US" i="1" dirty="0" smtClean="0"/>
              <a:t>, </a:t>
            </a:r>
            <a:r>
              <a:rPr lang="en-US" i="1" dirty="0"/>
              <a:t>S.A. </a:t>
            </a:r>
            <a:r>
              <a:rPr lang="en-US" i="1" dirty="0" err="1" smtClean="0"/>
              <a:t>Katsyuba</a:t>
            </a:r>
            <a:r>
              <a:rPr lang="en-US" i="1" dirty="0" smtClean="0"/>
              <a:t>, </a:t>
            </a:r>
            <a:r>
              <a:rPr lang="en-US" i="1" dirty="0"/>
              <a:t>E.I. </a:t>
            </a:r>
            <a:r>
              <a:rPr lang="en-US" i="1" dirty="0" err="1" smtClean="0"/>
              <a:t>Musina</a:t>
            </a:r>
            <a:r>
              <a:rPr lang="en-US" i="1" dirty="0" smtClean="0"/>
              <a:t>, </a:t>
            </a:r>
            <a:r>
              <a:rPr lang="en-US" i="1" dirty="0"/>
              <a:t>A.A. </a:t>
            </a:r>
            <a:r>
              <a:rPr lang="en-US" i="1" dirty="0" err="1" smtClean="0"/>
              <a:t>Karasik</a:t>
            </a:r>
            <a:endParaRPr lang="ru-RU" dirty="0"/>
          </a:p>
        </p:txBody>
      </p:sp>
      <p:graphicFrame>
        <p:nvGraphicFramePr>
          <p:cNvPr id="3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4378585"/>
              </p:ext>
            </p:extLst>
          </p:nvPr>
        </p:nvGraphicFramePr>
        <p:xfrm>
          <a:off x="251521" y="153728"/>
          <a:ext cx="1152128" cy="1524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" name="CorelDRAW" r:id="rId4" imgW="1638720" imgH="2168280" progId="CorelDRAW.Graphic.10">
                  <p:embed/>
                </p:oleObj>
              </mc:Choice>
              <mc:Fallback>
                <p:oleObj name="CorelDRAW" r:id="rId4" imgW="1638720" imgH="2168280" progId="CorelDRAW.Graphic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1" y="153728"/>
                        <a:ext cx="1152128" cy="15245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107763" dir="18900000" algn="ctr" rotWithShape="0">
                          <a:schemeClr val="bg2">
                            <a:alpha val="50000"/>
                          </a:scheme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1"/>
          <p:cNvSpPr>
            <a:spLocks noChangeArrowheads="1"/>
          </p:cNvSpPr>
          <p:nvPr/>
        </p:nvSpPr>
        <p:spPr bwMode="auto">
          <a:xfrm>
            <a:off x="1331640" y="188640"/>
            <a:ext cx="73447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A.E. </a:t>
            </a:r>
            <a:r>
              <a:rPr lang="en-US" altLang="ru-RU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Arbuzov</a:t>
            </a:r>
            <a:r>
              <a:rPr lang="en-US" alt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Institute of Organic and Physical Chemistry, FRC Kazan Scientific Center of </a:t>
            </a:r>
            <a:r>
              <a:rPr lang="en-US" alt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RAS</a:t>
            </a:r>
            <a:endParaRPr lang="ru-RU" altLang="ru-RU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44"/>
          <p:cNvSpPr txBox="1">
            <a:spLocks noChangeArrowheads="1"/>
          </p:cNvSpPr>
          <p:nvPr/>
        </p:nvSpPr>
        <p:spPr bwMode="auto">
          <a:xfrm>
            <a:off x="251457" y="5517232"/>
            <a:ext cx="878510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7-th School-Conference on Atomistic Simulation of Functional Materials (ASFM 2018)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September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201</a:t>
            </a:r>
            <a:r>
              <a:rPr lang="en-US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49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9" t="44773" r="13966" b="17950"/>
          <a:stretch/>
        </p:blipFill>
        <p:spPr bwMode="auto">
          <a:xfrm>
            <a:off x="198915" y="2636112"/>
            <a:ext cx="8460432" cy="3385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8915" y="6094457"/>
            <a:ext cx="883758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Z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L. Maini, D. </a:t>
            </a:r>
            <a:r>
              <a:rPr lang="en-BZ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Braga</a:t>
            </a:r>
            <a:r>
              <a:rPr lang="en-BZ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P.P</a:t>
            </a:r>
            <a:r>
              <a:rPr lang="en-BZ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BZ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Mazzeoa</a:t>
            </a:r>
            <a:r>
              <a:rPr lang="en-BZ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B. Ventura, Polymorph </a:t>
            </a:r>
            <a:r>
              <a:rPr lang="en-BZ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isomer conversion of </a:t>
            </a:r>
            <a:r>
              <a:rPr lang="en-BZ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complexes based </a:t>
            </a:r>
            <a:r>
              <a:rPr lang="en-BZ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BZ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CuI</a:t>
            </a:r>
            <a:r>
              <a:rPr lang="en-BZ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PPh</a:t>
            </a:r>
            <a:r>
              <a:rPr lang="en-BZ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BZ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easily observed </a:t>
            </a:r>
            <a:r>
              <a:rPr lang="en-BZ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via </a:t>
            </a:r>
            <a:r>
              <a:rPr lang="en-BZ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luminescence</a:t>
            </a:r>
            <a:r>
              <a:rPr lang="en-BZ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BZ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Dalton </a:t>
            </a:r>
            <a:r>
              <a:rPr lang="en-BZ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Trans.</a:t>
            </a:r>
            <a:r>
              <a:rPr lang="en-BZ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2012, </a:t>
            </a:r>
            <a:r>
              <a:rPr lang="en-BZ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r>
              <a:rPr lang="en-BZ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531–539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08466-48B3-43D1-9B71-4DD10769AE08}" type="slidenum">
              <a:rPr lang="ru-RU" smtClean="0"/>
              <a:t>10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07704" y="111771"/>
            <a:ext cx="5042854" cy="652933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Literature examples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50787" t="62600" r="21651" b="12201"/>
          <a:stretch/>
        </p:blipFill>
        <p:spPr>
          <a:xfrm>
            <a:off x="1331640" y="837873"/>
            <a:ext cx="3496576" cy="17982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5588" t="20600" r="50787" b="50000"/>
          <a:stretch/>
        </p:blipFill>
        <p:spPr>
          <a:xfrm>
            <a:off x="5292079" y="837873"/>
            <a:ext cx="2528335" cy="176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65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111771"/>
            <a:ext cx="5042854" cy="652933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Literature examples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35496" y="1883054"/>
            <a:ext cx="2147346" cy="2266026"/>
            <a:chOff x="107504" y="908720"/>
            <a:chExt cx="2577559" cy="252028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2"/>
            <a:srcRect l="39316" t="19201" r="40550" b="45800"/>
            <a:stretch/>
          </p:blipFill>
          <p:spPr>
            <a:xfrm>
              <a:off x="107504" y="908720"/>
              <a:ext cx="2577559" cy="252028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2051720" y="3212976"/>
              <a:ext cx="216024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55513" t="33201" r="16138" b="27318"/>
          <a:stretch/>
        </p:blipFill>
        <p:spPr>
          <a:xfrm>
            <a:off x="2261364" y="1870922"/>
            <a:ext cx="3384556" cy="2651332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5587993" y="1340768"/>
            <a:ext cx="3521065" cy="3816424"/>
            <a:chOff x="5730206" y="980728"/>
            <a:chExt cx="3384376" cy="3816424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4"/>
            <a:srcRect l="50000" t="8001" r="12988" b="17800"/>
            <a:stretch/>
          </p:blipFill>
          <p:spPr>
            <a:xfrm>
              <a:off x="5730206" y="980728"/>
              <a:ext cx="3384376" cy="3816424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7314382" y="4437112"/>
              <a:ext cx="216024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71262" t="87799" r="15351" b="9401"/>
          <a:stretch/>
        </p:blipFill>
        <p:spPr>
          <a:xfrm>
            <a:off x="7638592" y="1167372"/>
            <a:ext cx="843109" cy="99189"/>
          </a:xfrm>
          <a:prstGeom prst="rect">
            <a:avLst/>
          </a:prstGeom>
        </p:spPr>
      </p:pic>
      <p:sp>
        <p:nvSpPr>
          <p:cNvPr id="12" name="Овал 11"/>
          <p:cNvSpPr/>
          <p:nvPr/>
        </p:nvSpPr>
        <p:spPr>
          <a:xfrm>
            <a:off x="8244408" y="2006424"/>
            <a:ext cx="167893" cy="14401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5496" y="5832523"/>
            <a:ext cx="9073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Q. Benito, X.F. Le Goﬀ, G. Nocton, A. Fargues, A. Garcia, A. Berhault, S. Kahlal, J.Y. Saillard, C. Martineau, J. Trébosc, T. Gacoin, J.P. Boilot, S. Perruchas </a:t>
            </a:r>
            <a:r>
              <a:rPr lang="sv-SE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Geometry </a:t>
            </a:r>
            <a:r>
              <a:rPr lang="sv-SE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Flexibility of Copper Iodide Clusters: Variability in Luminescence </a:t>
            </a:r>
            <a:r>
              <a:rPr lang="sv-SE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Thermochromism </a:t>
            </a:r>
            <a:r>
              <a:rPr lang="sv-SE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Inorg</a:t>
            </a:r>
            <a:r>
              <a:rPr lang="sv-SE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Chem</a:t>
            </a:r>
            <a:r>
              <a:rPr lang="sv-SE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  <a:r>
              <a:rPr lang="sv-SE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r>
              <a:rPr lang="sv-SE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54, 4483−</a:t>
            </a:r>
            <a:r>
              <a:rPr lang="sv-SE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4494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08466-48B3-43D1-9B71-4DD10769AE0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21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" t="8036" r="11414" b="4774"/>
          <a:stretch/>
        </p:blipFill>
        <p:spPr>
          <a:xfrm>
            <a:off x="1835696" y="3159015"/>
            <a:ext cx="4979440" cy="3526794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3" t="24544" r="46668" b="25059"/>
          <a:stretch/>
        </p:blipFill>
        <p:spPr bwMode="auto">
          <a:xfrm rot="5400000">
            <a:off x="1159911" y="-235386"/>
            <a:ext cx="2680051" cy="3672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9" t="32885" r="41599" b="34078"/>
          <a:stretch/>
        </p:blipFill>
        <p:spPr bwMode="auto">
          <a:xfrm>
            <a:off x="4716016" y="332655"/>
            <a:ext cx="4039640" cy="253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30619" y="3375955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436 nm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80112" y="5085184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685 nm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08466-48B3-43D1-9B71-4DD10769AE0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69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587103"/>
              </p:ext>
            </p:extLst>
          </p:nvPr>
        </p:nvGraphicFramePr>
        <p:xfrm>
          <a:off x="755576" y="3176597"/>
          <a:ext cx="7538808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9404"/>
                <a:gridCol w="3769404"/>
              </a:tblGrid>
              <a:tr h="304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sz="1400" b="0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0 kcal/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mol</a:t>
                      </a:r>
                      <a:endParaRPr lang="ru-RU" sz="1400" b="0" baseline="-250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sz="1400" b="0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6.3 kcal/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mol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8F8F8"/>
                    </a:solidFill>
                  </a:tcPr>
                </a:tc>
              </a:tr>
              <a:tr h="140608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-SCF (PBE0/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def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-TZVP/D3)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587 nm (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exp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685 nm)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464 nm (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exp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436 nm)</a:t>
                      </a:r>
                      <a:endParaRPr lang="ru-RU" sz="1400" b="0" baseline="-250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8F8F8"/>
                    </a:solidFill>
                  </a:tcPr>
                </a:tc>
              </a:tr>
            </a:tbl>
          </a:graphicData>
        </a:graphic>
      </p:graphicFrame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10" t="26711" r="29947" b="22523"/>
          <a:stretch/>
        </p:blipFill>
        <p:spPr bwMode="auto">
          <a:xfrm>
            <a:off x="5220072" y="44624"/>
            <a:ext cx="2957317" cy="304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3" t="25403" r="28193" b="18824"/>
          <a:stretch/>
        </p:blipFill>
        <p:spPr bwMode="auto">
          <a:xfrm>
            <a:off x="1331640" y="44624"/>
            <a:ext cx="2952328" cy="3118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08466-48B3-43D1-9B71-4DD10769AE08}" type="slidenum">
              <a:rPr lang="ru-RU" smtClean="0"/>
              <a:t>13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45674" t="36400" r="34639" b="28600"/>
          <a:stretch/>
        </p:blipFill>
        <p:spPr>
          <a:xfrm>
            <a:off x="4760014" y="4580218"/>
            <a:ext cx="1800200" cy="1800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43700" t="36000" r="36613" b="29000"/>
          <a:stretch/>
        </p:blipFill>
        <p:spPr>
          <a:xfrm>
            <a:off x="6886600" y="4556150"/>
            <a:ext cx="1800200" cy="1800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l="41338" t="29001" r="31100" b="20600"/>
          <a:stretch/>
        </p:blipFill>
        <p:spPr>
          <a:xfrm>
            <a:off x="340543" y="4544115"/>
            <a:ext cx="1773595" cy="18242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/>
          <a:srcRect l="34250" t="27600" r="31887" b="22001"/>
          <a:stretch/>
        </p:blipFill>
        <p:spPr>
          <a:xfrm>
            <a:off x="2412596" y="4689919"/>
            <a:ext cx="1888176" cy="15807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6646" y="4199612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92082" y="4234179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LUMO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11867" y="4202362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76030" y="4174783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LUMO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04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55576" y="1484784"/>
            <a:ext cx="772959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  <a:p>
            <a:pPr algn="just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first time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both triplet states have been found for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interpretation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dual emission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complexes with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octahedral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core.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obtained in this work results demonstrate the alternative interpretation of LE band for Cu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complexes, which should be taken into account.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08466-48B3-43D1-9B71-4DD10769AE0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06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08466-48B3-43D1-9B71-4DD10769AE08}" type="slidenum">
              <a:rPr lang="ru-RU" smtClean="0"/>
              <a:t>15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1412776"/>
            <a:ext cx="7729591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Aknowledgements</a:t>
            </a:r>
            <a:endParaRPr lang="en-US" sz="2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Authors gratefully acknowledge the Centre for Optical and Laser Materials Research of Saint-Petersburg State University Research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Park for registration of emission spectra of solid samples.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1651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6000" cy="476250"/>
          </a:xfrm>
        </p:spPr>
        <p:txBody>
          <a:bodyPr/>
          <a:lstStyle/>
          <a:p>
            <a:fld id="{356F30A3-8F25-437F-B3CA-0FB85ABE48C9}" type="slidenum">
              <a:rPr lang="ru-RU" altLang="ru-RU"/>
              <a:pPr/>
              <a:t>16</a:t>
            </a:fld>
            <a:endParaRPr lang="ru-RU" altLang="ru-RU"/>
          </a:p>
        </p:txBody>
      </p:sp>
      <p:graphicFrame>
        <p:nvGraphicFramePr>
          <p:cNvPr id="5" name="Object 12"/>
          <p:cNvGraphicFramePr>
            <a:graphicFrameLocks noChangeAspect="1"/>
          </p:cNvGraphicFramePr>
          <p:nvPr/>
        </p:nvGraphicFramePr>
        <p:xfrm>
          <a:off x="539750" y="333375"/>
          <a:ext cx="4464050" cy="223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8" name="Image" r:id="rId3" imgW="3583480" imgH="1791740" progId="Photoshop.Image.5">
                  <p:embed/>
                </p:oleObj>
              </mc:Choice>
              <mc:Fallback>
                <p:oleObj name="Image" r:id="rId3" imgW="3583480" imgH="1791740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333375"/>
                        <a:ext cx="4464050" cy="2233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107763" dir="18900000" algn="ctr" rotWithShape="0">
                          <a:schemeClr val="bg2">
                            <a:alpha val="50000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3"/>
          <p:cNvGraphicFramePr>
            <a:graphicFrameLocks noChangeAspect="1"/>
          </p:cNvGraphicFramePr>
          <p:nvPr/>
        </p:nvGraphicFramePr>
        <p:xfrm>
          <a:off x="5651500" y="4284663"/>
          <a:ext cx="3241675" cy="238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9" name="Документ" r:id="rId5" imgW="4753440" imgH="3495600" progId="Word.Document.8">
                  <p:embed/>
                </p:oleObj>
              </mc:Choice>
              <mc:Fallback>
                <p:oleObj name="Документ" r:id="rId5" imgW="4753440" imgH="34956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500" y="4284663"/>
                        <a:ext cx="3241675" cy="2384425"/>
                      </a:xfrm>
                      <a:prstGeom prst="rect">
                        <a:avLst/>
                      </a:prstGeom>
                      <a:solidFill>
                        <a:srgbClr val="BFD9FF"/>
                      </a:solidFill>
                      <a:ln>
                        <a:noFill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WordArt 14"/>
          <p:cNvSpPr>
            <a:spLocks noChangeArrowheads="1" noChangeShapeType="1"/>
          </p:cNvSpPr>
          <p:nvPr/>
        </p:nvSpPr>
        <p:spPr bwMode="auto">
          <a:xfrm rot="21299073">
            <a:off x="684213" y="2420938"/>
            <a:ext cx="8132762" cy="15843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urveUp">
              <a:avLst>
                <a:gd name="adj" fmla="val 45977"/>
              </a:avLst>
            </a:prstTxWarp>
          </a:bodyPr>
          <a:lstStyle/>
          <a:p>
            <a:pPr algn="ctr"/>
            <a:r>
              <a:rPr lang="en-US" sz="4000" b="1" i="1" kern="1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tx2"/>
                </a:solidFill>
                <a:cs typeface="Times New Roman" panose="02020603050405020304" pitchFamily="18" charset="0"/>
              </a:rPr>
              <a:t>Thank you for your attention</a:t>
            </a:r>
            <a:endParaRPr lang="ru-RU" sz="4000" b="1" i="1" kern="10">
              <a:ln w="19050">
                <a:solidFill>
                  <a:schemeClr val="tx1"/>
                </a:solidFill>
                <a:round/>
                <a:headEnd/>
                <a:tailEnd/>
              </a:ln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3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316416" cy="1946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Graphical abstract: Synthesis of novel pyridyl containing phospholanes and their polynuclear luminescent copper(i) complex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212976"/>
            <a:ext cx="656344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79512" y="5877272"/>
            <a:ext cx="8856984" cy="5078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E.I</a:t>
            </a:r>
            <a:r>
              <a:rPr lang="en-US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Musina</a:t>
            </a:r>
            <a:r>
              <a:rPr lang="en-US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A.V</a:t>
            </a:r>
            <a:r>
              <a:rPr lang="en-US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Shamsieva</a:t>
            </a:r>
            <a:r>
              <a:rPr lang="en-US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I.D</a:t>
            </a:r>
            <a:r>
              <a:rPr lang="en-US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Strelnik</a:t>
            </a:r>
            <a:r>
              <a:rPr lang="en-US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T.P</a:t>
            </a:r>
            <a:r>
              <a:rPr lang="en-US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Gerasimova</a:t>
            </a:r>
            <a:r>
              <a:rPr lang="en-US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D.B</a:t>
            </a:r>
            <a:r>
              <a:rPr lang="en-US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Krivolapov</a:t>
            </a:r>
            <a:r>
              <a:rPr lang="en-US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I.E</a:t>
            </a:r>
            <a:r>
              <a:rPr lang="en-US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Kolesnikov</a:t>
            </a:r>
            <a:r>
              <a:rPr lang="en-US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E.V</a:t>
            </a:r>
            <a:r>
              <a:rPr lang="en-US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Grachova</a:t>
            </a:r>
            <a:r>
              <a:rPr lang="en-US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S.P</a:t>
            </a:r>
            <a:r>
              <a:rPr lang="en-US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Tunik</a:t>
            </a:r>
            <a:r>
              <a:rPr lang="en-US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Bannwarth</a:t>
            </a:r>
            <a:r>
              <a:rPr lang="en-US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 </a:t>
            </a:r>
            <a:r>
              <a:rPr lang="en-US" alt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Grimme</a:t>
            </a:r>
            <a:r>
              <a:rPr lang="en-US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S.A</a:t>
            </a:r>
            <a:r>
              <a:rPr lang="en-US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Katsyuba</a:t>
            </a:r>
            <a:r>
              <a:rPr lang="en-US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A.A</a:t>
            </a:r>
            <a:r>
              <a:rPr lang="en-US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Karasik</a:t>
            </a:r>
            <a:r>
              <a:rPr lang="en-US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O.G</a:t>
            </a:r>
            <a:r>
              <a:rPr lang="en-US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Sinyashin</a:t>
            </a:r>
            <a:r>
              <a:rPr lang="en-US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kumimoji="0" lang="ru-RU" altLang="ru-RU" sz="11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Synthesis</a:t>
            </a:r>
            <a:r>
              <a:rPr kumimoji="0" lang="ru-RU" altLang="ru-RU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1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kumimoji="0" lang="ru-RU" altLang="ru-RU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1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novel</a:t>
            </a:r>
            <a:r>
              <a:rPr kumimoji="0" lang="ru-RU" altLang="ru-RU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1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pyridyl</a:t>
            </a:r>
            <a:r>
              <a:rPr kumimoji="0" lang="ru-RU" altLang="ru-RU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1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containing</a:t>
            </a:r>
            <a:r>
              <a:rPr kumimoji="0" lang="ru-RU" altLang="ru-RU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1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phospholanes</a:t>
            </a:r>
            <a:r>
              <a:rPr kumimoji="0" lang="ru-RU" altLang="ru-RU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1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kumimoji="0" lang="ru-RU" altLang="ru-RU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1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kumimoji="0" lang="ru-RU" altLang="ru-RU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1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polynuclear</a:t>
            </a:r>
            <a:r>
              <a:rPr kumimoji="0" lang="ru-RU" altLang="ru-RU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1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luminescent</a:t>
            </a:r>
            <a:r>
              <a:rPr kumimoji="0" lang="ru-RU" altLang="ru-RU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1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copper</a:t>
            </a:r>
            <a:r>
              <a:rPr kumimoji="0" lang="ru-RU" altLang="ru-RU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(I) </a:t>
            </a:r>
            <a:r>
              <a:rPr kumimoji="0" lang="ru-RU" altLang="ru-RU" sz="11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complexes</a:t>
            </a:r>
            <a:r>
              <a:rPr kumimoji="0" lang="en-US" altLang="ru-RU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Dalton Trans.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,45, 2250-2260 </a:t>
            </a:r>
            <a:endParaRPr kumimoji="0" lang="ru-RU" altLang="ru-RU" sz="11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08466-48B3-43D1-9B71-4DD10769AE08}" type="slidenum">
              <a:rPr lang="ru-RU" sz="1400" smtClean="0"/>
              <a:t>2</a:t>
            </a:fld>
            <a:endParaRPr lang="ru-RU" sz="140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58915" y="2635095"/>
            <a:ext cx="8496944" cy="3385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Zh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. Liu, P.I.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Djurovich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M.T. Whited, M.E. Thompson 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Cu</a:t>
            </a:r>
            <a:r>
              <a:rPr lang="en-US" sz="1100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100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Clusters Supported by P</a:t>
            </a:r>
            <a:r>
              <a:rPr lang="en-US" sz="1100" baseline="30000" dirty="0">
                <a:latin typeface="Times New Roman" pitchFamily="18" charset="0"/>
                <a:cs typeface="Times New Roman" pitchFamily="18" charset="0"/>
              </a:rPr>
              <a:t>∧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N-type Ligands: New Structures 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with </a:t>
            </a:r>
            <a:r>
              <a:rPr lang="en-BZ" sz="1100" dirty="0" err="1" smtClean="0">
                <a:latin typeface="Times New Roman" pitchFamily="18" charset="0"/>
                <a:cs typeface="Times New Roman" pitchFamily="18" charset="0"/>
              </a:rPr>
              <a:t>Tunable</a:t>
            </a:r>
            <a:r>
              <a:rPr lang="en-BZ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1100" dirty="0">
                <a:latin typeface="Times New Roman" pitchFamily="18" charset="0"/>
                <a:cs typeface="Times New Roman" pitchFamily="18" charset="0"/>
              </a:rPr>
              <a:t>Emission </a:t>
            </a:r>
            <a:r>
              <a:rPr lang="en-BZ" sz="1100" dirty="0" err="1" smtClean="0">
                <a:latin typeface="Times New Roman" pitchFamily="18" charset="0"/>
                <a:cs typeface="Times New Roman" pitchFamily="18" charset="0"/>
              </a:rPr>
              <a:t>Colors</a:t>
            </a:r>
            <a:r>
              <a:rPr lang="en-BZ" sz="11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v-SE" sz="1100" i="1" dirty="0">
                <a:latin typeface="Times New Roman" pitchFamily="18" charset="0"/>
                <a:cs typeface="Times New Roman" pitchFamily="18" charset="0"/>
              </a:rPr>
              <a:t>Inorg. Chem</a:t>
            </a:r>
            <a:r>
              <a:rPr lang="sv-SE" sz="1100" dirty="0" smtClean="0"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sv-SE" sz="1100" b="1" dirty="0">
                <a:latin typeface="Times New Roman" pitchFamily="18" charset="0"/>
                <a:cs typeface="Times New Roman" pitchFamily="18" charset="0"/>
              </a:rPr>
              <a:t>2012</a:t>
            </a:r>
            <a:r>
              <a:rPr lang="sv-SE" sz="1100" dirty="0">
                <a:latin typeface="Times New Roman" pitchFamily="18" charset="0"/>
                <a:cs typeface="Times New Roman" pitchFamily="18" charset="0"/>
              </a:rPr>
              <a:t>, 51, 230−</a:t>
            </a:r>
            <a:r>
              <a:rPr lang="sv-SE" sz="1100" dirty="0" smtClean="0">
                <a:latin typeface="Times New Roman" pitchFamily="18" charset="0"/>
                <a:cs typeface="Times New Roman" pitchFamily="18" charset="0"/>
              </a:rPr>
              <a:t>236.</a:t>
            </a:r>
            <a:endParaRPr kumimoji="0" lang="ru-RU" altLang="ru-RU" sz="11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04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505334"/>
            <a:ext cx="4358014" cy="1443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26" y="2924944"/>
            <a:ext cx="2481489" cy="2509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7713" t="24801" r="19288" b="26200"/>
          <a:stretch/>
        </p:blipFill>
        <p:spPr>
          <a:xfrm>
            <a:off x="10521" y="108856"/>
            <a:ext cx="3827582" cy="16745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21" y="1779860"/>
            <a:ext cx="369738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F. Parmeggiani, A. Sacchetti,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Preparation and Luminescence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Thermochromism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Tetranuclear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Copper(I)–Pyridine–Iodide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Clusters </a:t>
            </a:r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J. Chem. Educ.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89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(7),  946–949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53150" t="20601" r="14563" b="36000"/>
          <a:stretch/>
        </p:blipFill>
        <p:spPr>
          <a:xfrm>
            <a:off x="6278194" y="-7134"/>
            <a:ext cx="2830310" cy="21399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20863" t="27600" r="59450" b="33201"/>
          <a:stretch/>
        </p:blipFill>
        <p:spPr>
          <a:xfrm>
            <a:off x="3779912" y="132204"/>
            <a:ext cx="1674122" cy="18750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l="57875" t="33201" r="19288" b="41600"/>
          <a:stretch/>
        </p:blipFill>
        <p:spPr>
          <a:xfrm>
            <a:off x="5220072" y="78590"/>
            <a:ext cx="1058122" cy="6567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84233" y="719118"/>
            <a:ext cx="3658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RT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89981" y="717937"/>
            <a:ext cx="3658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LT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79912" y="2109346"/>
            <a:ext cx="53285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Q. Benito, A. Fargues, A.G.S. Maron, T. Gacoin, J.P. Boilot,  S. Perruchas, F. Camerel Photoactive 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Hybrid Gelators Based on a Luminescent Inorganic [Cu</a:t>
            </a:r>
            <a:r>
              <a:rPr lang="it-IT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Cluster Core 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Chem. Eur. J</a:t>
            </a:r>
            <a:r>
              <a:rPr lang="it-IT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it-IT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2013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19, 15831–15835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9512" y="5537242"/>
            <a:ext cx="288031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S.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Perruchas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C.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Tard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X.F.Le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Goﬀ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A.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Fargues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A.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Garcia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S.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Kahlal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J.Y.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Saillard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T.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Gacoin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J.P.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Boilot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Thermochromic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Luminescence of Copper Iodide Clusters: The Case of Phosphine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Ligands </a:t>
            </a:r>
            <a:r>
              <a:rPr lang="sv-SE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Inorg. Chem. </a:t>
            </a:r>
            <a:r>
              <a:rPr lang="sv-SE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2011</a:t>
            </a:r>
            <a:r>
              <a:rPr lang="sv-SE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50, </a:t>
            </a:r>
            <a:r>
              <a:rPr lang="sv-SE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10682–10692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/>
          <a:srcRect l="27163" t="41600" r="55512" b="31800"/>
          <a:stretch/>
        </p:blipFill>
        <p:spPr>
          <a:xfrm>
            <a:off x="4067944" y="3011696"/>
            <a:ext cx="1584176" cy="136815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/>
          <a:srcRect l="51575" t="31801" r="19288" b="41600"/>
          <a:stretch/>
        </p:blipFill>
        <p:spPr>
          <a:xfrm>
            <a:off x="5706396" y="2922276"/>
            <a:ext cx="2949944" cy="151483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715993" y="6036245"/>
            <a:ext cx="527958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W.V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Taylor,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U.H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Soto,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V.M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Lynch,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M.J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Rose, Antimony-Supported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</a:t>
            </a:r>
            <a:r>
              <a:rPr lang="en-US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Cuboid with Short Cu−Cu Bonds: Structural Premise for Near-Infrared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Thermoluminescence</a:t>
            </a:r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Inorg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Chem.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(7), pp 3206–3208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08466-48B3-43D1-9B71-4DD10769AE0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84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5" t="26920" r="12612" b="19638"/>
          <a:stretch/>
        </p:blipFill>
        <p:spPr bwMode="auto">
          <a:xfrm>
            <a:off x="5076056" y="3136080"/>
            <a:ext cx="3384376" cy="2957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87" t="23287" r="12816" b="30166"/>
          <a:stretch/>
        </p:blipFill>
        <p:spPr bwMode="auto">
          <a:xfrm>
            <a:off x="107504" y="44624"/>
            <a:ext cx="5156680" cy="3358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8" t="42575" r="33576" b="26720"/>
          <a:stretch/>
        </p:blipFill>
        <p:spPr bwMode="auto">
          <a:xfrm>
            <a:off x="5326313" y="332656"/>
            <a:ext cx="2918095" cy="2628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3" t="15470" r="43021" b="21641"/>
          <a:stretch/>
        </p:blipFill>
        <p:spPr bwMode="auto">
          <a:xfrm>
            <a:off x="1043608" y="3356992"/>
            <a:ext cx="3125434" cy="284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7504" y="6266032"/>
            <a:ext cx="8352928" cy="5078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F. De </a:t>
            </a:r>
            <a:r>
              <a:rPr lang="en-US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Angelis</a:t>
            </a:r>
            <a:r>
              <a:rPr lang="en-US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S. </a:t>
            </a:r>
            <a:r>
              <a:rPr lang="en-US" alt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Fantacci</a:t>
            </a:r>
            <a:r>
              <a:rPr lang="en-US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A. </a:t>
            </a:r>
            <a:r>
              <a:rPr lang="en-US" alt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Sgamellotti</a:t>
            </a:r>
            <a:r>
              <a:rPr lang="en-US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E. </a:t>
            </a:r>
            <a:r>
              <a:rPr lang="en-US" alt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Cariati</a:t>
            </a:r>
            <a:r>
              <a:rPr lang="en-US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R. </a:t>
            </a:r>
            <a:r>
              <a:rPr lang="en-US" alt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Ugo</a:t>
            </a:r>
            <a:r>
              <a:rPr lang="en-US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P.C</a:t>
            </a:r>
            <a:r>
              <a:rPr lang="en-US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Ford, Electronic </a:t>
            </a:r>
            <a:r>
              <a:rPr lang="en-US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Transitions Involved in the Absorption Spectrum and Dual  Luminescence of </a:t>
            </a:r>
            <a:r>
              <a:rPr lang="en-US" alt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Tetranuclear</a:t>
            </a:r>
            <a:r>
              <a:rPr lang="en-US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Cubane</a:t>
            </a:r>
            <a:r>
              <a:rPr lang="en-US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[Cu</a:t>
            </a:r>
            <a:r>
              <a:rPr lang="en-US" altLang="ru-RU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ru-RU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(pyridine)</a:t>
            </a:r>
            <a:r>
              <a:rPr lang="en-US" altLang="ru-RU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Cluster: </a:t>
            </a:r>
            <a:r>
              <a:rPr lang="en-US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Density </a:t>
            </a:r>
            <a:r>
              <a:rPr lang="en-US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 Theory/Time-Dependent Density Functional Theory  </a:t>
            </a:r>
            <a:r>
              <a:rPr lang="en-US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Investigation, </a:t>
            </a:r>
            <a:r>
              <a:rPr lang="sv-SE" altLang="ru-RU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Inorg. Chem</a:t>
            </a:r>
            <a:r>
              <a:rPr lang="sv-SE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sv-SE" alt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2006</a:t>
            </a:r>
            <a:r>
              <a:rPr lang="sv-SE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45, 10576-10584</a:t>
            </a:r>
            <a:endParaRPr kumimoji="0" lang="ru-RU" altLang="ru-RU" sz="11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08466-48B3-43D1-9B71-4DD10769AE0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13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3226" t="16401" r="23226" b="20600"/>
          <a:stretch/>
        </p:blipFill>
        <p:spPr>
          <a:xfrm>
            <a:off x="1187624" y="920064"/>
            <a:ext cx="7926141" cy="524524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14" t="1584" r="696" b="23521"/>
          <a:stretch/>
        </p:blipFill>
        <p:spPr bwMode="auto">
          <a:xfrm>
            <a:off x="35496" y="39025"/>
            <a:ext cx="1907704" cy="2237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496" y="1077846"/>
            <a:ext cx="720080" cy="1199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99859" y="2204864"/>
            <a:ext cx="743749" cy="3259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9512" y="6309320"/>
            <a:ext cx="8198568" cy="3385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Zh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. Liu, P.I.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Djurovich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M.T. Whited, M.E. Thompson 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Cu</a:t>
            </a:r>
            <a:r>
              <a:rPr lang="en-US" sz="1100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100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Clusters Supported by P</a:t>
            </a:r>
            <a:r>
              <a:rPr lang="en-US" sz="1100" baseline="30000" dirty="0">
                <a:latin typeface="Times New Roman" pitchFamily="18" charset="0"/>
                <a:cs typeface="Times New Roman" pitchFamily="18" charset="0"/>
              </a:rPr>
              <a:t>∧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N-type Ligands: New Structures 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with </a:t>
            </a:r>
            <a:r>
              <a:rPr lang="en-BZ" sz="1100" dirty="0" err="1" smtClean="0">
                <a:latin typeface="Times New Roman" pitchFamily="18" charset="0"/>
                <a:cs typeface="Times New Roman" pitchFamily="18" charset="0"/>
              </a:rPr>
              <a:t>Tunable</a:t>
            </a:r>
            <a:r>
              <a:rPr lang="en-BZ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1100" dirty="0">
                <a:latin typeface="Times New Roman" pitchFamily="18" charset="0"/>
                <a:cs typeface="Times New Roman" pitchFamily="18" charset="0"/>
              </a:rPr>
              <a:t>Emission </a:t>
            </a:r>
            <a:r>
              <a:rPr lang="en-BZ" sz="1100" dirty="0" err="1" smtClean="0">
                <a:latin typeface="Times New Roman" pitchFamily="18" charset="0"/>
                <a:cs typeface="Times New Roman" pitchFamily="18" charset="0"/>
              </a:rPr>
              <a:t>Colors</a:t>
            </a:r>
            <a:r>
              <a:rPr lang="en-BZ" sz="11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v-SE" sz="1100" i="1" dirty="0">
                <a:latin typeface="Times New Roman" pitchFamily="18" charset="0"/>
                <a:cs typeface="Times New Roman" pitchFamily="18" charset="0"/>
              </a:rPr>
              <a:t>Inorg. Chem</a:t>
            </a:r>
            <a:r>
              <a:rPr lang="sv-SE" sz="1100" dirty="0" smtClean="0"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sv-SE" sz="1100" b="1" dirty="0">
                <a:latin typeface="Times New Roman" pitchFamily="18" charset="0"/>
                <a:cs typeface="Times New Roman" pitchFamily="18" charset="0"/>
              </a:rPr>
              <a:t>2012</a:t>
            </a:r>
            <a:r>
              <a:rPr lang="sv-SE" sz="1100" dirty="0">
                <a:latin typeface="Times New Roman" pitchFamily="18" charset="0"/>
                <a:cs typeface="Times New Roman" pitchFamily="18" charset="0"/>
              </a:rPr>
              <a:t>, 51, 230−</a:t>
            </a:r>
            <a:r>
              <a:rPr lang="sv-SE" sz="1100" dirty="0" smtClean="0">
                <a:latin typeface="Times New Roman" pitchFamily="18" charset="0"/>
                <a:cs typeface="Times New Roman" pitchFamily="18" charset="0"/>
              </a:rPr>
              <a:t>236.</a:t>
            </a:r>
            <a:endParaRPr kumimoji="0" lang="ru-RU" altLang="ru-RU" sz="11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08466-48B3-43D1-9B71-4DD10769AE0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82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88" y="2598640"/>
            <a:ext cx="7488832" cy="3240360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7935856"/>
              </p:ext>
            </p:extLst>
          </p:nvPr>
        </p:nvGraphicFramePr>
        <p:xfrm>
          <a:off x="2411760" y="404664"/>
          <a:ext cx="4924136" cy="1944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" name="CS ChemDraw Drawing" r:id="rId4" imgW="5725522" imgH="2295216" progId="ChemDraw.Document.6.0">
                  <p:embed/>
                </p:oleObj>
              </mc:Choice>
              <mc:Fallback>
                <p:oleObj name="CS ChemDraw Drawing" r:id="rId4" imgW="5725522" imgH="2295216" progId="ChemDraw.Document.6.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760" y="404664"/>
                        <a:ext cx="4924136" cy="19442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79512" y="6021288"/>
            <a:ext cx="8856984" cy="5078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E.I</a:t>
            </a:r>
            <a:r>
              <a:rPr lang="en-US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Musina</a:t>
            </a:r>
            <a:r>
              <a:rPr lang="en-US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A.V</a:t>
            </a:r>
            <a:r>
              <a:rPr lang="en-US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Shamsieva</a:t>
            </a:r>
            <a:r>
              <a:rPr lang="en-US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I.D</a:t>
            </a:r>
            <a:r>
              <a:rPr lang="en-US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Strelnik</a:t>
            </a:r>
            <a:r>
              <a:rPr lang="en-US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T.P</a:t>
            </a:r>
            <a:r>
              <a:rPr lang="en-US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Gerasimova</a:t>
            </a:r>
            <a:r>
              <a:rPr lang="en-US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D.B</a:t>
            </a:r>
            <a:r>
              <a:rPr lang="en-US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Krivolapov</a:t>
            </a:r>
            <a:r>
              <a:rPr lang="en-US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I.E</a:t>
            </a:r>
            <a:r>
              <a:rPr lang="en-US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Kolesnikov</a:t>
            </a:r>
            <a:r>
              <a:rPr lang="en-US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E.V</a:t>
            </a:r>
            <a:r>
              <a:rPr lang="en-US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Grachova</a:t>
            </a:r>
            <a:r>
              <a:rPr lang="en-US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S.P</a:t>
            </a:r>
            <a:r>
              <a:rPr lang="en-US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Tunik</a:t>
            </a:r>
            <a:r>
              <a:rPr lang="en-US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Bannwarth</a:t>
            </a:r>
            <a:r>
              <a:rPr lang="en-US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 </a:t>
            </a:r>
            <a:r>
              <a:rPr lang="en-US" alt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Grimme</a:t>
            </a:r>
            <a:r>
              <a:rPr lang="en-US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S.A</a:t>
            </a:r>
            <a:r>
              <a:rPr lang="en-US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Katsyuba</a:t>
            </a:r>
            <a:r>
              <a:rPr lang="en-US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A.A</a:t>
            </a:r>
            <a:r>
              <a:rPr lang="en-US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Karasik</a:t>
            </a:r>
            <a:r>
              <a:rPr lang="en-US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O.G</a:t>
            </a:r>
            <a:r>
              <a:rPr lang="en-US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Sinyashin</a:t>
            </a:r>
            <a:r>
              <a:rPr lang="en-US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kumimoji="0" lang="ru-RU" altLang="ru-RU" sz="11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Synthesis</a:t>
            </a:r>
            <a:r>
              <a:rPr kumimoji="0" lang="ru-RU" altLang="ru-RU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1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kumimoji="0" lang="ru-RU" altLang="ru-RU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1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novel</a:t>
            </a:r>
            <a:r>
              <a:rPr kumimoji="0" lang="ru-RU" altLang="ru-RU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1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pyridyl</a:t>
            </a:r>
            <a:r>
              <a:rPr kumimoji="0" lang="ru-RU" altLang="ru-RU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1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containing</a:t>
            </a:r>
            <a:r>
              <a:rPr kumimoji="0" lang="ru-RU" altLang="ru-RU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1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phospholanes</a:t>
            </a:r>
            <a:r>
              <a:rPr kumimoji="0" lang="ru-RU" altLang="ru-RU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1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kumimoji="0" lang="ru-RU" altLang="ru-RU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1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kumimoji="0" lang="ru-RU" altLang="ru-RU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1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polynuclear</a:t>
            </a:r>
            <a:r>
              <a:rPr kumimoji="0" lang="ru-RU" altLang="ru-RU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1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luminescent</a:t>
            </a:r>
            <a:r>
              <a:rPr kumimoji="0" lang="ru-RU" altLang="ru-RU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1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copper</a:t>
            </a:r>
            <a:r>
              <a:rPr kumimoji="0" lang="ru-RU" altLang="ru-RU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(I) </a:t>
            </a:r>
            <a:r>
              <a:rPr kumimoji="0" lang="ru-RU" altLang="ru-RU" sz="11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complexes</a:t>
            </a:r>
            <a:r>
              <a:rPr kumimoji="0" lang="en-US" altLang="ru-RU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Dalton Trans.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,45, 2250-2260 </a:t>
            </a:r>
            <a:endParaRPr kumimoji="0" lang="ru-RU" altLang="ru-RU" sz="11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08466-48B3-43D1-9B71-4DD10769AE0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38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8" t="33119" r="21850" b="21524"/>
          <a:stretch/>
        </p:blipFill>
        <p:spPr bwMode="auto">
          <a:xfrm>
            <a:off x="683568" y="3356992"/>
            <a:ext cx="3540616" cy="176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3" t="30719" r="22266" b="23780"/>
          <a:stretch/>
        </p:blipFill>
        <p:spPr bwMode="auto">
          <a:xfrm>
            <a:off x="5339047" y="3429000"/>
            <a:ext cx="2928553" cy="174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1" t="33427" r="26520" b="24890"/>
          <a:stretch/>
        </p:blipFill>
        <p:spPr bwMode="auto">
          <a:xfrm>
            <a:off x="5436096" y="44624"/>
            <a:ext cx="2581837" cy="174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6" t="28877" r="20634" b="17239"/>
          <a:stretch/>
        </p:blipFill>
        <p:spPr bwMode="auto">
          <a:xfrm>
            <a:off x="1180906" y="17530"/>
            <a:ext cx="2827021" cy="188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0058419"/>
              </p:ext>
            </p:extLst>
          </p:nvPr>
        </p:nvGraphicFramePr>
        <p:xfrm>
          <a:off x="827584" y="1844824"/>
          <a:ext cx="7538808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9404"/>
                <a:gridCol w="3769404"/>
              </a:tblGrid>
              <a:tr h="1387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sz="1400" b="0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0 kcal/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mol</a:t>
                      </a:r>
                      <a:endParaRPr lang="ru-RU" sz="1400" b="0" baseline="-250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sz="1400" b="0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5.9 kcal/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mol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8F8F8"/>
                    </a:solidFill>
                  </a:tcPr>
                </a:tc>
              </a:tr>
              <a:tr h="140608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-SCF (PBE0/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def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-TZVP/D3)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639 nm (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exp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621 nm)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508 nm (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exp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505 nm)</a:t>
                      </a:r>
                      <a:endParaRPr lang="ru-RU" sz="1400" b="0" baseline="-250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8F8F8"/>
                    </a:solidFill>
                  </a:tcPr>
                </a:tc>
              </a:tr>
              <a:tr h="11812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TDDFT (cam-B3LYP/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def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-TZVP/D3)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428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614 nm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473 nm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8F8F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9883016"/>
              </p:ext>
            </p:extLst>
          </p:nvPr>
        </p:nvGraphicFramePr>
        <p:xfrm>
          <a:off x="759026" y="5229200"/>
          <a:ext cx="7538808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9404"/>
                <a:gridCol w="3769404"/>
              </a:tblGrid>
              <a:tr h="1387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sz="1400" b="0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0 kcal/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mol</a:t>
                      </a:r>
                      <a:endParaRPr lang="ru-RU" sz="1400" b="0" baseline="-250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sz="1400" b="0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6.3 kcal/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mol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8F8F8"/>
                    </a:solidFill>
                  </a:tcPr>
                </a:tc>
              </a:tr>
              <a:tr h="140608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-SCF (PBE0/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def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-TZVP/D3)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630 nm (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exp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615 nm)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497 nm (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exp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490 nm)</a:t>
                      </a:r>
                      <a:endParaRPr lang="ru-RU" sz="14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8F8F8"/>
                    </a:solidFill>
                  </a:tcPr>
                </a:tc>
              </a:tr>
              <a:tr h="11812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TDDFT (cam-B3LYP/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def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-TZVP/D3)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428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600 nm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464 nm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8F8F8"/>
                    </a:solidFill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08466-48B3-43D1-9B71-4DD10769AE0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80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2" t="26240" r="39620" b="22042"/>
          <a:stretch/>
        </p:blipFill>
        <p:spPr bwMode="auto">
          <a:xfrm>
            <a:off x="1936007" y="0"/>
            <a:ext cx="5733878" cy="521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24350" y="5749225"/>
            <a:ext cx="4957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Both bands are of 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(X+M)LCT character!!!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08466-48B3-43D1-9B71-4DD10769AE0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8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5" t="11559" r="9215" b="34702"/>
          <a:stretch/>
        </p:blipFill>
        <p:spPr bwMode="auto">
          <a:xfrm>
            <a:off x="179512" y="1196752"/>
            <a:ext cx="8897499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6856" y="4221616"/>
            <a:ext cx="4237891" cy="13676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674906" y="1664804"/>
            <a:ext cx="393540" cy="34563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80321" y="6108025"/>
            <a:ext cx="84064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Z" sz="1100" dirty="0" smtClean="0"/>
              <a:t>H. </a:t>
            </a:r>
            <a:r>
              <a:rPr lang="en-BZ" sz="1100" dirty="0"/>
              <a:t>Xiang</a:t>
            </a:r>
            <a:r>
              <a:rPr lang="en-BZ" sz="1100" dirty="0" smtClean="0"/>
              <a:t>, J. </a:t>
            </a:r>
            <a:r>
              <a:rPr lang="en-BZ" sz="1100" dirty="0"/>
              <a:t>Cheng, </a:t>
            </a:r>
            <a:r>
              <a:rPr lang="en-BZ" sz="1100" dirty="0" smtClean="0"/>
              <a:t>X. </a:t>
            </a:r>
            <a:r>
              <a:rPr lang="en-BZ" sz="1100" dirty="0"/>
              <a:t>Ma, </a:t>
            </a:r>
            <a:r>
              <a:rPr lang="en-BZ" sz="1100" dirty="0" smtClean="0"/>
              <a:t>X. Zhou, J.J. </a:t>
            </a:r>
            <a:r>
              <a:rPr lang="en-BZ" sz="1100" dirty="0" err="1" smtClean="0"/>
              <a:t>Chruma</a:t>
            </a:r>
            <a:r>
              <a:rPr lang="en-BZ" sz="1100" dirty="0" smtClean="0"/>
              <a:t> Near-infrared </a:t>
            </a:r>
            <a:r>
              <a:rPr lang="en-BZ" sz="1100" dirty="0"/>
              <a:t>phosphorescence: </a:t>
            </a:r>
            <a:r>
              <a:rPr lang="en-BZ" sz="1100" dirty="0" smtClean="0"/>
              <a:t>materials and applications </a:t>
            </a:r>
            <a:r>
              <a:rPr lang="en-BZ" sz="1100" i="1" dirty="0" smtClean="0"/>
              <a:t>Chem</a:t>
            </a:r>
            <a:r>
              <a:rPr lang="en-BZ" sz="1100" i="1" dirty="0"/>
              <a:t>. Soc. Rev., </a:t>
            </a:r>
            <a:r>
              <a:rPr lang="en-BZ" sz="1100" dirty="0"/>
              <a:t>2013, </a:t>
            </a:r>
            <a:r>
              <a:rPr lang="en-BZ" sz="1100" b="1" dirty="0"/>
              <a:t>42</a:t>
            </a:r>
            <a:r>
              <a:rPr lang="en-BZ" sz="1100" dirty="0"/>
              <a:t>, 6128--6185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08466-48B3-43D1-9B71-4DD10769AE08}" type="slidenum">
              <a:rPr lang="ru-RU" smtClean="0"/>
              <a:t>9</a:t>
            </a:fld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907704" y="80528"/>
            <a:ext cx="5042854" cy="652933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Literature examples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61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848</Words>
  <Application>Microsoft Office PowerPoint</Application>
  <PresentationFormat>Экран (4:3)</PresentationFormat>
  <Paragraphs>79</Paragraphs>
  <Slides>16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Arial</vt:lpstr>
      <vt:lpstr>Calibri</vt:lpstr>
      <vt:lpstr>Times New Roman</vt:lpstr>
      <vt:lpstr>Тема Office</vt:lpstr>
      <vt:lpstr>CorelDRAW</vt:lpstr>
      <vt:lpstr>CS ChemDraw Drawing</vt:lpstr>
      <vt:lpstr>Image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Literature examples</vt:lpstr>
      <vt:lpstr>Literature examples</vt:lpstr>
      <vt:lpstr>Literature examples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Tatiana</dc:creator>
  <cp:lastModifiedBy>Tatiana</cp:lastModifiedBy>
  <cp:revision>32</cp:revision>
  <dcterms:created xsi:type="dcterms:W3CDTF">2018-09-10T10:09:21Z</dcterms:created>
  <dcterms:modified xsi:type="dcterms:W3CDTF">2018-09-11T15:37:37Z</dcterms:modified>
</cp:coreProperties>
</file>