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74" r:id="rId4"/>
    <p:sldId id="269" r:id="rId5"/>
    <p:sldId id="270" r:id="rId6"/>
    <p:sldId id="272" r:id="rId7"/>
    <p:sldId id="271" r:id="rId8"/>
    <p:sldId id="273" r:id="rId9"/>
    <p:sldId id="266" r:id="rId10"/>
    <p:sldId id="267" r:id="rId11"/>
    <p:sldId id="258" r:id="rId12"/>
    <p:sldId id="259" r:id="rId13"/>
    <p:sldId id="260" r:id="rId14"/>
    <p:sldId id="261" r:id="rId15"/>
    <p:sldId id="262" r:id="rId16"/>
    <p:sldId id="264" r:id="rId17"/>
    <p:sldId id="263" r:id="rId18"/>
    <p:sldId id="265" r:id="rId19"/>
    <p:sldId id="268" r:id="rId20"/>
    <p:sldId id="28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1C406-840A-4123-8A4B-F9DE6C5755DE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6D49B-4D09-4CDD-B6D9-45FF1B42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8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12-13 September,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pt-BR"/>
              <a:t>ASFM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entice_Hall" TargetMode="External"/><Relationship Id="rId2" Type="http://schemas.openxmlformats.org/officeDocument/2006/relationships/hyperlink" Target="https://en.wikipedia.org/wiki/New_Jerse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bmp"/><Relationship Id="rId4" Type="http://schemas.openxmlformats.org/officeDocument/2006/relationships/image" Target="../media/image9.b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mp"/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mp"/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748B-A5B4-40DF-9735-E3F351B3E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605" y="1475961"/>
            <a:ext cx="7538830" cy="2037522"/>
          </a:xfrm>
        </p:spPr>
        <p:txBody>
          <a:bodyPr/>
          <a:lstStyle/>
          <a:p>
            <a:r>
              <a:rPr lang="ru-RU" sz="3200" dirty="0"/>
              <a:t>Исследование структуры </a:t>
            </a:r>
            <a:r>
              <a:rPr lang="ru-RU" sz="3200" dirty="0" err="1"/>
              <a:t>Si</a:t>
            </a:r>
            <a:r>
              <a:rPr lang="ru-RU" sz="3200" dirty="0"/>
              <a:t>(111) поверхности, терминированной атомами H, метиловыми, </a:t>
            </a:r>
            <a:r>
              <a:rPr lang="ru-RU" sz="3200" dirty="0" err="1"/>
              <a:t>этиниловыми</a:t>
            </a:r>
            <a:r>
              <a:rPr lang="ru-RU" sz="3200" dirty="0"/>
              <a:t> и </a:t>
            </a:r>
            <a:r>
              <a:rPr lang="ru-RU" sz="3200" dirty="0" err="1"/>
              <a:t>пропиниловыми</a:t>
            </a:r>
            <a:r>
              <a:rPr lang="ru-RU" sz="3200" dirty="0"/>
              <a:t> группами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8BF0B-64AD-4F79-972C-CAEAFA43F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852566"/>
            <a:ext cx="6815669" cy="106348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tabLst>
                <a:tab pos="90488" algn="l"/>
              </a:tabLst>
            </a:pPr>
            <a:r>
              <a:rPr lang="en-US" sz="2800" dirty="0"/>
              <a:t>E. Heifets</a:t>
            </a:r>
            <a:endParaRPr lang="en-GB" sz="2800" i="1" dirty="0"/>
          </a:p>
          <a:p>
            <a:pPr>
              <a:spcBef>
                <a:spcPct val="0"/>
              </a:spcBef>
              <a:tabLst>
                <a:tab pos="90488" algn="l"/>
              </a:tabLst>
            </a:pPr>
            <a:r>
              <a:rPr lang="en-GB" i="1" baseline="30000" dirty="0"/>
              <a:t>             </a:t>
            </a:r>
            <a:r>
              <a:rPr lang="en-GB" sz="2000" i="1" dirty="0"/>
              <a:t>Max Planck Institute for Solid State Research, Stuttgart, Germany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792B8-71D2-4AE3-90A2-7FF3E332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8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0F879-CE72-4480-9963-31D5F7CFB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6" t="3123" r="28828" b="12252"/>
          <a:stretch/>
        </p:blipFill>
        <p:spPr>
          <a:xfrm>
            <a:off x="1019287" y="729727"/>
            <a:ext cx="3126536" cy="557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1AAC7-6B5C-4BC0-B396-BCA533C3BE51}"/>
              </a:ext>
            </a:extLst>
          </p:cNvPr>
          <p:cNvSpPr txBox="1"/>
          <p:nvPr/>
        </p:nvSpPr>
        <p:spPr>
          <a:xfrm>
            <a:off x="5177117" y="959396"/>
            <a:ext cx="585216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/>
              <a:t>1s-Si  DOSSs for 12 layer  Si [111] slab: </a:t>
            </a:r>
          </a:p>
          <a:p>
            <a:pPr algn="ctr"/>
            <a:r>
              <a:rPr lang="en-US" sz="2800" b="1" dirty="0"/>
              <a:t>comparison for different adsorbates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B71590-1F42-42FF-B0C6-96E8F4E1F58D}"/>
              </a:ext>
            </a:extLst>
          </p:cNvPr>
          <p:cNvGraphicFramePr>
            <a:graphicFrameLocks noGrp="1"/>
          </p:cNvGraphicFramePr>
          <p:nvPr/>
        </p:nvGraphicFramePr>
        <p:xfrm>
          <a:off x="5585011" y="4365378"/>
          <a:ext cx="475577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23">
                  <a:extLst>
                    <a:ext uri="{9D8B030D-6E8A-4147-A177-3AD203B41FA5}">
                      <a16:colId xmlns:a16="http://schemas.microsoft.com/office/drawing/2014/main" val="2133637778"/>
                    </a:ext>
                  </a:extLst>
                </a:gridCol>
                <a:gridCol w="682308">
                  <a:extLst>
                    <a:ext uri="{9D8B030D-6E8A-4147-A177-3AD203B41FA5}">
                      <a16:colId xmlns:a16="http://schemas.microsoft.com/office/drawing/2014/main" val="998106662"/>
                    </a:ext>
                  </a:extLst>
                </a:gridCol>
                <a:gridCol w="725152">
                  <a:extLst>
                    <a:ext uri="{9D8B030D-6E8A-4147-A177-3AD203B41FA5}">
                      <a16:colId xmlns:a16="http://schemas.microsoft.com/office/drawing/2014/main" val="2743910523"/>
                    </a:ext>
                  </a:extLst>
                </a:gridCol>
                <a:gridCol w="1071282">
                  <a:extLst>
                    <a:ext uri="{9D8B030D-6E8A-4147-A177-3AD203B41FA5}">
                      <a16:colId xmlns:a16="http://schemas.microsoft.com/office/drawing/2014/main" val="1493896016"/>
                    </a:ext>
                  </a:extLst>
                </a:gridCol>
                <a:gridCol w="1317812">
                  <a:extLst>
                    <a:ext uri="{9D8B030D-6E8A-4147-A177-3AD203B41FA5}">
                      <a16:colId xmlns:a16="http://schemas.microsoft.com/office/drawing/2014/main" val="2992428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-H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-CH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≡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C-H</a:t>
                      </a:r>
                    </a:p>
                  </a:txBody>
                  <a:tcPr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≡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C-CH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295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Si1-Si2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-0.047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-0.217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-0.345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-0.349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1745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Si2-Si3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0.109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0.219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0.180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0.181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596761518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ED8F6-3A64-461C-889D-5F62DB25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5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9D73EA-82D3-48E1-9D5D-1690BADCE8D5}"/>
              </a:ext>
            </a:extLst>
          </p:cNvPr>
          <p:cNvSpPr txBox="1">
            <a:spLocks/>
          </p:cNvSpPr>
          <p:nvPr/>
        </p:nvSpPr>
        <p:spPr>
          <a:xfrm>
            <a:off x="6353598" y="682970"/>
            <a:ext cx="5080518" cy="13238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Valence band structure and total DOSS for Si [111] 12 layer slab </a:t>
            </a:r>
            <a:br>
              <a:rPr lang="en-US" sz="2800" b="1" dirty="0"/>
            </a:br>
            <a:r>
              <a:rPr lang="en-US" sz="2800" b="1" dirty="0"/>
              <a:t>with adsorbed  -H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B84CA-3355-40A3-B574-A72794EDD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5" t="10735" r="52462" b="46993"/>
          <a:stretch/>
        </p:blipFill>
        <p:spPr>
          <a:xfrm>
            <a:off x="2111595" y="682969"/>
            <a:ext cx="3726808" cy="551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49F0E4-0313-4F12-81F1-33FDB32FC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5" t="22543" r="48972" b="35078"/>
          <a:stretch/>
        </p:blipFill>
        <p:spPr>
          <a:xfrm>
            <a:off x="6353598" y="2106706"/>
            <a:ext cx="4688983" cy="42007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64812-A29F-4083-997F-1575D93B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7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9D73EA-82D3-48E1-9D5D-1690BADCE8D5}"/>
              </a:ext>
            </a:extLst>
          </p:cNvPr>
          <p:cNvSpPr txBox="1">
            <a:spLocks/>
          </p:cNvSpPr>
          <p:nvPr/>
        </p:nvSpPr>
        <p:spPr>
          <a:xfrm>
            <a:off x="623047" y="629135"/>
            <a:ext cx="10961837" cy="9755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Valence band structure and total DOSS for Si [111] 12 layer slab </a:t>
            </a:r>
            <a:br>
              <a:rPr lang="en-US" sz="2800" b="1" dirty="0"/>
            </a:br>
            <a:r>
              <a:rPr lang="en-US" sz="2800" b="1" dirty="0"/>
              <a:t>with adsorbed  </a:t>
            </a:r>
            <a:r>
              <a:rPr lang="en-US" sz="2800" b="1" dirty="0">
                <a:highlight>
                  <a:srgbClr val="FFFF00"/>
                </a:highlight>
              </a:rPr>
              <a:t>-H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B84CA-3355-40A3-B574-A72794EDD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5" t="10735" r="52462" b="46993"/>
          <a:stretch/>
        </p:blipFill>
        <p:spPr>
          <a:xfrm rot="16200000">
            <a:off x="2150072" y="918908"/>
            <a:ext cx="3797161" cy="5623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92393-A1A8-438F-9A49-19E3BDE5A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5" t="22543" r="48972" b="35078"/>
          <a:stretch/>
        </p:blipFill>
        <p:spPr>
          <a:xfrm>
            <a:off x="6680810" y="2079811"/>
            <a:ext cx="4688983" cy="42007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C645B-323B-4E7B-A0EB-B59E6A6B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2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9B1BD6-F25D-40BA-8ADA-BAADCCA094D3}"/>
              </a:ext>
            </a:extLst>
          </p:cNvPr>
          <p:cNvSpPr txBox="1">
            <a:spLocks/>
          </p:cNvSpPr>
          <p:nvPr/>
        </p:nvSpPr>
        <p:spPr>
          <a:xfrm>
            <a:off x="623047" y="629135"/>
            <a:ext cx="10961837" cy="9755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Valence band structure and total DOSS for Si [111] 12 layer slab </a:t>
            </a:r>
            <a:br>
              <a:rPr lang="en-US" sz="2800" b="1" dirty="0"/>
            </a:br>
            <a:r>
              <a:rPr lang="en-US" sz="2800" b="1" dirty="0"/>
              <a:t>with adsorbed  </a:t>
            </a:r>
            <a:r>
              <a:rPr lang="en-US" sz="2800" b="1" dirty="0">
                <a:highlight>
                  <a:srgbClr val="FFFF00"/>
                </a:highlight>
              </a:rPr>
              <a:t>-CH</a:t>
            </a:r>
            <a:r>
              <a:rPr lang="en-US" sz="2800" b="1" baseline="-25000" dirty="0">
                <a:highlight>
                  <a:srgbClr val="FFFF00"/>
                </a:highlight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D21DF-B6A3-4EC3-928A-DEB13F826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2" t="11099" r="53875" b="43592"/>
          <a:stretch/>
        </p:blipFill>
        <p:spPr>
          <a:xfrm>
            <a:off x="1065983" y="1320256"/>
            <a:ext cx="2973023" cy="4928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6793F-9757-4260-B470-8C0791B39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2" t="22244" r="29786" b="37614"/>
          <a:stretch/>
        </p:blipFill>
        <p:spPr>
          <a:xfrm>
            <a:off x="4497312" y="2290481"/>
            <a:ext cx="6629265" cy="361731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82BDC-2AB2-4ED9-B438-35BAB27A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6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9B1BD6-F25D-40BA-8ADA-BAADCCA094D3}"/>
              </a:ext>
            </a:extLst>
          </p:cNvPr>
          <p:cNvSpPr txBox="1">
            <a:spLocks/>
          </p:cNvSpPr>
          <p:nvPr/>
        </p:nvSpPr>
        <p:spPr>
          <a:xfrm>
            <a:off x="623047" y="654424"/>
            <a:ext cx="10961837" cy="9502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Valence band structure and total DOSS for Si [111] 12 layer slab </a:t>
            </a:r>
            <a:br>
              <a:rPr lang="en-US" sz="2800" b="1" dirty="0"/>
            </a:br>
            <a:r>
              <a:rPr lang="en-US" sz="2800" b="1" dirty="0"/>
              <a:t>with adsorbed  </a:t>
            </a:r>
            <a:r>
              <a:rPr lang="en-US" sz="2800" b="1" dirty="0">
                <a:highlight>
                  <a:srgbClr val="FFFF00"/>
                </a:highlight>
              </a:rPr>
              <a:t>-CH</a:t>
            </a:r>
            <a:r>
              <a:rPr lang="en-US" sz="2800" b="1" baseline="-25000" dirty="0">
                <a:highlight>
                  <a:srgbClr val="FFFF00"/>
                </a:highlight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D21DF-B6A3-4EC3-928A-DEB13F826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2" t="11099" r="53875" b="43592"/>
          <a:stretch/>
        </p:blipFill>
        <p:spPr>
          <a:xfrm rot="16200000">
            <a:off x="1614629" y="1523018"/>
            <a:ext cx="3014952" cy="499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3219-74DB-401E-8E1F-9F1DFB710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2" t="22244" r="29786" b="37614"/>
          <a:stretch/>
        </p:blipFill>
        <p:spPr>
          <a:xfrm>
            <a:off x="5531197" y="2514599"/>
            <a:ext cx="6185673" cy="337526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EC524-90A0-4F67-92BF-66469802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3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81E-8359-4783-BFD0-9114D5698162}"/>
              </a:ext>
            </a:extLst>
          </p:cNvPr>
          <p:cNvSpPr txBox="1">
            <a:spLocks/>
          </p:cNvSpPr>
          <p:nvPr/>
        </p:nvSpPr>
        <p:spPr>
          <a:xfrm>
            <a:off x="615081" y="632012"/>
            <a:ext cx="10961837" cy="9502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Valence band structure and total DOSS for Si [111] 12 layer slab </a:t>
            </a:r>
            <a:br>
              <a:rPr lang="en-US" sz="2800" b="1" dirty="0"/>
            </a:br>
            <a:r>
              <a:rPr lang="en-US" sz="2800" b="1" dirty="0"/>
              <a:t>with adsorbed  </a:t>
            </a:r>
            <a:r>
              <a:rPr lang="en-US" sz="2800" b="1" dirty="0">
                <a:highlight>
                  <a:srgbClr val="FFFF00"/>
                </a:highlight>
              </a:rPr>
              <a:t>-C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sz="2800" b="1" dirty="0">
                <a:highlight>
                  <a:srgbClr val="FFFF00"/>
                </a:highlight>
              </a:rPr>
              <a:t>C-H</a:t>
            </a:r>
            <a:endParaRPr lang="en-US" sz="2800" b="1" baseline="-25000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DE7AB-ABAA-4069-80D0-157EAC0CC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6" t="10916" r="52448" b="38086"/>
          <a:stretch/>
        </p:blipFill>
        <p:spPr>
          <a:xfrm>
            <a:off x="1089210" y="1107141"/>
            <a:ext cx="2823883" cy="5032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A122C-D8F8-4E08-8B6B-3BE84DE56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3" t="21353" r="51334" b="40931"/>
          <a:stretch/>
        </p:blipFill>
        <p:spPr>
          <a:xfrm>
            <a:off x="5871881" y="1864905"/>
            <a:ext cx="5008982" cy="427468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26B08-5E43-4434-8358-5114418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7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81E-8359-4783-BFD0-9114D5698162}"/>
              </a:ext>
            </a:extLst>
          </p:cNvPr>
          <p:cNvSpPr txBox="1">
            <a:spLocks/>
          </p:cNvSpPr>
          <p:nvPr/>
        </p:nvSpPr>
        <p:spPr>
          <a:xfrm>
            <a:off x="615081" y="632012"/>
            <a:ext cx="10961837" cy="9502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Valence band structure and total DOSS for Si [111] 12 layer slab </a:t>
            </a:r>
            <a:br>
              <a:rPr lang="en-US" sz="2800" b="1" dirty="0"/>
            </a:br>
            <a:r>
              <a:rPr lang="en-US" sz="2800" b="1" dirty="0"/>
              <a:t>with adsorbed  </a:t>
            </a:r>
            <a:r>
              <a:rPr lang="en-US" sz="2800" b="1" dirty="0">
                <a:highlight>
                  <a:srgbClr val="FFFF00"/>
                </a:highlight>
              </a:rPr>
              <a:t>-C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sz="2800" b="1" dirty="0">
                <a:highlight>
                  <a:srgbClr val="FFFF00"/>
                </a:highlight>
              </a:rPr>
              <a:t>C-H</a:t>
            </a:r>
            <a:endParaRPr lang="en-US" sz="2800" b="1" baseline="-25000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DE7AB-ABAA-4069-80D0-157EAC0CC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6" t="10916" r="52448" b="38086"/>
          <a:stretch/>
        </p:blipFill>
        <p:spPr>
          <a:xfrm rot="16200000">
            <a:off x="2010290" y="533841"/>
            <a:ext cx="3655358" cy="651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2F036-77DA-44D4-9443-FFDA9F394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3" t="21353" r="51334" b="40931"/>
          <a:stretch/>
        </p:blipFill>
        <p:spPr>
          <a:xfrm>
            <a:off x="6974540" y="2075371"/>
            <a:ext cx="4472306" cy="381668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A42AF-28AE-41EC-B70B-CA7BBC96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6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81E-8359-4783-BFD0-9114D5698162}"/>
              </a:ext>
            </a:extLst>
          </p:cNvPr>
          <p:cNvSpPr txBox="1">
            <a:spLocks/>
          </p:cNvSpPr>
          <p:nvPr/>
        </p:nvSpPr>
        <p:spPr>
          <a:xfrm>
            <a:off x="615081" y="632012"/>
            <a:ext cx="10961837" cy="9502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Valence band structure and total DOSS for Si [111] 12 layer slab </a:t>
            </a:r>
            <a:br>
              <a:rPr lang="en-US" sz="2800" b="1" dirty="0"/>
            </a:br>
            <a:r>
              <a:rPr lang="en-US" sz="2800" b="1" dirty="0"/>
              <a:t>with adsorbed  </a:t>
            </a:r>
            <a:r>
              <a:rPr lang="en-US" sz="2800" b="1" dirty="0">
                <a:highlight>
                  <a:srgbClr val="FFFF00"/>
                </a:highlight>
              </a:rPr>
              <a:t>-C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sz="2800" b="1" dirty="0">
                <a:highlight>
                  <a:srgbClr val="FFFF00"/>
                </a:highlight>
              </a:rPr>
              <a:t>C-CH</a:t>
            </a:r>
            <a:r>
              <a:rPr lang="en-US" sz="2800" b="1" baseline="-25000" dirty="0">
                <a:highlight>
                  <a:srgbClr val="FFFF00"/>
                </a:highlight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46C35-88C5-4C13-88F7-453540AFD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3" t="11474" r="52160" b="33966"/>
          <a:stretch/>
        </p:blipFill>
        <p:spPr>
          <a:xfrm>
            <a:off x="1071281" y="1225065"/>
            <a:ext cx="2653554" cy="5000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F5A77-B372-4817-954E-CBCE17639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0" t="23021" r="49679" b="38291"/>
          <a:stretch/>
        </p:blipFill>
        <p:spPr>
          <a:xfrm>
            <a:off x="5402131" y="1878106"/>
            <a:ext cx="5310693" cy="442557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7961C-A1CF-4C5F-BBE3-746A460A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6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81E-8359-4783-BFD0-9114D5698162}"/>
              </a:ext>
            </a:extLst>
          </p:cNvPr>
          <p:cNvSpPr txBox="1">
            <a:spLocks/>
          </p:cNvSpPr>
          <p:nvPr/>
        </p:nvSpPr>
        <p:spPr>
          <a:xfrm>
            <a:off x="615081" y="632012"/>
            <a:ext cx="10961837" cy="9502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Valence band structure and total DOSS for Si [111] 12 layer slab </a:t>
            </a:r>
            <a:br>
              <a:rPr lang="en-US" sz="2800" b="1" dirty="0"/>
            </a:br>
            <a:r>
              <a:rPr lang="en-US" sz="2800" b="1" dirty="0"/>
              <a:t>with adsorbed  </a:t>
            </a:r>
            <a:r>
              <a:rPr lang="en-US" sz="2800" b="1" dirty="0">
                <a:highlight>
                  <a:srgbClr val="FFFF00"/>
                </a:highlight>
              </a:rPr>
              <a:t>-C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sz="2800" b="1" dirty="0">
                <a:highlight>
                  <a:srgbClr val="FFFF00"/>
                </a:highlight>
              </a:rPr>
              <a:t>C-CH</a:t>
            </a:r>
            <a:r>
              <a:rPr lang="en-US" sz="2800" b="1" baseline="-25000" dirty="0">
                <a:highlight>
                  <a:srgbClr val="FFFF00"/>
                </a:highlight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46C35-88C5-4C13-88F7-453540AFD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3" t="11474" r="52160" b="33966"/>
          <a:stretch/>
        </p:blipFill>
        <p:spPr>
          <a:xfrm rot="16200000">
            <a:off x="2279373" y="572921"/>
            <a:ext cx="3487961" cy="6573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F5A77-B372-4817-954E-CBCE17639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0" t="23021" r="49679" b="38291"/>
          <a:stretch/>
        </p:blipFill>
        <p:spPr>
          <a:xfrm>
            <a:off x="7239000" y="2369671"/>
            <a:ext cx="4231341" cy="352611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8589C-70FD-4619-A990-40B24211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1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4D3E28-ED21-4DA3-84E7-5AD263BC2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95151"/>
              </p:ext>
            </p:extLst>
          </p:nvPr>
        </p:nvGraphicFramePr>
        <p:xfrm>
          <a:off x="2277268" y="2462753"/>
          <a:ext cx="778986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val="1202382993"/>
                    </a:ext>
                  </a:extLst>
                </a:gridCol>
                <a:gridCol w="1473517">
                  <a:extLst>
                    <a:ext uri="{9D8B030D-6E8A-4147-A177-3AD203B41FA5}">
                      <a16:colId xmlns:a16="http://schemas.microsoft.com/office/drawing/2014/main" val="560338043"/>
                    </a:ext>
                  </a:extLst>
                </a:gridCol>
                <a:gridCol w="1667193">
                  <a:extLst>
                    <a:ext uri="{9D8B030D-6E8A-4147-A177-3AD203B41FA5}">
                      <a16:colId xmlns:a16="http://schemas.microsoft.com/office/drawing/2014/main" val="3112821743"/>
                    </a:ext>
                  </a:extLst>
                </a:gridCol>
                <a:gridCol w="1521143">
                  <a:extLst>
                    <a:ext uri="{9D8B030D-6E8A-4147-A177-3AD203B41FA5}">
                      <a16:colId xmlns:a16="http://schemas.microsoft.com/office/drawing/2014/main" val="2203843837"/>
                    </a:ext>
                  </a:extLst>
                </a:gridCol>
                <a:gridCol w="1570355">
                  <a:extLst>
                    <a:ext uri="{9D8B030D-6E8A-4147-A177-3AD203B41FA5}">
                      <a16:colId xmlns:a16="http://schemas.microsoft.com/office/drawing/2014/main" val="1417260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  <a:latin typeface="+mn-lt"/>
                        </a:rPr>
                        <a:t>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l-GR" sz="2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l-GR" sz="2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  <a:latin typeface="+mn-lt"/>
                        </a:rPr>
                        <a:t>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M-M)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  <a:latin typeface="+mn-lt"/>
                        </a:rPr>
                        <a:t>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K-K)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  <a:latin typeface="+mn-lt"/>
                        </a:rPr>
                        <a:t>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M-</a:t>
                      </a:r>
                      <a:r>
                        <a:rPr lang="el-GR" sz="2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74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2.44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2864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-CH3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4311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-C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≡</a:t>
                      </a:r>
                      <a:r>
                        <a:rPr lang="en-US" sz="2400" dirty="0">
                          <a:latin typeface="+mn-lt"/>
                        </a:rPr>
                        <a:t>C-H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10176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-C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≡</a:t>
                      </a:r>
                      <a:r>
                        <a:rPr lang="en-US" sz="2400" dirty="0">
                          <a:latin typeface="+mn-lt"/>
                        </a:rPr>
                        <a:t>C-CH3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901968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BA4E39-F87D-4B84-BFFA-841438A0FE6C}"/>
              </a:ext>
            </a:extLst>
          </p:cNvPr>
          <p:cNvSpPr txBox="1"/>
          <p:nvPr/>
        </p:nvSpPr>
        <p:spPr>
          <a:xfrm>
            <a:off x="695131" y="881743"/>
            <a:ext cx="10198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Comparison of band gaps </a:t>
            </a:r>
          </a:p>
          <a:p>
            <a:pPr algn="ctr"/>
            <a:r>
              <a:rPr lang="en-US" sz="4000" b="1" dirty="0"/>
              <a:t>for different adsorbates at Si [111] 12 layer slab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80A19-AA3F-48E1-B9A4-BC878678832C}"/>
              </a:ext>
            </a:extLst>
          </p:cNvPr>
          <p:cNvSpPr txBox="1"/>
          <p:nvPr/>
        </p:nvSpPr>
        <p:spPr>
          <a:xfrm>
            <a:off x="695131" y="4996543"/>
            <a:ext cx="10865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Si bulk:   </a:t>
            </a:r>
          </a:p>
          <a:p>
            <a:r>
              <a:rPr lang="en-US" dirty="0"/>
              <a:t>Exp. </a:t>
            </a:r>
            <a:r>
              <a:rPr lang="el-GR" dirty="0"/>
              <a:t>Δ</a:t>
            </a:r>
            <a:r>
              <a:rPr lang="en-US" dirty="0" err="1"/>
              <a:t>E</a:t>
            </a:r>
            <a:r>
              <a:rPr lang="en-US" baseline="-25000" dirty="0" err="1"/>
              <a:t>g</a:t>
            </a:r>
            <a:r>
              <a:rPr lang="en-US" dirty="0"/>
              <a:t>= 1.15 eV  (CRC Handbook Phys. And Chem. )</a:t>
            </a:r>
          </a:p>
          <a:p>
            <a:r>
              <a:rPr lang="en-US" dirty="0"/>
              <a:t>        1.14 eV   (</a:t>
            </a:r>
            <a:r>
              <a:rPr lang="en-US" i="1" dirty="0"/>
              <a:t>Streetman, Ben G.; Sanjay Banerjee (2000). Solid State electronic Devices (5th ed.). </a:t>
            </a:r>
            <a:r>
              <a:rPr lang="en-US" i="1" dirty="0">
                <a:hlinkClick r:id="rId2" tooltip="New Jersey"/>
              </a:rPr>
              <a:t>New Jersey</a:t>
            </a:r>
            <a:r>
              <a:rPr lang="en-US" i="1" dirty="0"/>
              <a:t>: </a:t>
            </a:r>
            <a:r>
              <a:rPr lang="en-US" i="1" dirty="0">
                <a:hlinkClick r:id="rId3" tooltip="Prentice Hall"/>
              </a:rPr>
              <a:t>Prentice Hall</a:t>
            </a:r>
            <a:r>
              <a:rPr lang="en-US" i="1" dirty="0"/>
              <a:t>. p. 524.</a:t>
            </a:r>
            <a:r>
              <a:rPr lang="en-US" dirty="0"/>
              <a:t>)</a:t>
            </a:r>
          </a:p>
          <a:p>
            <a:r>
              <a:rPr lang="en-US" dirty="0"/>
              <a:t>Calc. </a:t>
            </a:r>
            <a:r>
              <a:rPr lang="el-GR" dirty="0"/>
              <a:t>Δ</a:t>
            </a:r>
            <a:r>
              <a:rPr lang="en-US" dirty="0" err="1"/>
              <a:t>E</a:t>
            </a:r>
            <a:r>
              <a:rPr lang="en-US" baseline="-25000" dirty="0" err="1"/>
              <a:t>g</a:t>
            </a:r>
            <a:r>
              <a:rPr lang="en-US" dirty="0"/>
              <a:t>= 2.06 eV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2F53B-BAE3-4196-88CA-C0613EB6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6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8053FF-92CE-4F23-8E67-45E355AC5176}"/>
              </a:ext>
            </a:extLst>
          </p:cNvPr>
          <p:cNvSpPr txBox="1"/>
          <p:nvPr/>
        </p:nvSpPr>
        <p:spPr>
          <a:xfrm>
            <a:off x="4383157" y="601318"/>
            <a:ext cx="269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7D545-E880-4221-9787-BB3D04990DD7}"/>
              </a:ext>
            </a:extLst>
          </p:cNvPr>
          <p:cNvSpPr txBox="1"/>
          <p:nvPr/>
        </p:nvSpPr>
        <p:spPr>
          <a:xfrm>
            <a:off x="689113" y="1247649"/>
            <a:ext cx="108137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Semiconductor </a:t>
            </a:r>
            <a:r>
              <a:rPr lang="ru-RU" sz="2200" dirty="0"/>
              <a:t>(</a:t>
            </a:r>
            <a:r>
              <a:rPr lang="en-US" sz="2200" dirty="0"/>
              <a:t>Si</a:t>
            </a:r>
            <a:r>
              <a:rPr lang="ru-RU" sz="2200" dirty="0"/>
              <a:t>)</a:t>
            </a:r>
            <a:r>
              <a:rPr lang="en-US" sz="2200" dirty="0"/>
              <a:t> surface passivation</a:t>
            </a:r>
            <a:r>
              <a:rPr lang="ru-RU" sz="22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Oxidation resistance of semiconductor surface</a:t>
            </a:r>
            <a:r>
              <a:rPr lang="ru-RU" sz="22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Interfaces of semiconductors with organic, </a:t>
            </a:r>
            <a:r>
              <a:rPr lang="en-US" sz="2200" dirty="0" err="1"/>
              <a:t>polimer</a:t>
            </a:r>
            <a:r>
              <a:rPr lang="en-US" sz="2200" dirty="0"/>
              <a:t> and biological materials: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Structure</a:t>
            </a:r>
            <a:r>
              <a:rPr lang="ru-RU" sz="2200" dirty="0"/>
              <a:t>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Electric properties of passivated semiconductor surface;</a:t>
            </a:r>
            <a:endParaRPr lang="ru-RU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Electric fields appearing at the interfaces;</a:t>
            </a:r>
            <a:r>
              <a:rPr lang="ru-RU" sz="2200" dirty="0"/>
              <a:t> </a:t>
            </a:r>
            <a:endParaRPr lang="en-US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Charge transfer across such interfaces/contacts;</a:t>
            </a:r>
            <a:endParaRPr lang="ru-RU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Energy transfer across such interfaces/contacts;</a:t>
            </a: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Functionalization of semiconductor surfaces for:</a:t>
            </a:r>
            <a:endParaRPr lang="ru-RU" sz="2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200" dirty="0"/>
              <a:t>Photoelectrochemical devices for fuel and energy production, including photo-electrolyze of water; </a:t>
            </a:r>
            <a:endParaRPr lang="ru-RU" sz="2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200" dirty="0"/>
              <a:t>Molecular electronics</a:t>
            </a:r>
            <a:r>
              <a:rPr lang="ru-RU" sz="2200" dirty="0"/>
              <a:t>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200" dirty="0"/>
              <a:t>Sensors</a:t>
            </a:r>
            <a:r>
              <a:rPr lang="ru-RU" sz="2200" dirty="0"/>
              <a:t>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200" dirty="0"/>
              <a:t>Interfaces (contacts) of organic phosphorous materials with semiconductors.</a:t>
            </a:r>
            <a:r>
              <a:rPr lang="ru-RU" sz="22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1B82F-AD20-483C-97B2-7ACB3C23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01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C2E65-BD22-4B5D-B5C3-4BD16F18BF88}"/>
              </a:ext>
            </a:extLst>
          </p:cNvPr>
          <p:cNvSpPr txBox="1"/>
          <p:nvPr/>
        </p:nvSpPr>
        <p:spPr>
          <a:xfrm>
            <a:off x="778328" y="1623531"/>
            <a:ext cx="10635343" cy="44935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Distances between two surface layers in Si slab increased (by 1.5-3.5%). All other distances between layers in the modeled slabs decreased, but by very small value.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 electron density transfer from the top surface layer of Si slab to the subsurface layer and to considered adsorbates. In the case of  -H adsorption the density transfer to the adsorbate is negligible. Then it grows at –CH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more at –C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C-H and –C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≡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C-CH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charges of subsurface Si atoms are significant and negative. This cases attraction of positively charged H atoms in -CH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groups and appropriate rotation of these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bent near Si [111] surface is nonmonotonic: it bends up at the subsurface layer, then down at the surface layer of the surface. The band bent is limited to two surface 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electrons located at the subsurface layer of Si [111] surface have the largest one-electron energy.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states located at adsorbate and at surface Si layer are submerged into valence and conduction bands. The band edges are defined by electrons located at subsurface Si.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C9E21C-79B6-4A5F-9F26-4A7DCCE627F8}"/>
              </a:ext>
            </a:extLst>
          </p:cNvPr>
          <p:cNvSpPr txBox="1">
            <a:spLocks/>
          </p:cNvSpPr>
          <p:nvPr/>
        </p:nvSpPr>
        <p:spPr>
          <a:xfrm>
            <a:off x="4909457" y="824289"/>
            <a:ext cx="2193469" cy="60173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Summary</a:t>
            </a:r>
            <a:r>
              <a:rPr lang="ru-RU"/>
              <a:t>: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23E9A-795D-4303-BCFE-F4490D3F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02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447800"/>
            <a:ext cx="510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4400" dirty="0"/>
              <a:t>Thank you for your          			attention!</a:t>
            </a:r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0EEE8-F9B4-44DC-B9C3-434756DA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74CA-A22B-43BE-879C-AB01FBA59CA5}"/>
              </a:ext>
            </a:extLst>
          </p:cNvPr>
          <p:cNvSpPr txBox="1">
            <a:spLocks/>
          </p:cNvSpPr>
          <p:nvPr/>
        </p:nvSpPr>
        <p:spPr>
          <a:xfrm>
            <a:off x="2196547" y="4237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Computational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CA2E-93E7-4381-BFD3-D2CA9FF9BD10}"/>
              </a:ext>
            </a:extLst>
          </p:cNvPr>
          <p:cNvSpPr txBox="1">
            <a:spLocks/>
          </p:cNvSpPr>
          <p:nvPr/>
        </p:nvSpPr>
        <p:spPr>
          <a:xfrm>
            <a:off x="1038639" y="1749288"/>
            <a:ext cx="10192578" cy="3036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CRYSTAL14 code: Local Gaussian type basis set</a:t>
            </a:r>
          </a:p>
          <a:p>
            <a:r>
              <a:rPr lang="en-US" dirty="0"/>
              <a:t>Gaussian Basis Sets of Triple-Zeta Valence with Polarization Quality for Solid-State Calculations (pob_TZVP_2012 ), </a:t>
            </a:r>
          </a:p>
          <a:p>
            <a:pPr marL="0" indent="0">
              <a:buNone/>
            </a:pPr>
            <a:r>
              <a:rPr lang="en-US" sz="2000" dirty="0"/>
              <a:t>    Journal of Computational Chemistry 2012, DOI: 10.1002/jcc.23153 </a:t>
            </a:r>
          </a:p>
          <a:p>
            <a:r>
              <a:rPr lang="en-US" dirty="0"/>
              <a:t>Hybrid density functional: B3PW</a:t>
            </a:r>
          </a:p>
          <a:p>
            <a:r>
              <a:rPr lang="en-US" dirty="0"/>
              <a:t>8x8x1 Monkhorst-Pack 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80988-36D4-4400-93DA-9B578495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7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A4FA6E-B12E-4219-A916-50D5A8BF6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69" r="41383"/>
          <a:stretch/>
        </p:blipFill>
        <p:spPr>
          <a:xfrm>
            <a:off x="3673179" y="1755689"/>
            <a:ext cx="1777963" cy="4206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8FCBC9-E6D8-427E-92CC-529E521057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85" t="8850" r="43525" b="9560"/>
          <a:stretch/>
        </p:blipFill>
        <p:spPr>
          <a:xfrm>
            <a:off x="1264598" y="1910359"/>
            <a:ext cx="1686802" cy="3749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914990-702F-44A2-A1AF-D2B858101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6" t="-1420" r="43542"/>
          <a:stretch/>
        </p:blipFill>
        <p:spPr>
          <a:xfrm>
            <a:off x="6311304" y="1664249"/>
            <a:ext cx="1566948" cy="42976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040528-03EF-46CA-8941-5D2996717A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93" t="4172" r="42310" b="4780"/>
          <a:stretch/>
        </p:blipFill>
        <p:spPr>
          <a:xfrm>
            <a:off x="8653727" y="1590319"/>
            <a:ext cx="1679787" cy="438912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0495AA-CA99-48F5-A333-292D69394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98104"/>
              </p:ext>
            </p:extLst>
          </p:nvPr>
        </p:nvGraphicFramePr>
        <p:xfrm>
          <a:off x="1346307" y="1293590"/>
          <a:ext cx="9439721" cy="3706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9099">
                  <a:extLst>
                    <a:ext uri="{9D8B030D-6E8A-4147-A177-3AD203B41FA5}">
                      <a16:colId xmlns:a16="http://schemas.microsoft.com/office/drawing/2014/main" val="877820650"/>
                    </a:ext>
                  </a:extLst>
                </a:gridCol>
                <a:gridCol w="2627391">
                  <a:extLst>
                    <a:ext uri="{9D8B030D-6E8A-4147-A177-3AD203B41FA5}">
                      <a16:colId xmlns:a16="http://schemas.microsoft.com/office/drawing/2014/main" val="3598498782"/>
                    </a:ext>
                  </a:extLst>
                </a:gridCol>
                <a:gridCol w="2433707">
                  <a:extLst>
                    <a:ext uri="{9D8B030D-6E8A-4147-A177-3AD203B41FA5}">
                      <a16:colId xmlns:a16="http://schemas.microsoft.com/office/drawing/2014/main" val="1572964193"/>
                    </a:ext>
                  </a:extLst>
                </a:gridCol>
                <a:gridCol w="2529524">
                  <a:extLst>
                    <a:ext uri="{9D8B030D-6E8A-4147-A177-3AD203B41FA5}">
                      <a16:colId xmlns:a16="http://schemas.microsoft.com/office/drawing/2014/main" val="426293064"/>
                    </a:ext>
                  </a:extLst>
                </a:gridCol>
              </a:tblGrid>
              <a:tr h="3706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-CH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-C≡C-H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-C≡C-CH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87024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4DDB84C-0B21-4489-BB16-52050344D56C}"/>
              </a:ext>
            </a:extLst>
          </p:cNvPr>
          <p:cNvSpPr/>
          <p:nvPr/>
        </p:nvSpPr>
        <p:spPr>
          <a:xfrm>
            <a:off x="1073934" y="708815"/>
            <a:ext cx="9591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12 layer  Si [111] slab with different adsorbates: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5B65E-A488-4E82-9F05-627D1514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224AF-1034-44FF-B67A-9E2656CC0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3" t="10099" r="44941" b="55650"/>
          <a:stretch/>
        </p:blipFill>
        <p:spPr>
          <a:xfrm>
            <a:off x="2998927" y="2628513"/>
            <a:ext cx="3424857" cy="359562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F7FA8D-9F44-4A9F-95AB-54849E32F351}"/>
              </a:ext>
            </a:extLst>
          </p:cNvPr>
          <p:cNvCxnSpPr/>
          <p:nvPr/>
        </p:nvCxnSpPr>
        <p:spPr>
          <a:xfrm>
            <a:off x="6675120" y="2825885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0FEED2-6E31-434E-A39E-87268E215F46}"/>
              </a:ext>
            </a:extLst>
          </p:cNvPr>
          <p:cNvCxnSpPr/>
          <p:nvPr/>
        </p:nvCxnSpPr>
        <p:spPr>
          <a:xfrm>
            <a:off x="6675120" y="3474720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06851E-8884-4817-B4D1-1531E9ED57D6}"/>
              </a:ext>
            </a:extLst>
          </p:cNvPr>
          <p:cNvCxnSpPr/>
          <p:nvPr/>
        </p:nvCxnSpPr>
        <p:spPr>
          <a:xfrm>
            <a:off x="6675120" y="3840480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C46610-8324-48F5-965C-E21EB1815316}"/>
              </a:ext>
            </a:extLst>
          </p:cNvPr>
          <p:cNvCxnSpPr/>
          <p:nvPr/>
        </p:nvCxnSpPr>
        <p:spPr>
          <a:xfrm>
            <a:off x="6675120" y="4709160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E235C2-74DA-4819-A35F-081B53774F21}"/>
              </a:ext>
            </a:extLst>
          </p:cNvPr>
          <p:cNvCxnSpPr/>
          <p:nvPr/>
        </p:nvCxnSpPr>
        <p:spPr>
          <a:xfrm>
            <a:off x="6659556" y="5950410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735DEF-326C-4617-A43A-1018D97D5B32}"/>
              </a:ext>
            </a:extLst>
          </p:cNvPr>
          <p:cNvCxnSpPr>
            <a:cxnSpLocks/>
          </p:cNvCxnSpPr>
          <p:nvPr/>
        </p:nvCxnSpPr>
        <p:spPr>
          <a:xfrm>
            <a:off x="7009104" y="2825885"/>
            <a:ext cx="0" cy="648835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B6FE5D-C4FD-41BC-A3A1-446380F37C0F}"/>
              </a:ext>
            </a:extLst>
          </p:cNvPr>
          <p:cNvCxnSpPr/>
          <p:nvPr/>
        </p:nvCxnSpPr>
        <p:spPr>
          <a:xfrm>
            <a:off x="7046717" y="4750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EEBA02-2C54-46A4-9C07-5729D60025CE}"/>
              </a:ext>
            </a:extLst>
          </p:cNvPr>
          <p:cNvCxnSpPr>
            <a:cxnSpLocks/>
          </p:cNvCxnSpPr>
          <p:nvPr/>
        </p:nvCxnSpPr>
        <p:spPr>
          <a:xfrm flipH="1">
            <a:off x="4376151" y="5050601"/>
            <a:ext cx="2225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73791E-1F7E-4F58-BD79-DA3B20577C70}"/>
              </a:ext>
            </a:extLst>
          </p:cNvPr>
          <p:cNvCxnSpPr/>
          <p:nvPr/>
        </p:nvCxnSpPr>
        <p:spPr>
          <a:xfrm>
            <a:off x="6675120" y="5074920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90CA96-813B-43FF-84BE-ADA0A35410AC}"/>
              </a:ext>
            </a:extLst>
          </p:cNvPr>
          <p:cNvCxnSpPr>
            <a:cxnSpLocks/>
          </p:cNvCxnSpPr>
          <p:nvPr/>
        </p:nvCxnSpPr>
        <p:spPr>
          <a:xfrm>
            <a:off x="7013319" y="3840480"/>
            <a:ext cx="0" cy="86868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45498D-DD99-4A4C-815C-21FE116E6CD1}"/>
              </a:ext>
            </a:extLst>
          </p:cNvPr>
          <p:cNvCxnSpPr>
            <a:cxnSpLocks/>
          </p:cNvCxnSpPr>
          <p:nvPr/>
        </p:nvCxnSpPr>
        <p:spPr>
          <a:xfrm>
            <a:off x="7009104" y="5074920"/>
            <a:ext cx="0" cy="86868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EED41D-3141-4ACE-8635-6ADD5A1222D1}"/>
              </a:ext>
            </a:extLst>
          </p:cNvPr>
          <p:cNvCxnSpPr>
            <a:cxnSpLocks/>
          </p:cNvCxnSpPr>
          <p:nvPr/>
        </p:nvCxnSpPr>
        <p:spPr>
          <a:xfrm>
            <a:off x="7004888" y="3488338"/>
            <a:ext cx="8431" cy="36576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C694D9-49A4-4F65-9A05-D60A1F66FA1D}"/>
              </a:ext>
            </a:extLst>
          </p:cNvPr>
          <p:cNvCxnSpPr>
            <a:cxnSpLocks/>
          </p:cNvCxnSpPr>
          <p:nvPr/>
        </p:nvCxnSpPr>
        <p:spPr>
          <a:xfrm>
            <a:off x="7000673" y="4715969"/>
            <a:ext cx="8431" cy="36576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D31481-FF09-4426-A184-7E01FE4A7F85}"/>
              </a:ext>
            </a:extLst>
          </p:cNvPr>
          <p:cNvSpPr txBox="1"/>
          <p:nvPr/>
        </p:nvSpPr>
        <p:spPr>
          <a:xfrm>
            <a:off x="7210141" y="3015574"/>
            <a:ext cx="95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1.487 Å</a:t>
            </a:r>
            <a:r>
              <a:rPr lang="en-US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42DF71-F383-46C1-8078-76C5C5D59043}"/>
              </a:ext>
            </a:extLst>
          </p:cNvPr>
          <p:cNvSpPr txBox="1"/>
          <p:nvPr/>
        </p:nvSpPr>
        <p:spPr>
          <a:xfrm>
            <a:off x="7210139" y="3471148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0.789Å (+1.51%)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A0EAFB-34BF-44B4-AC27-BFAB93DB0A95}"/>
              </a:ext>
            </a:extLst>
          </p:cNvPr>
          <p:cNvSpPr txBox="1"/>
          <p:nvPr/>
        </p:nvSpPr>
        <p:spPr>
          <a:xfrm>
            <a:off x="7210138" y="4109936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2.327Å (-0.21%)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8971C2-BA50-42ED-A7CD-26E0A125BD60}"/>
              </a:ext>
            </a:extLst>
          </p:cNvPr>
          <p:cNvSpPr txBox="1"/>
          <p:nvPr/>
        </p:nvSpPr>
        <p:spPr>
          <a:xfrm>
            <a:off x="7210137" y="4697966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0.776Å (-0.22%)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56B624-960A-488C-88E6-4945AF467D3C}"/>
              </a:ext>
            </a:extLst>
          </p:cNvPr>
          <p:cNvSpPr txBox="1"/>
          <p:nvPr/>
        </p:nvSpPr>
        <p:spPr>
          <a:xfrm>
            <a:off x="7210137" y="5365937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2.331Å (-0.06%)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8B8627-BEAA-4312-83B1-11D7E00223E0}"/>
              </a:ext>
            </a:extLst>
          </p:cNvPr>
          <p:cNvSpPr txBox="1"/>
          <p:nvPr/>
        </p:nvSpPr>
        <p:spPr>
          <a:xfrm>
            <a:off x="3206238" y="2649611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+0.007e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846168-573B-4651-9D84-476F2E8A9EC7}"/>
              </a:ext>
            </a:extLst>
          </p:cNvPr>
          <p:cNvSpPr txBox="1"/>
          <p:nvPr/>
        </p:nvSpPr>
        <p:spPr>
          <a:xfrm>
            <a:off x="3206237" y="3061740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+0.188e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0D07E6-E45A-4723-8CF8-96A8C65394FC}"/>
              </a:ext>
            </a:extLst>
          </p:cNvPr>
          <p:cNvSpPr txBox="1"/>
          <p:nvPr/>
        </p:nvSpPr>
        <p:spPr>
          <a:xfrm>
            <a:off x="2229581" y="3701980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-0.194e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D31390-92E8-4F87-94FA-9F9559BFA6DA}"/>
              </a:ext>
            </a:extLst>
          </p:cNvPr>
          <p:cNvSpPr txBox="1"/>
          <p:nvPr/>
        </p:nvSpPr>
        <p:spPr>
          <a:xfrm>
            <a:off x="3570702" y="4405661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-0.006e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C13DD0-6506-46B5-84E5-462A292B102E}"/>
              </a:ext>
            </a:extLst>
          </p:cNvPr>
          <p:cNvSpPr txBox="1"/>
          <p:nvPr/>
        </p:nvSpPr>
        <p:spPr>
          <a:xfrm>
            <a:off x="2580637" y="4908209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+0.005e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F2B53D-A4A1-4661-9A30-C5B8CFEE08D8}"/>
              </a:ext>
            </a:extLst>
          </p:cNvPr>
          <p:cNvSpPr txBox="1"/>
          <p:nvPr/>
        </p:nvSpPr>
        <p:spPr>
          <a:xfrm>
            <a:off x="2576423" y="5822078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0.000e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3B22B3-314D-4680-AFBA-4230724AA480}"/>
              </a:ext>
            </a:extLst>
          </p:cNvPr>
          <p:cNvSpPr txBox="1"/>
          <p:nvPr/>
        </p:nvSpPr>
        <p:spPr>
          <a:xfrm>
            <a:off x="3206237" y="2189307"/>
            <a:ext cx="98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charges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D8FEF6-F470-431A-86B3-4D237F9813C8}"/>
              </a:ext>
            </a:extLst>
          </p:cNvPr>
          <p:cNvSpPr txBox="1"/>
          <p:nvPr/>
        </p:nvSpPr>
        <p:spPr>
          <a:xfrm>
            <a:off x="7315200" y="2139445"/>
            <a:ext cx="111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distances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ED6E0A-3722-41B8-85A9-A6D3B1455566}"/>
              </a:ext>
            </a:extLst>
          </p:cNvPr>
          <p:cNvSpPr txBox="1"/>
          <p:nvPr/>
        </p:nvSpPr>
        <p:spPr>
          <a:xfrm>
            <a:off x="2333610" y="633866"/>
            <a:ext cx="7524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12 layer  Si [111] slab with adsorbed –H </a:t>
            </a:r>
            <a:endParaRPr lang="en-US" sz="3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2680C5-6447-4E8C-B1D8-893A9AC04DB8}"/>
              </a:ext>
            </a:extLst>
          </p:cNvPr>
          <p:cNvSpPr txBox="1"/>
          <p:nvPr/>
        </p:nvSpPr>
        <p:spPr>
          <a:xfrm>
            <a:off x="1337291" y="3052514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+0.007e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98A461D8-6661-450D-B848-31BE5547CBDD}"/>
              </a:ext>
            </a:extLst>
          </p:cNvPr>
          <p:cNvSpPr/>
          <p:nvPr/>
        </p:nvSpPr>
        <p:spPr>
          <a:xfrm>
            <a:off x="2045528" y="2946347"/>
            <a:ext cx="222879" cy="482653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4548D-FFCB-48B3-8AE1-3AA9F504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EB6789-3E36-4841-85CA-67D9A9FBF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40" t="15603" r="46139" b="45532"/>
          <a:stretch/>
        </p:blipFill>
        <p:spPr>
          <a:xfrm>
            <a:off x="1537947" y="1465385"/>
            <a:ext cx="3005645" cy="4754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AAB229-25A6-4D5C-AB20-5CDD10D367AE}"/>
              </a:ext>
            </a:extLst>
          </p:cNvPr>
          <p:cNvSpPr txBox="1"/>
          <p:nvPr/>
        </p:nvSpPr>
        <p:spPr>
          <a:xfrm>
            <a:off x="2333610" y="637735"/>
            <a:ext cx="7524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12 layer  Si [111] slab with adsorbed –CH</a:t>
            </a:r>
            <a:r>
              <a:rPr lang="en-US" sz="3200" b="1" baseline="-25000" dirty="0"/>
              <a:t>3</a:t>
            </a:r>
            <a:r>
              <a:rPr lang="en-US" sz="3200" b="1" dirty="0"/>
              <a:t> </a:t>
            </a:r>
            <a:endParaRPr lang="en-US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71CFBD-0EF2-4B18-A14B-AED1459D20AB}"/>
              </a:ext>
            </a:extLst>
          </p:cNvPr>
          <p:cNvCxnSpPr/>
          <p:nvPr/>
        </p:nvCxnSpPr>
        <p:spPr>
          <a:xfrm>
            <a:off x="4543592" y="2977637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BFB0DB-E163-483F-A20B-9238F7669A75}"/>
              </a:ext>
            </a:extLst>
          </p:cNvPr>
          <p:cNvCxnSpPr/>
          <p:nvPr/>
        </p:nvCxnSpPr>
        <p:spPr>
          <a:xfrm>
            <a:off x="4549557" y="3703159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32C3D0-C8D7-45A8-97FD-D24FEF2F0BA8}"/>
              </a:ext>
            </a:extLst>
          </p:cNvPr>
          <p:cNvCxnSpPr/>
          <p:nvPr/>
        </p:nvCxnSpPr>
        <p:spPr>
          <a:xfrm>
            <a:off x="4563371" y="4068921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F9F3EB-A985-4CE1-8B77-8BA316594FCA}"/>
              </a:ext>
            </a:extLst>
          </p:cNvPr>
          <p:cNvCxnSpPr/>
          <p:nvPr/>
        </p:nvCxnSpPr>
        <p:spPr>
          <a:xfrm>
            <a:off x="4563371" y="4868694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722C9A-2D84-492B-BD90-BFD7550631DD}"/>
              </a:ext>
            </a:extLst>
          </p:cNvPr>
          <p:cNvCxnSpPr/>
          <p:nvPr/>
        </p:nvCxnSpPr>
        <p:spPr>
          <a:xfrm>
            <a:off x="4549557" y="6051578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40A8C6-C998-40E5-BC95-2997929C0469}"/>
              </a:ext>
            </a:extLst>
          </p:cNvPr>
          <p:cNvCxnSpPr>
            <a:cxnSpLocks/>
          </p:cNvCxnSpPr>
          <p:nvPr/>
        </p:nvCxnSpPr>
        <p:spPr>
          <a:xfrm>
            <a:off x="4883411" y="2977637"/>
            <a:ext cx="0" cy="725522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F20B7D-C2D1-4104-97FF-03EC60570D69}"/>
              </a:ext>
            </a:extLst>
          </p:cNvPr>
          <p:cNvCxnSpPr/>
          <p:nvPr/>
        </p:nvCxnSpPr>
        <p:spPr>
          <a:xfrm>
            <a:off x="4936718" y="48521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B9C011-4BA4-486A-A940-0F104A0147A1}"/>
              </a:ext>
            </a:extLst>
          </p:cNvPr>
          <p:cNvCxnSpPr/>
          <p:nvPr/>
        </p:nvCxnSpPr>
        <p:spPr>
          <a:xfrm>
            <a:off x="4563371" y="5214998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AC93DA-2F05-41AD-BB4B-56501CF1B0C9}"/>
              </a:ext>
            </a:extLst>
          </p:cNvPr>
          <p:cNvCxnSpPr>
            <a:cxnSpLocks/>
          </p:cNvCxnSpPr>
          <p:nvPr/>
        </p:nvCxnSpPr>
        <p:spPr>
          <a:xfrm>
            <a:off x="4891970" y="4068921"/>
            <a:ext cx="11475" cy="79475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90E117-CB83-4EAD-850D-188741D2C7D3}"/>
              </a:ext>
            </a:extLst>
          </p:cNvPr>
          <p:cNvCxnSpPr>
            <a:cxnSpLocks/>
          </p:cNvCxnSpPr>
          <p:nvPr/>
        </p:nvCxnSpPr>
        <p:spPr>
          <a:xfrm>
            <a:off x="4899104" y="5214998"/>
            <a:ext cx="1" cy="82977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2E47FD-3D38-4162-B047-969A8AC71399}"/>
              </a:ext>
            </a:extLst>
          </p:cNvPr>
          <p:cNvCxnSpPr>
            <a:cxnSpLocks/>
          </p:cNvCxnSpPr>
          <p:nvPr/>
        </p:nvCxnSpPr>
        <p:spPr>
          <a:xfrm>
            <a:off x="4883539" y="3703159"/>
            <a:ext cx="8431" cy="36576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ADDC9B-177B-4835-939D-60EDD3753AE6}"/>
              </a:ext>
            </a:extLst>
          </p:cNvPr>
          <p:cNvCxnSpPr>
            <a:cxnSpLocks/>
          </p:cNvCxnSpPr>
          <p:nvPr/>
        </p:nvCxnSpPr>
        <p:spPr>
          <a:xfrm>
            <a:off x="4894888" y="4863432"/>
            <a:ext cx="8431" cy="36576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F673E9-0B81-483F-8609-6233BE233FE7}"/>
              </a:ext>
            </a:extLst>
          </p:cNvPr>
          <p:cNvSpPr txBox="1"/>
          <p:nvPr/>
        </p:nvSpPr>
        <p:spPr>
          <a:xfrm>
            <a:off x="5167464" y="3183005"/>
            <a:ext cx="18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1.328 Å (-0.19%)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89F73-A595-4D7E-ABBD-30D93E72B096}"/>
              </a:ext>
            </a:extLst>
          </p:cNvPr>
          <p:cNvSpPr txBox="1"/>
          <p:nvPr/>
        </p:nvSpPr>
        <p:spPr>
          <a:xfrm>
            <a:off x="5160727" y="3662131"/>
            <a:ext cx="176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0.775Å (-0.33%)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8D4378-58DF-4910-9BD5-B324D7AF3B7C}"/>
              </a:ext>
            </a:extLst>
          </p:cNvPr>
          <p:cNvSpPr txBox="1"/>
          <p:nvPr/>
        </p:nvSpPr>
        <p:spPr>
          <a:xfrm>
            <a:off x="5173072" y="4230306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2.331Å (-0.03%)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20E7AB-D615-4B28-8E5D-3673EE04C9FE}"/>
              </a:ext>
            </a:extLst>
          </p:cNvPr>
          <p:cNvSpPr txBox="1"/>
          <p:nvPr/>
        </p:nvSpPr>
        <p:spPr>
          <a:xfrm>
            <a:off x="5167465" y="4805537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0.777Å (-0.03%)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156697-91FE-4E89-953E-E8CD76EB2A1A}"/>
              </a:ext>
            </a:extLst>
          </p:cNvPr>
          <p:cNvSpPr txBox="1"/>
          <p:nvPr/>
        </p:nvSpPr>
        <p:spPr>
          <a:xfrm>
            <a:off x="5143085" y="5467145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2.332Å (-0.01%)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E311DF-769F-427A-9B55-60C1604AACC6}"/>
              </a:ext>
            </a:extLst>
          </p:cNvPr>
          <p:cNvSpPr txBox="1"/>
          <p:nvPr/>
        </p:nvSpPr>
        <p:spPr>
          <a:xfrm>
            <a:off x="5886207" y="1286793"/>
            <a:ext cx="111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distances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93606E-86C7-40FD-BE1A-D3EA6DAB470E}"/>
              </a:ext>
            </a:extLst>
          </p:cNvPr>
          <p:cNvCxnSpPr/>
          <p:nvPr/>
        </p:nvCxnSpPr>
        <p:spPr>
          <a:xfrm>
            <a:off x="4558247" y="2596741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D0AA05-F4F5-4C6E-A4BB-F14415492D42}"/>
              </a:ext>
            </a:extLst>
          </p:cNvPr>
          <p:cNvCxnSpPr/>
          <p:nvPr/>
        </p:nvCxnSpPr>
        <p:spPr>
          <a:xfrm>
            <a:off x="4555519" y="1993198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0FC6B9-7163-471D-9E35-C58AA1D44411}"/>
              </a:ext>
            </a:extLst>
          </p:cNvPr>
          <p:cNvCxnSpPr>
            <a:cxnSpLocks/>
          </p:cNvCxnSpPr>
          <p:nvPr/>
        </p:nvCxnSpPr>
        <p:spPr>
          <a:xfrm>
            <a:off x="4863632" y="1993198"/>
            <a:ext cx="11927" cy="603543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ED639A-402F-4D11-8566-2572F959DA1D}"/>
              </a:ext>
            </a:extLst>
          </p:cNvPr>
          <p:cNvCxnSpPr>
            <a:cxnSpLocks/>
          </p:cNvCxnSpPr>
          <p:nvPr/>
        </p:nvCxnSpPr>
        <p:spPr>
          <a:xfrm>
            <a:off x="4875559" y="2601764"/>
            <a:ext cx="11420" cy="37246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A9D03A7-D5DA-4EE5-A973-5DD1BAB2514A}"/>
              </a:ext>
            </a:extLst>
          </p:cNvPr>
          <p:cNvSpPr txBox="1"/>
          <p:nvPr/>
        </p:nvSpPr>
        <p:spPr>
          <a:xfrm>
            <a:off x="5168761" y="2609925"/>
            <a:ext cx="190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0.805Å (+3.55%)</a:t>
            </a:r>
            <a:r>
              <a:rPr lang="en-US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E3616A-230D-4F82-8024-FD901227FAC3}"/>
              </a:ext>
            </a:extLst>
          </p:cNvPr>
          <p:cNvSpPr txBox="1"/>
          <p:nvPr/>
        </p:nvSpPr>
        <p:spPr>
          <a:xfrm>
            <a:off x="5168762" y="2146830"/>
            <a:ext cx="95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1.893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Å</a:t>
            </a:r>
            <a:r>
              <a:rPr lang="en-US" dirty="0"/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B50E55-38AF-4C2A-8483-EC4E2F491CBE}"/>
              </a:ext>
            </a:extLst>
          </p:cNvPr>
          <p:cNvCxnSpPr/>
          <p:nvPr/>
        </p:nvCxnSpPr>
        <p:spPr>
          <a:xfrm>
            <a:off x="4555519" y="1826599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A9AD648-1F33-49A6-8567-06B6E9AD24FE}"/>
              </a:ext>
            </a:extLst>
          </p:cNvPr>
          <p:cNvCxnSpPr>
            <a:cxnSpLocks/>
          </p:cNvCxnSpPr>
          <p:nvPr/>
        </p:nvCxnSpPr>
        <p:spPr>
          <a:xfrm>
            <a:off x="4860650" y="1824512"/>
            <a:ext cx="2981" cy="186133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E169AAB-D44B-4EC2-81CC-DD0E17C1ED16}"/>
              </a:ext>
            </a:extLst>
          </p:cNvPr>
          <p:cNvCxnSpPr>
            <a:cxnSpLocks/>
          </p:cNvCxnSpPr>
          <p:nvPr/>
        </p:nvCxnSpPr>
        <p:spPr>
          <a:xfrm>
            <a:off x="4860650" y="1709311"/>
            <a:ext cx="2981" cy="13716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8F45543-2F49-477F-9DAF-708062C2F283}"/>
              </a:ext>
            </a:extLst>
          </p:cNvPr>
          <p:cNvSpPr txBox="1"/>
          <p:nvPr/>
        </p:nvSpPr>
        <p:spPr>
          <a:xfrm>
            <a:off x="5168762" y="1720408"/>
            <a:ext cx="95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0.387 Å</a:t>
            </a:r>
            <a:r>
              <a:rPr lang="en-US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7FED64-E76D-4D33-B411-4550112DF152}"/>
              </a:ext>
            </a:extLst>
          </p:cNvPr>
          <p:cNvSpPr txBox="1"/>
          <p:nvPr/>
        </p:nvSpPr>
        <p:spPr>
          <a:xfrm>
            <a:off x="955480" y="2858731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-0.152e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5FE163-03E8-4269-8285-866022F45EFD}"/>
              </a:ext>
            </a:extLst>
          </p:cNvPr>
          <p:cNvSpPr txBox="1"/>
          <p:nvPr/>
        </p:nvSpPr>
        <p:spPr>
          <a:xfrm>
            <a:off x="1581186" y="3514557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-0.004e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3648DC-F7B5-4B3F-BC45-F8FA7E49AB80}"/>
              </a:ext>
            </a:extLst>
          </p:cNvPr>
          <p:cNvSpPr txBox="1"/>
          <p:nvPr/>
        </p:nvSpPr>
        <p:spPr>
          <a:xfrm>
            <a:off x="1178462" y="3950710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+0.004e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A276B8-CC14-4C7C-985E-585F7DD130F6}"/>
              </a:ext>
            </a:extLst>
          </p:cNvPr>
          <p:cNvSpPr txBox="1"/>
          <p:nvPr/>
        </p:nvSpPr>
        <p:spPr>
          <a:xfrm>
            <a:off x="1178462" y="4693693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0.000e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6654FB-8C5D-4195-8D44-FBFACA17201E}"/>
              </a:ext>
            </a:extLst>
          </p:cNvPr>
          <p:cNvSpPr txBox="1"/>
          <p:nvPr/>
        </p:nvSpPr>
        <p:spPr>
          <a:xfrm>
            <a:off x="1290891" y="5248769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0.000e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5EF63F-1037-44C3-B8BE-1D4FD0EC1E3F}"/>
              </a:ext>
            </a:extLst>
          </p:cNvPr>
          <p:cNvSpPr txBox="1"/>
          <p:nvPr/>
        </p:nvSpPr>
        <p:spPr>
          <a:xfrm>
            <a:off x="853463" y="5939368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0.000e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7A22D5-077E-4782-9307-F751F998A4C3}"/>
              </a:ext>
            </a:extLst>
          </p:cNvPr>
          <p:cNvSpPr txBox="1"/>
          <p:nvPr/>
        </p:nvSpPr>
        <p:spPr>
          <a:xfrm>
            <a:off x="725040" y="1237242"/>
            <a:ext cx="98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charges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FE4E82-2F83-461F-A41B-272CE5D6F6D6}"/>
              </a:ext>
            </a:extLst>
          </p:cNvPr>
          <p:cNvSpPr txBox="1"/>
          <p:nvPr/>
        </p:nvSpPr>
        <p:spPr>
          <a:xfrm>
            <a:off x="1645920" y="2359281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+0.257e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AC9B1B-87C9-418D-8CC1-BE9E705B93CA}"/>
              </a:ext>
            </a:extLst>
          </p:cNvPr>
          <p:cNvSpPr txBox="1"/>
          <p:nvPr/>
        </p:nvSpPr>
        <p:spPr>
          <a:xfrm>
            <a:off x="1645920" y="1977906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-0.335e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16D42F-5CAF-40DF-86C2-02962426EEDA}"/>
              </a:ext>
            </a:extLst>
          </p:cNvPr>
          <p:cNvSpPr txBox="1"/>
          <p:nvPr/>
        </p:nvSpPr>
        <p:spPr>
          <a:xfrm>
            <a:off x="1645920" y="1526284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+0.077e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DB9254FE-8B6C-459D-933A-72683F14F1D6}"/>
              </a:ext>
            </a:extLst>
          </p:cNvPr>
          <p:cNvSpPr/>
          <p:nvPr/>
        </p:nvSpPr>
        <p:spPr>
          <a:xfrm rot="5643812">
            <a:off x="2473752" y="1837062"/>
            <a:ext cx="428673" cy="381086"/>
          </a:xfrm>
          <a:prstGeom prst="arc">
            <a:avLst>
              <a:gd name="adj1" fmla="val 14008284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D588D9-29BC-4907-98AA-FAA374BD1058}"/>
              </a:ext>
            </a:extLst>
          </p:cNvPr>
          <p:cNvSpPr txBox="1"/>
          <p:nvPr/>
        </p:nvSpPr>
        <p:spPr>
          <a:xfrm>
            <a:off x="2728861" y="2162219"/>
            <a:ext cx="805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110.82°</a:t>
            </a:r>
          </a:p>
        </p:txBody>
      </p:sp>
      <p:pic>
        <p:nvPicPr>
          <p:cNvPr id="59" name="Picture 58" descr="A close up of a logo&#10;&#10;Description generated with high confidence">
            <a:extLst>
              <a:ext uri="{FF2B5EF4-FFF2-40B4-BE49-F238E27FC236}">
                <a16:creationId xmlns:a16="http://schemas.microsoft.com/office/drawing/2014/main" id="{32A807E1-60D3-43E0-94BE-ED5C11F06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13" t="26192" r="43693" b="24924"/>
          <a:stretch/>
        </p:blipFill>
        <p:spPr>
          <a:xfrm>
            <a:off x="7068774" y="1479711"/>
            <a:ext cx="2593011" cy="3352481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DF6BC4D-3BA4-40E9-9106-F47EE7CC4246}"/>
              </a:ext>
            </a:extLst>
          </p:cNvPr>
          <p:cNvCxnSpPr/>
          <p:nvPr/>
        </p:nvCxnSpPr>
        <p:spPr>
          <a:xfrm>
            <a:off x="8019483" y="2794591"/>
            <a:ext cx="0" cy="28572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4F7A51A-66AA-4FB3-8A98-3E5EBAC43C32}"/>
              </a:ext>
            </a:extLst>
          </p:cNvPr>
          <p:cNvCxnSpPr/>
          <p:nvPr/>
        </p:nvCxnSpPr>
        <p:spPr>
          <a:xfrm flipH="1">
            <a:off x="7859949" y="3587561"/>
            <a:ext cx="194553" cy="2064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>
            <a:extLst>
              <a:ext uri="{FF2B5EF4-FFF2-40B4-BE49-F238E27FC236}">
                <a16:creationId xmlns:a16="http://schemas.microsoft.com/office/drawing/2014/main" id="{ED30FCDE-5298-4632-9995-255262BFE338}"/>
              </a:ext>
            </a:extLst>
          </p:cNvPr>
          <p:cNvSpPr/>
          <p:nvPr/>
        </p:nvSpPr>
        <p:spPr>
          <a:xfrm rot="6905991">
            <a:off x="7832019" y="5346300"/>
            <a:ext cx="194553" cy="245976"/>
          </a:xfrm>
          <a:prstGeom prst="arc">
            <a:avLst>
              <a:gd name="adj1" fmla="val 17403582"/>
              <a:gd name="adj2" fmla="val 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5F1EBE-E3B5-4475-88B9-C889F9C1E5DF}"/>
              </a:ext>
            </a:extLst>
          </p:cNvPr>
          <p:cNvSpPr txBox="1"/>
          <p:nvPr/>
        </p:nvSpPr>
        <p:spPr>
          <a:xfrm>
            <a:off x="7645940" y="5727646"/>
            <a:ext cx="66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5.81°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0089D80-5751-412C-96A6-5E57DD240D4A}"/>
              </a:ext>
            </a:extLst>
          </p:cNvPr>
          <p:cNvSpPr txBox="1"/>
          <p:nvPr/>
        </p:nvSpPr>
        <p:spPr>
          <a:xfrm>
            <a:off x="6890046" y="1544885"/>
            <a:ext cx="161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b="1" baseline="-25000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  <a:t>-H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= 1.089 Å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199A37-5057-43A0-8EED-6B1FFFA2D219}"/>
              </a:ext>
            </a:extLst>
          </p:cNvPr>
          <p:cNvSpPr txBox="1"/>
          <p:nvPr/>
        </p:nvSpPr>
        <p:spPr>
          <a:xfrm>
            <a:off x="633730" y="2249253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-0.104e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9" name="Arrow: Up 68">
            <a:extLst>
              <a:ext uri="{FF2B5EF4-FFF2-40B4-BE49-F238E27FC236}">
                <a16:creationId xmlns:a16="http://schemas.microsoft.com/office/drawing/2014/main" id="{567B0379-7628-4939-A4FB-36ECF8ECEFE1}"/>
              </a:ext>
            </a:extLst>
          </p:cNvPr>
          <p:cNvSpPr/>
          <p:nvPr/>
        </p:nvSpPr>
        <p:spPr>
          <a:xfrm>
            <a:off x="1303141" y="2143086"/>
            <a:ext cx="222879" cy="482653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71F01-1393-421C-969A-346E61EF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3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cklace&#10;&#10;Description generated with high confidence">
            <a:extLst>
              <a:ext uri="{FF2B5EF4-FFF2-40B4-BE49-F238E27FC236}">
                <a16:creationId xmlns:a16="http://schemas.microsoft.com/office/drawing/2014/main" id="{8E055932-7446-4E69-B3FE-29F620062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22" r="44040" b="55283"/>
          <a:stretch/>
        </p:blipFill>
        <p:spPr>
          <a:xfrm>
            <a:off x="3346965" y="1536969"/>
            <a:ext cx="3467840" cy="46943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3E4D39-9930-4B3C-A483-AAFCAE26A46D}"/>
              </a:ext>
            </a:extLst>
          </p:cNvPr>
          <p:cNvCxnSpPr/>
          <p:nvPr/>
        </p:nvCxnSpPr>
        <p:spPr>
          <a:xfrm>
            <a:off x="6612862" y="2697480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04C31E-8A40-4DC5-B642-95F28F7C4F97}"/>
              </a:ext>
            </a:extLst>
          </p:cNvPr>
          <p:cNvCxnSpPr/>
          <p:nvPr/>
        </p:nvCxnSpPr>
        <p:spPr>
          <a:xfrm>
            <a:off x="6612862" y="3466938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530D97-81CA-490C-918D-A9B1A5617FD2}"/>
              </a:ext>
            </a:extLst>
          </p:cNvPr>
          <p:cNvCxnSpPr/>
          <p:nvPr/>
        </p:nvCxnSpPr>
        <p:spPr>
          <a:xfrm>
            <a:off x="6612862" y="3832698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E15659-C39D-4AB6-AC24-CEB51D1B7799}"/>
              </a:ext>
            </a:extLst>
          </p:cNvPr>
          <p:cNvCxnSpPr/>
          <p:nvPr/>
        </p:nvCxnSpPr>
        <p:spPr>
          <a:xfrm>
            <a:off x="6612862" y="4701378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EFCCC4-0395-49A9-9F69-38FA644FB1CB}"/>
              </a:ext>
            </a:extLst>
          </p:cNvPr>
          <p:cNvCxnSpPr/>
          <p:nvPr/>
        </p:nvCxnSpPr>
        <p:spPr>
          <a:xfrm>
            <a:off x="6597298" y="5942628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23FE6D-1251-4948-938F-B83D4AA6C691}"/>
              </a:ext>
            </a:extLst>
          </p:cNvPr>
          <p:cNvCxnSpPr>
            <a:cxnSpLocks/>
          </p:cNvCxnSpPr>
          <p:nvPr/>
        </p:nvCxnSpPr>
        <p:spPr>
          <a:xfrm>
            <a:off x="6946846" y="2697479"/>
            <a:ext cx="0" cy="77724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DDF170-CE90-448E-AC1E-E4EFEAB45C3C}"/>
              </a:ext>
            </a:extLst>
          </p:cNvPr>
          <p:cNvCxnSpPr/>
          <p:nvPr/>
        </p:nvCxnSpPr>
        <p:spPr>
          <a:xfrm>
            <a:off x="6984459" y="4743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36A118-12DE-417D-9370-B552C6C14557}"/>
              </a:ext>
            </a:extLst>
          </p:cNvPr>
          <p:cNvCxnSpPr/>
          <p:nvPr/>
        </p:nvCxnSpPr>
        <p:spPr>
          <a:xfrm>
            <a:off x="6612862" y="5067138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1B29F5-6479-47CD-AED1-1608C69BAAF3}"/>
              </a:ext>
            </a:extLst>
          </p:cNvPr>
          <p:cNvCxnSpPr>
            <a:cxnSpLocks/>
          </p:cNvCxnSpPr>
          <p:nvPr/>
        </p:nvCxnSpPr>
        <p:spPr>
          <a:xfrm>
            <a:off x="6951061" y="3832698"/>
            <a:ext cx="0" cy="86868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9F6E2A-7FD2-4430-9798-A3724BB07F52}"/>
              </a:ext>
            </a:extLst>
          </p:cNvPr>
          <p:cNvCxnSpPr>
            <a:cxnSpLocks/>
          </p:cNvCxnSpPr>
          <p:nvPr/>
        </p:nvCxnSpPr>
        <p:spPr>
          <a:xfrm>
            <a:off x="6946846" y="5067138"/>
            <a:ext cx="0" cy="86868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F7B894-BBBC-48B6-A68B-A4D5EE4DC407}"/>
              </a:ext>
            </a:extLst>
          </p:cNvPr>
          <p:cNvCxnSpPr>
            <a:cxnSpLocks/>
          </p:cNvCxnSpPr>
          <p:nvPr/>
        </p:nvCxnSpPr>
        <p:spPr>
          <a:xfrm>
            <a:off x="6942630" y="3480556"/>
            <a:ext cx="8431" cy="36576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998335-F49A-403B-AFFB-0AF4D7D7D985}"/>
              </a:ext>
            </a:extLst>
          </p:cNvPr>
          <p:cNvCxnSpPr>
            <a:cxnSpLocks/>
          </p:cNvCxnSpPr>
          <p:nvPr/>
        </p:nvCxnSpPr>
        <p:spPr>
          <a:xfrm>
            <a:off x="6938415" y="4708187"/>
            <a:ext cx="8431" cy="36576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C11FE0-D1F1-4C50-8BDB-B3ACD79A92F6}"/>
              </a:ext>
            </a:extLst>
          </p:cNvPr>
          <p:cNvSpPr txBox="1"/>
          <p:nvPr/>
        </p:nvSpPr>
        <p:spPr>
          <a:xfrm>
            <a:off x="7147883" y="2926080"/>
            <a:ext cx="95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1.806 Å</a:t>
            </a:r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C4B14-6811-4E94-8682-8C1C6C0D06AF}"/>
              </a:ext>
            </a:extLst>
          </p:cNvPr>
          <p:cNvSpPr txBox="1"/>
          <p:nvPr/>
        </p:nvSpPr>
        <p:spPr>
          <a:xfrm>
            <a:off x="7147881" y="3463366"/>
            <a:ext cx="176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0.794Å (+2.19%)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F1FF48-7665-43FC-9DDE-51AB9B37955C}"/>
              </a:ext>
            </a:extLst>
          </p:cNvPr>
          <p:cNvSpPr txBox="1"/>
          <p:nvPr/>
        </p:nvSpPr>
        <p:spPr>
          <a:xfrm>
            <a:off x="7147880" y="4102154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2.331Å (-0.03%)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CC582F-02BF-43BC-8A5D-3122899A8A1F}"/>
              </a:ext>
            </a:extLst>
          </p:cNvPr>
          <p:cNvSpPr txBox="1"/>
          <p:nvPr/>
        </p:nvSpPr>
        <p:spPr>
          <a:xfrm>
            <a:off x="7147879" y="4690184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0.777Å (-0.04%)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F556CF-9315-4512-8ED3-92D4C26BA99B}"/>
              </a:ext>
            </a:extLst>
          </p:cNvPr>
          <p:cNvSpPr txBox="1"/>
          <p:nvPr/>
        </p:nvSpPr>
        <p:spPr>
          <a:xfrm>
            <a:off x="7147879" y="5358155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2.331Å (-0.05%)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292A7B-18A9-484D-BE83-ABF7933D5E17}"/>
              </a:ext>
            </a:extLst>
          </p:cNvPr>
          <p:cNvSpPr txBox="1"/>
          <p:nvPr/>
        </p:nvSpPr>
        <p:spPr>
          <a:xfrm>
            <a:off x="7917341" y="1482335"/>
            <a:ext cx="111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distances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09CD3E-9D13-49FC-A2BC-FA17E4375F5E}"/>
              </a:ext>
            </a:extLst>
          </p:cNvPr>
          <p:cNvSpPr txBox="1"/>
          <p:nvPr/>
        </p:nvSpPr>
        <p:spPr>
          <a:xfrm>
            <a:off x="3206238" y="2560320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-0.121e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7AD490-443A-4BB2-944C-7638BAD1F933}"/>
              </a:ext>
            </a:extLst>
          </p:cNvPr>
          <p:cNvSpPr txBox="1"/>
          <p:nvPr/>
        </p:nvSpPr>
        <p:spPr>
          <a:xfrm>
            <a:off x="3206237" y="3061740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+0.287e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524928-15BA-4CD5-9E50-185582246A7E}"/>
              </a:ext>
            </a:extLst>
          </p:cNvPr>
          <p:cNvSpPr txBox="1"/>
          <p:nvPr/>
        </p:nvSpPr>
        <p:spPr>
          <a:xfrm>
            <a:off x="2229581" y="3701980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-0.161e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99E28B-98B7-4924-9DB4-C5432C1F47D5}"/>
              </a:ext>
            </a:extLst>
          </p:cNvPr>
          <p:cNvSpPr txBox="1"/>
          <p:nvPr/>
        </p:nvSpPr>
        <p:spPr>
          <a:xfrm>
            <a:off x="3570702" y="4405661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-0.020e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E356C6-2410-4907-AB7B-8F928405F9D1}"/>
              </a:ext>
            </a:extLst>
          </p:cNvPr>
          <p:cNvSpPr txBox="1"/>
          <p:nvPr/>
        </p:nvSpPr>
        <p:spPr>
          <a:xfrm>
            <a:off x="2580637" y="4908209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+0.010e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FABABD-B2CE-4580-B3AD-C64BBE4B8366}"/>
              </a:ext>
            </a:extLst>
          </p:cNvPr>
          <p:cNvSpPr txBox="1"/>
          <p:nvPr/>
        </p:nvSpPr>
        <p:spPr>
          <a:xfrm>
            <a:off x="2576423" y="5822078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0.001e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374ED3-27CB-402F-85E3-154F11DC6FF1}"/>
              </a:ext>
            </a:extLst>
          </p:cNvPr>
          <p:cNvSpPr txBox="1"/>
          <p:nvPr/>
        </p:nvSpPr>
        <p:spPr>
          <a:xfrm>
            <a:off x="1963692" y="1489549"/>
            <a:ext cx="98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charges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2EB2B7-4A32-486B-8692-78AED1F55777}"/>
              </a:ext>
            </a:extLst>
          </p:cNvPr>
          <p:cNvCxnSpPr/>
          <p:nvPr/>
        </p:nvCxnSpPr>
        <p:spPr>
          <a:xfrm>
            <a:off x="6611112" y="2203315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962ED2-A669-41AA-A198-8F8E4A129E19}"/>
              </a:ext>
            </a:extLst>
          </p:cNvPr>
          <p:cNvCxnSpPr/>
          <p:nvPr/>
        </p:nvCxnSpPr>
        <p:spPr>
          <a:xfrm>
            <a:off x="6611112" y="1763625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23FD45-18B3-4E6D-BB64-C84ABFAE1F07}"/>
              </a:ext>
            </a:extLst>
          </p:cNvPr>
          <p:cNvCxnSpPr>
            <a:cxnSpLocks/>
          </p:cNvCxnSpPr>
          <p:nvPr/>
        </p:nvCxnSpPr>
        <p:spPr>
          <a:xfrm>
            <a:off x="6946845" y="1763625"/>
            <a:ext cx="0" cy="43969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419A2EB-6E35-4F5D-9BA1-CC780A56B640}"/>
              </a:ext>
            </a:extLst>
          </p:cNvPr>
          <p:cNvCxnSpPr>
            <a:cxnSpLocks/>
          </p:cNvCxnSpPr>
          <p:nvPr/>
        </p:nvCxnSpPr>
        <p:spPr>
          <a:xfrm>
            <a:off x="6939711" y="2203315"/>
            <a:ext cx="7134" cy="494164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5489D44-FE63-497B-A122-3B708B9F909F}"/>
              </a:ext>
            </a:extLst>
          </p:cNvPr>
          <p:cNvSpPr txBox="1"/>
          <p:nvPr/>
        </p:nvSpPr>
        <p:spPr>
          <a:xfrm>
            <a:off x="7147883" y="2249353"/>
            <a:ext cx="95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1.198 Å</a:t>
            </a:r>
            <a:r>
              <a:rPr lang="en-US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6248DE-56C9-4759-BF49-00781013E43C}"/>
              </a:ext>
            </a:extLst>
          </p:cNvPr>
          <p:cNvSpPr txBox="1"/>
          <p:nvPr/>
        </p:nvSpPr>
        <p:spPr>
          <a:xfrm>
            <a:off x="7147879" y="1798804"/>
            <a:ext cx="95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1.061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Å</a:t>
            </a:r>
            <a:r>
              <a:rPr lang="en-US" dirty="0"/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A6D573-A726-4A7B-8D97-7341F02E2483}"/>
              </a:ext>
            </a:extLst>
          </p:cNvPr>
          <p:cNvSpPr txBox="1"/>
          <p:nvPr/>
        </p:nvSpPr>
        <p:spPr>
          <a:xfrm>
            <a:off x="3206237" y="2112578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-0.041e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97C90F-60D2-4025-90D6-46CDBDAC70A5}"/>
              </a:ext>
            </a:extLst>
          </p:cNvPr>
          <p:cNvSpPr txBox="1"/>
          <p:nvPr/>
        </p:nvSpPr>
        <p:spPr>
          <a:xfrm>
            <a:off x="3226775" y="1696002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+0.046e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51431C-1946-4811-ABBA-07C9AAECFDC3}"/>
              </a:ext>
            </a:extLst>
          </p:cNvPr>
          <p:cNvSpPr txBox="1"/>
          <p:nvPr/>
        </p:nvSpPr>
        <p:spPr>
          <a:xfrm>
            <a:off x="2124655" y="618358"/>
            <a:ext cx="794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12 layer  Si [111] slab with adsorbed –C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sz="3200" b="1" dirty="0"/>
              <a:t>C-H </a:t>
            </a:r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ABFD86-7D4E-4B12-B95A-C116B4E89231}"/>
              </a:ext>
            </a:extLst>
          </p:cNvPr>
          <p:cNvSpPr txBox="1"/>
          <p:nvPr/>
        </p:nvSpPr>
        <p:spPr>
          <a:xfrm>
            <a:off x="1482531" y="3017520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-0.116e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018B6272-4295-4FDC-A036-A092B48566B7}"/>
              </a:ext>
            </a:extLst>
          </p:cNvPr>
          <p:cNvSpPr/>
          <p:nvPr/>
        </p:nvSpPr>
        <p:spPr>
          <a:xfrm>
            <a:off x="2151942" y="2911353"/>
            <a:ext cx="222879" cy="482653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266B370-0AD2-444F-BF9A-33FE9DF2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3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620E60C-1678-40B4-AB36-9335A53E8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6" t="3841" r="46474" b="43043"/>
          <a:stretch/>
        </p:blipFill>
        <p:spPr>
          <a:xfrm>
            <a:off x="2037517" y="1484762"/>
            <a:ext cx="2471501" cy="4754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2AD742-EB88-4B80-A396-0C9981999B20}"/>
              </a:ext>
            </a:extLst>
          </p:cNvPr>
          <p:cNvSpPr txBox="1"/>
          <p:nvPr/>
        </p:nvSpPr>
        <p:spPr>
          <a:xfrm>
            <a:off x="2124655" y="618358"/>
            <a:ext cx="831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12 layer  Si [111] slab with adsorbed –C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sz="3200" b="1" dirty="0"/>
              <a:t>C-CH</a:t>
            </a:r>
            <a:r>
              <a:rPr lang="en-US" sz="3200" b="1" baseline="-25000" dirty="0"/>
              <a:t>3</a:t>
            </a:r>
            <a:r>
              <a:rPr lang="en-US" sz="3200" b="1" dirty="0"/>
              <a:t> </a:t>
            </a:r>
            <a:endParaRPr lang="en-US" sz="3200" dirty="0"/>
          </a:p>
        </p:txBody>
      </p:sp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D10FD908-E72E-4A71-ACBF-E5276BF28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41" t="18261" r="40255" b="19421"/>
          <a:stretch/>
        </p:blipFill>
        <p:spPr>
          <a:xfrm>
            <a:off x="8517875" y="1203133"/>
            <a:ext cx="2666329" cy="356616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78BADF-74F9-40AE-9D21-B9452B745E22}"/>
              </a:ext>
            </a:extLst>
          </p:cNvPr>
          <p:cNvCxnSpPr>
            <a:cxnSpLocks/>
          </p:cNvCxnSpPr>
          <p:nvPr/>
        </p:nvCxnSpPr>
        <p:spPr>
          <a:xfrm>
            <a:off x="4572000" y="3359426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AEF7CE-FDFF-4AAC-8F77-2014D504CA3F}"/>
              </a:ext>
            </a:extLst>
          </p:cNvPr>
          <p:cNvCxnSpPr>
            <a:cxnSpLocks/>
          </p:cNvCxnSpPr>
          <p:nvPr/>
        </p:nvCxnSpPr>
        <p:spPr>
          <a:xfrm>
            <a:off x="4572000" y="4009345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68513C-357A-440F-B2B1-BBB25D4D2D6B}"/>
              </a:ext>
            </a:extLst>
          </p:cNvPr>
          <p:cNvCxnSpPr>
            <a:cxnSpLocks/>
          </p:cNvCxnSpPr>
          <p:nvPr/>
        </p:nvCxnSpPr>
        <p:spPr>
          <a:xfrm>
            <a:off x="4572000" y="4289247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A3F695-19B2-4765-A4BB-9B2045647C63}"/>
              </a:ext>
            </a:extLst>
          </p:cNvPr>
          <p:cNvCxnSpPr>
            <a:cxnSpLocks/>
          </p:cNvCxnSpPr>
          <p:nvPr/>
        </p:nvCxnSpPr>
        <p:spPr>
          <a:xfrm>
            <a:off x="4572000" y="4993967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965429-5597-4EE0-943A-CF3138707840}"/>
              </a:ext>
            </a:extLst>
          </p:cNvPr>
          <p:cNvCxnSpPr>
            <a:cxnSpLocks/>
          </p:cNvCxnSpPr>
          <p:nvPr/>
        </p:nvCxnSpPr>
        <p:spPr>
          <a:xfrm>
            <a:off x="4572000" y="5945055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9F7EFC-6E9A-473C-8E55-5E0C4C8E8C4E}"/>
              </a:ext>
            </a:extLst>
          </p:cNvPr>
          <p:cNvCxnSpPr>
            <a:cxnSpLocks/>
          </p:cNvCxnSpPr>
          <p:nvPr/>
        </p:nvCxnSpPr>
        <p:spPr>
          <a:xfrm>
            <a:off x="4846320" y="3359426"/>
            <a:ext cx="0" cy="69419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902F43-69D2-4B0D-B3F5-AB7C2B1A7FB1}"/>
              </a:ext>
            </a:extLst>
          </p:cNvPr>
          <p:cNvCxnSpPr>
            <a:cxnSpLocks/>
          </p:cNvCxnSpPr>
          <p:nvPr/>
        </p:nvCxnSpPr>
        <p:spPr>
          <a:xfrm>
            <a:off x="4917119" y="47456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4A54B4-F6FF-4D32-9422-885E47E676D2}"/>
              </a:ext>
            </a:extLst>
          </p:cNvPr>
          <p:cNvCxnSpPr>
            <a:cxnSpLocks/>
          </p:cNvCxnSpPr>
          <p:nvPr/>
        </p:nvCxnSpPr>
        <p:spPr>
          <a:xfrm>
            <a:off x="4572000" y="5272044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C4F14B-F971-44A5-946F-34AA60369B12}"/>
              </a:ext>
            </a:extLst>
          </p:cNvPr>
          <p:cNvCxnSpPr>
            <a:cxnSpLocks/>
          </p:cNvCxnSpPr>
          <p:nvPr/>
        </p:nvCxnSpPr>
        <p:spPr>
          <a:xfrm>
            <a:off x="4846320" y="4289247"/>
            <a:ext cx="0" cy="73152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3B0741-8957-457C-BA27-83AC7FE10BAA}"/>
              </a:ext>
            </a:extLst>
          </p:cNvPr>
          <p:cNvCxnSpPr>
            <a:cxnSpLocks/>
          </p:cNvCxnSpPr>
          <p:nvPr/>
        </p:nvCxnSpPr>
        <p:spPr>
          <a:xfrm>
            <a:off x="4846320" y="5280439"/>
            <a:ext cx="0" cy="666201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09E29B-812F-48E9-9927-2FEED65AA667}"/>
              </a:ext>
            </a:extLst>
          </p:cNvPr>
          <p:cNvCxnSpPr>
            <a:cxnSpLocks/>
          </p:cNvCxnSpPr>
          <p:nvPr/>
        </p:nvCxnSpPr>
        <p:spPr>
          <a:xfrm flipH="1">
            <a:off x="4846320" y="3998797"/>
            <a:ext cx="0" cy="3154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DD54A6-9779-4862-9CA2-7BAB3903BBEE}"/>
              </a:ext>
            </a:extLst>
          </p:cNvPr>
          <p:cNvCxnSpPr>
            <a:cxnSpLocks/>
          </p:cNvCxnSpPr>
          <p:nvPr/>
        </p:nvCxnSpPr>
        <p:spPr>
          <a:xfrm>
            <a:off x="4846320" y="4993967"/>
            <a:ext cx="1392" cy="27807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9C22923-ADE7-4234-B3F6-978811F70877}"/>
              </a:ext>
            </a:extLst>
          </p:cNvPr>
          <p:cNvSpPr txBox="1"/>
          <p:nvPr/>
        </p:nvSpPr>
        <p:spPr>
          <a:xfrm>
            <a:off x="5212079" y="3474720"/>
            <a:ext cx="181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2.331 Å (-0.03%)</a:t>
            </a:r>
            <a:r>
              <a:rPr lang="en-US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21669-4F06-4CAD-9457-290F9734AE4D}"/>
              </a:ext>
            </a:extLst>
          </p:cNvPr>
          <p:cNvSpPr txBox="1"/>
          <p:nvPr/>
        </p:nvSpPr>
        <p:spPr>
          <a:xfrm>
            <a:off x="5212080" y="3977640"/>
            <a:ext cx="176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0.777Å (-0.03%)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214A33-27D3-4906-8218-A9ED0D354201}"/>
              </a:ext>
            </a:extLst>
          </p:cNvPr>
          <p:cNvSpPr txBox="1"/>
          <p:nvPr/>
        </p:nvSpPr>
        <p:spPr>
          <a:xfrm>
            <a:off x="5212080" y="4433449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2.331Å (-0.04%)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9C5511-DE19-4A18-8FD4-0883075FE224}"/>
              </a:ext>
            </a:extLst>
          </p:cNvPr>
          <p:cNvSpPr txBox="1"/>
          <p:nvPr/>
        </p:nvSpPr>
        <p:spPr>
          <a:xfrm>
            <a:off x="5212080" y="4946982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0.777Å (-0.04%)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806188-3BAC-44D0-9FBC-970D1DB71229}"/>
              </a:ext>
            </a:extLst>
          </p:cNvPr>
          <p:cNvSpPr txBox="1"/>
          <p:nvPr/>
        </p:nvSpPr>
        <p:spPr>
          <a:xfrm>
            <a:off x="5212080" y="5360582"/>
            <a:ext cx="174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2.332Å (-0.01%)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F36851-BA14-4F25-AC60-2272A6D4F277}"/>
              </a:ext>
            </a:extLst>
          </p:cNvPr>
          <p:cNvSpPr txBox="1"/>
          <p:nvPr/>
        </p:nvSpPr>
        <p:spPr>
          <a:xfrm>
            <a:off x="6625677" y="1203133"/>
            <a:ext cx="111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distances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140F74-A385-47B5-9077-445426D72ACF}"/>
              </a:ext>
            </a:extLst>
          </p:cNvPr>
          <p:cNvCxnSpPr>
            <a:cxnSpLocks/>
          </p:cNvCxnSpPr>
          <p:nvPr/>
        </p:nvCxnSpPr>
        <p:spPr>
          <a:xfrm>
            <a:off x="4553712" y="2205742"/>
            <a:ext cx="676656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9AF37C-5D0F-4B44-B8C3-D7B949C10903}"/>
              </a:ext>
            </a:extLst>
          </p:cNvPr>
          <p:cNvCxnSpPr>
            <a:cxnSpLocks/>
          </p:cNvCxnSpPr>
          <p:nvPr/>
        </p:nvCxnSpPr>
        <p:spPr>
          <a:xfrm>
            <a:off x="4543772" y="1766052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19949B-118A-4CA8-9035-D86AE893A4CA}"/>
              </a:ext>
            </a:extLst>
          </p:cNvPr>
          <p:cNvCxnSpPr>
            <a:cxnSpLocks/>
          </p:cNvCxnSpPr>
          <p:nvPr/>
        </p:nvCxnSpPr>
        <p:spPr>
          <a:xfrm>
            <a:off x="4846320" y="1766052"/>
            <a:ext cx="0" cy="43969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28D5B4-BAB1-4A1A-BECE-64CA24691EDE}"/>
              </a:ext>
            </a:extLst>
          </p:cNvPr>
          <p:cNvCxnSpPr>
            <a:cxnSpLocks/>
          </p:cNvCxnSpPr>
          <p:nvPr/>
        </p:nvCxnSpPr>
        <p:spPr>
          <a:xfrm>
            <a:off x="4846320" y="2205742"/>
            <a:ext cx="7134" cy="438912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AD241E9-8CA7-4FB3-83AE-B7A062EC77D2}"/>
              </a:ext>
            </a:extLst>
          </p:cNvPr>
          <p:cNvSpPr txBox="1"/>
          <p:nvPr/>
        </p:nvSpPr>
        <p:spPr>
          <a:xfrm>
            <a:off x="5212080" y="2251780"/>
            <a:ext cx="95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1.201 Å</a:t>
            </a:r>
            <a:r>
              <a:rPr lang="en-US" dirty="0"/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4C00B9-4F9F-43A6-BB82-98DFA80E5E45}"/>
              </a:ext>
            </a:extLst>
          </p:cNvPr>
          <p:cNvSpPr txBox="1"/>
          <p:nvPr/>
        </p:nvSpPr>
        <p:spPr>
          <a:xfrm>
            <a:off x="5212080" y="1801231"/>
            <a:ext cx="95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1.440Å</a:t>
            </a:r>
            <a:r>
              <a:rPr lang="en-US" dirty="0"/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B9C8514-4834-4036-807E-671A925F3CA8}"/>
              </a:ext>
            </a:extLst>
          </p:cNvPr>
          <p:cNvSpPr txBox="1"/>
          <p:nvPr/>
        </p:nvSpPr>
        <p:spPr>
          <a:xfrm>
            <a:off x="1920240" y="2840072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+0.284e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2C315A3-0101-46A0-9BF7-A4B19E85A7CC}"/>
              </a:ext>
            </a:extLst>
          </p:cNvPr>
          <p:cNvSpPr txBox="1"/>
          <p:nvPr/>
        </p:nvSpPr>
        <p:spPr>
          <a:xfrm>
            <a:off x="1992823" y="3752883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-0.020e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EADBB0A-590D-4D32-8F3B-D1A54759E10C}"/>
              </a:ext>
            </a:extLst>
          </p:cNvPr>
          <p:cNvSpPr txBox="1"/>
          <p:nvPr/>
        </p:nvSpPr>
        <p:spPr>
          <a:xfrm>
            <a:off x="1550675" y="4120411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+0.010e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17DEAE7-6D09-43E9-96C7-490908A9AEB3}"/>
              </a:ext>
            </a:extLst>
          </p:cNvPr>
          <p:cNvSpPr txBox="1"/>
          <p:nvPr/>
        </p:nvSpPr>
        <p:spPr>
          <a:xfrm>
            <a:off x="1547606" y="4849881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+0.001e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7342455-485B-4AAE-885A-BDCB739BD923}"/>
              </a:ext>
            </a:extLst>
          </p:cNvPr>
          <p:cNvSpPr txBox="1"/>
          <p:nvPr/>
        </p:nvSpPr>
        <p:spPr>
          <a:xfrm>
            <a:off x="1926906" y="5234738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0.000e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782E67-F3F0-431F-91F9-6B2DA8FD550A}"/>
              </a:ext>
            </a:extLst>
          </p:cNvPr>
          <p:cNvSpPr txBox="1"/>
          <p:nvPr/>
        </p:nvSpPr>
        <p:spPr>
          <a:xfrm>
            <a:off x="1999715" y="5714965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0.000e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3EDCE0-C42A-48D9-8724-862842B0BF60}"/>
              </a:ext>
            </a:extLst>
          </p:cNvPr>
          <p:cNvSpPr txBox="1"/>
          <p:nvPr/>
        </p:nvSpPr>
        <p:spPr>
          <a:xfrm>
            <a:off x="765209" y="1115430"/>
            <a:ext cx="98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charges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2F3310-C6FA-4EF9-81CD-80E14BF02F72}"/>
              </a:ext>
            </a:extLst>
          </p:cNvPr>
          <p:cNvSpPr txBox="1"/>
          <p:nvPr/>
        </p:nvSpPr>
        <p:spPr>
          <a:xfrm>
            <a:off x="1920240" y="2408952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-0.122e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1769DB-F899-4F5C-9E6B-FA5B0A07152C}"/>
              </a:ext>
            </a:extLst>
          </p:cNvPr>
          <p:cNvSpPr txBox="1"/>
          <p:nvPr/>
        </p:nvSpPr>
        <p:spPr>
          <a:xfrm>
            <a:off x="1920240" y="2075407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+0.026e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FA3CBC-20A3-459E-87B7-02B3CD02C1E6}"/>
              </a:ext>
            </a:extLst>
          </p:cNvPr>
          <p:cNvSpPr txBox="1"/>
          <p:nvPr/>
        </p:nvSpPr>
        <p:spPr>
          <a:xfrm>
            <a:off x="1920240" y="1713751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-0.153e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94CAC3-AD6F-4BC2-A45A-3BCDAFEF477C}"/>
              </a:ext>
            </a:extLst>
          </p:cNvPr>
          <p:cNvCxnSpPr>
            <a:cxnSpLocks/>
          </p:cNvCxnSpPr>
          <p:nvPr/>
        </p:nvCxnSpPr>
        <p:spPr>
          <a:xfrm flipH="1">
            <a:off x="9038254" y="2645956"/>
            <a:ext cx="91440" cy="2908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B4F2FC5-2D38-4638-92C1-26C3EB0ABE0C}"/>
              </a:ext>
            </a:extLst>
          </p:cNvPr>
          <p:cNvCxnSpPr/>
          <p:nvPr/>
        </p:nvCxnSpPr>
        <p:spPr>
          <a:xfrm flipH="1">
            <a:off x="9000323" y="3489917"/>
            <a:ext cx="91440" cy="2064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75">
            <a:extLst>
              <a:ext uri="{FF2B5EF4-FFF2-40B4-BE49-F238E27FC236}">
                <a16:creationId xmlns:a16="http://schemas.microsoft.com/office/drawing/2014/main" id="{A26B1108-23B7-447E-92B3-8996CC94AA7E}"/>
              </a:ext>
            </a:extLst>
          </p:cNvPr>
          <p:cNvSpPr/>
          <p:nvPr/>
        </p:nvSpPr>
        <p:spPr>
          <a:xfrm rot="6329484">
            <a:off x="8940978" y="5284043"/>
            <a:ext cx="194553" cy="245976"/>
          </a:xfrm>
          <a:prstGeom prst="arc">
            <a:avLst>
              <a:gd name="adj1" fmla="val 20218390"/>
              <a:gd name="adj2" fmla="val 0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1FA265-C3B3-44B1-AE28-21744CA8C8A5}"/>
              </a:ext>
            </a:extLst>
          </p:cNvPr>
          <p:cNvSpPr txBox="1"/>
          <p:nvPr/>
        </p:nvSpPr>
        <p:spPr>
          <a:xfrm>
            <a:off x="8749345" y="5554167"/>
            <a:ext cx="66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0.54°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78C00EC-17F7-483C-8B15-8E3DF2898C13}"/>
              </a:ext>
            </a:extLst>
          </p:cNvPr>
          <p:cNvCxnSpPr>
            <a:cxnSpLocks/>
          </p:cNvCxnSpPr>
          <p:nvPr/>
        </p:nvCxnSpPr>
        <p:spPr>
          <a:xfrm>
            <a:off x="4572000" y="3096492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7A84071-62AF-4E8A-B80D-B84477E9E969}"/>
              </a:ext>
            </a:extLst>
          </p:cNvPr>
          <p:cNvCxnSpPr>
            <a:cxnSpLocks/>
          </p:cNvCxnSpPr>
          <p:nvPr/>
        </p:nvCxnSpPr>
        <p:spPr>
          <a:xfrm>
            <a:off x="4526280" y="2621112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3EAAECE-0C7B-4C8D-879C-DE14E1805455}"/>
              </a:ext>
            </a:extLst>
          </p:cNvPr>
          <p:cNvCxnSpPr>
            <a:cxnSpLocks/>
          </p:cNvCxnSpPr>
          <p:nvPr/>
        </p:nvCxnSpPr>
        <p:spPr>
          <a:xfrm>
            <a:off x="4572000" y="1766052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8082BE4-489C-4502-858C-DF9339EE7766}"/>
              </a:ext>
            </a:extLst>
          </p:cNvPr>
          <p:cNvCxnSpPr>
            <a:cxnSpLocks/>
          </p:cNvCxnSpPr>
          <p:nvPr/>
        </p:nvCxnSpPr>
        <p:spPr>
          <a:xfrm>
            <a:off x="4572000" y="2621112"/>
            <a:ext cx="64008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91E919F-11BE-429E-B8B6-5DD245019F12}"/>
              </a:ext>
            </a:extLst>
          </p:cNvPr>
          <p:cNvCxnSpPr>
            <a:cxnSpLocks/>
          </p:cNvCxnSpPr>
          <p:nvPr/>
        </p:nvCxnSpPr>
        <p:spPr>
          <a:xfrm>
            <a:off x="4553712" y="1645920"/>
            <a:ext cx="676656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392A641-C7C7-4296-AD31-2AA4ABE8DC76}"/>
              </a:ext>
            </a:extLst>
          </p:cNvPr>
          <p:cNvCxnSpPr>
            <a:cxnSpLocks/>
          </p:cNvCxnSpPr>
          <p:nvPr/>
        </p:nvCxnSpPr>
        <p:spPr>
          <a:xfrm>
            <a:off x="4846320" y="1479250"/>
            <a:ext cx="0" cy="18288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BB0A6A5-D77F-4651-B50A-DF6FD6EC96E8}"/>
              </a:ext>
            </a:extLst>
          </p:cNvPr>
          <p:cNvCxnSpPr>
            <a:cxnSpLocks/>
          </p:cNvCxnSpPr>
          <p:nvPr/>
        </p:nvCxnSpPr>
        <p:spPr>
          <a:xfrm>
            <a:off x="4846320" y="2602328"/>
            <a:ext cx="0" cy="47548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768C793-8881-4D79-80C8-2D1424F72F76}"/>
              </a:ext>
            </a:extLst>
          </p:cNvPr>
          <p:cNvCxnSpPr>
            <a:cxnSpLocks/>
          </p:cNvCxnSpPr>
          <p:nvPr/>
        </p:nvCxnSpPr>
        <p:spPr>
          <a:xfrm flipH="1">
            <a:off x="4846320" y="3096492"/>
            <a:ext cx="0" cy="252939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D7F6695A-D4EC-43B4-A7B3-4888F61AC39E}"/>
              </a:ext>
            </a:extLst>
          </p:cNvPr>
          <p:cNvSpPr txBox="1"/>
          <p:nvPr/>
        </p:nvSpPr>
        <p:spPr>
          <a:xfrm>
            <a:off x="5212080" y="2664014"/>
            <a:ext cx="95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1.804 Å</a:t>
            </a:r>
            <a:r>
              <a:rPr lang="en-US" dirty="0"/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0CBCD1C-5222-4126-A264-07D186FE9250}"/>
              </a:ext>
            </a:extLst>
          </p:cNvPr>
          <p:cNvSpPr txBox="1"/>
          <p:nvPr/>
        </p:nvSpPr>
        <p:spPr>
          <a:xfrm>
            <a:off x="5212079" y="3081896"/>
            <a:ext cx="181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0.795Å (+2.28%)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CA95345-3C67-4C86-A54C-C28E51672246}"/>
              </a:ext>
            </a:extLst>
          </p:cNvPr>
          <p:cNvSpPr txBox="1"/>
          <p:nvPr/>
        </p:nvSpPr>
        <p:spPr>
          <a:xfrm>
            <a:off x="5212080" y="1479250"/>
            <a:ext cx="95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0.403Å</a:t>
            </a:r>
            <a:r>
              <a:rPr lang="en-US" dirty="0"/>
              <a:t> 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82CC60E-B134-4817-A84C-1BBE94AE346F}"/>
              </a:ext>
            </a:extLst>
          </p:cNvPr>
          <p:cNvCxnSpPr>
            <a:cxnSpLocks/>
          </p:cNvCxnSpPr>
          <p:nvPr/>
        </p:nvCxnSpPr>
        <p:spPr>
          <a:xfrm>
            <a:off x="4846320" y="1631650"/>
            <a:ext cx="0" cy="18288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E59293AA-55D0-4BEC-A576-1BA185AE049E}"/>
              </a:ext>
            </a:extLst>
          </p:cNvPr>
          <p:cNvSpPr txBox="1"/>
          <p:nvPr/>
        </p:nvSpPr>
        <p:spPr>
          <a:xfrm>
            <a:off x="1230676" y="3246855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-0.159e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2233039-ABDE-47A5-AF13-60ACD4C9B59F}"/>
              </a:ext>
            </a:extLst>
          </p:cNvPr>
          <p:cNvSpPr txBox="1"/>
          <p:nvPr/>
        </p:nvSpPr>
        <p:spPr>
          <a:xfrm>
            <a:off x="669324" y="2685886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-0.117e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BA7C64E-39F7-4486-8EBF-C6CD9480988E}"/>
              </a:ext>
            </a:extLst>
          </p:cNvPr>
          <p:cNvSpPr txBox="1"/>
          <p:nvPr/>
        </p:nvSpPr>
        <p:spPr>
          <a:xfrm>
            <a:off x="6561889" y="1801231"/>
            <a:ext cx="161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b="1" baseline="-25000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  <a:t>-H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= 1.093 Å</a:t>
            </a:r>
          </a:p>
        </p:txBody>
      </p:sp>
      <p:sp>
        <p:nvSpPr>
          <p:cNvPr id="110" name="Arc 109">
            <a:extLst>
              <a:ext uri="{FF2B5EF4-FFF2-40B4-BE49-F238E27FC236}">
                <a16:creationId xmlns:a16="http://schemas.microsoft.com/office/drawing/2014/main" id="{FD0F23E7-3B98-430F-9E41-A340EB98425F}"/>
              </a:ext>
            </a:extLst>
          </p:cNvPr>
          <p:cNvSpPr/>
          <p:nvPr/>
        </p:nvSpPr>
        <p:spPr>
          <a:xfrm rot="5643812">
            <a:off x="2770556" y="1615018"/>
            <a:ext cx="428673" cy="381086"/>
          </a:xfrm>
          <a:prstGeom prst="arc">
            <a:avLst>
              <a:gd name="adj1" fmla="val 14008284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919AC93-D67F-440A-983C-3DC79FD3B43E}"/>
              </a:ext>
            </a:extLst>
          </p:cNvPr>
          <p:cNvSpPr txBox="1"/>
          <p:nvPr/>
        </p:nvSpPr>
        <p:spPr>
          <a:xfrm>
            <a:off x="3089968" y="1893866"/>
            <a:ext cx="805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111.61°</a:t>
            </a:r>
          </a:p>
        </p:txBody>
      </p:sp>
      <p:sp>
        <p:nvSpPr>
          <p:cNvPr id="112" name="Arrow: Up 111">
            <a:extLst>
              <a:ext uri="{FF2B5EF4-FFF2-40B4-BE49-F238E27FC236}">
                <a16:creationId xmlns:a16="http://schemas.microsoft.com/office/drawing/2014/main" id="{70C58FAE-51C9-4A33-9448-C496E4192D6D}"/>
              </a:ext>
            </a:extLst>
          </p:cNvPr>
          <p:cNvSpPr/>
          <p:nvPr/>
        </p:nvSpPr>
        <p:spPr>
          <a:xfrm>
            <a:off x="1338735" y="2579719"/>
            <a:ext cx="222879" cy="482653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0053443-9D20-4CD0-9BA8-E4D5CD2EC266}"/>
              </a:ext>
            </a:extLst>
          </p:cNvPr>
          <p:cNvSpPr txBox="1"/>
          <p:nvPr/>
        </p:nvSpPr>
        <p:spPr>
          <a:xfrm>
            <a:off x="1920240" y="1273894"/>
            <a:ext cx="8054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+0.044e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03A38-0484-422F-AC56-0438886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DF0A9F-66B7-4A19-AE97-815BBD3C5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3" t="10693" r="52160" b="33076"/>
          <a:stretch/>
        </p:blipFill>
        <p:spPr>
          <a:xfrm>
            <a:off x="8659187" y="1743482"/>
            <a:ext cx="2375610" cy="4527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467FB7-2801-4AE2-BD54-7B01300E5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2" t="11028" r="53025" b="37751"/>
          <a:stretch/>
        </p:blipFill>
        <p:spPr>
          <a:xfrm>
            <a:off x="6167716" y="1779494"/>
            <a:ext cx="2277018" cy="4123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0DF33C-814E-41DC-A83B-910D2DE52A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16" t="10916" r="53313" b="42540"/>
          <a:stretch/>
        </p:blipFill>
        <p:spPr>
          <a:xfrm>
            <a:off x="3601253" y="1779494"/>
            <a:ext cx="2294944" cy="3747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68855-73EB-4E92-AED2-B22F9CBC56FA}"/>
              </a:ext>
            </a:extLst>
          </p:cNvPr>
          <p:cNvSpPr txBox="1"/>
          <p:nvPr/>
        </p:nvSpPr>
        <p:spPr>
          <a:xfrm>
            <a:off x="2904565" y="587360"/>
            <a:ext cx="585216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/>
              <a:t>1s-Si  DOSSs for 12 layer  Si [111] slab: </a:t>
            </a:r>
          </a:p>
          <a:p>
            <a:pPr algn="ctr"/>
            <a:r>
              <a:rPr lang="en-US" sz="2800" b="1" dirty="0"/>
              <a:t>comparison for different adsorbates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EC05DF-2628-4892-8198-1333EEFCF2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80" t="11395" r="52304" b="48270"/>
          <a:stretch/>
        </p:blipFill>
        <p:spPr>
          <a:xfrm>
            <a:off x="1082832" y="1805314"/>
            <a:ext cx="2303968" cy="3247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E2F664-1896-40D2-A248-F31D16D5A84F}"/>
              </a:ext>
            </a:extLst>
          </p:cNvPr>
          <p:cNvSpPr txBox="1"/>
          <p:nvPr/>
        </p:nvSpPr>
        <p:spPr>
          <a:xfrm>
            <a:off x="1963271" y="1488725"/>
            <a:ext cx="44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947992-99C9-4543-A15F-531734E4F371}"/>
              </a:ext>
            </a:extLst>
          </p:cNvPr>
          <p:cNvSpPr txBox="1"/>
          <p:nvPr/>
        </p:nvSpPr>
        <p:spPr>
          <a:xfrm>
            <a:off x="4524607" y="1457809"/>
            <a:ext cx="79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-CH</a:t>
            </a:r>
            <a:r>
              <a:rPr lang="en-US" baseline="-250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77BCF7-7F76-492A-B26E-C8F32FA13996}"/>
              </a:ext>
            </a:extLst>
          </p:cNvPr>
          <p:cNvSpPr txBox="1"/>
          <p:nvPr/>
        </p:nvSpPr>
        <p:spPr>
          <a:xfrm>
            <a:off x="6811354" y="1457809"/>
            <a:ext cx="114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dirty="0"/>
              <a:t>C-H</a:t>
            </a:r>
            <a:endParaRPr lang="en-US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A4C49E-6872-40AF-851F-86A991C148A9}"/>
              </a:ext>
            </a:extLst>
          </p:cNvPr>
          <p:cNvSpPr txBox="1"/>
          <p:nvPr/>
        </p:nvSpPr>
        <p:spPr>
          <a:xfrm>
            <a:off x="9287435" y="1457809"/>
            <a:ext cx="114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dirty="0"/>
              <a:t>C-CH</a:t>
            </a:r>
            <a:r>
              <a:rPr lang="en-US" baseline="-25000" dirty="0"/>
              <a:t>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351A3-24AA-4BFA-B4D3-F34B2F2C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13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5129</TotalTime>
  <Words>974</Words>
  <Application>Microsoft Office PowerPoint</Application>
  <PresentationFormat>Widescreen</PresentationFormat>
  <Paragraphs>203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Garamond</vt:lpstr>
      <vt:lpstr>Times New Roman</vt:lpstr>
      <vt:lpstr>Organic</vt:lpstr>
      <vt:lpstr>Исследование структуры Si(111) поверхности, терминированной атомами H, метиловыми, этиниловыми и пропиниловыми группами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Heifets</dc:creator>
  <cp:lastModifiedBy>Eugene Heifets</cp:lastModifiedBy>
  <cp:revision>86</cp:revision>
  <dcterms:created xsi:type="dcterms:W3CDTF">2018-09-04T08:16:56Z</dcterms:created>
  <dcterms:modified xsi:type="dcterms:W3CDTF">2018-09-07T23:14:46Z</dcterms:modified>
</cp:coreProperties>
</file>