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34"/>
  </p:notesMasterIdLst>
  <p:sldIdLst>
    <p:sldId id="333" r:id="rId2"/>
    <p:sldId id="285" r:id="rId3"/>
    <p:sldId id="297" r:id="rId4"/>
    <p:sldId id="291" r:id="rId5"/>
    <p:sldId id="311" r:id="rId6"/>
    <p:sldId id="326" r:id="rId7"/>
    <p:sldId id="327" r:id="rId8"/>
    <p:sldId id="328" r:id="rId9"/>
    <p:sldId id="329" r:id="rId10"/>
    <p:sldId id="299" r:id="rId11"/>
    <p:sldId id="310" r:id="rId12"/>
    <p:sldId id="302" r:id="rId13"/>
    <p:sldId id="305" r:id="rId14"/>
    <p:sldId id="308" r:id="rId15"/>
    <p:sldId id="298" r:id="rId16"/>
    <p:sldId id="336" r:id="rId17"/>
    <p:sldId id="334" r:id="rId18"/>
    <p:sldId id="335" r:id="rId19"/>
    <p:sldId id="281" r:id="rId20"/>
    <p:sldId id="325" r:id="rId21"/>
    <p:sldId id="320" r:id="rId22"/>
    <p:sldId id="300" r:id="rId23"/>
    <p:sldId id="307" r:id="rId24"/>
    <p:sldId id="301" r:id="rId25"/>
    <p:sldId id="330" r:id="rId26"/>
    <p:sldId id="331" r:id="rId27"/>
    <p:sldId id="332" r:id="rId28"/>
    <p:sldId id="324" r:id="rId29"/>
    <p:sldId id="316" r:id="rId30"/>
    <p:sldId id="317" r:id="rId31"/>
    <p:sldId id="318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ABABAB"/>
    <a:srgbClr val="41719C"/>
    <a:srgbClr val="F38543"/>
    <a:srgbClr val="64A1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31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0" y="9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oleObject" Target="file:///E:\Dropbox\SkolTech\seminar\data_hardness.xlsx" TargetMode="Externa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D:\Cloud\work\SkolTech\WB\WB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D:\Cloud\work\SkolTech\WB\pres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D:\Cloud\work\SkolTech\WB\pr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v>Lyakhov-Oganov model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Лист1!$A$2:$A$18</c:f>
              <c:numCache>
                <c:formatCode>General</c:formatCode>
                <c:ptCount val="1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</c:numCache>
            </c:numRef>
          </c:xVal>
          <c:yVal>
            <c:numRef>
              <c:f>Лист1!$E$2:$E$18</c:f>
              <c:numCache>
                <c:formatCode>General</c:formatCode>
                <c:ptCount val="17"/>
                <c:pt idx="0">
                  <c:v>21.5</c:v>
                </c:pt>
                <c:pt idx="1">
                  <c:v>22.9</c:v>
                </c:pt>
                <c:pt idx="2">
                  <c:v>28.6</c:v>
                </c:pt>
                <c:pt idx="3">
                  <c:v>34.1</c:v>
                </c:pt>
                <c:pt idx="4">
                  <c:v>32.9</c:v>
                </c:pt>
                <c:pt idx="5">
                  <c:v>24.8</c:v>
                </c:pt>
                <c:pt idx="6">
                  <c:v>33.1</c:v>
                </c:pt>
                <c:pt idx="7">
                  <c:v>24.5</c:v>
                </c:pt>
                <c:pt idx="8">
                  <c:v>31.5</c:v>
                </c:pt>
                <c:pt idx="9">
                  <c:v>21.5</c:v>
                </c:pt>
                <c:pt idx="10">
                  <c:v>34.80000000000001</c:v>
                </c:pt>
                <c:pt idx="11">
                  <c:v>34.6</c:v>
                </c:pt>
                <c:pt idx="12">
                  <c:v>31.3</c:v>
                </c:pt>
                <c:pt idx="13">
                  <c:v>41.0</c:v>
                </c:pt>
                <c:pt idx="14">
                  <c:v>31.6</c:v>
                </c:pt>
                <c:pt idx="15">
                  <c:v>59.5</c:v>
                </c:pt>
                <c:pt idx="16">
                  <c:v>44.4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6EA-4913-83AD-7080BA8B668E}"/>
            </c:ext>
          </c:extLst>
        </c:ser>
        <c:ser>
          <c:idx val="0"/>
          <c:order val="1"/>
          <c:tx>
            <c:v>Gao's model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Лист1!$A$2:$A$18</c:f>
              <c:numCache>
                <c:formatCode>General</c:formatCode>
                <c:ptCount val="1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</c:numCache>
            </c:numRef>
          </c:xVal>
          <c:yVal>
            <c:numRef>
              <c:f>Лист1!$C$2:$C$18</c:f>
              <c:numCache>
                <c:formatCode>General</c:formatCode>
                <c:ptCount val="17"/>
                <c:pt idx="0">
                  <c:v>28.1</c:v>
                </c:pt>
                <c:pt idx="1">
                  <c:v>26.2</c:v>
                </c:pt>
                <c:pt idx="2">
                  <c:v>32.6</c:v>
                </c:pt>
                <c:pt idx="3">
                  <c:v>32.9</c:v>
                </c:pt>
                <c:pt idx="4">
                  <c:v>36.6</c:v>
                </c:pt>
                <c:pt idx="5">
                  <c:v>23.6</c:v>
                </c:pt>
                <c:pt idx="6">
                  <c:v>25.1</c:v>
                </c:pt>
                <c:pt idx="7">
                  <c:v>27.3</c:v>
                </c:pt>
                <c:pt idx="8">
                  <c:v>26.6</c:v>
                </c:pt>
                <c:pt idx="9">
                  <c:v>24.8</c:v>
                </c:pt>
                <c:pt idx="10">
                  <c:v>35.80000000000001</c:v>
                </c:pt>
                <c:pt idx="11">
                  <c:v>36.80000000000001</c:v>
                </c:pt>
                <c:pt idx="12">
                  <c:v>31.8</c:v>
                </c:pt>
                <c:pt idx="13">
                  <c:v>37.9</c:v>
                </c:pt>
                <c:pt idx="14">
                  <c:v>46.8</c:v>
                </c:pt>
                <c:pt idx="15">
                  <c:v>57.2</c:v>
                </c:pt>
                <c:pt idx="16">
                  <c:v>46.3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6EA-4913-83AD-7080BA8B668E}"/>
            </c:ext>
          </c:extLst>
        </c:ser>
        <c:ser>
          <c:idx val="1"/>
          <c:order val="2"/>
          <c:tx>
            <c:v>Chen's model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Лист1!$A$2:$A$18</c:f>
              <c:numCache>
                <c:formatCode>General</c:formatCode>
                <c:ptCount val="1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</c:numCache>
            </c:numRef>
          </c:xVal>
          <c:yVal>
            <c:numRef>
              <c:f>Лист1!$D$2:$D$18</c:f>
              <c:numCache>
                <c:formatCode>General</c:formatCode>
                <c:ptCount val="17"/>
                <c:pt idx="0">
                  <c:v>22.6</c:v>
                </c:pt>
                <c:pt idx="1">
                  <c:v>27.9</c:v>
                </c:pt>
                <c:pt idx="2">
                  <c:v>33.2</c:v>
                </c:pt>
                <c:pt idx="3">
                  <c:v>28.1</c:v>
                </c:pt>
                <c:pt idx="4">
                  <c:v>47.6</c:v>
                </c:pt>
                <c:pt idx="5">
                  <c:v>16.6</c:v>
                </c:pt>
                <c:pt idx="6">
                  <c:v>7.2</c:v>
                </c:pt>
                <c:pt idx="7">
                  <c:v>21.6</c:v>
                </c:pt>
                <c:pt idx="8">
                  <c:v>16.7</c:v>
                </c:pt>
                <c:pt idx="9">
                  <c:v>14.1</c:v>
                </c:pt>
                <c:pt idx="10">
                  <c:v>21.4</c:v>
                </c:pt>
                <c:pt idx="11">
                  <c:v>28.2</c:v>
                </c:pt>
                <c:pt idx="12">
                  <c:v>15.0</c:v>
                </c:pt>
                <c:pt idx="13">
                  <c:v>11.0</c:v>
                </c:pt>
                <c:pt idx="14">
                  <c:v>2.2</c:v>
                </c:pt>
                <c:pt idx="15">
                  <c:v>12.5</c:v>
                </c:pt>
                <c:pt idx="16">
                  <c:v>29.5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6EA-4913-83AD-7080BA8B668E}"/>
            </c:ext>
          </c:extLst>
        </c:ser>
        <c:ser>
          <c:idx val="3"/>
          <c:order val="3"/>
          <c:tx>
            <c:v>regions</c:v>
          </c:tx>
          <c:spPr>
            <a:ln w="158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xVal>
            <c:numRef>
              <c:f>Лист1!$C$22:$C$29</c:f>
              <c:numCache>
                <c:formatCode>General</c:formatCode>
                <c:ptCount val="8"/>
                <c:pt idx="0">
                  <c:v>6.0</c:v>
                </c:pt>
                <c:pt idx="1">
                  <c:v>6.0</c:v>
                </c:pt>
                <c:pt idx="3">
                  <c:v>10.0</c:v>
                </c:pt>
                <c:pt idx="4">
                  <c:v>10.0</c:v>
                </c:pt>
              </c:numCache>
            </c:numRef>
          </c:xVal>
          <c:yVal>
            <c:numRef>
              <c:f>Лист1!$D$22:$D$29</c:f>
              <c:numCache>
                <c:formatCode>General</c:formatCode>
                <c:ptCount val="8"/>
                <c:pt idx="0">
                  <c:v>0.0</c:v>
                </c:pt>
                <c:pt idx="1">
                  <c:v>60.0</c:v>
                </c:pt>
                <c:pt idx="3">
                  <c:v>0.0</c:v>
                </c:pt>
                <c:pt idx="4">
                  <c:v>60.0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6EA-4913-83AD-7080BA8B668E}"/>
            </c:ext>
          </c:extLst>
        </c:ser>
        <c:ser>
          <c:idx val="4"/>
          <c:order val="4"/>
          <c:tx>
            <c:v>experiment</c:v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ash"/>
            <c:size val="8"/>
            <c:spPr>
              <a:solidFill>
                <a:schemeClr val="tx1"/>
              </a:solidFill>
              <a:ln w="9525">
                <a:noFill/>
                <a:round/>
              </a:ln>
              <a:effectLst/>
            </c:spPr>
          </c:marker>
          <c:xVal>
            <c:numRef>
              <c:f>Лист1!$H$2:$H$18</c:f>
              <c:numCache>
                <c:formatCode>General</c:formatCode>
                <c:ptCount val="17"/>
                <c:pt idx="0">
                  <c:v>3.0</c:v>
                </c:pt>
                <c:pt idx="1">
                  <c:v>3.0</c:v>
                </c:pt>
                <c:pt idx="3">
                  <c:v>4.0</c:v>
                </c:pt>
                <c:pt idx="4">
                  <c:v>4.0</c:v>
                </c:pt>
                <c:pt idx="6">
                  <c:v>5.0</c:v>
                </c:pt>
                <c:pt idx="7">
                  <c:v>5.0</c:v>
                </c:pt>
                <c:pt idx="9">
                  <c:v>7.0</c:v>
                </c:pt>
                <c:pt idx="10">
                  <c:v>7.0</c:v>
                </c:pt>
                <c:pt idx="12">
                  <c:v>9.0</c:v>
                </c:pt>
                <c:pt idx="13">
                  <c:v>9.0</c:v>
                </c:pt>
                <c:pt idx="15">
                  <c:v>10.0</c:v>
                </c:pt>
                <c:pt idx="16">
                  <c:v>10.0</c:v>
                </c:pt>
              </c:numCache>
            </c:numRef>
          </c:xVal>
          <c:yVal>
            <c:numRef>
              <c:f>Лист1!$I$2:$I$18</c:f>
              <c:numCache>
                <c:formatCode>General</c:formatCode>
                <c:ptCount val="17"/>
                <c:pt idx="0">
                  <c:v>23.0</c:v>
                </c:pt>
                <c:pt idx="1">
                  <c:v>26.0</c:v>
                </c:pt>
                <c:pt idx="3">
                  <c:v>20.0</c:v>
                </c:pt>
                <c:pt idx="4">
                  <c:v>26.0</c:v>
                </c:pt>
                <c:pt idx="6">
                  <c:v>46.0</c:v>
                </c:pt>
                <c:pt idx="7">
                  <c:v>48.0</c:v>
                </c:pt>
                <c:pt idx="9">
                  <c:v>10.0</c:v>
                </c:pt>
                <c:pt idx="10">
                  <c:v>13.0</c:v>
                </c:pt>
                <c:pt idx="12">
                  <c:v>18.0</c:v>
                </c:pt>
                <c:pt idx="13">
                  <c:v>21.0</c:v>
                </c:pt>
                <c:pt idx="15">
                  <c:v>13.0</c:v>
                </c:pt>
                <c:pt idx="16">
                  <c:v>15.0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6EA-4913-83AD-7080BA8B668E}"/>
            </c:ext>
          </c:extLst>
        </c:ser>
        <c:ser>
          <c:idx val="5"/>
          <c:order val="5"/>
          <c:tx>
            <c:v>theory</c:v>
          </c:tx>
          <c:spPr>
            <a:ln w="22225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9525">
                <a:solidFill>
                  <a:srgbClr val="000000"/>
                </a:solidFill>
                <a:round/>
              </a:ln>
              <a:effectLst/>
            </c:spPr>
          </c:marker>
          <c:xVal>
            <c:numRef>
              <c:f>Лист1!$K$2:$K$12</c:f>
              <c:numCache>
                <c:formatCode>General</c:formatCode>
                <c:ptCount val="11"/>
                <c:pt idx="0">
                  <c:v>5.0</c:v>
                </c:pt>
                <c:pt idx="2">
                  <c:v>5.0</c:v>
                </c:pt>
                <c:pt idx="4">
                  <c:v>7.0</c:v>
                </c:pt>
                <c:pt idx="6">
                  <c:v>9.0</c:v>
                </c:pt>
                <c:pt idx="8">
                  <c:v>10.0</c:v>
                </c:pt>
                <c:pt idx="10">
                  <c:v>17.0</c:v>
                </c:pt>
              </c:numCache>
            </c:numRef>
          </c:xVal>
          <c:yVal>
            <c:numRef>
              <c:f>Лист1!$L$2:$L$12</c:f>
              <c:numCache>
                <c:formatCode>General</c:formatCode>
                <c:ptCount val="11"/>
                <c:pt idx="0">
                  <c:v>46.8</c:v>
                </c:pt>
                <c:pt idx="2">
                  <c:v>48.0</c:v>
                </c:pt>
                <c:pt idx="4">
                  <c:v>18.3</c:v>
                </c:pt>
                <c:pt idx="6">
                  <c:v>20.9</c:v>
                </c:pt>
                <c:pt idx="8">
                  <c:v>13.2</c:v>
                </c:pt>
                <c:pt idx="10">
                  <c:v>45.9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6EA-4913-83AD-7080BA8B6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971760"/>
        <c:axId val="2115108832"/>
      </c:scatterChart>
      <c:valAx>
        <c:axId val="21159717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115108832"/>
        <c:crosses val="autoZero"/>
        <c:crossBetween val="midCat"/>
        <c:majorUnit val="1.0"/>
      </c:valAx>
      <c:valAx>
        <c:axId val="2115108832"/>
        <c:scaling>
          <c:orientation val="minMax"/>
          <c:max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971760"/>
        <c:crosses val="autoZero"/>
        <c:crossBetween val="midCat"/>
        <c:majorUnit val="5.0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00577864750657387"/>
          <c:y val="0.0157783608270926"/>
          <c:w val="0.989920173647939"/>
          <c:h val="0.1420325800373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27565646454905"/>
          <c:y val="0.025462962962963"/>
          <c:w val="0.9522106764225"/>
          <c:h val="0.905200313502479"/>
        </c:manualLayout>
      </c:layout>
      <c:barChart>
        <c:barDir val="col"/>
        <c:grouping val="clustered"/>
        <c:varyColors val="0"/>
        <c:ser>
          <c:idx val="0"/>
          <c:order val="0"/>
          <c:tx>
            <c:v>H_C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strRef>
              <c:f>all_data!$A$2:$A$14</c:f>
              <c:strCache>
                <c:ptCount val="13"/>
                <c:pt idx="0">
                  <c:v>W</c:v>
                </c:pt>
                <c:pt idx="1">
                  <c:v>W4B3</c:v>
                </c:pt>
                <c:pt idx="2">
                  <c:v>W6B5</c:v>
                </c:pt>
                <c:pt idx="3">
                  <c:v>W8B7</c:v>
                </c:pt>
                <c:pt idx="4">
                  <c:v>WB</c:v>
                </c:pt>
                <c:pt idx="5">
                  <c:v>W4B7</c:v>
                </c:pt>
                <c:pt idx="6">
                  <c:v>WB2</c:v>
                </c:pt>
                <c:pt idx="7">
                  <c:v>WB3</c:v>
                </c:pt>
                <c:pt idx="8">
                  <c:v>WB5</c:v>
                </c:pt>
                <c:pt idx="9">
                  <c:v>W3B2</c:v>
                </c:pt>
                <c:pt idx="10">
                  <c:v>B</c:v>
                </c:pt>
                <c:pt idx="11">
                  <c:v>Diamond</c:v>
                </c:pt>
                <c:pt idx="12">
                  <c:v>c-BN</c:v>
                </c:pt>
              </c:strCache>
            </c:strRef>
          </c:cat>
          <c:val>
            <c:numRef>
              <c:f>all_data!$O$2:$O$14</c:f>
              <c:numCache>
                <c:formatCode>General</c:formatCode>
                <c:ptCount val="13"/>
                <c:pt idx="0">
                  <c:v>14.7127862795884</c:v>
                </c:pt>
                <c:pt idx="1">
                  <c:v>22.6803</c:v>
                </c:pt>
                <c:pt idx="2">
                  <c:v>21.6950339623023</c:v>
                </c:pt>
                <c:pt idx="3">
                  <c:v>19.9701</c:v>
                </c:pt>
                <c:pt idx="4">
                  <c:v>22.6572786721457</c:v>
                </c:pt>
                <c:pt idx="5">
                  <c:v>34.3311169936101</c:v>
                </c:pt>
                <c:pt idx="6">
                  <c:v>40.8128</c:v>
                </c:pt>
                <c:pt idx="7">
                  <c:v>30.0366122047665</c:v>
                </c:pt>
                <c:pt idx="8">
                  <c:v>42.681293966902</c:v>
                </c:pt>
                <c:pt idx="9">
                  <c:v>15.2916907227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CE-48D9-9662-951DDEF26381}"/>
            </c:ext>
          </c:extLst>
        </c:ser>
        <c:ser>
          <c:idx val="1"/>
          <c:order val="1"/>
          <c:tx>
            <c:v>H_LO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strRef>
              <c:f>all_data!$A$2:$A$14</c:f>
              <c:strCache>
                <c:ptCount val="13"/>
                <c:pt idx="0">
                  <c:v>W</c:v>
                </c:pt>
                <c:pt idx="1">
                  <c:v>W4B3</c:v>
                </c:pt>
                <c:pt idx="2">
                  <c:v>W6B5</c:v>
                </c:pt>
                <c:pt idx="3">
                  <c:v>W8B7</c:v>
                </c:pt>
                <c:pt idx="4">
                  <c:v>WB</c:v>
                </c:pt>
                <c:pt idx="5">
                  <c:v>W4B7</c:v>
                </c:pt>
                <c:pt idx="6">
                  <c:v>WB2</c:v>
                </c:pt>
                <c:pt idx="7">
                  <c:v>WB3</c:v>
                </c:pt>
                <c:pt idx="8">
                  <c:v>WB5</c:v>
                </c:pt>
                <c:pt idx="9">
                  <c:v>W3B2</c:v>
                </c:pt>
                <c:pt idx="10">
                  <c:v>B</c:v>
                </c:pt>
                <c:pt idx="11">
                  <c:v>Diamond</c:v>
                </c:pt>
                <c:pt idx="12">
                  <c:v>c-BN</c:v>
                </c:pt>
              </c:strCache>
            </c:strRef>
          </c:cat>
          <c:val>
            <c:numRef>
              <c:f>all_data!$Q$2:$Q$14</c:f>
              <c:numCache>
                <c:formatCode>General</c:formatCode>
                <c:ptCount val="13"/>
                <c:pt idx="0">
                  <c:v>17.514</c:v>
                </c:pt>
                <c:pt idx="1">
                  <c:v>17.553671</c:v>
                </c:pt>
                <c:pt idx="2">
                  <c:v>17.59184399999999</c:v>
                </c:pt>
                <c:pt idx="3">
                  <c:v>16.43828299999998</c:v>
                </c:pt>
                <c:pt idx="4">
                  <c:v>20.74562999999994</c:v>
                </c:pt>
                <c:pt idx="5">
                  <c:v>24.949264</c:v>
                </c:pt>
                <c:pt idx="6">
                  <c:v>30.875296</c:v>
                </c:pt>
                <c:pt idx="7">
                  <c:v>30.079826</c:v>
                </c:pt>
                <c:pt idx="8">
                  <c:v>22.785289</c:v>
                </c:pt>
                <c:pt idx="9">
                  <c:v>17.717944</c:v>
                </c:pt>
                <c:pt idx="10">
                  <c:v>42.955</c:v>
                </c:pt>
                <c:pt idx="11">
                  <c:v>98.0</c:v>
                </c:pt>
                <c:pt idx="12">
                  <c:v>60.0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CE-48D9-9662-951DDEF26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465344"/>
        <c:axId val="2038635728"/>
      </c:barChart>
      <c:catAx>
        <c:axId val="2131465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635728"/>
        <c:crosses val="autoZero"/>
        <c:auto val="1"/>
        <c:lblAlgn val="ctr"/>
        <c:lblOffset val="100"/>
        <c:tickMarkSkip val="1"/>
        <c:noMultiLvlLbl val="1"/>
      </c:catAx>
      <c:valAx>
        <c:axId val="2038635728"/>
        <c:scaling>
          <c:orientation val="minMax"/>
          <c:max val="5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46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1013717110823"/>
          <c:y val="0.00470102463302986"/>
          <c:w val="0.200663562664224"/>
          <c:h val="0.116871271213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5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xVal>
            <c:numRef>
              <c:f>Лист1!$E$52:$E$61</c:f>
              <c:numCache>
                <c:formatCode>General</c:formatCode>
                <c:ptCount val="10"/>
                <c:pt idx="0">
                  <c:v>0.0</c:v>
                </c:pt>
                <c:pt idx="1">
                  <c:v>0.428571428571429</c:v>
                </c:pt>
                <c:pt idx="2">
                  <c:v>0.454545454545454</c:v>
                </c:pt>
                <c:pt idx="3">
                  <c:v>0.466666666666667</c:v>
                </c:pt>
                <c:pt idx="4">
                  <c:v>0.5</c:v>
                </c:pt>
                <c:pt idx="5">
                  <c:v>0.636363636363636</c:v>
                </c:pt>
                <c:pt idx="6">
                  <c:v>0.666666666666667</c:v>
                </c:pt>
                <c:pt idx="7">
                  <c:v>0.75</c:v>
                </c:pt>
                <c:pt idx="8">
                  <c:v>1.0</c:v>
                </c:pt>
                <c:pt idx="9">
                  <c:v>0.833333333333333</c:v>
                </c:pt>
              </c:numCache>
            </c:numRef>
          </c:xVal>
          <c:yVal>
            <c:numRef>
              <c:f>Лист1!$I$52:$I$61</c:f>
              <c:numCache>
                <c:formatCode>General</c:formatCode>
                <c:ptCount val="10"/>
                <c:pt idx="0">
                  <c:v>0.0</c:v>
                </c:pt>
                <c:pt idx="1">
                  <c:v>-0.317550625396951</c:v>
                </c:pt>
                <c:pt idx="2">
                  <c:v>-0.334750161616991</c:v>
                </c:pt>
                <c:pt idx="3">
                  <c:v>-0.338988711279133</c:v>
                </c:pt>
                <c:pt idx="4">
                  <c:v>-0.350525055431133</c:v>
                </c:pt>
                <c:pt idx="5">
                  <c:v>-0.344487531613949</c:v>
                </c:pt>
                <c:pt idx="6">
                  <c:v>-0.336338513846198</c:v>
                </c:pt>
                <c:pt idx="7">
                  <c:v>-0.270050401804819</c:v>
                </c:pt>
                <c:pt idx="8">
                  <c:v>0.0</c:v>
                </c:pt>
                <c:pt idx="9">
                  <c:v>-0.155862183750075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76-4D2C-A2BB-9A494611116F}"/>
            </c:ext>
          </c:extLst>
        </c:ser>
        <c:ser>
          <c:idx val="0"/>
          <c:order val="1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Лист1!$H$63:$H$71</c:f>
              <c:numCache>
                <c:formatCode>General</c:formatCode>
                <c:ptCount val="9"/>
                <c:pt idx="0">
                  <c:v>0.0</c:v>
                </c:pt>
                <c:pt idx="1">
                  <c:v>0.428571428571429</c:v>
                </c:pt>
                <c:pt idx="2">
                  <c:v>0.454545454545454</c:v>
                </c:pt>
                <c:pt idx="3">
                  <c:v>0.466666666666667</c:v>
                </c:pt>
                <c:pt idx="4">
                  <c:v>0.5</c:v>
                </c:pt>
                <c:pt idx="5">
                  <c:v>0.636363636363636</c:v>
                </c:pt>
                <c:pt idx="6">
                  <c:v>0.666666666666667</c:v>
                </c:pt>
                <c:pt idx="7">
                  <c:v>0.75</c:v>
                </c:pt>
                <c:pt idx="8">
                  <c:v>1.0</c:v>
                </c:pt>
              </c:numCache>
            </c:numRef>
          </c:xVal>
          <c:yVal>
            <c:numRef>
              <c:f>Лист1!$I$63:$I$71</c:f>
              <c:numCache>
                <c:formatCode>General</c:formatCode>
                <c:ptCount val="9"/>
                <c:pt idx="0">
                  <c:v>0.0</c:v>
                </c:pt>
                <c:pt idx="1">
                  <c:v>-0.317550625396951</c:v>
                </c:pt>
                <c:pt idx="2">
                  <c:v>-0.334750161616991</c:v>
                </c:pt>
                <c:pt idx="3">
                  <c:v>-0.338988711279133</c:v>
                </c:pt>
                <c:pt idx="4">
                  <c:v>-0.350525055431133</c:v>
                </c:pt>
                <c:pt idx="5">
                  <c:v>-0.344487531613949</c:v>
                </c:pt>
                <c:pt idx="6">
                  <c:v>-0.336338513846198</c:v>
                </c:pt>
                <c:pt idx="7">
                  <c:v>-0.270050401804819</c:v>
                </c:pt>
                <c:pt idx="8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376-4D2C-A2BB-9A4946111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7075328"/>
        <c:axId val="2127081360"/>
      </c:scatterChart>
      <c:valAx>
        <c:axId val="2127075328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081360"/>
        <c:crosses val="autoZero"/>
        <c:crossBetween val="midCat"/>
      </c:valAx>
      <c:valAx>
        <c:axId val="212708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075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5"/>
          <c:order val="0"/>
          <c:tx>
            <c:v>2000K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xVal>
            <c:numRef>
              <c:f>Лист1!$E$52:$E$61</c:f>
              <c:numCache>
                <c:formatCode>General</c:formatCode>
                <c:ptCount val="10"/>
                <c:pt idx="0">
                  <c:v>0.0</c:v>
                </c:pt>
                <c:pt idx="1">
                  <c:v>0.428571428571429</c:v>
                </c:pt>
                <c:pt idx="2">
                  <c:v>0.454545454545454</c:v>
                </c:pt>
                <c:pt idx="3">
                  <c:v>0.466666666666667</c:v>
                </c:pt>
                <c:pt idx="4">
                  <c:v>0.5</c:v>
                </c:pt>
                <c:pt idx="5">
                  <c:v>0.636363636363636</c:v>
                </c:pt>
                <c:pt idx="6">
                  <c:v>0.666666666666667</c:v>
                </c:pt>
                <c:pt idx="7">
                  <c:v>0.75</c:v>
                </c:pt>
                <c:pt idx="8">
                  <c:v>1.0</c:v>
                </c:pt>
                <c:pt idx="9">
                  <c:v>0.833333333333333</c:v>
                </c:pt>
              </c:numCache>
            </c:numRef>
          </c:xVal>
          <c:yVal>
            <c:numRef>
              <c:f>Лист1!$U$52:$U$61</c:f>
              <c:numCache>
                <c:formatCode>General</c:formatCode>
                <c:ptCount val="10"/>
                <c:pt idx="0">
                  <c:v>0.0</c:v>
                </c:pt>
                <c:pt idx="1">
                  <c:v>-0.339345756038698</c:v>
                </c:pt>
                <c:pt idx="2">
                  <c:v>-0.366354558494852</c:v>
                </c:pt>
                <c:pt idx="3">
                  <c:v>-0.372420443092006</c:v>
                </c:pt>
                <c:pt idx="4">
                  <c:v>-0.40650441630923</c:v>
                </c:pt>
                <c:pt idx="5">
                  <c:v>-0.34905473243904</c:v>
                </c:pt>
                <c:pt idx="6">
                  <c:v>-0.349044271956279</c:v>
                </c:pt>
                <c:pt idx="7">
                  <c:v>-0.284506213017473</c:v>
                </c:pt>
                <c:pt idx="8">
                  <c:v>0.0</c:v>
                </c:pt>
                <c:pt idx="9">
                  <c:v>-0.193667473927619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A6-4E8F-9F98-34EEB1E38E40}"/>
            </c:ext>
          </c:extLst>
        </c:ser>
        <c:ser>
          <c:idx val="0"/>
          <c:order val="1"/>
          <c:tx>
            <c:v>convex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Лист1!$T$63:$T$68</c:f>
              <c:numCache>
                <c:formatCode>General</c:formatCode>
                <c:ptCount val="6"/>
                <c:pt idx="0">
                  <c:v>0.0</c:v>
                </c:pt>
                <c:pt idx="1">
                  <c:v>0.5</c:v>
                </c:pt>
                <c:pt idx="2">
                  <c:v>0.666666666666667</c:v>
                </c:pt>
                <c:pt idx="3">
                  <c:v>0.75</c:v>
                </c:pt>
                <c:pt idx="4">
                  <c:v>0.833333333333333</c:v>
                </c:pt>
                <c:pt idx="5">
                  <c:v>1.0</c:v>
                </c:pt>
              </c:numCache>
            </c:numRef>
          </c:xVal>
          <c:yVal>
            <c:numRef>
              <c:f>Лист1!$U$63:$U$68</c:f>
              <c:numCache>
                <c:formatCode>General</c:formatCode>
                <c:ptCount val="6"/>
                <c:pt idx="0">
                  <c:v>0.0</c:v>
                </c:pt>
                <c:pt idx="1">
                  <c:v>-0.40650441630923</c:v>
                </c:pt>
                <c:pt idx="2">
                  <c:v>-0.349044271956279</c:v>
                </c:pt>
                <c:pt idx="3">
                  <c:v>-0.284506213017473</c:v>
                </c:pt>
                <c:pt idx="4">
                  <c:v>-0.193667473927619</c:v>
                </c:pt>
                <c:pt idx="5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1A6-4E8F-9F98-34EEB1E38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400736"/>
        <c:axId val="2130403920"/>
      </c:scatterChart>
      <c:valAx>
        <c:axId val="2130400736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403920"/>
        <c:crosses val="autoZero"/>
        <c:crossBetween val="midCat"/>
      </c:valAx>
      <c:valAx>
        <c:axId val="213040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400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4" Type="http://schemas.openxmlformats.org/officeDocument/2006/relationships/image" Target="../media/image78.wmf"/><Relationship Id="rId5" Type="http://schemas.openxmlformats.org/officeDocument/2006/relationships/image" Target="../media/image79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8FD4-F686-46A7-9F8A-13D0F6E239E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189C-7BF9-4F41-9871-1BBA16A20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9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555A8-AAD4-644E-B29E-D60A5B66C8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8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DDD4A-5491-4FEF-9B70-CEDD2415AEC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1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Open Sans"/>
              </a:rPr>
              <a:t>«Нет», если бы это слово было полным содержанием данной статьи, первой в химической литературе статьи, состоящей из одного слова, то этим можно было бы достаточно надежно охарактеризовать состояние данной области.</a:t>
            </a:r>
            <a:endParaRPr lang="ru-RU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555A8-AAD4-644E-B29E-D60A5B66C8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8D3D-2E33-40FE-950E-1293BC24D3B9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6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0C3-81AD-4257-A5F9-8AAE527069A8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3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A3399-AE01-4AA8-B21E-08C173C87379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01B3D-097C-4D58-AA1B-DF5E6B81AA3B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4DEB-D010-4DD9-BE88-FAEB3905AB4F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02A1-1E27-4234-96C9-7E6DEEB3FA03}" type="datetime1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8EFF-9ACB-497B-AE99-24F34677596D}" type="datetime1">
              <a:rPr lang="en-US" smtClean="0"/>
              <a:t>9/12/18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1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DEB3-5A82-45C3-8F36-71542FDFB37D}" type="datetime1">
              <a:rPr lang="en-US" smtClean="0"/>
              <a:t>9/12/18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1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5A58-B01D-4ED8-8CB7-C504D6975F7C}" type="datetime1">
              <a:rPr lang="en-US" smtClean="0"/>
              <a:t>9/12/18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4D7A-9A26-4458-BCD1-2CE549F7590D}" type="datetime1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2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88BA2-7D49-4768-93A0-5D39ABAD9D82}" type="datetime1">
              <a:rPr lang="en-US" smtClean="0"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61C10-AB03-4D65-8351-8DE3D59764BC}" type="datetime1">
              <a:rPr lang="en-US" smtClean="0"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3A029-CFBD-4355-AC18-74191E5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79.wmf"/><Relationship Id="rId13" Type="http://schemas.openxmlformats.org/officeDocument/2006/relationships/chart" Target="../charts/chart3.xml"/><Relationship Id="rId14" Type="http://schemas.openxmlformats.org/officeDocument/2006/relationships/chart" Target="../charts/chart4.xml"/><Relationship Id="rId15" Type="http://schemas.openxmlformats.org/officeDocument/2006/relationships/image" Target="../media/image126.png"/><Relationship Id="rId16" Type="http://schemas.openxmlformats.org/officeDocument/2006/relationships/image" Target="../media/image470.png"/><Relationship Id="rId17" Type="http://schemas.openxmlformats.org/officeDocument/2006/relationships/image" Target="../media/image1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7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7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2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80.wmf"/><Relationship Id="rId13" Type="http://schemas.openxmlformats.org/officeDocument/2006/relationships/image" Target="../media/image210.png"/><Relationship Id="rId14" Type="http://schemas.openxmlformats.org/officeDocument/2006/relationships/image" Target="../media/image5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60.png"/><Relationship Id="rId5" Type="http://schemas.openxmlformats.org/officeDocument/2006/relationships/image" Target="../media/image170.png"/><Relationship Id="rId6" Type="http://schemas.openxmlformats.org/officeDocument/2006/relationships/image" Target="../media/image180.png"/><Relationship Id="rId7" Type="http://schemas.openxmlformats.org/officeDocument/2006/relationships/image" Target="../media/image190.png"/><Relationship Id="rId8" Type="http://schemas.openxmlformats.org/officeDocument/2006/relationships/image" Target="../media/image200.png"/><Relationship Id="rId9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gif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12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pex.stonybrook.edu/" TargetMode="Externa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4339993" y="3922821"/>
            <a:ext cx="3375115" cy="1381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>
                <a:cs typeface="Arial Narrow"/>
              </a:rPr>
              <a:t>Alexander Kvashnin</a:t>
            </a:r>
            <a:endParaRPr lang="en-US" sz="3200" i="0" dirty="0">
              <a:cs typeface="Arial Narrow"/>
            </a:endParaRPr>
          </a:p>
        </p:txBody>
      </p:sp>
      <p:pic>
        <p:nvPicPr>
          <p:cNvPr id="5" name="Picture 4" descr="SKoltech logo.p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85" y="5955257"/>
            <a:ext cx="2769749" cy="81147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11942" t="20089" r="10857" b="14341"/>
          <a:stretch/>
        </p:blipFill>
        <p:spPr>
          <a:xfrm>
            <a:off x="9285432" y="5657567"/>
            <a:ext cx="2595283" cy="119685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311285" y="1898218"/>
            <a:ext cx="11529690" cy="1374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i="0" dirty="0">
                <a:cs typeface="Arial Narrow"/>
              </a:rPr>
              <a:t>Computational search for new </a:t>
            </a:r>
            <a:endParaRPr lang="en-US" sz="4400" i="0" dirty="0" smtClean="0">
              <a:cs typeface="Arial Narrow"/>
            </a:endParaRPr>
          </a:p>
          <a:p>
            <a:pPr algn="ctr"/>
            <a:r>
              <a:rPr lang="en-US" sz="4400" i="0" dirty="0" smtClean="0">
                <a:solidFill>
                  <a:srgbClr val="FF0000"/>
                </a:solidFill>
                <a:cs typeface="Arial Narrow"/>
              </a:rPr>
              <a:t>super</a:t>
            </a:r>
            <a:r>
              <a:rPr lang="en-US" sz="4400" i="0" dirty="0" smtClean="0">
                <a:cs typeface="Arial Narrow"/>
              </a:rPr>
              <a:t>hard </a:t>
            </a:r>
            <a:r>
              <a:rPr lang="en-US" sz="4400" i="0" dirty="0">
                <a:cs typeface="Arial Narrow"/>
              </a:rPr>
              <a:t>transition metal borides</a:t>
            </a:r>
            <a:endParaRPr lang="ru-RU" sz="4400" i="0" dirty="0"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7117" y="6488668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13.09.2018, Moscow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0" y="-34230"/>
            <a:ext cx="12192000" cy="12890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+mj-lt"/>
              <a:ea typeface="ＭＳ Ｐゴシック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719" y="233593"/>
            <a:ext cx="11611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 Narrow"/>
              </a:rPr>
              <a:t>Atomistic Simulation of Functional Materials» (ASFM-2018 Fall)</a:t>
            </a:r>
          </a:p>
        </p:txBody>
      </p:sp>
    </p:spTree>
    <p:extLst>
      <p:ext uri="{BB962C8B-B14F-4D97-AF65-F5344CB8AC3E}">
        <p14:creationId xmlns:p14="http://schemas.microsoft.com/office/powerpoint/2010/main" val="1890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81" y="1033797"/>
            <a:ext cx="11435729" cy="262380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966" y="-6018"/>
            <a:ext cx="11610233" cy="1325563"/>
          </a:xfrm>
        </p:spPr>
        <p:txBody>
          <a:bodyPr/>
          <a:lstStyle/>
          <a:p>
            <a:r>
              <a:rPr lang="en-US" dirty="0" smtClean="0"/>
              <a:t>Search for new phases in </a:t>
            </a:r>
            <a:r>
              <a:rPr lang="en-US" dirty="0" smtClean="0"/>
              <a:t>Cr-B, Cr-C</a:t>
            </a:r>
            <a:r>
              <a:rPr lang="en-US" dirty="0" smtClean="0"/>
              <a:t>, Cr-N systems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537103" y="3230199"/>
            <a:ext cx="240884" cy="240884"/>
          </a:xfrm>
          <a:prstGeom prst="ellipse">
            <a:avLst/>
          </a:prstGeom>
          <a:noFill/>
          <a:ln w="41275"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856129" y="1835359"/>
            <a:ext cx="240884" cy="240884"/>
          </a:xfrm>
          <a:prstGeom prst="ellipse">
            <a:avLst/>
          </a:prstGeom>
          <a:noFill/>
          <a:ln w="41275"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0842378" y="1360796"/>
            <a:ext cx="240884" cy="240884"/>
          </a:xfrm>
          <a:prstGeom prst="ellipse">
            <a:avLst/>
          </a:prstGeom>
          <a:noFill/>
          <a:ln w="41275"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10</a:t>
            </a:fld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3207560" y="3022513"/>
            <a:ext cx="240884" cy="240884"/>
          </a:xfrm>
          <a:prstGeom prst="ellipse">
            <a:avLst/>
          </a:prstGeom>
          <a:noFill/>
          <a:ln w="41275"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81" y="3698851"/>
            <a:ext cx="11435729" cy="27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5876" y="1648407"/>
            <a:ext cx="4470757" cy="3524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" y="1708087"/>
            <a:ext cx="7311414" cy="33107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00" y="1689657"/>
            <a:ext cx="1514007" cy="1713110"/>
          </a:xfrm>
          <a:prstGeom prst="rect">
            <a:avLst/>
          </a:prstGeom>
          <a:noFill/>
          <a:ln w="38100"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19864" y="3398361"/>
            <a:ext cx="1514007" cy="1713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4831" y="5214454"/>
            <a:ext cx="607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phase, has not been studied before</a:t>
            </a:r>
            <a:endParaRPr lang="ru-RU" sz="2800" dirty="0">
              <a:solidFill>
                <a:srgbClr val="00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831" y="5737674"/>
            <a:ext cx="548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Superhard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material with </a:t>
            </a: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~50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831" y="6260894"/>
            <a:ext cx="450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energy density materials</a:t>
            </a:r>
            <a:endParaRPr lang="ru-RU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11</a:t>
            </a:fld>
            <a:endParaRPr lang="en-US"/>
          </a:p>
        </p:txBody>
      </p:sp>
      <p:sp>
        <p:nvSpPr>
          <p:cNvPr id="19" name="Заголовок 2"/>
          <p:cNvSpPr>
            <a:spLocks noGrp="1"/>
          </p:cNvSpPr>
          <p:nvPr>
            <p:ph type="title"/>
          </p:nvPr>
        </p:nvSpPr>
        <p:spPr>
          <a:xfrm>
            <a:off x="22966" y="-6018"/>
            <a:ext cx="11610233" cy="1325563"/>
          </a:xfrm>
        </p:spPr>
        <p:txBody>
          <a:bodyPr/>
          <a:lstStyle/>
          <a:p>
            <a:r>
              <a:rPr lang="en-US" dirty="0" smtClean="0"/>
              <a:t>Search for new phases in Cr-B , Cr-C, </a:t>
            </a:r>
            <a:r>
              <a:rPr lang="en-US" smtClean="0"/>
              <a:t>Cr-N systems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028225" y="3226356"/>
            <a:ext cx="3010161" cy="194045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33871" y="1560668"/>
            <a:ext cx="235091" cy="460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5" grpId="0"/>
      <p:bldP spid="23" grpId="0"/>
      <p:bldP spid="2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04" y="759203"/>
            <a:ext cx="6750657" cy="5190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54" y="759203"/>
            <a:ext cx="6456459" cy="24610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12</a:t>
            </a:fld>
            <a:endParaRPr lang="en-US"/>
          </a:p>
        </p:txBody>
      </p:sp>
      <p:sp>
        <p:nvSpPr>
          <p:cNvPr id="19" name="Прямоугольник 27"/>
          <p:cNvSpPr/>
          <p:nvPr/>
        </p:nvSpPr>
        <p:spPr>
          <a:xfrm>
            <a:off x="0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27"/>
          <p:cNvSpPr/>
          <p:nvPr/>
        </p:nvSpPr>
        <p:spPr>
          <a:xfrm>
            <a:off x="5890021" y="6160700"/>
            <a:ext cx="5181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Vickers hardness of WB</a:t>
            </a:r>
            <a:r>
              <a:rPr lang="en-US" sz="2800" baseline="-25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45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90"/>
          <a:stretch/>
        </p:blipFill>
        <p:spPr>
          <a:xfrm>
            <a:off x="-1343" y="459963"/>
            <a:ext cx="212208" cy="29658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576" y="3191373"/>
            <a:ext cx="2186608" cy="14471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"/>
          <a:stretch/>
        </p:blipFill>
        <p:spPr>
          <a:xfrm>
            <a:off x="7398820" y="0"/>
            <a:ext cx="4452730" cy="6402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242364" y="3914942"/>
            <a:ext cx="1609186" cy="21560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693568" y="439636"/>
            <a:ext cx="7432200" cy="61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03" y="-202818"/>
            <a:ext cx="337174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W-B</a:t>
            </a:r>
            <a:r>
              <a:rPr lang="en-US" dirty="0"/>
              <a:t>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7009808" y="939399"/>
            <a:ext cx="5035878" cy="41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0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533" y="5777965"/>
            <a:ext cx="5201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[x] J</a:t>
            </a:r>
            <a:r>
              <a:rPr lang="it-IT" dirty="0"/>
              <a:t>. Phase Equilibria 1995, 16 (2), </a:t>
            </a:r>
            <a:r>
              <a:rPr lang="it-IT" dirty="0" smtClean="0"/>
              <a:t>150–161</a:t>
            </a:r>
          </a:p>
          <a:p>
            <a:r>
              <a:rPr lang="it-IT" dirty="0" smtClean="0"/>
              <a:t>[o] </a:t>
            </a:r>
            <a:r>
              <a:rPr lang="it-IT" dirty="0"/>
              <a:t>Sov. Powder Metall. Met. Ceram. 1974, 13 (1), 1–3</a:t>
            </a:r>
            <a:endParaRPr lang="en-US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13</a:t>
            </a:fld>
            <a:endParaRPr lang="en-US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6394" y="17355"/>
            <a:ext cx="12033504" cy="1325563"/>
          </a:xfrm>
        </p:spPr>
        <p:txBody>
          <a:bodyPr/>
          <a:lstStyle/>
          <a:p>
            <a:r>
              <a:rPr lang="en-US" dirty="0" smtClean="0"/>
              <a:t>Temperature stability</a:t>
            </a:r>
            <a:endParaRPr lang="en-US" dirty="0"/>
          </a:p>
        </p:txBody>
      </p:sp>
      <p:sp>
        <p:nvSpPr>
          <p:cNvPr id="19" name="Прямоугольник 27"/>
          <p:cNvSpPr/>
          <p:nvPr/>
        </p:nvSpPr>
        <p:spPr>
          <a:xfrm>
            <a:off x="0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264"/>
            <a:ext cx="12192000" cy="4361471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 flipV="1">
            <a:off x="11529389" y="3180522"/>
            <a:ext cx="159029" cy="159406"/>
            <a:chOff x="7561688" y="300580"/>
            <a:chExt cx="659963" cy="661529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7561690" y="300580"/>
              <a:ext cx="659961" cy="6615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561688" y="300580"/>
              <a:ext cx="655269" cy="6593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 flipV="1">
            <a:off x="5001368" y="3180522"/>
            <a:ext cx="159029" cy="159406"/>
            <a:chOff x="7561688" y="300580"/>
            <a:chExt cx="659963" cy="661529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7561690" y="300580"/>
              <a:ext cx="659961" cy="6615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561688" y="300580"/>
              <a:ext cx="655269" cy="6593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Овал 34"/>
          <p:cNvSpPr/>
          <p:nvPr/>
        </p:nvSpPr>
        <p:spPr>
          <a:xfrm>
            <a:off x="4731221" y="2102694"/>
            <a:ext cx="151075" cy="1510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Овал 35"/>
          <p:cNvSpPr/>
          <p:nvPr/>
        </p:nvSpPr>
        <p:spPr>
          <a:xfrm>
            <a:off x="11020703" y="2102694"/>
            <a:ext cx="151075" cy="1510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14</a:t>
            </a:fld>
            <a:endParaRPr lang="en-US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8496" y="182245"/>
            <a:ext cx="1203350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Temperature dependence of mechanical properties</a:t>
            </a:r>
            <a:endParaRPr lang="en-US" dirty="0"/>
          </a:p>
        </p:txBody>
      </p:sp>
      <p:sp>
        <p:nvSpPr>
          <p:cNvPr id="18" name="Прямоугольник 27"/>
          <p:cNvSpPr/>
          <p:nvPr/>
        </p:nvSpPr>
        <p:spPr>
          <a:xfrm>
            <a:off x="0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49" y="1253744"/>
            <a:ext cx="8658156" cy="51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68573" y="-33941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Hardness vs Fracture toughness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859" y="5894685"/>
            <a:ext cx="5577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Ashby plot may show the material with optimal combination of Vickers hardness and fracture toughness.</a:t>
            </a:r>
          </a:p>
          <a:p>
            <a:pPr algn="just"/>
            <a:r>
              <a:rPr lang="en-US" b="1" dirty="0" smtClean="0"/>
              <a:t>WB</a:t>
            </a:r>
            <a:r>
              <a:rPr lang="en-US" b="1" baseline="-25000" dirty="0" smtClean="0"/>
              <a:t>5</a:t>
            </a:r>
            <a:r>
              <a:rPr lang="en-US" b="1" dirty="0" smtClean="0"/>
              <a:t> is new optimal material</a:t>
            </a:r>
            <a:endParaRPr lang="en-US" b="1" dirty="0"/>
          </a:p>
        </p:txBody>
      </p:sp>
      <p:sp>
        <p:nvSpPr>
          <p:cNvPr id="13" name="Прямоугольник 27"/>
          <p:cNvSpPr/>
          <p:nvPr/>
        </p:nvSpPr>
        <p:spPr>
          <a:xfrm>
            <a:off x="7899735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8" y="916022"/>
            <a:ext cx="5868063" cy="500703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347499" y="2188564"/>
            <a:ext cx="3562968" cy="570539"/>
          </a:xfrm>
          <a:prstGeom prst="straightConnector1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04" y="916022"/>
            <a:ext cx="3917574" cy="231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9" b="5269"/>
          <a:stretch/>
        </p:blipFill>
        <p:spPr bwMode="auto">
          <a:xfrm>
            <a:off x="7069100" y="3280772"/>
            <a:ext cx="4165093" cy="326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4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68573" y="-33941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Hardness vs Fracture toughness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3" y="813857"/>
            <a:ext cx="4715612" cy="310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 descr="C:\A Институт\1 Сколтех 17-18\эксперимент\твердость износ\образцы ВБ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830973" y="4482791"/>
            <a:ext cx="3159357" cy="23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73650" y="3954664"/>
            <a:ext cx="54300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ea typeface="Arial" charset="0"/>
                <a:cs typeface="Arial" charset="0"/>
              </a:rPr>
              <a:t>Samples of new superhard material</a:t>
            </a:r>
          </a:p>
        </p:txBody>
      </p:sp>
      <p:pic>
        <p:nvPicPr>
          <p:cNvPr id="14" name="Рисунок 3" descr="C:\A Институт\1 Сколтех 17-18\эксперимент\твердость износ\16 марта 2018\TC-4.jpg"/>
          <p:cNvPicPr/>
          <p:nvPr/>
        </p:nvPicPr>
        <p:blipFill rotWithShape="1">
          <a:blip r:embed="rId4" cstate="print"/>
          <a:srcRect t="2201" b="-1"/>
          <a:stretch/>
        </p:blipFill>
        <p:spPr bwMode="auto">
          <a:xfrm>
            <a:off x="5676553" y="4567819"/>
            <a:ext cx="2988137" cy="219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6"/>
          <p:cNvSpPr>
            <a:spLocks noChangeArrowheads="1"/>
          </p:cNvSpPr>
          <p:nvPr/>
        </p:nvSpPr>
        <p:spPr bwMode="auto">
          <a:xfrm>
            <a:off x="5552772" y="908104"/>
            <a:ext cx="650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ea typeface="Arial" charset="0"/>
                <a:cs typeface="Arial" charset="0"/>
              </a:rPr>
              <a:t>Measurements of hardness and fracture toughness</a:t>
            </a:r>
          </a:p>
        </p:txBody>
      </p:sp>
      <p:pic>
        <p:nvPicPr>
          <p:cNvPr id="19" name="Рисунок 5" descr="C:\A Институт\1 Сколтех 17-18\эксперимент\твердость износ\16 марта 2018\WB5-3.jpg"/>
          <p:cNvPicPr/>
          <p:nvPr/>
        </p:nvPicPr>
        <p:blipFill rotWithShape="1">
          <a:blip r:embed="rId5" cstate="print">
            <a:lum bright="10000"/>
          </a:blip>
          <a:srcRect b="2201"/>
          <a:stretch/>
        </p:blipFill>
        <p:spPr bwMode="auto">
          <a:xfrm>
            <a:off x="8791910" y="4574698"/>
            <a:ext cx="2988137" cy="219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4347" y="1308214"/>
            <a:ext cx="5479453" cy="317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64410" y="4620189"/>
            <a:ext cx="154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ВК6 (</a:t>
            </a:r>
            <a:r>
              <a:rPr lang="en-US" dirty="0" smtClean="0">
                <a:solidFill>
                  <a:schemeClr val="bg1"/>
                </a:solidFill>
              </a:rPr>
              <a:t>WC+6Co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4197" y="462018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WB</a:t>
            </a:r>
            <a:r>
              <a:rPr lang="en-US" baseline="-25000" dirty="0" smtClean="0">
                <a:solidFill>
                  <a:schemeClr val="bg1"/>
                </a:solidFill>
              </a:rPr>
              <a:t>5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7541" y="1467157"/>
            <a:ext cx="1698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ВК6 (</a:t>
            </a:r>
            <a:r>
              <a:rPr lang="en-US" sz="2000" dirty="0" smtClean="0">
                <a:solidFill>
                  <a:schemeClr val="bg1"/>
                </a:solidFill>
              </a:rPr>
              <a:t>WC+6Co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58533" y="1536169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WB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0253" y="-202818"/>
            <a:ext cx="337174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Mo-B system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17</a:t>
            </a:fld>
            <a:endParaRPr lang="en-US"/>
          </a:p>
        </p:txBody>
      </p:sp>
      <p:sp>
        <p:nvSpPr>
          <p:cNvPr id="19" name="Прямоугольник 27"/>
          <p:cNvSpPr/>
          <p:nvPr/>
        </p:nvSpPr>
        <p:spPr>
          <a:xfrm>
            <a:off x="9641943" y="6592526"/>
            <a:ext cx="2550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Submitted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1" y="0"/>
            <a:ext cx="506464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131" y="768802"/>
            <a:ext cx="6599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New MoB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is stable in the entire temperature range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MoB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is metastable.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MoB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has lower hardness compared to WB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9260"/>
          <a:stretch/>
        </p:blipFill>
        <p:spPr>
          <a:xfrm>
            <a:off x="6213442" y="1922979"/>
            <a:ext cx="3768758" cy="3118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3" y="1922979"/>
            <a:ext cx="5334140" cy="45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7" y="-83548"/>
            <a:ext cx="12131239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Dependence of mechanical properties on the doping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18</a:t>
            </a:fld>
            <a:endParaRPr lang="en-US"/>
          </a:p>
        </p:txBody>
      </p:sp>
      <p:sp>
        <p:nvSpPr>
          <p:cNvPr id="19" name="Прямоугольник 27"/>
          <p:cNvSpPr/>
          <p:nvPr/>
        </p:nvSpPr>
        <p:spPr>
          <a:xfrm>
            <a:off x="9641943" y="6592526"/>
            <a:ext cx="2550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Submitted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83" y="112274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M1</a:t>
            </a:r>
            <a:r>
              <a:rPr lang="en-US" sz="2400" baseline="-25000" dirty="0" smtClean="0"/>
              <a:t>0.9</a:t>
            </a:r>
            <a:r>
              <a:rPr lang="en-US" sz="2400" dirty="0" smtClean="0"/>
              <a:t>M2</a:t>
            </a:r>
            <a:r>
              <a:rPr lang="en-US" sz="2400" baseline="-25000" dirty="0" smtClean="0"/>
              <a:t>0.1</a:t>
            </a:r>
            <a:r>
              <a:rPr lang="en-US" sz="2400" dirty="0" smtClean="0"/>
              <a:t>B</a:t>
            </a:r>
            <a:r>
              <a:rPr lang="en-US" sz="2400" baseline="-25000" dirty="0" smtClean="0"/>
              <a:t>5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9269092" y="1589753"/>
            <a:ext cx="163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M1 = </a:t>
            </a:r>
            <a:r>
              <a:rPr lang="en-US" sz="2400" dirty="0" err="1" smtClean="0"/>
              <a:t>W,Mo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8284379" y="2051418"/>
            <a:ext cx="388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M2 = </a:t>
            </a:r>
            <a:r>
              <a:rPr lang="en-US" sz="2400" dirty="0" err="1" smtClean="0"/>
              <a:t>Ti,V,Cr,Zr,Nb,Mo,Hf,Ta,W</a:t>
            </a:r>
            <a:endParaRPr lang="en-US" sz="2400" baseline="-25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0" y="1411947"/>
            <a:ext cx="7472753" cy="4435217"/>
          </a:xfrm>
          <a:prstGeom prst="rect">
            <a:avLst/>
          </a:prstGeom>
        </p:spPr>
      </p:pic>
      <p:pic>
        <p:nvPicPr>
          <p:cNvPr id="13" name="Рисунок 8"/>
          <p:cNvPicPr>
            <a:picLocks noChangeAspect="1"/>
          </p:cNvPicPr>
          <p:nvPr/>
        </p:nvPicPr>
        <p:blipFill rotWithShape="1">
          <a:blip r:embed="rId2"/>
          <a:srcRect l="60273" r="25151"/>
          <a:stretch/>
        </p:blipFill>
        <p:spPr>
          <a:xfrm>
            <a:off x="6122560" y="1411946"/>
            <a:ext cx="1089210" cy="4435217"/>
          </a:xfrm>
          <a:prstGeom prst="rect">
            <a:avLst/>
          </a:prstGeom>
        </p:spPr>
      </p:pic>
      <p:pic>
        <p:nvPicPr>
          <p:cNvPr id="14" name="Рисунок 8"/>
          <p:cNvPicPr>
            <a:picLocks noChangeAspect="1"/>
          </p:cNvPicPr>
          <p:nvPr/>
        </p:nvPicPr>
        <p:blipFill rotWithShape="1">
          <a:blip r:embed="rId2"/>
          <a:srcRect l="60273" r="25151"/>
          <a:stretch/>
        </p:blipFill>
        <p:spPr>
          <a:xfrm>
            <a:off x="3953898" y="1411946"/>
            <a:ext cx="1089210" cy="4435217"/>
          </a:xfrm>
          <a:prstGeom prst="rect">
            <a:avLst/>
          </a:prstGeom>
        </p:spPr>
      </p:pic>
      <p:pic>
        <p:nvPicPr>
          <p:cNvPr id="15" name="Рисунок 8"/>
          <p:cNvPicPr>
            <a:picLocks noChangeAspect="1"/>
          </p:cNvPicPr>
          <p:nvPr/>
        </p:nvPicPr>
        <p:blipFill rotWithShape="1">
          <a:blip r:embed="rId2"/>
          <a:srcRect l="60273" r="25151"/>
          <a:stretch/>
        </p:blipFill>
        <p:spPr>
          <a:xfrm>
            <a:off x="1784232" y="1411946"/>
            <a:ext cx="1089210" cy="44352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99788" y="2571453"/>
            <a:ext cx="2197431" cy="1381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24607" y="3450262"/>
            <a:ext cx="248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2×1×1 supercell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67740" y="4291194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5"/>
                </a:solidFill>
              </a:rPr>
              <a:t>M1⟷M2</a:t>
            </a:r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" y="1053430"/>
            <a:ext cx="8214108" cy="48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2" y="0"/>
            <a:ext cx="10515600" cy="690563"/>
          </a:xfrm>
        </p:spPr>
        <p:txBody>
          <a:bodyPr>
            <a:normAutofit fontScale="90000"/>
          </a:bodyPr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21720" y="6356350"/>
            <a:ext cx="2743200" cy="365125"/>
          </a:xfrm>
        </p:spPr>
        <p:txBody>
          <a:bodyPr/>
          <a:lstStyle/>
          <a:p>
            <a:fld id="{26C3A029-CFBD-4355-AC18-74191E546506}" type="slidenum">
              <a:rPr lang="en-US" smtClean="0"/>
              <a:t>19</a:t>
            </a:fld>
            <a:endParaRPr lang="en-US"/>
          </a:p>
        </p:txBody>
      </p:sp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4" y="1581142"/>
            <a:ext cx="2838913" cy="2850314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72267" y="4509022"/>
            <a:ext cx="31419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Phys. Chem. Lett.,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 755-764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411070" y="4509022"/>
            <a:ext cx="31419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Phys. Chem. Lett.,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 3470-3477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2018)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58" y="1507896"/>
            <a:ext cx="3248791" cy="30011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71" y="1531488"/>
            <a:ext cx="4719503" cy="2807856"/>
          </a:xfrm>
          <a:prstGeom prst="rect">
            <a:avLst/>
          </a:prstGeom>
        </p:spPr>
      </p:pic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8784384" y="4516973"/>
            <a:ext cx="14312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2018)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сверхтвердые материа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</a:t>
            </a:fld>
            <a:endParaRPr lang="en-US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9800" y="55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80414" y="2241030"/>
            <a:ext cx="10216529" cy="375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Introduction + Motivation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Methods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Superhard Cr-based materials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Prediction and synthesis of new WB</a:t>
            </a:r>
            <a:r>
              <a:rPr lang="en-US" sz="4400" baseline="-25000" dirty="0" smtClean="0">
                <a:solidFill>
                  <a:schemeClr val="tx1"/>
                </a:solidFill>
              </a:rPr>
              <a:t>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Study of Mo-B system</a:t>
            </a:r>
          </a:p>
        </p:txBody>
      </p:sp>
    </p:spTree>
    <p:extLst>
      <p:ext uri="{BB962C8B-B14F-4D97-AF65-F5344CB8AC3E}">
        <p14:creationId xmlns:p14="http://schemas.microsoft.com/office/powerpoint/2010/main" val="26622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 descr="https://pp.userapi.com/c637531/v637531113/47b20/ZWQEl9LPc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" y="0"/>
            <a:ext cx="4540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5563447" y="1142044"/>
            <a:ext cx="6119292" cy="14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New book on the </a:t>
            </a:r>
            <a:endParaRPr lang="en-US" sz="2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Computational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materials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discovery 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is published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soon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5563447" y="2751822"/>
            <a:ext cx="6140222" cy="1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r>
              <a:rPr kumimoji="0" lang="en-US" sz="2800" b="1" dirty="0" smtClean="0">
                <a:solidFill>
                  <a:srgbClr val="3B677B"/>
                </a:solidFill>
                <a:latin typeface="Calibri" panose="020F0502020204030204" pitchFamily="34" charset="0"/>
              </a:rPr>
              <a:t>14 Chapters within 3 big Sections:</a:t>
            </a:r>
          </a:p>
          <a:p>
            <a:pPr marL="285750" indent="-285750" algn="ctr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B677B"/>
                </a:solidFill>
                <a:latin typeface="Calibri" panose="020F0502020204030204" pitchFamily="34" charset="0"/>
              </a:rPr>
              <a:t>Methods for materials discovery</a:t>
            </a:r>
          </a:p>
          <a:p>
            <a:pPr marL="285750" indent="-285750" algn="ctr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kumimoji="0" lang="en-US" sz="2800" b="1" dirty="0" smtClean="0">
                <a:solidFill>
                  <a:srgbClr val="3B677B"/>
                </a:solidFill>
                <a:latin typeface="Calibri" panose="020F0502020204030204" pitchFamily="34" charset="0"/>
              </a:rPr>
              <a:t>Functional materials</a:t>
            </a:r>
          </a:p>
          <a:p>
            <a:pPr marL="285750" indent="-285750" algn="ctr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kumimoji="0" lang="en-US" sz="2800" b="1" dirty="0" smtClean="0">
                <a:solidFill>
                  <a:srgbClr val="3B677B"/>
                </a:solidFill>
                <a:latin typeface="Calibri" panose="020F0502020204030204" pitchFamily="34" charset="0"/>
              </a:rPr>
              <a:t>Low-dimensional materials</a:t>
            </a:r>
            <a:endParaRPr kumimoji="0" lang="en-US" sz="2800" b="1" dirty="0">
              <a:solidFill>
                <a:srgbClr val="3B677B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63447" y="112876"/>
            <a:ext cx="598813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Ready </a:t>
            </a:r>
            <a:r>
              <a:rPr lang="en-US" sz="2800" b="1" smtClean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smtClean="0">
                <a:solidFill>
                  <a:srgbClr val="FF0000"/>
                </a:solidFill>
                <a:latin typeface="Calibri" panose="020F0502020204030204" pitchFamily="34" charset="0"/>
              </a:rPr>
              <a:t>pre-order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47" y="5137150"/>
            <a:ext cx="402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269600" y="6130544"/>
            <a:ext cx="767389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Thank you for your </a:t>
            </a:r>
            <a:r>
              <a:rPr lang="en-US" sz="3600" b="1" smtClean="0">
                <a:solidFill>
                  <a:srgbClr val="FF0000"/>
                </a:solidFill>
                <a:latin typeface="Arial"/>
                <a:cs typeface="Arial"/>
              </a:rPr>
              <a:t>kind attention!</a:t>
            </a:r>
            <a:endParaRPr lang="ru-RU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-980"/>
            <a:ext cx="10515600" cy="13255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ru-RU" dirty="0"/>
          </a:p>
        </p:txBody>
      </p:sp>
      <p:pic>
        <p:nvPicPr>
          <p:cNvPr id="16386" name="Picture 2" descr="Image result for газпромнефть нтц 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18" y="2409903"/>
            <a:ext cx="3671465" cy="18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рнф лого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7811" y="1363994"/>
            <a:ext cx="3920511" cy="9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12179"/>
          <a:stretch/>
        </p:blipFill>
        <p:spPr>
          <a:xfrm>
            <a:off x="326735" y="1992937"/>
            <a:ext cx="1410266" cy="13952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t="10910"/>
          <a:stretch/>
        </p:blipFill>
        <p:spPr>
          <a:xfrm>
            <a:off x="4162178" y="3904953"/>
            <a:ext cx="1435557" cy="14252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13084"/>
          <a:stretch/>
        </p:blipFill>
        <p:spPr>
          <a:xfrm>
            <a:off x="5239602" y="2007927"/>
            <a:ext cx="1353913" cy="13802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1206" t="6152" r="3519" b="21750"/>
          <a:stretch/>
        </p:blipFill>
        <p:spPr>
          <a:xfrm>
            <a:off x="1872944" y="1992938"/>
            <a:ext cx="1418896" cy="13808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1873735" y="1663848"/>
            <a:ext cx="147482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H.A.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Zakaryan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2" descr="CVJ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93" y="3936797"/>
            <a:ext cx="1199208" cy="142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 bwMode="auto">
          <a:xfrm>
            <a:off x="392701" y="1666295"/>
            <a:ext cx="132779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A.R</a:t>
            </a:r>
            <a:r>
              <a:rPr lang="en-US" smtClean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Oganov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4269436" y="3608291"/>
            <a:ext cx="121417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Z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Allahyari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5111100" y="1666295"/>
            <a:ext cx="160152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A.I.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Samtsevich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863572" y="3645909"/>
            <a:ext cx="165128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Yu.A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Kvashnina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http://uspex-team.org/img/people/CongweiXi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500" y="3936796"/>
            <a:ext cx="1138623" cy="139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2823565" y="3645909"/>
            <a:ext cx="70724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Xie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4" descr="SKoltech 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335" y="146426"/>
            <a:ext cx="3764833" cy="11030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21</a:t>
            </a:fld>
            <a:endParaRPr lang="en-US"/>
          </a:p>
        </p:txBody>
      </p:sp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202" y="4438818"/>
            <a:ext cx="3713120" cy="17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5929" y="1992936"/>
            <a:ext cx="1493797" cy="13952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 bwMode="auto">
          <a:xfrm>
            <a:off x="3445075" y="1663848"/>
            <a:ext cx="160043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D.V.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Rybkovskiy</a:t>
            </a:r>
            <a:endParaRPr kumimoji="0"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29165" y="969347"/>
            <a:ext cx="1192792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400" dirty="0" smtClean="0">
                <a:latin typeface="+mj-lt"/>
              </a:rPr>
              <a:t>There are 3 empirical models, which can be applied to estimate the Vickers hardness</a:t>
            </a:r>
            <a:endParaRPr lang="ru-RU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2967" y="1945719"/>
            <a:ext cx="5891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000" dirty="0" err="1" smtClean="0">
                <a:latin typeface="+mj-lt"/>
              </a:rPr>
              <a:t>Lyakhov-Oganov</a:t>
            </a:r>
            <a:r>
              <a:rPr lang="en-US" sz="2000" dirty="0" smtClean="0">
                <a:latin typeface="+mj-lt"/>
              </a:rPr>
              <a:t> model (Phys</a:t>
            </a:r>
            <a:r>
              <a:rPr lang="en-US" sz="2000" dirty="0">
                <a:latin typeface="+mj-lt"/>
              </a:rPr>
              <a:t>. Rev. B. 84, 092103, 2011)</a:t>
            </a:r>
            <a:endParaRPr lang="ru-RU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51706" y="3570559"/>
            <a:ext cx="4893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000" dirty="0" smtClean="0">
                <a:latin typeface="+mj-lt"/>
              </a:rPr>
              <a:t>Gao model</a:t>
            </a:r>
            <a:r>
              <a:rPr lang="ru-RU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(Phys</a:t>
            </a:r>
            <a:r>
              <a:rPr lang="en-US" sz="2000" dirty="0">
                <a:latin typeface="+mj-lt"/>
              </a:rPr>
              <a:t>. Rev. Lett. 91, 015502, 2003)</a:t>
            </a:r>
            <a:endParaRPr lang="ru-RU" sz="20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45" y="3865864"/>
            <a:ext cx="3283036" cy="1036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779174" y="5458076"/>
                <a:ext cx="4462190" cy="465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ru-RU" sz="2400">
                          <a:latin typeface="Cambria Math" panose="02040503050406030204" pitchFamily="18" charset="0"/>
                        </a:rPr>
                        <m:t>=2∙</m:t>
                      </m:r>
                      <m:sSup>
                        <m:sSupPr>
                          <m:ctrlPr>
                            <a:rPr lang="ru-RU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ru-RU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40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  <m:sup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0.585</m:t>
                          </m:r>
                        </m:sup>
                      </m:sSup>
                      <m:r>
                        <a:rPr lang="ru-RU" sz="240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74" y="5458076"/>
                <a:ext cx="4462190" cy="465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19" y="2388071"/>
            <a:ext cx="4154689" cy="862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51706" y="5037469"/>
            <a:ext cx="4694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000" dirty="0" smtClean="0">
                <a:latin typeface="+mj-lt"/>
              </a:rPr>
              <a:t>Chen model (</a:t>
            </a:r>
            <a:r>
              <a:rPr lang="en-US" sz="2000" dirty="0" err="1" smtClean="0">
                <a:latin typeface="+mj-lt"/>
              </a:rPr>
              <a:t>Intermetallics</a:t>
            </a:r>
            <a:r>
              <a:rPr lang="en-US" sz="2000" dirty="0">
                <a:latin typeface="+mj-lt"/>
              </a:rPr>
              <a:t>, 19, 1275, 2011)</a:t>
            </a:r>
            <a:endParaRPr lang="ru-RU" sz="2000" dirty="0">
              <a:latin typeface="+mj-lt"/>
            </a:endParaRPr>
          </a:p>
        </p:txBody>
      </p:sp>
      <p:pic>
        <p:nvPicPr>
          <p:cNvPr id="12" name="Picture 26"/>
          <p:cNvPicPr>
            <a:picLocks noChangeAspect="1"/>
          </p:cNvPicPr>
          <p:nvPr/>
        </p:nvPicPr>
        <p:blipFill rotWithShape="1">
          <a:blip r:embed="rId5"/>
          <a:srcRect l="48414" t="29561" r="9837" b="21267"/>
          <a:stretch/>
        </p:blipFill>
        <p:spPr>
          <a:xfrm>
            <a:off x="6118906" y="1945719"/>
            <a:ext cx="5938183" cy="4371381"/>
          </a:xfrm>
          <a:prstGeom prst="rect">
            <a:avLst/>
          </a:prstGeom>
        </p:spPr>
      </p:pic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22967" y="-6018"/>
            <a:ext cx="10515600" cy="1325563"/>
          </a:xfrm>
        </p:spPr>
        <p:txBody>
          <a:bodyPr/>
          <a:lstStyle/>
          <a:p>
            <a:r>
              <a:rPr lang="en-US" smtClean="0"/>
              <a:t>Vickers hardness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23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10" y="2474604"/>
            <a:ext cx="4360421" cy="695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0" y="3578230"/>
            <a:ext cx="3047688" cy="581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310" y="1561124"/>
            <a:ext cx="975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Fracture toughness could be estimated using the empirical equation developed in our lab [1]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061" y="6338857"/>
            <a:ext cx="557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[1] </a:t>
            </a:r>
            <a:r>
              <a:rPr lang="en-US" sz="2000" dirty="0" err="1" smtClean="0"/>
              <a:t>H.Niu</a:t>
            </a:r>
            <a:r>
              <a:rPr lang="en-US" sz="2000" dirty="0" smtClean="0"/>
              <a:t>, </a:t>
            </a:r>
            <a:r>
              <a:rPr lang="en-US" sz="2000" dirty="0" err="1" smtClean="0"/>
              <a:t>S.Niu</a:t>
            </a:r>
            <a:r>
              <a:rPr lang="en-US" sz="2000" dirty="0" smtClean="0"/>
              <a:t>, A.R. </a:t>
            </a:r>
            <a:r>
              <a:rPr lang="en-US" sz="2000" dirty="0" err="1" smtClean="0"/>
              <a:t>Oganov</a:t>
            </a:r>
            <a:r>
              <a:rPr lang="en-US" sz="2000" dirty="0" smtClean="0"/>
              <a:t>, PRL, submitted (2018)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3768" y="3195985"/>
            <a:ext cx="844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where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0" y="4169773"/>
            <a:ext cx="4870938" cy="1113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89444"/>
            <a:ext cx="4705350" cy="459105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6394" y="17355"/>
            <a:ext cx="12033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Fracture toughness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3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476412"/>
              </p:ext>
            </p:extLst>
          </p:nvPr>
        </p:nvGraphicFramePr>
        <p:xfrm>
          <a:off x="2094696" y="1109272"/>
          <a:ext cx="8595784" cy="4834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 rot="16200000">
            <a:off x="6280280" y="2081445"/>
            <a:ext cx="781048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2</a:t>
            </a:r>
            <a:r>
              <a:rPr lang="en-US" sz="1500" dirty="0">
                <a:latin typeface="+mj-lt"/>
              </a:rPr>
              <a:t>B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5</a:t>
            </a:r>
            <a:r>
              <a:rPr lang="en-US" sz="1500" dirty="0">
                <a:latin typeface="+mj-lt"/>
              </a:rPr>
              <a:t>B</a:t>
            </a:r>
            <a:r>
              <a:rPr lang="en-US" sz="1500" baseline="-25000" dirty="0">
                <a:latin typeface="+mj-lt"/>
              </a:rPr>
              <a:t>3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 err="1">
                <a:latin typeface="+mj-lt"/>
              </a:rPr>
              <a:t>CrB</a:t>
            </a:r>
            <a:endParaRPr lang="en-US" sz="1500" dirty="0">
              <a:latin typeface="+mj-lt"/>
            </a:endParaRP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3</a:t>
            </a:r>
            <a:r>
              <a:rPr lang="en-US" sz="1500" dirty="0">
                <a:latin typeface="+mj-lt"/>
              </a:rPr>
              <a:t>B</a:t>
            </a:r>
            <a:r>
              <a:rPr lang="en-US" sz="1500" baseline="-25000" dirty="0">
                <a:latin typeface="+mj-lt"/>
              </a:rPr>
              <a:t>4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CrB</a:t>
            </a:r>
            <a:r>
              <a:rPr lang="en-US" sz="1500" baseline="-25000" dirty="0">
                <a:latin typeface="+mj-lt"/>
              </a:rPr>
              <a:t>4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CrB</a:t>
            </a:r>
            <a:r>
              <a:rPr lang="en-US" sz="1500" baseline="-25000" dirty="0">
                <a:latin typeface="+mj-lt"/>
              </a:rPr>
              <a:t>2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7</a:t>
            </a:r>
            <a:r>
              <a:rPr lang="en-US" sz="1500" dirty="0">
                <a:latin typeface="+mj-lt"/>
              </a:rPr>
              <a:t>C</a:t>
            </a:r>
            <a:r>
              <a:rPr lang="en-US" sz="1500" baseline="-25000" dirty="0">
                <a:latin typeface="+mj-lt"/>
              </a:rPr>
              <a:t>3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2</a:t>
            </a:r>
            <a:r>
              <a:rPr lang="en-US" sz="1500" dirty="0">
                <a:latin typeface="+mj-lt"/>
              </a:rPr>
              <a:t>C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Cr</a:t>
            </a:r>
            <a:r>
              <a:rPr lang="en-US" sz="1500" baseline="-25000" dirty="0">
                <a:latin typeface="+mj-lt"/>
              </a:rPr>
              <a:t>3</a:t>
            </a:r>
            <a:r>
              <a:rPr lang="en-US" sz="1500" dirty="0">
                <a:latin typeface="+mj-lt"/>
              </a:rPr>
              <a:t>C</a:t>
            </a:r>
            <a:r>
              <a:rPr lang="en-US" sz="1500" baseline="-25000" dirty="0">
                <a:latin typeface="+mj-lt"/>
              </a:rPr>
              <a:t>2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Cr</a:t>
            </a:r>
            <a:r>
              <a:rPr lang="en-US" sz="1400" baseline="-25000" dirty="0">
                <a:latin typeface="+mj-lt"/>
              </a:rPr>
              <a:t>23</a:t>
            </a:r>
            <a:r>
              <a:rPr lang="en-US" sz="1400" dirty="0">
                <a:latin typeface="+mj-lt"/>
              </a:rPr>
              <a:t>C</a:t>
            </a:r>
            <a:r>
              <a:rPr lang="en-US" sz="1400" baseline="-25000" dirty="0">
                <a:latin typeface="+mj-lt"/>
              </a:rPr>
              <a:t>6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 err="1">
                <a:latin typeface="+mj-lt"/>
              </a:rPr>
              <a:t>CrN</a:t>
            </a:r>
            <a:endParaRPr lang="en-US" sz="1400" dirty="0"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r>
              <a:rPr lang="en-US" sz="1400" dirty="0" err="1">
                <a:latin typeface="+mj-lt"/>
              </a:rPr>
              <a:t>CrN</a:t>
            </a:r>
            <a:endParaRPr lang="en-US" sz="1400" dirty="0"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Cr</a:t>
            </a:r>
            <a:r>
              <a:rPr lang="en-US" sz="1400" baseline="-25000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N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Cr</a:t>
            </a:r>
            <a:r>
              <a:rPr lang="en-US" sz="1400" baseline="-25000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N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CrN</a:t>
            </a:r>
            <a:r>
              <a:rPr lang="en-US" sz="1400" baseline="-25000" dirty="0">
                <a:latin typeface="+mj-lt"/>
              </a:rPr>
              <a:t>4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CrN</a:t>
            </a:r>
            <a:r>
              <a:rPr lang="en-US" sz="1400" baseline="-25000" dirty="0">
                <a:latin typeface="+mj-lt"/>
              </a:rPr>
              <a:t>4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*CrN</a:t>
            </a:r>
            <a:r>
              <a:rPr lang="en-US" sz="1400" baseline="-25000" dirty="0">
                <a:latin typeface="+mj-lt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 bwMode="auto">
          <a:xfrm rot="16200000">
            <a:off x="1210943" y="3525125"/>
            <a:ext cx="152112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latin typeface="+mj-lt"/>
              </a:rPr>
              <a:t>Hardness, </a:t>
            </a:r>
            <a:r>
              <a:rPr lang="en-US" dirty="0" err="1">
                <a:latin typeface="+mj-lt"/>
              </a:rPr>
              <a:t>GPa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89196" y="5365704"/>
            <a:ext cx="88357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latin typeface="+mj-lt"/>
              </a:rPr>
              <a:t>Borides</a:t>
            </a:r>
            <a:endParaRPr lang="ru-RU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535613" y="5365704"/>
            <a:ext cx="99257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latin typeface="+mj-lt"/>
              </a:rPr>
              <a:t>Carbides</a:t>
            </a:r>
            <a:endParaRPr lang="ru-RU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656513" y="5365704"/>
            <a:ext cx="91403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latin typeface="+mj-lt"/>
              </a:rPr>
              <a:t>Nitrides</a:t>
            </a:r>
            <a:endParaRPr lang="ru-RU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094695" y="6519687"/>
            <a:ext cx="245003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400" dirty="0">
                <a:latin typeface="+mj-lt"/>
              </a:rPr>
              <a:t>*Phys. Rev. B, 93, 214104, 2016</a:t>
            </a:r>
            <a:endParaRPr lang="ru-RU" sz="1400" dirty="0">
              <a:latin typeface="+mj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934329" y="1412443"/>
            <a:ext cx="324871" cy="201600"/>
            <a:chOff x="11511929" y="1541968"/>
            <a:chExt cx="324871" cy="2016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511929" y="1541968"/>
              <a:ext cx="324871" cy="2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1633491" y="1579580"/>
              <a:ext cx="81746" cy="136800"/>
              <a:chOff x="8251200" y="1461600"/>
              <a:chExt cx="81746" cy="136800"/>
            </a:xfrm>
          </p:grpSpPr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8294400" y="1461600"/>
                <a:ext cx="0" cy="129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8251200" y="1468800"/>
                <a:ext cx="8174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8251200" y="1598400"/>
                <a:ext cx="8174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24</a:t>
            </a:fld>
            <a:endParaRPr lang="en-US"/>
          </a:p>
        </p:txBody>
      </p:sp>
      <p:sp>
        <p:nvSpPr>
          <p:cNvPr id="20" name="Заголовок 2"/>
          <p:cNvSpPr>
            <a:spLocks noGrp="1"/>
          </p:cNvSpPr>
          <p:nvPr>
            <p:ph type="title"/>
          </p:nvPr>
        </p:nvSpPr>
        <p:spPr>
          <a:xfrm>
            <a:off x="22967" y="-6018"/>
            <a:ext cx="10515600" cy="1325563"/>
          </a:xfrm>
        </p:spPr>
        <p:txBody>
          <a:bodyPr/>
          <a:lstStyle/>
          <a:p>
            <a:r>
              <a:rPr lang="en-US" smtClean="0"/>
              <a:t>Vickers hardness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95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32" y="-8618"/>
            <a:ext cx="10515600" cy="1325563"/>
          </a:xfrm>
        </p:spPr>
        <p:txBody>
          <a:bodyPr/>
          <a:lstStyle/>
          <a:p>
            <a:r>
              <a:rPr lang="ru-RU" dirty="0" smtClean="0"/>
              <a:t>Твердость по </a:t>
            </a:r>
            <a:r>
              <a:rPr lang="ru-RU" dirty="0" err="1" smtClean="0"/>
              <a:t>Виккерсу</a:t>
            </a:r>
            <a:endParaRPr lang="en-US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/>
          </p:nvPr>
        </p:nvGraphicFramePr>
        <p:xfrm>
          <a:off x="423932" y="1378528"/>
          <a:ext cx="11750142" cy="4245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Прямоугольник 16"/>
          <p:cNvSpPr/>
          <p:nvPr/>
        </p:nvSpPr>
        <p:spPr>
          <a:xfrm rot="16200000">
            <a:off x="-106885" y="3363283"/>
            <a:ext cx="90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ГПа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94908" y="1472339"/>
            <a:ext cx="856281" cy="4151221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1673817" y="1472339"/>
            <a:ext cx="3417376" cy="4151221"/>
          </a:xfrm>
          <a:prstGeom prst="rect">
            <a:avLst/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5091193" y="1472339"/>
            <a:ext cx="1767374" cy="4151221"/>
          </a:xfrm>
          <a:prstGeom prst="rect">
            <a:avLst/>
          </a:prstGeom>
          <a:solidFill>
            <a:schemeClr val="accent1">
              <a:lumMod val="7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814039" y="2045691"/>
            <a:ext cx="7192537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14040" y="2206455"/>
            <a:ext cx="5352584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814040" y="2678152"/>
            <a:ext cx="451624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814041" y="3021144"/>
            <a:ext cx="636624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8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394" y="17355"/>
            <a:ext cx="12033504" cy="1325563"/>
          </a:xfrm>
        </p:spPr>
        <p:txBody>
          <a:bodyPr/>
          <a:lstStyle/>
          <a:p>
            <a:r>
              <a:rPr lang="en-US" dirty="0" smtClean="0"/>
              <a:t>Temperature stability</a:t>
            </a:r>
            <a:r>
              <a:rPr lang="ru-RU" dirty="0" smtClean="0"/>
              <a:t>. </a:t>
            </a:r>
            <a:r>
              <a:rPr lang="en-US" dirty="0" smtClean="0"/>
              <a:t>Theory</a:t>
            </a:r>
            <a:endParaRPr lang="en-US" dirty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/>
          </p:nvPr>
        </p:nvGraphicFramePr>
        <p:xfrm>
          <a:off x="953713" y="1675493"/>
          <a:ext cx="2502231" cy="37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9" name="Формула" r:id="rId3" imgW="1473200" imgH="215900" progId="Equation.3">
                  <p:embed/>
                </p:oleObj>
              </mc:Choice>
              <mc:Fallback>
                <p:oleObj name="Формула" r:id="rId3" imgW="1473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713" y="1675493"/>
                        <a:ext cx="2502231" cy="370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/>
          </p:nvPr>
        </p:nvGraphicFramePr>
        <p:xfrm>
          <a:off x="745688" y="2662967"/>
          <a:ext cx="504348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0" name="Уравнение" r:id="rId5" imgW="2958840" imgH="228600" progId="Equation.3">
                  <p:embed/>
                </p:oleObj>
              </mc:Choice>
              <mc:Fallback>
                <p:oleObj name="Уравнение" r:id="rId5" imgW="295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88" y="2662967"/>
                        <a:ext cx="5043487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7590" y="2034080"/>
            <a:ext cx="844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where</a:t>
            </a:r>
            <a:endParaRPr lang="ru-RU" sz="2000" dirty="0"/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/>
          </p:nvPr>
        </p:nvGraphicFramePr>
        <p:xfrm>
          <a:off x="1010139" y="3211831"/>
          <a:ext cx="4447699" cy="77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1" name="Формула" r:id="rId7" imgW="2908300" imgH="508000" progId="Equation.3">
                  <p:embed/>
                </p:oleObj>
              </mc:Choice>
              <mc:Fallback>
                <p:oleObj name="Формула" r:id="rId7" imgW="2908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139" y="3211831"/>
                        <a:ext cx="4447699" cy="771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/>
          </p:nvPr>
        </p:nvGraphicFramePr>
        <p:xfrm>
          <a:off x="1821818" y="4148390"/>
          <a:ext cx="2588901" cy="657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2" name="Формула" r:id="rId9" imgW="1688760" imgH="431640" progId="Equation.3">
                  <p:embed/>
                </p:oleObj>
              </mc:Choice>
              <mc:Fallback>
                <p:oleObj name="Формула" r:id="rId9" imgW="1688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818" y="4148390"/>
                        <a:ext cx="2588901" cy="657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Дуга 19"/>
          <p:cNvSpPr/>
          <p:nvPr/>
        </p:nvSpPr>
        <p:spPr>
          <a:xfrm rot="10800000">
            <a:off x="5897949" y="918146"/>
            <a:ext cx="3852672" cy="2852928"/>
          </a:xfrm>
          <a:prstGeom prst="arc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10800000">
            <a:off x="5897949" y="4323655"/>
            <a:ext cx="3852672" cy="2852928"/>
          </a:xfrm>
          <a:prstGeom prst="arc">
            <a:avLst>
              <a:gd name="adj1" fmla="val 188468"/>
              <a:gd name="adj2" fmla="val 5347387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607808" y="3238890"/>
            <a:ext cx="682752" cy="79435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607808" y="4061484"/>
            <a:ext cx="682752" cy="79435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590" y="1112212"/>
            <a:ext cx="1117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 take into account the temperature one needs </a:t>
            </a:r>
            <a:r>
              <a:rPr lang="en-US" sz="2000" smtClean="0"/>
              <a:t>to calculate the Gibbs free energy instead of total energy</a:t>
            </a:r>
            <a:endParaRPr lang="ru-RU" sz="2000" dirty="0"/>
          </a:p>
        </p:txBody>
      </p:sp>
      <p:graphicFrame>
        <p:nvGraphicFramePr>
          <p:cNvPr id="31" name="Object 5"/>
          <p:cNvGraphicFramePr>
            <a:graphicFrameLocks noChangeAspect="1"/>
          </p:cNvGraphicFramePr>
          <p:nvPr>
            <p:extLst/>
          </p:nvPr>
        </p:nvGraphicFramePr>
        <p:xfrm>
          <a:off x="3728608" y="1682678"/>
          <a:ext cx="7762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3" name="Уравнение" r:id="rId11" imgW="457200" imgH="215640" progId="Equation.3">
                  <p:embed/>
                </p:oleObj>
              </mc:Choice>
              <mc:Fallback>
                <p:oleObj name="Уравнение" r:id="rId11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608" y="1682678"/>
                        <a:ext cx="776288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9913794" y="1665664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T=300 K</a:t>
            </a:r>
            <a:endParaRPr lang="en-US" sz="2400" dirty="0"/>
          </a:p>
        </p:txBody>
      </p:sp>
      <p:graphicFrame>
        <p:nvGraphicFramePr>
          <p:cNvPr id="47" name="Диаграмма 46"/>
          <p:cNvGraphicFramePr>
            <a:graphicFrameLocks/>
          </p:cNvGraphicFramePr>
          <p:nvPr>
            <p:extLst/>
          </p:nvPr>
        </p:nvGraphicFramePr>
        <p:xfrm>
          <a:off x="8405475" y="1970402"/>
          <a:ext cx="3638163" cy="2195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9777790" y="420892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T=N K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7946555" y="287876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, eV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7946556" y="548451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, eV</a:t>
            </a:r>
            <a:endParaRPr lang="en-US" dirty="0"/>
          </a:p>
        </p:txBody>
      </p:sp>
      <p:graphicFrame>
        <p:nvGraphicFramePr>
          <p:cNvPr id="52" name="Диаграмма 51"/>
          <p:cNvGraphicFramePr>
            <a:graphicFrameLocks/>
          </p:cNvGraphicFramePr>
          <p:nvPr>
            <p:extLst/>
          </p:nvPr>
        </p:nvGraphicFramePr>
        <p:xfrm>
          <a:off x="8397462" y="4571324"/>
          <a:ext cx="3646176" cy="2195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904205" y="373371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HA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904205" y="628084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HA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835690" y="4854403"/>
                <a:ext cx="18950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ru-RU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ru-RU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90" y="4854403"/>
                <a:ext cx="1895006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095152" y="5346484"/>
                <a:ext cx="3452612" cy="663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ru-RU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0.0078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−0.0154 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52" y="5346484"/>
                <a:ext cx="3452612" cy="6635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2757865" y="4876436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719383" y="5836037"/>
                <a:ext cx="1397369" cy="6651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ru-RU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𝑑𝑝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383" y="5836037"/>
                <a:ext cx="1397369" cy="665118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26</a:t>
            </a:fld>
            <a:endParaRPr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2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46" grpId="0"/>
      <p:bldGraphic spid="47" grpId="0">
        <p:bldAsOne/>
      </p:bldGraphic>
      <p:bldP spid="48" grpId="0"/>
      <p:bldP spid="50" grpId="0"/>
      <p:bldP spid="51" grpId="0"/>
      <p:bldGraphic spid="52" grpId="0">
        <p:bldAsOne/>
      </p:bldGraphic>
      <p:bldP spid="33" grpId="0"/>
      <p:bldP spid="34" grpId="0"/>
      <p:bldP spid="3" grpId="0"/>
      <p:bldP spid="4" grpId="0"/>
      <p:bldP spid="3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96" y="182245"/>
            <a:ext cx="1203350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Temperature dependence of mechanical properties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8842" y="2515796"/>
                <a:ext cx="1307730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42" y="2515796"/>
                <a:ext cx="1307730" cy="806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8496" y="1606786"/>
            <a:ext cx="633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Elastic constants could be calculated by two different ways: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01557" y="2515796"/>
                <a:ext cx="2001381" cy="845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557" y="2515796"/>
                <a:ext cx="2001381" cy="8453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70863" y="3381352"/>
            <a:ext cx="3601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 is energy, </a:t>
            </a:r>
            <a:r>
              <a:rPr lang="el-GR" sz="2000" dirty="0" smtClean="0"/>
              <a:t>σ</a:t>
            </a:r>
            <a:r>
              <a:rPr lang="en-US" sz="2000" dirty="0" smtClean="0"/>
              <a:t> is stress, </a:t>
            </a:r>
            <a:r>
              <a:rPr lang="el-GR" sz="2000" dirty="0" smtClean="0"/>
              <a:t>η</a:t>
            </a:r>
            <a:r>
              <a:rPr lang="en-US" sz="2000" dirty="0"/>
              <a:t> </a:t>
            </a:r>
            <a:r>
              <a:rPr lang="en-US" sz="2000" dirty="0" smtClean="0"/>
              <a:t>is strain.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924" y="3894177"/>
            <a:ext cx="631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Instead of E we need to use Gibbs free energy as:</a:t>
            </a:r>
            <a:endParaRPr lang="ru-RU" sz="2400" dirty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/>
          </p:nvPr>
        </p:nvGraphicFramePr>
        <p:xfrm>
          <a:off x="694943" y="4481866"/>
          <a:ext cx="2502231" cy="37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Формула" r:id="rId5" imgW="1473200" imgH="215900" progId="Equation.3">
                  <p:embed/>
                </p:oleObj>
              </mc:Choice>
              <mc:Fallback>
                <p:oleObj name="Формула" r:id="rId5" imgW="1473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943" y="4481866"/>
                        <a:ext cx="2502231" cy="370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/>
          </p:nvPr>
        </p:nvGraphicFramePr>
        <p:xfrm>
          <a:off x="563038" y="5478692"/>
          <a:ext cx="443706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Уравнение" r:id="rId7" imgW="2603160" imgH="228600" progId="Equation.3">
                  <p:embed/>
                </p:oleObj>
              </mc:Choice>
              <mc:Fallback>
                <p:oleObj name="Уравнение" r:id="rId7" imgW="2603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38" y="5478692"/>
                        <a:ext cx="4437063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7043" y="4974249"/>
            <a:ext cx="844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where</a:t>
            </a:r>
            <a:endParaRPr lang="ru-RU" sz="2000" dirty="0"/>
          </a:p>
        </p:txBody>
      </p:sp>
      <p:sp>
        <p:nvSpPr>
          <p:cNvPr id="20" name="Дуга 19"/>
          <p:cNvSpPr/>
          <p:nvPr/>
        </p:nvSpPr>
        <p:spPr>
          <a:xfrm rot="10800000">
            <a:off x="6362699" y="918146"/>
            <a:ext cx="3387921" cy="2852928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10800000">
            <a:off x="6362699" y="4323655"/>
            <a:ext cx="3387921" cy="2852928"/>
          </a:xfrm>
          <a:prstGeom prst="arc">
            <a:avLst>
              <a:gd name="adj1" fmla="val 188468"/>
              <a:gd name="adj2" fmla="val 5347387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747508" y="3287203"/>
            <a:ext cx="682752" cy="79435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747508" y="4109797"/>
            <a:ext cx="682752" cy="79435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29574" y="1907829"/>
                <a:ext cx="1624547" cy="731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574" y="1907829"/>
                <a:ext cx="1624547" cy="73161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Стрелка вниз 26"/>
          <p:cNvSpPr/>
          <p:nvPr/>
        </p:nvSpPr>
        <p:spPr>
          <a:xfrm>
            <a:off x="9802871" y="2800849"/>
            <a:ext cx="471320" cy="671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67946" y="3842516"/>
                <a:ext cx="3416961" cy="2031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4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𝐼𝐶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4400" b="0" dirty="0" smtClean="0"/>
              </a:p>
              <a:p>
                <a:pPr algn="ctr"/>
                <a:r>
                  <a:rPr lang="en-US" sz="4400" dirty="0" smtClean="0"/>
                  <a:t>…</a:t>
                </a:r>
                <a:endParaRPr lang="ru-RU" sz="4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946" y="3842516"/>
                <a:ext cx="3416961" cy="2031325"/>
              </a:xfrm>
              <a:prstGeom prst="rect">
                <a:avLst/>
              </a:prstGeom>
              <a:blipFill>
                <a:blip r:embed="rId14"/>
                <a:stretch>
                  <a:fillRect b="-1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Левая фигурная скобка 28"/>
          <p:cNvSpPr/>
          <p:nvPr/>
        </p:nvSpPr>
        <p:spPr>
          <a:xfrm>
            <a:off x="8539316" y="1681316"/>
            <a:ext cx="228630" cy="4743274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27</a:t>
            </a:fld>
            <a:endParaRPr lang="en-US"/>
          </a:p>
        </p:txBody>
      </p:sp>
      <p:sp>
        <p:nvSpPr>
          <p:cNvPr id="22" name="Прямоугольник 27"/>
          <p:cNvSpPr/>
          <p:nvPr/>
        </p:nvSpPr>
        <p:spPr>
          <a:xfrm>
            <a:off x="0" y="6592526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A.G. Kvashnin, et al.,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Phys. Chem. </a:t>
            </a:r>
            <a:r>
              <a:rPr lang="de-DE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2018, 9, </a:t>
            </a:r>
            <a:r>
              <a:rPr lang="de-DE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de-DE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3470–3477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8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9" grpId="0"/>
      <p:bldP spid="14" grpId="0"/>
      <p:bldP spid="17" grpId="0"/>
      <p:bldP spid="20" grpId="0" animBg="1"/>
      <p:bldP spid="21" grpId="0" animBg="1"/>
      <p:bldP spid="26" grpId="0"/>
      <p:bldP spid="27" grpId="0" animBg="1"/>
      <p:bldP spid="28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67892" y="1372399"/>
                <a:ext cx="4162230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1.2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−1.04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−0.62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2" y="1372399"/>
                <a:ext cx="4162230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6888480" y="1322261"/>
                <a:ext cx="373320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1.2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−1.04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−0.62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480" y="1322261"/>
                <a:ext cx="3733201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45820" y="928834"/>
            <a:ext cx="269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Allen-Dynes equation (full)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888480" y="928834"/>
            <a:ext cx="365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Modified McMillan equation (short)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326" y="2416356"/>
                <a:ext cx="4459362" cy="819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 i="0">
                                                  <a:latin typeface="Cambria Math" panose="020405030504060302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6" y="2416356"/>
                <a:ext cx="4459362" cy="8190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97180" y="2168137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19326" y="3495685"/>
                <a:ext cx="39283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=2.46</m:t>
                      </m:r>
                      <m:d>
                        <m:d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1+3.8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=1.82</m:t>
                      </m:r>
                      <m:d>
                        <m:d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1+6.3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6" y="3495685"/>
                <a:ext cx="39283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297180" y="3880352"/>
                <a:ext cx="2865335" cy="930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2∙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sz="14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" y="3880352"/>
                <a:ext cx="2865335" cy="9305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7171233" y="2765106"/>
                <a:ext cx="2766911" cy="940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233" y="2765106"/>
                <a:ext cx="2766911" cy="940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652773" y="3974383"/>
                <a:ext cx="4204613" cy="742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nary>
                                <m:naryPr>
                                  <m:limLoc m:val="subSup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773" y="3974383"/>
                <a:ext cx="4204613" cy="7424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 стрелкой 21"/>
          <p:cNvCxnSpPr/>
          <p:nvPr/>
        </p:nvCxnSpPr>
        <p:spPr>
          <a:xfrm flipH="1" flipV="1">
            <a:off x="7825740" y="2061039"/>
            <a:ext cx="297180" cy="628821"/>
          </a:xfrm>
          <a:prstGeom prst="straightConnector1">
            <a:avLst/>
          </a:prstGeom>
          <a:ln w="190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4530122" y="1952475"/>
            <a:ext cx="3440398" cy="738778"/>
          </a:xfrm>
          <a:prstGeom prst="straightConnector1">
            <a:avLst/>
          </a:prstGeom>
          <a:ln w="190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615885" y="2689860"/>
            <a:ext cx="4241501" cy="22021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рямоугольник 35"/>
          <p:cNvSpPr/>
          <p:nvPr/>
        </p:nvSpPr>
        <p:spPr>
          <a:xfrm>
            <a:off x="2984013" y="5709272"/>
            <a:ext cx="81760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McMillan </a:t>
            </a:r>
            <a:r>
              <a:rPr lang="en-US" sz="2200" dirty="0"/>
              <a:t>approximation </a:t>
            </a:r>
            <a:r>
              <a:rPr lang="en-US" sz="2200" dirty="0" smtClean="0"/>
              <a:t>cannot be apply for EPC </a:t>
            </a:r>
            <a:r>
              <a:rPr lang="en-US" sz="2200" dirty="0"/>
              <a:t>parameters λ &gt; </a:t>
            </a:r>
            <a:r>
              <a:rPr lang="en-US" sz="2200" dirty="0" smtClean="0"/>
              <a:t>2</a:t>
            </a:r>
          </a:p>
          <a:p>
            <a:r>
              <a:rPr lang="en-US" sz="2200" dirty="0" smtClean="0"/>
              <a:t>For large λ the fill Allen-Dynes equation should be used.</a:t>
            </a:r>
            <a:endParaRPr lang="en-US" sz="2200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507430" y="5154376"/>
            <a:ext cx="2243455" cy="1703624"/>
            <a:chOff x="507430" y="5154376"/>
            <a:chExt cx="2243455" cy="1703624"/>
          </a:xfrm>
        </p:grpSpPr>
        <p:pic>
          <p:nvPicPr>
            <p:cNvPr id="1026" name="Picture 2" descr="Image result for внимание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30" y="5154376"/>
              <a:ext cx="2243455" cy="170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 rot="21158651">
              <a:off x="863535" y="5428130"/>
              <a:ext cx="1268850" cy="358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21303224">
              <a:off x="756957" y="5350002"/>
              <a:ext cx="1525546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Important!</a:t>
              </a:r>
              <a:endPara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38150" y="-157752"/>
            <a:ext cx="10515600" cy="1012354"/>
          </a:xfrm>
        </p:spPr>
        <p:txBody>
          <a:bodyPr>
            <a:normAutofit/>
          </a:bodyPr>
          <a:lstStyle/>
          <a:p>
            <a:r>
              <a:rPr lang="en-US" dirty="0" smtClean="0"/>
              <a:t>Superconductivity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7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23" grpId="0"/>
      <p:bldP spid="15" grpId="0"/>
      <p:bldP spid="25" grpId="0"/>
      <p:bldP spid="16" grpId="0"/>
      <p:bldP spid="17" grpId="0"/>
      <p:bldP spid="19" grpId="0"/>
      <p:bldP spid="20" grpId="0"/>
      <p:bldP spid="35" grpId="0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new Cr-N phases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03425" y="5693427"/>
            <a:ext cx="8579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As a result, the </a:t>
            </a:r>
            <a:r>
              <a:rPr lang="en-US" dirty="0" err="1">
                <a:latin typeface="+mj-lt"/>
              </a:rPr>
              <a:t>CrN</a:t>
            </a:r>
            <a:r>
              <a:rPr lang="en-US" dirty="0">
                <a:latin typeface="+mj-lt"/>
              </a:rPr>
              <a:t>, Cr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N, CrN</a:t>
            </a:r>
            <a:r>
              <a:rPr lang="en-US" baseline="-25000" dirty="0">
                <a:latin typeface="+mj-lt"/>
              </a:rPr>
              <a:t>4</a:t>
            </a:r>
            <a:r>
              <a:rPr lang="en-US" dirty="0">
                <a:latin typeface="+mj-lt"/>
              </a:rPr>
              <a:t> phases were found. The most intensive study was devoted to the new CrN</a:t>
            </a:r>
            <a:r>
              <a:rPr lang="en-US" baseline="-25000" dirty="0">
                <a:latin typeface="+mj-lt"/>
              </a:rPr>
              <a:t>4</a:t>
            </a:r>
            <a:r>
              <a:rPr lang="en-US" dirty="0">
                <a:latin typeface="+mj-lt"/>
              </a:rPr>
              <a:t> phases</a:t>
            </a:r>
            <a:endParaRPr lang="en-US" baseline="-25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517856" y="5322094"/>
            <a:ext cx="1085850" cy="107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914650" y="1183778"/>
            <a:ext cx="5918200" cy="4138317"/>
            <a:chOff x="501650" y="2013018"/>
            <a:chExt cx="4576788" cy="32003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1650" y="2088631"/>
              <a:ext cx="4576788" cy="312471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 bwMode="auto">
            <a:xfrm>
              <a:off x="647700" y="2013018"/>
              <a:ext cx="361950" cy="3618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195" y="-1336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Introduction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523"/>
          <a:stretch/>
        </p:blipFill>
        <p:spPr>
          <a:xfrm>
            <a:off x="4270522" y="308970"/>
            <a:ext cx="3073245" cy="17326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8599" y="2041599"/>
            <a:ext cx="2429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Arial"/>
              </a:rPr>
              <a:t>Science </a:t>
            </a:r>
            <a:r>
              <a:rPr lang="en-US" sz="1600" dirty="0">
                <a:cs typeface="Arial"/>
              </a:rPr>
              <a:t>245, 841 (1989)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0586" y="6218425"/>
            <a:ext cx="69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/>
              </a:rPr>
              <a:t>B</a:t>
            </a:r>
            <a:r>
              <a:rPr lang="en-US" sz="2400" baseline="-25000" dirty="0" smtClean="0">
                <a:cs typeface="Arial"/>
              </a:rPr>
              <a:t>4</a:t>
            </a:r>
            <a:r>
              <a:rPr lang="en-US" sz="2400" dirty="0" smtClean="0">
                <a:cs typeface="Arial"/>
              </a:rPr>
              <a:t>C</a:t>
            </a:r>
            <a:endParaRPr lang="en-US" sz="2000" dirty="0">
              <a:cs typeface="Arial"/>
            </a:endParaRPr>
          </a:p>
        </p:txBody>
      </p:sp>
      <p:pic>
        <p:nvPicPr>
          <p:cNvPr id="12290" name="Picture 2" descr="Image result for алмаз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2" y="1021487"/>
            <a:ext cx="2638705" cy="2156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oron nitrid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22" y="3048000"/>
            <a:ext cx="292100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4116" y="2031918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~98 </a:t>
            </a:r>
            <a:r>
              <a:rPr lang="en-US" sz="2400" dirty="0" err="1" smtClean="0"/>
              <a:t>GPa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137229" y="5715000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~60 </a:t>
            </a:r>
            <a:r>
              <a:rPr lang="en-US" sz="2400" dirty="0" err="1" smtClean="0"/>
              <a:t>GPa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51562" y="1303059"/>
            <a:ext cx="3492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cs typeface="Arial"/>
              </a:rPr>
              <a:t>Transition metal borides and carbides</a:t>
            </a:r>
            <a:endParaRPr lang="en-US" sz="2400" baseline="-25000" dirty="0">
              <a:cs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3</a:t>
            </a:fld>
            <a:endParaRPr lang="en-US"/>
          </a:p>
        </p:txBody>
      </p:sp>
      <p:pic>
        <p:nvPicPr>
          <p:cNvPr id="15362" name="Picture 2" descr="Image result for b4c structu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26" y="2812657"/>
            <a:ext cx="3830650" cy="336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CrB4 stru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231" y="2157659"/>
            <a:ext cx="28575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08171" y="4726999"/>
            <a:ext cx="3683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cs typeface="Arial"/>
              </a:rPr>
              <a:t>Phys. Chem. Chem. Phys., 2016,18</a:t>
            </a:r>
            <a:r>
              <a:rPr lang="en-US" dirty="0" smtClean="0">
                <a:latin typeface="museo_sans300"/>
              </a:rPr>
              <a:t>, </a:t>
            </a:r>
            <a:r>
              <a:rPr lang="en-US" sz="1600" dirty="0" smtClean="0">
                <a:cs typeface="Arial"/>
              </a:rPr>
              <a:t>2361</a:t>
            </a:r>
            <a:endParaRPr lang="en-US" sz="1600" dirty="0"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4116" y="1069302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Diamond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266862" y="5709844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-BN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41558" y="1638418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~92 </a:t>
            </a:r>
            <a:r>
              <a:rPr lang="en-US" sz="2400" dirty="0" err="1" smtClean="0"/>
              <a:t>GPa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345925" y="6228689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~32 </a:t>
            </a:r>
            <a:r>
              <a:rPr lang="en-US" sz="2400" dirty="0" err="1" smtClean="0"/>
              <a:t>GPa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9831646" y="5108985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~50 </a:t>
            </a:r>
            <a:r>
              <a:rPr lang="en-US" sz="2400" dirty="0" err="1" smtClean="0"/>
              <a:t>GPa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61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9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attention to Cr-N system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01056" y="6555404"/>
            <a:ext cx="79825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[3] M.D. </a:t>
            </a:r>
            <a:r>
              <a:rPr lang="en-US" sz="1100" dirty="0" err="1">
                <a:latin typeface="+mj-lt"/>
              </a:rPr>
              <a:t>Aguas</a:t>
            </a:r>
            <a:r>
              <a:rPr lang="en-US" sz="1100" dirty="0">
                <a:latin typeface="+mj-lt"/>
              </a:rPr>
              <a:t>, A.M. </a:t>
            </a:r>
            <a:r>
              <a:rPr lang="en-US" sz="1100" dirty="0" err="1">
                <a:latin typeface="+mj-lt"/>
              </a:rPr>
              <a:t>Nartowski</a:t>
            </a:r>
            <a:r>
              <a:rPr lang="en-US" sz="1100" dirty="0">
                <a:latin typeface="+mj-lt"/>
              </a:rPr>
              <a:t>, I.P. </a:t>
            </a:r>
            <a:r>
              <a:rPr lang="en-US" sz="1100" dirty="0" err="1">
                <a:latin typeface="+mj-lt"/>
              </a:rPr>
              <a:t>Parkin</a:t>
            </a:r>
            <a:r>
              <a:rPr lang="en-US" sz="1100" dirty="0">
                <a:latin typeface="+mj-lt"/>
              </a:rPr>
              <a:t>, M. </a:t>
            </a:r>
            <a:r>
              <a:rPr lang="en-US" sz="1100" dirty="0" err="1">
                <a:latin typeface="+mj-lt"/>
              </a:rPr>
              <a:t>MacKenzie</a:t>
            </a:r>
            <a:r>
              <a:rPr lang="en-US" sz="1100" dirty="0">
                <a:latin typeface="+mj-lt"/>
              </a:rPr>
              <a:t>, and A.J. Craven, J. Mater. Chem. 8, 1875 (1998).</a:t>
            </a:r>
          </a:p>
        </p:txBody>
      </p:sp>
      <p:pic>
        <p:nvPicPr>
          <p:cNvPr id="7" name="Рисунок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165351"/>
            <a:ext cx="3060701" cy="2984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615197" y="3520420"/>
            <a:ext cx="1393382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</a:rPr>
              <a:t>Exp. from [3]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75323" y="1219610"/>
            <a:ext cx="8506918" cy="94574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marL="8001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ts val="140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1800" kern="0" dirty="0"/>
              <a:t>Comparison of experimental XRD pattern with simulations. </a:t>
            </a:r>
            <a:r>
              <a:rPr lang="en-US" sz="1800" dirty="0"/>
              <a:t>The </a:t>
            </a:r>
            <a:r>
              <a:rPr lang="en-US" sz="1800" i="1" dirty="0"/>
              <a:t>Pnnm</a:t>
            </a:r>
            <a:r>
              <a:rPr lang="en-US" sz="1800" dirty="0"/>
              <a:t>-Cr</a:t>
            </a:r>
            <a:r>
              <a:rPr lang="en-US" sz="1800" baseline="-25000" dirty="0"/>
              <a:t>2</a:t>
            </a:r>
            <a:r>
              <a:rPr lang="en-US" sz="1800" dirty="0"/>
              <a:t>N phase was remained structurally unresolved until now – but here we finally determine its crystal structure.</a:t>
            </a:r>
            <a:endParaRPr lang="en-US" sz="1800" kern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03425" y="5310625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400"/>
              </a:spcAft>
              <a:buClr>
                <a:srgbClr val="9FAD28"/>
              </a:buClr>
            </a:pPr>
            <a:r>
              <a:rPr lang="en-US" kern="0" dirty="0">
                <a:latin typeface="+mj-lt"/>
                <a:cs typeface="ＭＳ Ｐゴシック" charset="0"/>
              </a:rPr>
              <a:t>CrN</a:t>
            </a:r>
            <a:r>
              <a:rPr lang="en-US" kern="0" baseline="-25000" dirty="0">
                <a:latin typeface="+mj-lt"/>
                <a:cs typeface="ＭＳ Ｐゴシック" charset="0"/>
              </a:rPr>
              <a:t>4</a:t>
            </a:r>
            <a:r>
              <a:rPr lang="en-US" kern="0" dirty="0">
                <a:latin typeface="+mj-lt"/>
                <a:cs typeface="ＭＳ Ｐゴシック" charset="0"/>
              </a:rPr>
              <a:t> phases are in fact high energy-density materials with polymeric nitrogen chains with 2 atoms (</a:t>
            </a:r>
            <a:r>
              <a:rPr lang="ru-RU" i="1" kern="0" dirty="0">
                <a:latin typeface="+mj-lt"/>
                <a:cs typeface="ＭＳ Ｐゴシック" charset="0"/>
              </a:rPr>
              <a:t>С2/</a:t>
            </a:r>
            <a:r>
              <a:rPr lang="en-US" i="1" kern="0" dirty="0">
                <a:latin typeface="+mj-lt"/>
                <a:cs typeface="ＭＳ Ｐゴシック" charset="0"/>
              </a:rPr>
              <a:t>m</a:t>
            </a:r>
            <a:r>
              <a:rPr lang="en-US" kern="0" dirty="0">
                <a:latin typeface="+mj-lt"/>
                <a:cs typeface="ＭＳ Ｐゴシック" charset="0"/>
              </a:rPr>
              <a:t>) and flat triangular NN</a:t>
            </a:r>
            <a:r>
              <a:rPr lang="en-US" kern="0" baseline="-25000" dirty="0">
                <a:latin typeface="+mj-lt"/>
                <a:cs typeface="ＭＳ Ｐゴシック" charset="0"/>
              </a:rPr>
              <a:t>3</a:t>
            </a:r>
            <a:r>
              <a:rPr lang="en-US" kern="0" dirty="0">
                <a:latin typeface="+mj-lt"/>
                <a:cs typeface="ＭＳ Ｐゴシック" charset="0"/>
              </a:rPr>
              <a:t>-groups (similar to NO</a:t>
            </a:r>
            <a:r>
              <a:rPr lang="en-US" kern="0" baseline="-25000" dirty="0">
                <a:latin typeface="+mj-lt"/>
                <a:cs typeface="ＭＳ Ｐゴシック" charset="0"/>
              </a:rPr>
              <a:t>3</a:t>
            </a:r>
            <a:r>
              <a:rPr lang="en-US" kern="0" dirty="0">
                <a:latin typeface="+mj-lt"/>
                <a:cs typeface="ＭＳ Ｐゴシック" charset="0"/>
              </a:rPr>
              <a:t>-groups; </a:t>
            </a:r>
            <a:r>
              <a:rPr lang="en-US" i="1" kern="0" dirty="0">
                <a:latin typeface="+mj-lt"/>
                <a:cs typeface="ＭＳ Ｐゴシック" charset="0"/>
              </a:rPr>
              <a:t>R3c</a:t>
            </a:r>
            <a:r>
              <a:rPr lang="en-US" kern="0" dirty="0">
                <a:latin typeface="+mj-lt"/>
                <a:cs typeface="ＭＳ Ｐゴシック" charset="0"/>
              </a:rPr>
              <a:t>-CrN</a:t>
            </a:r>
            <a:r>
              <a:rPr lang="en-US" kern="0" baseline="-25000" dirty="0">
                <a:latin typeface="+mj-lt"/>
                <a:cs typeface="ＭＳ Ｐゴシック" charset="0"/>
              </a:rPr>
              <a:t>4</a:t>
            </a:r>
            <a:r>
              <a:rPr lang="en-US" kern="0" dirty="0">
                <a:latin typeface="+mj-lt"/>
                <a:cs typeface="ＭＳ Ｐゴシック" charset="0"/>
              </a:rPr>
              <a:t> is structurally similar to calcite CaCO</a:t>
            </a:r>
            <a:r>
              <a:rPr lang="en-US" kern="0" baseline="-25000" dirty="0">
                <a:latin typeface="+mj-lt"/>
                <a:cs typeface="ＭＳ Ｐゴシック" charset="0"/>
              </a:rPr>
              <a:t>3</a:t>
            </a:r>
            <a:r>
              <a:rPr lang="en-US" kern="0" dirty="0">
                <a:latin typeface="+mj-lt"/>
                <a:cs typeface="ＭＳ Ｐゴシック" charset="0"/>
              </a:rPr>
              <a:t> and NaNO</a:t>
            </a:r>
            <a:r>
              <a:rPr lang="en-US" kern="0" baseline="-25000" dirty="0">
                <a:latin typeface="+mj-lt"/>
                <a:cs typeface="ＭＳ Ｐゴシック" charset="0"/>
              </a:rPr>
              <a:t>3</a:t>
            </a:r>
            <a:r>
              <a:rPr lang="en-US" kern="0" dirty="0">
                <a:latin typeface="+mj-lt"/>
                <a:cs typeface="ＭＳ Ｐゴシック" charset="0"/>
              </a:rPr>
              <a:t>)</a:t>
            </a:r>
          </a:p>
        </p:txBody>
      </p:sp>
      <p:pic>
        <p:nvPicPr>
          <p:cNvPr id="12" name="Рисунок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071" y="2165351"/>
            <a:ext cx="2167228" cy="24997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5459739" y="2177008"/>
            <a:ext cx="333513" cy="5766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4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20"/>
          <a:stretch/>
        </p:blipFill>
        <p:spPr>
          <a:xfrm>
            <a:off x="7846906" y="2177008"/>
            <a:ext cx="2167228" cy="24997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2354193" y="2106019"/>
            <a:ext cx="333513" cy="5766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5" name="Рисунок 4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686" y="2165351"/>
            <a:ext cx="2419279" cy="2984043"/>
          </a:xfrm>
          <a:prstGeom prst="rect">
            <a:avLst/>
          </a:prstGeom>
        </p:spPr>
      </p:pic>
      <p:pic>
        <p:nvPicPr>
          <p:cNvPr id="17" name="Рисунок 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8682" y="2134914"/>
            <a:ext cx="2221223" cy="29735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862" y="1971370"/>
            <a:ext cx="2379821" cy="33307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Овал 18"/>
          <p:cNvSpPr/>
          <p:nvPr/>
        </p:nvSpPr>
        <p:spPr bwMode="auto">
          <a:xfrm>
            <a:off x="6214125" y="3397397"/>
            <a:ext cx="181840" cy="1818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 rot="900000">
            <a:off x="5367341" y="2886976"/>
            <a:ext cx="181840" cy="1818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5367342" y="3858015"/>
            <a:ext cx="181840" cy="1818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 rot="900000">
            <a:off x="5656344" y="3394960"/>
            <a:ext cx="181840" cy="1818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cxnSp>
        <p:nvCxnSpPr>
          <p:cNvPr id="26" name="Прямая соединительная линия 25"/>
          <p:cNvCxnSpPr>
            <a:stCxn id="22" idx="5"/>
            <a:endCxn id="24" idx="1"/>
          </p:cNvCxnSpPr>
          <p:nvPr/>
        </p:nvCxnSpPr>
        <p:spPr bwMode="auto">
          <a:xfrm>
            <a:off x="5503721" y="3056634"/>
            <a:ext cx="198085" cy="3505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Прямая соединительная линия 35"/>
          <p:cNvCxnSpPr/>
          <p:nvPr/>
        </p:nvCxnSpPr>
        <p:spPr bwMode="auto">
          <a:xfrm flipH="1">
            <a:off x="5839535" y="3476221"/>
            <a:ext cx="398680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Прямая соединительная линия 38"/>
          <p:cNvCxnSpPr/>
          <p:nvPr/>
        </p:nvCxnSpPr>
        <p:spPr bwMode="auto">
          <a:xfrm flipH="1">
            <a:off x="5503096" y="3538126"/>
            <a:ext cx="188027" cy="3384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Овал 48"/>
          <p:cNvSpPr/>
          <p:nvPr/>
        </p:nvSpPr>
        <p:spPr bwMode="auto">
          <a:xfrm>
            <a:off x="8710860" y="3547011"/>
            <a:ext cx="76771" cy="7677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8947190" y="3547011"/>
            <a:ext cx="76771" cy="7677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cxnSp>
        <p:nvCxnSpPr>
          <p:cNvPr id="52" name="Прямая соединительная линия 51"/>
          <p:cNvCxnSpPr>
            <a:stCxn id="49" idx="6"/>
            <a:endCxn id="50" idx="2"/>
          </p:cNvCxnSpPr>
          <p:nvPr/>
        </p:nvCxnSpPr>
        <p:spPr bwMode="auto">
          <a:xfrm>
            <a:off x="8787631" y="3585396"/>
            <a:ext cx="15955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Овал 52"/>
          <p:cNvSpPr/>
          <p:nvPr/>
        </p:nvSpPr>
        <p:spPr bwMode="auto">
          <a:xfrm>
            <a:off x="8689428" y="3618987"/>
            <a:ext cx="76771" cy="7677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54" name="Овал 53"/>
          <p:cNvSpPr/>
          <p:nvPr/>
        </p:nvSpPr>
        <p:spPr bwMode="auto">
          <a:xfrm>
            <a:off x="8925758" y="3618987"/>
            <a:ext cx="76771" cy="7677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cxnSp>
        <p:nvCxnSpPr>
          <p:cNvPr id="55" name="Прямая соединительная линия 54"/>
          <p:cNvCxnSpPr>
            <a:stCxn id="53" idx="6"/>
            <a:endCxn id="54" idx="2"/>
          </p:cNvCxnSpPr>
          <p:nvPr/>
        </p:nvCxnSpPr>
        <p:spPr bwMode="auto">
          <a:xfrm>
            <a:off x="8766199" y="3657372"/>
            <a:ext cx="15955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5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3" grpId="0" animBg="1"/>
      <p:bldP spid="16" grpId="0" animBg="1"/>
      <p:bldP spid="19" grpId="0" animBg="1"/>
      <p:bldP spid="22" grpId="0" animBg="1"/>
      <p:bldP spid="23" grpId="0" animBg="1"/>
      <p:bldP spid="24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Cr-N phases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236954"/>
            <a:ext cx="5791979" cy="455983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81200" y="1175223"/>
            <a:ext cx="8506918" cy="129815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marL="8001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ts val="140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FAD28"/>
              </a:buClr>
              <a:buFont typeface="Lucida Grande" charset="0"/>
              <a:buChar char="➜"/>
              <a:defRPr sz="2300">
                <a:solidFill>
                  <a:schemeClr val="tx1"/>
                </a:solidFill>
                <a:latin typeface="+mj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1600" kern="0" dirty="0"/>
              <a:t>The stability of Cr-N phases were studied by calculating the P(T) phase diagrams. All phases remain dynamical stability (no imaginary phonon frequencies). CrN</a:t>
            </a:r>
            <a:r>
              <a:rPr lang="en-US" sz="1600" kern="0" baseline="-25000" dirty="0"/>
              <a:t>4</a:t>
            </a:r>
            <a:r>
              <a:rPr lang="en-US" sz="1600" kern="0" dirty="0"/>
              <a:t> phases are metastable due to the positive formation energy. These phases become stable under external pressure more than 5 </a:t>
            </a:r>
            <a:r>
              <a:rPr lang="en-US" sz="1600" kern="0" dirty="0" err="1"/>
              <a:t>GPa</a:t>
            </a:r>
            <a:r>
              <a:rPr lang="en-US" sz="1600" kern="0" dirty="0"/>
              <a:t>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079824" y="5636303"/>
            <a:ext cx="149901" cy="149901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289031" y="6133477"/>
            <a:ext cx="149901" cy="149901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5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Stability under pressure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Изображение 1" descr="Conv_pres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099" y="1233935"/>
            <a:ext cx="2753568" cy="2655109"/>
          </a:xfrm>
          <a:prstGeom prst="rect">
            <a:avLst/>
          </a:prstGeom>
        </p:spPr>
      </p:pic>
      <p:pic>
        <p:nvPicPr>
          <p:cNvPr id="6" name="Изображение 6" descr="Conv_pres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8240" y="1233935"/>
            <a:ext cx="2692378" cy="2653607"/>
          </a:xfrm>
          <a:prstGeom prst="rect">
            <a:avLst/>
          </a:prstGeom>
        </p:spPr>
      </p:pic>
      <p:pic>
        <p:nvPicPr>
          <p:cNvPr id="7" name="Изображение 7" descr="Conv_pres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1897099" y="3887541"/>
            <a:ext cx="2750530" cy="2620998"/>
          </a:xfrm>
          <a:prstGeom prst="rect">
            <a:avLst/>
          </a:prstGeom>
        </p:spPr>
      </p:pic>
      <p:pic>
        <p:nvPicPr>
          <p:cNvPr id="8" name="Изображение 8" descr="Conv_pres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8241" y="3887541"/>
            <a:ext cx="2730077" cy="262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7686094" y="2831395"/>
            <a:ext cx="2981907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000" dirty="0">
                <a:latin typeface="Arial"/>
                <a:cs typeface="Arial"/>
              </a:rPr>
              <a:t>C2/m-CrN</a:t>
            </a:r>
            <a:r>
              <a:rPr lang="en-US" sz="2000" baseline="-25000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 - 1.96 MJ/kg 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2000" dirty="0">
                <a:latin typeface="Arial"/>
                <a:cs typeface="Arial"/>
              </a:rPr>
              <a:t>R3c-CrN</a:t>
            </a:r>
            <a:r>
              <a:rPr lang="en-US" sz="2000" baseline="-25000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 - 3.51 MJ/kg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18317" y="3735878"/>
            <a:ext cx="3151972" cy="96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TNT (trinitrotoluene) - 4.6 MJ/kg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Gunpowder 3 MJ/kg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Nitroglycerin 6.6 MJ/kg</a:t>
            </a:r>
            <a:r>
              <a:rPr lang="ru-RU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ru-RU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7609709" y="1569365"/>
            <a:ext cx="291618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latin typeface="Arial"/>
                <a:cs typeface="Arial"/>
              </a:rPr>
              <a:t>Energy density materials</a:t>
            </a:r>
            <a:endParaRPr lang="ru-RU" b="1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 bwMode="auto">
              <a:xfrm>
                <a:off x="7731730" y="1947666"/>
                <a:ext cx="1955535" cy="466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Cr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N</m:t>
                          </m:r>
                        </m:e>
                        <m:sub>
                          <m:r>
                            <a:rPr lang="en-US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CrN</m:t>
                      </m:r>
                      <m:r>
                        <a:rPr lang="en-US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3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N</m:t>
                          </m:r>
                        </m:e>
                        <m:sub>
                          <m:r>
                            <a:rPr lang="en-US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1730" y="1947666"/>
                <a:ext cx="1955535" cy="466731"/>
              </a:xfrm>
              <a:prstGeom prst="rect">
                <a:avLst/>
              </a:prstGeom>
              <a:blipFill>
                <a:blip r:embed="rId6"/>
                <a:stretch>
                  <a:fillRect t="-2597" b="-259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https://pp.vk.me/c620028/v620028679/b6ac/KoREyiPIYH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10" y="3167011"/>
            <a:ext cx="2675126" cy="178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019" y="-247316"/>
            <a:ext cx="10515600" cy="1325563"/>
          </a:xfrm>
        </p:spPr>
        <p:txBody>
          <a:bodyPr/>
          <a:lstStyle/>
          <a:p>
            <a:r>
              <a:rPr lang="en-US" dirty="0" smtClean="0"/>
              <a:t>Why it is important?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635" y="699862"/>
            <a:ext cx="2459583" cy="1990320"/>
          </a:xfrm>
          <a:prstGeom prst="rect">
            <a:avLst/>
          </a:prstGeom>
        </p:spPr>
      </p:pic>
      <p:pic>
        <p:nvPicPr>
          <p:cNvPr id="6" name="Picture 2" descr="Image result for буровое долото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29" y="600195"/>
            <a:ext cx="2622236" cy="20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50177" y="3754023"/>
            <a:ext cx="2245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PCD, c-BN, </a:t>
            </a:r>
            <a:endParaRPr lang="ru-RU" sz="2000" dirty="0" smtClean="0"/>
          </a:p>
          <a:p>
            <a:r>
              <a:rPr lang="en-US" sz="2000" dirty="0" smtClean="0"/>
              <a:t>Mixture PCD/BN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1020" y="1199299"/>
            <a:ext cx="6339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Ease in synthesis and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These materials have high melting 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hardness allows them to be used in many other different fields of technology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3412" y="2802410"/>
            <a:ext cx="4388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Possible 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Manufacturing industry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Mining industry</a:t>
            </a:r>
            <a:endParaRPr lang="en-US" dirty="0"/>
          </a:p>
        </p:txBody>
      </p:sp>
      <p:pic>
        <p:nvPicPr>
          <p:cNvPr id="11" name="Picture 10" descr="http://img.directindustry.com/images_di/press/press-g/new-carbide-endmill-range-with-aicrn-aluminium-chromium-nitride-coating-P34074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92" y="5013845"/>
            <a:ext cx="3482213" cy="14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p.vitalmx.com/photos/users/64/photos/19777/s780_106658980_1248162100.jpg?129425420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9" y="3957590"/>
            <a:ext cx="3254413" cy="24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буровое долото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5199" y="3336934"/>
            <a:ext cx="2068070" cy="23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096666" y="4837824"/>
            <a:ext cx="1665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Hard alloys of </a:t>
            </a:r>
          </a:p>
          <a:p>
            <a:pPr algn="ctr"/>
            <a:r>
              <a:rPr lang="en-US" sz="2000" dirty="0" smtClean="0"/>
              <a:t>WC, </a:t>
            </a:r>
            <a:r>
              <a:rPr lang="en-US" sz="2000" dirty="0" err="1" smtClean="0"/>
              <a:t>TiN</a:t>
            </a:r>
            <a:r>
              <a:rPr lang="en-US" sz="2000" dirty="0" smtClean="0"/>
              <a:t> etc.</a:t>
            </a:r>
            <a:endParaRPr lang="en-US" sz="2000" dirty="0"/>
          </a:p>
        </p:txBody>
      </p:sp>
      <p:cxnSp>
        <p:nvCxnSpPr>
          <p:cNvPr id="17" name="Прямая со стрелкой 16"/>
          <p:cNvCxnSpPr>
            <a:stCxn id="7" idx="1"/>
          </p:cNvCxnSpPr>
          <p:nvPr/>
        </p:nvCxnSpPr>
        <p:spPr>
          <a:xfrm flipH="1" flipV="1">
            <a:off x="9176113" y="3538981"/>
            <a:ext cx="574064" cy="568985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1"/>
          </p:cNvCxnSpPr>
          <p:nvPr/>
        </p:nvCxnSpPr>
        <p:spPr>
          <a:xfrm flipH="1" flipV="1">
            <a:off x="8191877" y="3538981"/>
            <a:ext cx="1558300" cy="568985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8826224" y="4080519"/>
            <a:ext cx="1082001" cy="1068534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7366420" y="3538979"/>
            <a:ext cx="2384494" cy="55898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8558667" y="4872879"/>
            <a:ext cx="1349559" cy="276174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7244" y="6189359"/>
            <a:ext cx="360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Substitution of traditional materials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8032247" y="4837824"/>
            <a:ext cx="76200" cy="13360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7341202" y="3538980"/>
            <a:ext cx="364150" cy="268264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7596921" y="3882534"/>
            <a:ext cx="304177" cy="231740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  <p:bldP spid="10" grpId="0" uiExpand="1" build="p"/>
      <p:bldP spid="1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444625"/>
            <a:ext cx="8732520" cy="504611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Computational search for new materials was carried out using the evolutionary crystal structure prediction algorithm USPEX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Geometry relaxation and calculations of mechanical properties </a:t>
            </a:r>
            <a:r>
              <a:rPr lang="ru-RU" altLang="ru-RU" dirty="0" err="1"/>
              <a:t>were</a:t>
            </a:r>
            <a:r>
              <a:rPr lang="ru-RU" altLang="ru-RU" dirty="0"/>
              <a:t> </a:t>
            </a:r>
            <a:r>
              <a:rPr lang="ru-RU" altLang="ru-RU" dirty="0" err="1"/>
              <a:t>performed</a:t>
            </a:r>
            <a:r>
              <a:rPr lang="ru-RU" altLang="ru-RU" dirty="0"/>
              <a:t> </a:t>
            </a:r>
            <a:r>
              <a:rPr lang="ru-RU" altLang="ru-RU" dirty="0" err="1"/>
              <a:t>at</a:t>
            </a:r>
            <a:r>
              <a:rPr lang="ru-RU" altLang="ru-RU" dirty="0"/>
              <a:t> </a:t>
            </a:r>
            <a:r>
              <a:rPr lang="en-US" altLang="ru-RU" dirty="0"/>
              <a:t>a density functional </a:t>
            </a:r>
            <a:r>
              <a:rPr lang="ru-RU" altLang="ru-RU" dirty="0" err="1"/>
              <a:t>level</a:t>
            </a:r>
            <a:r>
              <a:rPr lang="ru-RU" altLang="ru-RU" dirty="0"/>
              <a:t> </a:t>
            </a:r>
            <a:r>
              <a:rPr lang="ru-RU" altLang="ru-RU" dirty="0" err="1"/>
              <a:t>of</a:t>
            </a:r>
            <a:r>
              <a:rPr lang="ru-RU" altLang="ru-RU" dirty="0"/>
              <a:t> </a:t>
            </a:r>
            <a:r>
              <a:rPr lang="ru-RU" altLang="ru-RU" dirty="0" err="1"/>
              <a:t>theory</a:t>
            </a:r>
            <a:r>
              <a:rPr lang="ru-RU" altLang="ru-RU" dirty="0"/>
              <a:t> </a:t>
            </a:r>
            <a:r>
              <a:rPr lang="ru-RU" altLang="ru-RU" dirty="0" err="1" smtClean="0"/>
              <a:t>using</a:t>
            </a:r>
            <a:r>
              <a:rPr lang="ru-RU" altLang="ru-RU" dirty="0" smtClean="0"/>
              <a:t> </a:t>
            </a:r>
            <a:r>
              <a:rPr lang="ru-RU" altLang="ru-RU" dirty="0"/>
              <a:t>PBE </a:t>
            </a:r>
            <a:r>
              <a:rPr lang="ru-RU" altLang="ru-RU" dirty="0" err="1"/>
              <a:t>parameterization</a:t>
            </a:r>
            <a:r>
              <a:rPr lang="en-US" altLang="ru-RU" dirty="0"/>
              <a:t> </a:t>
            </a:r>
            <a:r>
              <a:rPr lang="ru-RU" altLang="ru-RU" dirty="0" err="1"/>
              <a:t>implemented</a:t>
            </a:r>
            <a:r>
              <a:rPr lang="en-US" altLang="ru-RU" dirty="0"/>
              <a:t> </a:t>
            </a:r>
            <a:r>
              <a:rPr lang="ru-RU" altLang="ru-RU" dirty="0" err="1"/>
              <a:t>into</a:t>
            </a:r>
            <a:r>
              <a:rPr lang="en-US" altLang="ru-RU" dirty="0"/>
              <a:t> VASP </a:t>
            </a:r>
            <a:r>
              <a:rPr lang="ru-RU" altLang="ru-RU" dirty="0" err="1" smtClean="0"/>
              <a:t>package</a:t>
            </a:r>
            <a:endParaRPr lang="en-US" altLang="ru-RU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</p:txBody>
      </p:sp>
      <p:pic>
        <p:nvPicPr>
          <p:cNvPr id="4" name="Picture 2" descr="C:\Users\User\Desktop\uspex1.png"/>
          <p:cNvPicPr>
            <a:picLocks noChangeAspect="1" noChangeArrowheads="1"/>
          </p:cNvPicPr>
          <p:nvPr/>
        </p:nvPicPr>
        <p:blipFill>
          <a:blip r:embed="rId2" cstate="print"/>
          <a:srcRect r="65309" b="72656"/>
          <a:stretch>
            <a:fillRect/>
          </a:stretch>
        </p:blipFill>
        <p:spPr bwMode="auto">
          <a:xfrm>
            <a:off x="9779888" y="379346"/>
            <a:ext cx="1728192" cy="360040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7880" y="811394"/>
            <a:ext cx="176395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52" y="3862619"/>
            <a:ext cx="2225863" cy="12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8" descr="gavezzott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12" y="300731"/>
            <a:ext cx="777716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9" descr="Gavezott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55" y="45436"/>
            <a:ext cx="10445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69"/>
          <p:cNvGraphicFramePr>
            <a:graphicFrameLocks noGrp="1"/>
          </p:cNvGraphicFramePr>
          <p:nvPr>
            <p:extLst/>
          </p:nvPr>
        </p:nvGraphicFramePr>
        <p:xfrm>
          <a:off x="7537278" y="2571489"/>
          <a:ext cx="3097212" cy="1828800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Variants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CPU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sec.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yrs.</a:t>
                      </a:r>
                      <a:endParaRPr kumimoji="0" lang="en-US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yrs.</a:t>
                      </a:r>
                      <a:endParaRPr kumimoji="0" lang="en-US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yrs.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5680555" y="2730199"/>
            <a:ext cx="1512887" cy="15843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5680555" y="2946098"/>
            <a:ext cx="15128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3" name="Line 31"/>
          <p:cNvSpPr>
            <a:spLocks noChangeShapeType="1"/>
          </p:cNvSpPr>
          <p:nvPr/>
        </p:nvSpPr>
        <p:spPr bwMode="auto">
          <a:xfrm>
            <a:off x="5680555" y="3233437"/>
            <a:ext cx="1512887" cy="1587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>
            <a:off x="5680555" y="3522361"/>
            <a:ext cx="15128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" name="Line 33"/>
          <p:cNvSpPr>
            <a:spLocks noChangeShapeType="1"/>
          </p:cNvSpPr>
          <p:nvPr/>
        </p:nvSpPr>
        <p:spPr bwMode="auto">
          <a:xfrm>
            <a:off x="5680555" y="3809698"/>
            <a:ext cx="15128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>
            <a:off x="5680555" y="4025598"/>
            <a:ext cx="1512887" cy="1588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auto">
          <a:xfrm>
            <a:off x="5896455" y="2730199"/>
            <a:ext cx="1587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6112355" y="2730199"/>
            <a:ext cx="1587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" name="Line 37"/>
          <p:cNvSpPr>
            <a:spLocks noChangeShapeType="1"/>
          </p:cNvSpPr>
          <p:nvPr/>
        </p:nvSpPr>
        <p:spPr bwMode="auto">
          <a:xfrm>
            <a:off x="6328255" y="2730199"/>
            <a:ext cx="1587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6544155" y="2730199"/>
            <a:ext cx="1587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>
            <a:off x="6761641" y="2730199"/>
            <a:ext cx="1588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6977541" y="2730199"/>
            <a:ext cx="1588" cy="1584325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3" name="Oval 41"/>
          <p:cNvSpPr>
            <a:spLocks noChangeArrowheads="1"/>
          </p:cNvSpPr>
          <p:nvPr/>
        </p:nvSpPr>
        <p:spPr bwMode="auto">
          <a:xfrm>
            <a:off x="5823429" y="3161999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Oval 42"/>
          <p:cNvSpPr>
            <a:spLocks noChangeArrowheads="1"/>
          </p:cNvSpPr>
          <p:nvPr/>
        </p:nvSpPr>
        <p:spPr bwMode="auto">
          <a:xfrm>
            <a:off x="6039329" y="3450924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5" name="Oval 43"/>
          <p:cNvSpPr>
            <a:spLocks noChangeArrowheads="1"/>
          </p:cNvSpPr>
          <p:nvPr/>
        </p:nvSpPr>
        <p:spPr bwMode="auto">
          <a:xfrm>
            <a:off x="6472717" y="2873074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6" name="Oval 44"/>
          <p:cNvSpPr>
            <a:spLocks noChangeArrowheads="1"/>
          </p:cNvSpPr>
          <p:nvPr/>
        </p:nvSpPr>
        <p:spPr bwMode="auto">
          <a:xfrm>
            <a:off x="6471129" y="3954162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7" name="Oval 45"/>
          <p:cNvSpPr>
            <a:spLocks noChangeArrowheads="1"/>
          </p:cNvSpPr>
          <p:nvPr/>
        </p:nvSpPr>
        <p:spPr bwMode="auto">
          <a:xfrm>
            <a:off x="6902929" y="3450924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8" name="Oval 46"/>
          <p:cNvSpPr>
            <a:spLocks noChangeArrowheads="1"/>
          </p:cNvSpPr>
          <p:nvPr/>
        </p:nvSpPr>
        <p:spPr bwMode="auto">
          <a:xfrm>
            <a:off x="5823429" y="3954162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30" name="Picture 50" descr="currsc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60" y="4847567"/>
            <a:ext cx="5619318" cy="1100376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8212769" y="4821758"/>
            <a:ext cx="22749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just" eaLnBrk="1" hangingPunct="1"/>
            <a:r>
              <a:rPr lang="en-US" sz="1800" dirty="0"/>
              <a:t>Overview USPEX</a:t>
            </a:r>
          </a:p>
          <a:p>
            <a:pPr algn="just" eaLnBrk="1" hangingPunct="1"/>
            <a:r>
              <a:rPr lang="en-US" sz="1800" dirty="0"/>
              <a:t>(</a:t>
            </a:r>
            <a:r>
              <a:rPr lang="en-US" sz="1800" dirty="0" err="1"/>
              <a:t>Oganov</a:t>
            </a:r>
            <a:r>
              <a:rPr lang="en-US" sz="1800" dirty="0"/>
              <a:t> &amp; Glass, </a:t>
            </a:r>
          </a:p>
          <a:p>
            <a:pPr algn="just" eaLnBrk="1" hangingPunct="1"/>
            <a:r>
              <a:rPr lang="en-US" sz="1800" i="1" dirty="0" err="1"/>
              <a:t>J.Chem.Phys</a:t>
            </a:r>
            <a:r>
              <a:rPr lang="en-US" sz="1800" i="1" dirty="0"/>
              <a:t>.</a:t>
            </a:r>
            <a:r>
              <a:rPr lang="en-US" sz="1800" dirty="0"/>
              <a:t> 2006)</a:t>
            </a:r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H="1">
            <a:off x="7264877" y="5352391"/>
            <a:ext cx="897354" cy="392696"/>
          </a:xfrm>
          <a:prstGeom prst="line">
            <a:avLst/>
          </a:prstGeom>
          <a:noFill/>
          <a:ln w="41275" cap="sq">
            <a:solidFill>
              <a:schemeClr val="tx1"/>
            </a:solidFill>
            <a:miter lim="800000"/>
            <a:headEnd type="none" w="sm" len="sm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838439" y="2141338"/>
                <a:ext cx="4238197" cy="1365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latin typeface="+mj-lt"/>
                    <a:cs typeface="Arial"/>
                  </a:rPr>
                  <a:t>Need to find GLOBAL energy minimum.</a:t>
                </a:r>
              </a:p>
              <a:p>
                <a:pPr algn="just"/>
                <a:r>
                  <a:rPr lang="en-US" dirty="0">
                    <a:latin typeface="+mj-lt"/>
                    <a:cs typeface="Arial"/>
                  </a:rPr>
                  <a:t>Trying all structures is impossible</a:t>
                </a:r>
                <a:r>
                  <a:rPr lang="ru-RU" dirty="0">
                    <a:latin typeface="+mj-lt"/>
                    <a:cs typeface="Arial"/>
                  </a:rPr>
                  <a:t>:</a:t>
                </a:r>
                <a:endParaRPr lang="en-US" dirty="0">
                  <a:latin typeface="+mj-lt"/>
                  <a:cs typeface="Arial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Arial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Arial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  <a:cs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  <a:cs typeface="Arial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charset="0"/>
                                          <a:cs typeface="Arial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/>
                                        </a:rPr>
                                        <m:t>𝛿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  <a:cs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  <a:cs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  <a:cs typeface="Arial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charset="0"/>
                                          <a:cs typeface="Arial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/>
                                        </a:rPr>
                                        <m:t>𝛿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Arial"/>
                            </a:rPr>
                            <m:t>!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charset="0"/>
                                  <a:cs typeface="Arial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  <a:cs typeface="Arial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  <a:cs typeface="Arial"/>
                                        </a:rPr>
                                      </m:ctrlPr>
                                    </m:sSup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n-US" i="1">
                                              <a:latin typeface="Cambria Math" charset="0"/>
                                              <a:cs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Arial"/>
                                            </a:rPr>
                                            <m:t>𝑉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/>
                                </a:rPr>
                                <m:t>𝑁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Arial"/>
                            </a:rPr>
                            <m:t>!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Arial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Arial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ru-RU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439" y="2141338"/>
                <a:ext cx="4238197" cy="1365823"/>
              </a:xfrm>
              <a:prstGeom prst="rect">
                <a:avLst/>
              </a:prstGeom>
              <a:blipFill>
                <a:blip r:embed="rId6"/>
                <a:stretch>
                  <a:fillRect l="-1295" t="-22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/>
      <p:bldP spid="32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425" y="233864"/>
            <a:ext cx="8497978" cy="706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USPEX project </a:t>
            </a:r>
            <a:br>
              <a:rPr lang="en-US" sz="2800" dirty="0"/>
            </a:br>
            <a:r>
              <a:rPr lang="en-US" sz="2000" dirty="0"/>
              <a:t>(Universal Structure Prediction: Evolutionary </a:t>
            </a:r>
            <a:r>
              <a:rPr lang="en-US" sz="2000" dirty="0" err="1"/>
              <a:t>Xtallography</a:t>
            </a:r>
            <a:r>
              <a:rPr lang="en-US" sz="2000" dirty="0"/>
              <a:t>)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919288" y="1109663"/>
            <a:ext cx="86106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en-US" b="1" dirty="0">
                <a:hlinkClick r:id="rId2"/>
              </a:rPr>
              <a:t>http://uspex-team.org</a:t>
            </a:r>
            <a:r>
              <a:rPr lang="en-US" b="1" dirty="0"/>
              <a:t> 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/>
            <a:endParaRPr lang="ru-RU" sz="1800" b="1" dirty="0"/>
          </a:p>
          <a:p>
            <a:pPr eaLnBrk="1" hangingPunct="1">
              <a:buFontTx/>
              <a:buChar char="•"/>
            </a:pPr>
            <a:endParaRPr lang="ru-RU" sz="1800" b="1" dirty="0"/>
          </a:p>
          <a:p>
            <a:pPr eaLnBrk="1" hangingPunct="1">
              <a:buFontTx/>
              <a:buChar char="•"/>
            </a:pPr>
            <a:endParaRPr lang="ru-RU" sz="1800" b="1" dirty="0"/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/>
            <a:r>
              <a:rPr lang="en-US" altLang="en-US" sz="1800" b="1" dirty="0"/>
              <a:t>The most popular code for computational materials design in the world </a:t>
            </a:r>
            <a:r>
              <a:rPr lang="en-US" altLang="en-US" sz="1800" b="1" dirty="0" smtClean="0"/>
              <a:t>(&gt;4300 </a:t>
            </a:r>
            <a:r>
              <a:rPr lang="en-US" altLang="en-US" sz="1800" b="1" dirty="0"/>
              <a:t>users from 78 countries).</a:t>
            </a:r>
          </a:p>
          <a:p>
            <a:pPr eaLnBrk="1" hangingPunct="1"/>
            <a:r>
              <a:rPr lang="en-US" altLang="en-US" sz="1800" b="1" dirty="0"/>
              <a:t>Effort of ~80 man-years.</a:t>
            </a:r>
          </a:p>
          <a:p>
            <a:pPr eaLnBrk="1" hangingPunct="1"/>
            <a:r>
              <a:rPr lang="en-US" altLang="en-US" sz="1800" b="1" dirty="0"/>
              <a:t>&gt;400 publications, 5 patents.</a:t>
            </a:r>
          </a:p>
          <a:p>
            <a:pPr eaLnBrk="1" hangingPunct="1"/>
            <a:endParaRPr lang="en-US" altLang="en-US" sz="1800" b="1" dirty="0"/>
          </a:p>
          <a:p>
            <a:pPr eaLnBrk="1" hangingPunct="1"/>
            <a:r>
              <a:rPr lang="en-US" altLang="en-US" sz="1800" b="1" dirty="0"/>
              <a:t>Universal: </a:t>
            </a:r>
          </a:p>
          <a:p>
            <a:pPr eaLnBrk="1" hangingPunct="1"/>
            <a:r>
              <a:rPr lang="en-US" altLang="en-US" sz="1800" b="1" dirty="0"/>
              <a:t>-prediction of stable structure AND composition, 3D, 2D, 1D, 0D – systems. </a:t>
            </a:r>
          </a:p>
          <a:p>
            <a:pPr eaLnBrk="1" hangingPunct="1"/>
            <a:r>
              <a:rPr lang="en-US" altLang="en-US" sz="1800" b="1" dirty="0"/>
              <a:t>-optimization of physical properties, </a:t>
            </a:r>
          </a:p>
          <a:p>
            <a:pPr eaLnBrk="1" hangingPunct="1"/>
            <a:r>
              <a:rPr lang="en-US" altLang="en-US" sz="1800" b="1" dirty="0"/>
              <a:t>-prediction of phase transition mechanisms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697789"/>
            <a:ext cx="552450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8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7440" y="1201907"/>
            <a:ext cx="65005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(Random) initial population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Evaluate structures by relaxed (free) energy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Select lowest-energy structures as parents for new generation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Standard variation operators: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23514"/>
            <a:ext cx="5949950" cy="125095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39677" y="3733247"/>
            <a:ext cx="277221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de-CH" altLang="en-US" sz="1800" b="1" dirty="0">
                <a:solidFill>
                  <a:srgbClr val="000099"/>
                </a:solidFill>
                <a:ea typeface="Microsoft YaHei" panose="020B0503020204020204" pitchFamily="34" charset="-122"/>
              </a:rPr>
              <a:t>(1) Heredity (crossover)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04759"/>
            <a:ext cx="2579688" cy="17907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44" y="4192583"/>
            <a:ext cx="3732213" cy="1579562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28184" y="5895460"/>
            <a:ext cx="231054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de-CH" sz="1800" b="1" dirty="0">
                <a:solidFill>
                  <a:srgbClr val="000099"/>
                </a:solidFill>
                <a:ea typeface="Microsoft YaHei" charset="0"/>
                <a:cs typeface="Microsoft YaHei" charset="0"/>
              </a:rPr>
              <a:t>(2) </a:t>
            </a:r>
            <a:r>
              <a:rPr lang="de-CH" altLang="en-US" sz="1800" b="1" dirty="0">
                <a:solidFill>
                  <a:srgbClr val="000099"/>
                </a:solidFill>
                <a:ea typeface="Microsoft YaHei" panose="020B0503020204020204" pitchFamily="34" charset="-122"/>
              </a:rPr>
              <a:t>Lattice mutation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844836" y="5743487"/>
            <a:ext cx="187452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de-CH" sz="1800" b="1" dirty="0">
                <a:solidFill>
                  <a:srgbClr val="000099"/>
                </a:solidFill>
                <a:ea typeface="Microsoft YaHei" charset="0"/>
                <a:cs typeface="Microsoft YaHei" charset="0"/>
              </a:rPr>
              <a:t>(3) </a:t>
            </a:r>
            <a:r>
              <a:rPr lang="de-CH" altLang="en-US" sz="1800" b="1" dirty="0">
                <a:solidFill>
                  <a:srgbClr val="000099"/>
                </a:solidFill>
                <a:ea typeface="Microsoft YaHei" panose="020B0503020204020204" pitchFamily="34" charset="-122"/>
              </a:rPr>
              <a:t>Permutation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133600" y="6313578"/>
            <a:ext cx="686201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de-DE" altLang="en-US" sz="1600" b="1" kern="0" dirty="0">
                <a:solidFill>
                  <a:srgbClr val="000099"/>
                </a:solidFill>
              </a:rPr>
              <a:t>+(4) Transmutation +(5) Rotational mutation +(6) Soft-mode mutation +...</a:t>
            </a:r>
          </a:p>
        </p:txBody>
      </p:sp>
      <p:pic>
        <p:nvPicPr>
          <p:cNvPr id="15" name="Picture 13" descr="Fig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222" y="1260748"/>
            <a:ext cx="2087562" cy="189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03425" y="233864"/>
            <a:ext cx="8497978" cy="706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USPEX project </a:t>
            </a:r>
            <a:br>
              <a:rPr lang="en-US" sz="2800" dirty="0"/>
            </a:br>
            <a:r>
              <a:rPr lang="en-US" sz="2000" dirty="0"/>
              <a:t>(Universal Structure Prediction: Evolutionary </a:t>
            </a:r>
            <a:r>
              <a:rPr lang="en-US" sz="2000" dirty="0" err="1"/>
              <a:t>Xtallography</a:t>
            </a:r>
            <a:r>
              <a:rPr lang="en-US" sz="2000" dirty="0"/>
              <a:t>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425" y="233864"/>
            <a:ext cx="8497978" cy="7064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Automatic search </a:t>
            </a:r>
            <a:r>
              <a:rPr lang="en-US" sz="3200" dirty="0" smtClean="0"/>
              <a:t>for ground </a:t>
            </a:r>
            <a:r>
              <a:rPr lang="en-US" sz="3200" dirty="0"/>
              <a:t>states in multicomponent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9045" y="1236017"/>
            <a:ext cx="605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Thermodynamic stability in variable-composition systems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2397760" y="5841717"/>
            <a:ext cx="7853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solidFill>
                  <a:srgbClr val="FF0000"/>
                </a:solidFill>
              </a:rPr>
              <a:t>Stable structure must be below all the possible decomposition lines !!</a:t>
            </a: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1" y="2196589"/>
            <a:ext cx="3745808" cy="297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7175659" y="1747128"/>
            <a:ext cx="29690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 dirty="0"/>
              <a:t>Example of a ternary system</a:t>
            </a: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09" y="1747129"/>
            <a:ext cx="5004942" cy="38174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3426" y="5464274"/>
            <a:ext cx="5090409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6350"/>
        </p:spPr>
        <p:txBody>
          <a:bodyPr wrap="square" lIns="180000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A                                                   B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238581" y="5066759"/>
            <a:ext cx="772250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6350"/>
        </p:spPr>
        <p:txBody>
          <a:bodyPr wrap="square" lIns="180000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AB 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755270" y="4506160"/>
            <a:ext cx="772250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6350"/>
        </p:spPr>
        <p:txBody>
          <a:bodyPr wrap="square" lIns="180000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AB</a:t>
            </a:r>
            <a:r>
              <a:rPr lang="en-US" b="1" baseline="-25000" dirty="0">
                <a:latin typeface="+mj-lt"/>
              </a:rPr>
              <a:t>5</a:t>
            </a:r>
            <a:r>
              <a:rPr lang="en-US" b="1" dirty="0">
                <a:latin typeface="+mj-lt"/>
              </a:rPr>
              <a:t> 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3910331" y="203364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0" lang="en-US" altLang="ru-RU" sz="1800" dirty="0"/>
              <a:t>Convex Hull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A029-CFBD-4355-AC18-74191E5465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36551</TotalTime>
  <Words>1309</Words>
  <Application>Microsoft Macintosh PowerPoint</Application>
  <PresentationFormat>Widescreen</PresentationFormat>
  <Paragraphs>297</Paragraphs>
  <Slides>32</Slides>
  <Notes>3</Notes>
  <HiddenSlides>11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 Narrow</vt:lpstr>
      <vt:lpstr>Calibri</vt:lpstr>
      <vt:lpstr>Calibri Light</vt:lpstr>
      <vt:lpstr>Cambria Math</vt:lpstr>
      <vt:lpstr>Lucida Grande</vt:lpstr>
      <vt:lpstr>Microsoft YaHei</vt:lpstr>
      <vt:lpstr>MS PGothic</vt:lpstr>
      <vt:lpstr>ＭＳ Ｐゴシック</vt:lpstr>
      <vt:lpstr>museo_sans300</vt:lpstr>
      <vt:lpstr>Open Sans</vt:lpstr>
      <vt:lpstr>Times</vt:lpstr>
      <vt:lpstr>Times New Roman</vt:lpstr>
      <vt:lpstr>Arial</vt:lpstr>
      <vt:lpstr>Office Theme</vt:lpstr>
      <vt:lpstr>Формула</vt:lpstr>
      <vt:lpstr>Уравнение</vt:lpstr>
      <vt:lpstr>PowerPoint Presentation</vt:lpstr>
      <vt:lpstr>PowerPoint Presentation</vt:lpstr>
      <vt:lpstr>Introduction</vt:lpstr>
      <vt:lpstr>Why it is important?</vt:lpstr>
      <vt:lpstr>Methods</vt:lpstr>
      <vt:lpstr>PowerPoint Presentation</vt:lpstr>
      <vt:lpstr>USPEX project  (Universal Structure Prediction: Evolutionary Xtallography)</vt:lpstr>
      <vt:lpstr>USPEX project  (Universal Structure Prediction: Evolutionary Xtallography)</vt:lpstr>
      <vt:lpstr>Automatic search for ground states in multicomponent system</vt:lpstr>
      <vt:lpstr>Search for new phases in Cr-B, Cr-C, Cr-N systems</vt:lpstr>
      <vt:lpstr>Search for new phases in Cr-B , Cr-C, Cr-N systems</vt:lpstr>
      <vt:lpstr>W-B system</vt:lpstr>
      <vt:lpstr>Temperature stability</vt:lpstr>
      <vt:lpstr>Temperature dependence of mechanical properties</vt:lpstr>
      <vt:lpstr>Hardness vs Fracture toughness</vt:lpstr>
      <vt:lpstr>Hardness vs Fracture toughness</vt:lpstr>
      <vt:lpstr>Mo-B system</vt:lpstr>
      <vt:lpstr>Dependence of mechanical properties on the doping</vt:lpstr>
      <vt:lpstr>Conclusions</vt:lpstr>
      <vt:lpstr>PowerPoint Presentation</vt:lpstr>
      <vt:lpstr>Acknowledgements</vt:lpstr>
      <vt:lpstr>Vickers hardness</vt:lpstr>
      <vt:lpstr>PowerPoint Presentation</vt:lpstr>
      <vt:lpstr>Vickers hardness</vt:lpstr>
      <vt:lpstr>Твердость по Виккерсу</vt:lpstr>
      <vt:lpstr>Temperature stability. Theory</vt:lpstr>
      <vt:lpstr>Temperature dependence of mechanical properties</vt:lpstr>
      <vt:lpstr>Superconductivity</vt:lpstr>
      <vt:lpstr>Search for new Cr-N phases</vt:lpstr>
      <vt:lpstr>More attention to Cr-N system</vt:lpstr>
      <vt:lpstr>Stability of Cr-N phases</vt:lpstr>
      <vt:lpstr>Stability under pressure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</dc:title>
  <dc:creator>Alexander Kvashnin</dc:creator>
  <cp:lastModifiedBy>Alexander Kvashnin</cp:lastModifiedBy>
  <cp:revision>170</cp:revision>
  <dcterms:created xsi:type="dcterms:W3CDTF">2017-05-15T12:07:55Z</dcterms:created>
  <dcterms:modified xsi:type="dcterms:W3CDTF">2018-09-12T19:08:28Z</dcterms:modified>
</cp:coreProperties>
</file>