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7" r:id="rId8"/>
    <p:sldMasterId id="2147483749" r:id="rId9"/>
  </p:sldMasterIdLst>
  <p:notesMasterIdLst>
    <p:notesMasterId r:id="rId43"/>
  </p:notesMasterIdLst>
  <p:handoutMasterIdLst>
    <p:handoutMasterId r:id="rId44"/>
  </p:handoutMasterIdLst>
  <p:sldIdLst>
    <p:sldId id="256" r:id="rId10"/>
    <p:sldId id="303" r:id="rId11"/>
    <p:sldId id="257" r:id="rId12"/>
    <p:sldId id="262" r:id="rId13"/>
    <p:sldId id="263" r:id="rId14"/>
    <p:sldId id="264" r:id="rId15"/>
    <p:sldId id="258" r:id="rId16"/>
    <p:sldId id="304" r:id="rId17"/>
    <p:sldId id="259" r:id="rId18"/>
    <p:sldId id="277" r:id="rId19"/>
    <p:sldId id="294" r:id="rId20"/>
    <p:sldId id="278" r:id="rId21"/>
    <p:sldId id="276" r:id="rId22"/>
    <p:sldId id="296" r:id="rId23"/>
    <p:sldId id="302" r:id="rId24"/>
    <p:sldId id="285" r:id="rId25"/>
    <p:sldId id="287" r:id="rId26"/>
    <p:sldId id="289" r:id="rId27"/>
    <p:sldId id="265" r:id="rId28"/>
    <p:sldId id="272" r:id="rId29"/>
    <p:sldId id="305" r:id="rId30"/>
    <p:sldId id="306" r:id="rId31"/>
    <p:sldId id="291" r:id="rId32"/>
    <p:sldId id="293" r:id="rId33"/>
    <p:sldId id="286" r:id="rId34"/>
    <p:sldId id="288" r:id="rId35"/>
    <p:sldId id="290" r:id="rId36"/>
    <p:sldId id="260" r:id="rId37"/>
    <p:sldId id="292" r:id="rId38"/>
    <p:sldId id="261" r:id="rId39"/>
    <p:sldId id="267" r:id="rId40"/>
    <p:sldId id="266" r:id="rId41"/>
    <p:sldId id="297" r:id="rId42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DD300-16CF-499F-A121-023B02DB7575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4A281-2A73-4CAE-8D06-3894FD565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78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DC4E0-EDAC-4C68-B99B-F46E675745BC}" type="datetimeFigureOut">
              <a:rPr lang="en-US" smtClean="0"/>
              <a:t>9/11/2018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6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6C82-DCEF-470A-BC33-A5013224D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B199EF-2ED8-442A-B3D7-62905997C56D}" type="slidenum">
              <a:rPr lang="de-DE" altLang="en-US">
                <a:solidFill>
                  <a:srgbClr val="C0504D"/>
                </a:solidFill>
              </a:rPr>
              <a:pPr/>
              <a:t>2</a:t>
            </a:fld>
            <a:endParaRPr lang="de-DE" altLang="en-US">
              <a:solidFill>
                <a:srgbClr val="C0504D"/>
              </a:solidFill>
            </a:endParaRPr>
          </a:p>
        </p:txBody>
      </p:sp>
      <p:sp>
        <p:nvSpPr>
          <p:cNvPr id="100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2950"/>
            <a:ext cx="4953000" cy="3714750"/>
          </a:xfrm>
          <a:ln/>
        </p:spPr>
      </p:sp>
      <p:sp>
        <p:nvSpPr>
          <p:cNvPr id="100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540" y="4706269"/>
            <a:ext cx="5433422" cy="4457244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95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C7F00-1862-4524-AF38-A89C9AD175E8}" type="slidenum">
              <a:rPr lang="de-DE" altLang="en-US">
                <a:solidFill>
                  <a:srgbClr val="C0504D"/>
                </a:solidFill>
              </a:rPr>
              <a:pPr/>
              <a:t>27</a:t>
            </a:fld>
            <a:endParaRPr lang="de-DE" altLang="en-US">
              <a:solidFill>
                <a:srgbClr val="C0504D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705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Slide Number Placeholder 3"/>
          <p:cNvSpPr txBox="1">
            <a:spLocks noGrp="1"/>
          </p:cNvSpPr>
          <p:nvPr/>
        </p:nvSpPr>
        <p:spPr bwMode="auto">
          <a:xfrm>
            <a:off x="3848546" y="9409113"/>
            <a:ext cx="294438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51" tIns="43576" rIns="87151" bIns="4357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fld id="{E8A8B8E2-D512-4AD7-95B6-11BAEC6080E8}" type="slidenum"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633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9C742D-3403-4CBB-90ED-CFD81543D5AD}" type="slidenum">
              <a:rPr lang="en-US" altLang="en-US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4096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9" tIns="45720" rIns="91439" bIns="45720"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Slide Number Placeholder 3"/>
          <p:cNvSpPr txBox="1">
            <a:spLocks noGrp="1"/>
          </p:cNvSpPr>
          <p:nvPr/>
        </p:nvSpPr>
        <p:spPr bwMode="auto">
          <a:xfrm>
            <a:off x="3848102" y="94091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fld id="{52FAAEE8-28D0-4E6F-81F0-6E0806AFB22B}" type="slidenum"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00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588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588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DE4C2A-7E05-461A-B86C-D5879CAAD67B}" type="slidenum">
              <a:rPr lang="en-US" altLang="en-US" sz="130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en-US" sz="1300">
              <a:solidFill>
                <a:prstClr val="black"/>
              </a:solidFill>
            </a:endParaRPr>
          </a:p>
        </p:txBody>
      </p:sp>
      <p:sp>
        <p:nvSpPr>
          <p:cNvPr id="419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8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39" tIns="45720" rIns="91439" bIns="45720"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9" name="Slide Number Placeholder 3"/>
          <p:cNvSpPr txBox="1">
            <a:spLocks noGrp="1"/>
          </p:cNvSpPr>
          <p:nvPr/>
        </p:nvSpPr>
        <p:spPr bwMode="auto">
          <a:xfrm>
            <a:off x="3848102" y="9409113"/>
            <a:ext cx="294481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fld id="{86664612-F8F8-4067-82D4-1FDD94082C6F}" type="slidenum">
              <a:rPr lang="en-US" altLang="en-US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fontAlgn="base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33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C7F00-1862-4524-AF38-A89C9AD175E8}" type="slidenum">
              <a:rPr lang="de-DE" altLang="en-US">
                <a:solidFill>
                  <a:srgbClr val="C0504D"/>
                </a:solidFill>
              </a:rPr>
              <a:pPr/>
              <a:t>16</a:t>
            </a:fld>
            <a:endParaRPr lang="de-DE" altLang="en-US">
              <a:solidFill>
                <a:srgbClr val="C0504D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38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C7F00-1862-4524-AF38-A89C9AD175E8}" type="slidenum">
              <a:rPr lang="de-DE" altLang="en-US">
                <a:solidFill>
                  <a:srgbClr val="C0504D"/>
                </a:solidFill>
              </a:rPr>
              <a:pPr/>
              <a:t>17</a:t>
            </a:fld>
            <a:endParaRPr lang="de-DE" altLang="en-US">
              <a:solidFill>
                <a:srgbClr val="C0504D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1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C7F00-1862-4524-AF38-A89C9AD175E8}" type="slidenum">
              <a:rPr lang="de-DE" altLang="en-US">
                <a:solidFill>
                  <a:srgbClr val="C0504D"/>
                </a:solidFill>
              </a:rPr>
              <a:pPr/>
              <a:t>18</a:t>
            </a:fld>
            <a:endParaRPr lang="de-DE" altLang="en-US">
              <a:solidFill>
                <a:srgbClr val="C0504D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C7F00-1862-4524-AF38-A89C9AD175E8}" type="slidenum">
              <a:rPr lang="de-DE" altLang="en-US">
                <a:solidFill>
                  <a:srgbClr val="C0504D"/>
                </a:solidFill>
              </a:rPr>
              <a:pPr/>
              <a:t>23</a:t>
            </a:fld>
            <a:endParaRPr lang="de-DE" altLang="en-US">
              <a:solidFill>
                <a:srgbClr val="C0504D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24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C7F00-1862-4524-AF38-A89C9AD175E8}" type="slidenum">
              <a:rPr lang="de-DE" altLang="en-US">
                <a:solidFill>
                  <a:srgbClr val="C0504D"/>
                </a:solidFill>
              </a:rPr>
              <a:pPr/>
              <a:t>25</a:t>
            </a:fld>
            <a:endParaRPr lang="de-DE" altLang="en-US">
              <a:solidFill>
                <a:srgbClr val="C0504D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533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4C7F00-1862-4524-AF38-A89C9AD175E8}" type="slidenum">
              <a:rPr lang="de-DE" altLang="en-US">
                <a:solidFill>
                  <a:srgbClr val="C0504D"/>
                </a:solidFill>
              </a:rPr>
              <a:pPr/>
              <a:t>26</a:t>
            </a:fld>
            <a:endParaRPr lang="de-DE" altLang="en-US">
              <a:solidFill>
                <a:srgbClr val="C0504D"/>
              </a:solidFill>
            </a:endParaRPr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42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EFCE5-07F3-4CBC-9C1E-0829AB7103F8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9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661D7-5D78-4756-976D-BD697B1D782A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8184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7619B-72F9-4528-BA9C-F20A780A6230}" type="datetime1">
              <a:rPr lang="en-US" smtClean="0"/>
              <a:t>9/11/2018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04A8A-8941-466A-B1B3-27ECEC9D3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540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E579-C6C4-44DA-AC94-3F8CBCAFFD8F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D302-89C8-497A-A957-66459A78E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09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38BC3-219D-4C2B-A40C-DAC669269B7E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482C7-BDBC-42C6-9E81-8836298E3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266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89BF3-2BDC-4DF9-9026-7BF0638FDC06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AFAD1-1406-4C85-8A95-7054EBED4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791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A1D67-2ACD-42BF-9AE2-D7A05E4E2775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C516F-9005-416A-B00B-92114AAC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723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4831-5D31-4898-93A5-3EA0269C5C86}" type="datetime1">
              <a:rPr lang="en-US" smtClean="0"/>
              <a:t>9/11/2018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765F-8433-4441-A618-30BC3634D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1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F4F3-D74D-4F76-8611-BEB62B51DCCC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25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252E0-40FE-4573-BC59-5FD07171E6D7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BB0C-9C43-4BD1-810F-FF519B24A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52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D898-8F3F-448F-8D64-81471513BE9E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5142-BD17-4DD1-8EBF-A546EA0B51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68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E1A37-86A2-4E85-9AFB-9D8D063F8B2D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39BB-16A5-47A8-9B62-7F09DEC8A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05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F08E-9DE5-48B0-824E-A22885EBA2E2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26E-382A-4006-A516-0F558AC8F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06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A199-CA9A-4E92-89D3-C4CCBC78C5BD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E498-E732-487E-9DBD-DC9D22ED8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08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79E9A-9270-4108-8E4C-973A0CC7DBC5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75F4-E79D-4A82-B7D8-DCE30C313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14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454B-F12C-40C3-BC4F-C5777A61CBC7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95DF-52AB-46A6-A333-2DF38B89CB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73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233D2-B353-4EC3-843F-56DA4E79F62D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2D8C-D04A-484F-A414-13C79AB52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29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FD070-A77A-4384-86DD-F8B4C1A799A5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06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3893-D2F6-4150-803E-5209DC077058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3E46-BD05-4669-A2F8-68205C144F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08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37101-9DD0-41DD-BF16-0A2B109C2CA8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BEAD-B383-4801-87DD-4CB455AC71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5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10854-27DF-4D93-AA9F-85F649538621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9403-E6A5-41E0-A15C-12F20A8AB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73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86BB0-1F2A-4B2C-85F9-A0B67D375ABF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DE05-963E-4BC0-A2D9-F66BE0C56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54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E034F-55AF-4443-9E5B-2E28DAD20A45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BB0C-9C43-4BD1-810F-FF519B24A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397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215A8-4DD8-4C60-AB10-5ADC2AE910F0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5142-BD17-4DD1-8EBF-A546EA0B51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56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5D59-86A7-4CA9-A138-104FB39BEF51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39BB-16A5-47A8-9B62-7F09DEC8A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53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C3CA-2FCD-4205-9012-5B7055C43C75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26E-382A-4006-A516-0F558AC8F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14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BBC5B-A66A-4EDB-9949-4D21EE07C649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E498-E732-487E-9DBD-DC9D22ED8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087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DF1E-FBB9-4147-938C-F0DE69CD4563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75F4-E79D-4A82-B7D8-DCE30C313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301BF-92CB-4418-AB40-3D1B47C763EC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38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1B9F7-058B-48D8-8F4C-980ECFFD8602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95DF-52AB-46A6-A333-2DF38B89CB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53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F3F99-B4B7-49A4-8B4B-72A632C701D4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2D8C-D04A-484F-A414-13C79AB52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63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03C3C-7978-48FA-BD1F-6F49B0553DA4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3E46-BD05-4669-A2F8-68205C144F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32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4556D-B0ED-4354-B264-E2A818DC494C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BEAD-B383-4801-87DD-4CB455AC71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41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75220-BCF0-4CED-9769-F3CCF0DD59A2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9403-E6A5-41E0-A15C-12F20A8AB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2579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957BF-EE76-4512-BAF2-4DCA4837619D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DE05-963E-4BC0-A2D9-F66BE0C56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76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38887-F143-46C1-8639-6F927C7824DA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BB0C-9C43-4BD1-810F-FF519B24A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90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6D6C3-56C0-47AD-8390-30DF82D255EC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5142-BD17-4DD1-8EBF-A546EA0B51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47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55C1-A135-46DF-A823-F46D9BC7BF3C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39BB-16A5-47A8-9B62-7F09DEC8A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936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EA14D-A3B3-49F1-A167-B693A6C4FC06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26E-382A-4006-A516-0F558AC8F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7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0CD6-BBC8-4366-9BC6-70124C9E2FC3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87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35571-F218-4DFB-B2A3-3B1BC08F77E3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E498-E732-487E-9DBD-DC9D22ED8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032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674F7-90AF-42E0-B59A-4A3520404127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75F4-E79D-4A82-B7D8-DCE30C313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429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E597D-2B75-4E22-91F4-9A4AB1B94549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95DF-52AB-46A6-A333-2DF38B89CB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14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70531-EB3F-4C6F-9D78-37CF702D6F1F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2D8C-D04A-484F-A414-13C79AB52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2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455A1-9EA4-4E63-BD22-39B3E1D28D5F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3E46-BD05-4669-A2F8-68205C144F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13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36C9E-80D7-4072-A148-C31FB2AEE4BC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BEAD-B383-4801-87DD-4CB455AC71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542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6F3CB-AE28-4032-9ECE-B9E61CDA0F75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9403-E6A5-41E0-A15C-12F20A8AB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88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3DD0E-3726-4478-A1F4-4C4430D92238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DE05-963E-4BC0-A2D9-F66BE0C56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573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E09FA-86CF-4F92-B2E0-452CB20ABF26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ABB0C-9C43-4BD1-810F-FF519B24A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23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54F1B-F4DA-445E-B569-5652D2EC2EE7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15142-BD17-4DD1-8EBF-A546EA0B51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9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1168A-0437-420A-B835-D5C27ADEE1F1}" type="datetime1">
              <a:rPr lang="en-US" smtClean="0"/>
              <a:t>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19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52E0A-A50C-4D1D-AEB3-5FB6304FBCBC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A39BB-16A5-47A8-9B62-7F09DEC8A4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31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AC5B8-7874-4FDF-B953-2DA25DFBECC7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D226E-382A-4006-A516-0F558AC8F6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35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D9D77-8DAE-484E-98AD-3F2F3E7E108C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E498-E732-487E-9DBD-DC9D22ED83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305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10557-5012-4159-ABE1-4918A8C91089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75F4-E79D-4A82-B7D8-DCE30C313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673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8F08-315F-4A31-9559-668D035DFE1B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195DF-52AB-46A6-A333-2DF38B89CB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832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AE44-6DEB-432D-87E6-2B3893D62816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2D8C-D04A-484F-A414-13C79AB52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509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EAF81-2318-4AF6-91B8-A678C7713480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3E46-BD05-4669-A2F8-68205C144F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019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D0AC8-6141-4AB6-AC30-77C527B26802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9BEAD-B383-4801-87DD-4CB455AC71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770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BDAD5-1785-49C4-8C67-EFCC64926DC5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9403-E6A5-41E0-A15C-12F20A8AB8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672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85558-1ECD-4A18-9D07-7BA7044DC038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DE05-963E-4BC0-A2D9-F66BE0C564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34E92-1146-4F93-AFF9-999AB154BF18}" type="datetime1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133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D0E01-8B45-41D4-A4DA-DEA7087575DC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53DFD-F663-4787-A341-F825DB7C2A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682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D8B7-42B7-43A8-8604-8FA15925259E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4642-F781-414A-9225-9A326C179C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895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22BEC-386B-45DF-BE90-14C34EC78B17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B64B9-C5EF-4951-B07C-E31D38BE76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059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65651-8718-4121-9B41-FA988A968E7D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9271-9979-4834-9B4C-19289AADBA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885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DE22-68B6-4810-9F3F-08A05BFAC490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BD920-8E74-4EB0-83CD-EA6AD056B3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540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36C65-968F-440A-BBDA-7AADC6D043AF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5EA98-C4EB-4EB4-813D-B17A87F30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394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08D66-50C8-49D7-9669-65E5A3720AFD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EE2FC-C1E2-456A-A9C3-5382EE4B44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53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ECD15-44C9-4E67-AA49-FFB4F2F8FEBA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4187E-3E95-494C-B5C4-796EB456C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072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0434B-04D5-4E1B-9BEB-73C1855F6728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312AD-679D-4AEE-8FE7-7800CBE24E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027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8558A-DF63-41A0-9BAD-4345089F9493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96D24-4521-4D23-88C4-BAB1290292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63CB0-DAF8-494D-867E-2545F50F8D19}" type="datetime1">
              <a:rPr lang="en-US" smtClean="0"/>
              <a:t>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441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E9E1E-07DF-4FA7-A5BD-58806810C9F4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DBF7B-030E-4CAC-A60F-7A00F6C8B7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1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5336-E77E-4886-9566-C2F95AD36778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001C0-D4A8-455B-8F42-B0FA165EF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3025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36D48A-7C7E-4939-8BF0-9DB89A0EC291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EEDE2-522E-4A8C-9559-782347154069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886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38BEF4-6997-4EA7-9655-89228EE1661C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2E2B5-71AB-4DED-AF87-65ABD8212E77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056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48BDEB-37B1-45C1-B6E7-DE3A68FA34BF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FFD00-702E-4C99-BDD5-3DBB3B212328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97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EDB8D-CFF0-493A-83B2-1EB1924B737A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3590A-B887-4A2B-AFBA-E3D70B9571CF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892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25AAFC-27B3-47DB-BB99-9EAFE969DE39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F07D-5B22-4B3C-A8A3-12BE06919A39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2664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0BDD09-0441-45E5-980B-6ED9317DB34D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31E2-57E2-4269-92E1-AD4C62AAF370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335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C05C11-4761-4797-9707-70C0CB1F5450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2857-AB45-4FAD-92B0-DF149C99CC03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8101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59E863-1325-46CC-84FA-70E2AED267A1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58AA-44AE-4355-80B9-2B455BA96DB4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7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219FE-BAA7-4E4E-936C-2DAB3789D9DA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161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CA0663-EF99-415A-9A19-14D4B1251289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4A5FF-B394-4CC6-AE8D-62BF0E962C1E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428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4D8769-D544-46B0-B9BC-4913B825F41D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59D5-1A09-46E8-A2B5-DFCC7FE0F4E5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824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70597-0D51-4258-A6E5-02F5C94ABF35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1E21E-5828-4DF8-AF2B-847E7C6DB3B9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608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ED6CB9-BADA-4D92-8AFB-57EAD6A1A9AF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EEDE2-522E-4A8C-9559-782347154069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238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1A0CFB-9A27-42BF-8961-37D5911FB3D1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32E2B5-71AB-4DED-AF87-65ABD8212E77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7440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F1234B-C410-4321-8139-212B1D07A5BD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FFD00-702E-4C99-BDD5-3DBB3B212328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356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DA771E-1AA2-4ECC-B9A5-CDC99B098C70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3590A-B887-4A2B-AFBA-E3D70B9571CF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4593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541614-D37B-4E09-A52B-2B2F9571B153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2F07D-5B22-4B3C-A8A3-12BE06919A39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37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D275D3-6C42-4B91-983B-02D046B6FA1C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031E2-57E2-4269-92E1-AD4C62AAF370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610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5CEB54-5B06-4D36-AB61-9304A22C88F2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22857-AB45-4FAD-92B0-DF149C99CC03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92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C9F76-C06B-4DA3-AF88-FB3864D29B97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616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2E3366-FDBF-4C71-9914-29E9247972C1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458AA-44AE-4355-80B9-2B455BA96DB4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834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D41974-B6E8-4E35-A599-9EB964E6EFC5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4A5FF-B394-4CC6-AE8D-62BF0E962C1E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863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E1697-FCE6-4EDE-86E9-70212F4A08C8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759D5-1A09-46E8-A2B5-DFCC7FE0F4E5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419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DEA74-D6B0-4447-AFD8-12CC0708FCB3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1E21E-5828-4DF8-AF2B-847E7C6DB3B9}" type="slidenum">
              <a:rPr lang="de-DE" altLang="en-US">
                <a:solidFill>
                  <a:srgbClr val="000000"/>
                </a:solidFill>
              </a:rPr>
              <a:pPr/>
              <a:t>‹#›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255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87B0-A3C1-4CCC-A6EE-EEF65F6D5C85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D64CC-4987-4078-8B61-37CAA7A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269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63CED-557F-46A2-9209-9EBCDF48A026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6612E-1ECA-4B8C-AAFD-EE488DD82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014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8A5D4-81C7-489E-9FB6-67B825989D25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D6D59-5B62-439E-8A4F-12E111880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35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1CF69-E237-4AEE-9A0B-01FE08DE1727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2BFCD-4F93-43EC-8AF1-8308B5DD8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6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B44AC-3549-4471-A4C8-0D8050D6F295}" type="datetime1">
              <a:rPr lang="en-US" smtClean="0"/>
              <a:t>9/11/2018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92CCB-17C8-4FAC-B1C2-250A3350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750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F0C9C-C202-4049-8574-B090579F82D3}" type="datetime1">
              <a:rPr lang="en-US" smtClean="0"/>
              <a:t>9/11/2018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4744-7378-4BE9-933A-5FC9CF776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9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73587-5A8A-44BC-8ABA-70D2EE260FFC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0399C-FDFA-4917-B66C-95E451530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4B8AD1-7AE3-4101-B0F3-179C31D62829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7D2E6-D317-4A61-A359-23DE2956C9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A22BE-5687-4A23-AC91-65FF4DF881FC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7D2E6-D317-4A61-A359-23DE2956C9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6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09EF2-23E3-4639-B51D-89C70DE87528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7D2E6-D317-4A61-A359-23DE2956C9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90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841179-CFF3-4FD9-9D40-B436AB33ABAA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97D2E6-D317-4A61-A359-23DE2956C9E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1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8D8B0-902D-4037-8671-F3C35D0624F5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9698CA-05A0-4753-B600-B3D97D696D3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4436909-AB2D-4E8F-9528-74151C4B4FD7}" type="datetime1">
              <a:rPr lang="en-US" altLang="en-US" sz="1400" smtClean="0">
                <a:solidFill>
                  <a:srgbClr val="000000"/>
                </a:solidFill>
                <a:cs typeface="Arial" charset="0"/>
              </a:rPr>
              <a:t>9/11/2018</a:t>
            </a:fld>
            <a:endParaRPr lang="de-DE" alt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cs typeface="Arial" charset="0"/>
              </a:rPr>
              <a:t>Computer modelling school-Moscow-2018</a:t>
            </a:r>
            <a:endParaRPr lang="de-DE" alt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8430191-5FED-4358-9650-9F25E60060C7}" type="slidenum">
              <a:rPr lang="de-DE" altLang="en-US" sz="14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2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Klicken Sie, um die Formate des Vorlagentextes zu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56401E-5FDC-4BF1-B71C-45D3BE04A85F}" type="datetime1">
              <a:rPr lang="en-US" altLang="en-US" sz="1400" smtClean="0">
                <a:solidFill>
                  <a:srgbClr val="000000"/>
                </a:solidFill>
                <a:cs typeface="Arial" charset="0"/>
              </a:rPr>
              <a:t>9/11/2018</a:t>
            </a:fld>
            <a:endParaRPr lang="de-DE" alt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cs typeface="Arial" charset="0"/>
              </a:rPr>
              <a:t>Computer modelling school-Moscow-2018</a:t>
            </a:r>
            <a:endParaRPr lang="de-DE" altLang="en-US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8430191-5FED-4358-9650-9F25E60060C7}" type="slidenum">
              <a:rPr lang="de-DE" altLang="en-US" sz="1400">
                <a:solidFill>
                  <a:srgbClr val="000000"/>
                </a:solidFill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 altLang="en-US" sz="1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6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D5626C-854D-463C-9C08-DDA72408EFD4}" type="datetime1">
              <a:rPr lang="en-US" smtClean="0"/>
              <a:t>9/11/2018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8E6AF-A2AB-488A-8EF3-0DD5F073D3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2000250"/>
            <a:ext cx="7772400" cy="25146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effectLst/>
                <a:latin typeface="Times New Roman"/>
                <a:ea typeface="Times New Roman"/>
                <a:cs typeface="Times New Roman"/>
              </a:rPr>
              <a:t>Effects of the surface termination on oxygen reduction rate of cathodes for fuel cells</a:t>
            </a:r>
            <a:r>
              <a:rPr lang="en-US" sz="4000" dirty="0">
                <a:ea typeface="Calibri"/>
                <a:cs typeface="Times New Roman"/>
              </a:rPr>
              <a:t/>
            </a:r>
            <a:br>
              <a:rPr lang="en-US" sz="4000" dirty="0">
                <a:ea typeface="Calibri"/>
                <a:cs typeface="Times New Roman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0377" y="4867275"/>
            <a:ext cx="7315200" cy="12954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E. A. Kotomin,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R.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Merkle,</a:t>
            </a:r>
            <a:endParaRPr lang="lv-LV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Yu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Mastrikov,</a:t>
            </a:r>
            <a:r>
              <a:rPr lang="lv-LV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de-DE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J</a:t>
            </a:r>
            <a:r>
              <a:rPr lang="de-DE" dirty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 Maier</a:t>
            </a:r>
            <a:endParaRPr lang="en-US" b="1" dirty="0"/>
          </a:p>
        </p:txBody>
      </p:sp>
      <p:pic>
        <p:nvPicPr>
          <p:cNvPr id="4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926" y="239592"/>
            <a:ext cx="2164651" cy="176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inerva_ne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25"/>
            <a:ext cx="2119162" cy="1892686"/>
          </a:xfrm>
          <a:prstGeom prst="rect">
            <a:avLst/>
          </a:prstGeom>
          <a:solidFill>
            <a:srgbClr val="BBE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8F145-25A1-4146-81DB-ECF979EB2319}" type="datetime1">
              <a:rPr lang="en-US" smtClean="0"/>
              <a:t>9/11/2018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Computer modelling school-Moscow-2018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43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24" y="1722437"/>
            <a:ext cx="6195056" cy="440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err="1" smtClean="0"/>
              <a:t>Vacancies</a:t>
            </a:r>
            <a:r>
              <a:rPr lang="de-DE" dirty="0" smtClean="0"/>
              <a:t> in different planes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4490-77B5-4F0B-95C1-B13ACEE70972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10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670699" y="3505200"/>
            <a:ext cx="3124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667000" y="2667000"/>
            <a:ext cx="0" cy="762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3505200"/>
            <a:ext cx="11097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14400" y="1752600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Sr</a:t>
            </a:r>
            <a:r>
              <a:rPr lang="de-DE" dirty="0" smtClean="0"/>
              <a:t> </a:t>
            </a:r>
            <a:r>
              <a:rPr lang="de-DE" dirty="0" err="1" smtClean="0"/>
              <a:t>doping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39150" cy="5440363"/>
          </a:xfrm>
          <a:solidFill>
            <a:srgbClr val="FFFF00"/>
          </a:solidFill>
        </p:spPr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terminations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b="1" dirty="0" err="1" smtClean="0"/>
              <a:t>opposite</a:t>
            </a:r>
            <a:r>
              <a:rPr lang="de-DE" dirty="0" smtClean="0"/>
              <a:t> </a:t>
            </a:r>
            <a:r>
              <a:rPr lang="de-DE" dirty="0" err="1" smtClean="0"/>
              <a:t>trends</a:t>
            </a:r>
            <a:r>
              <a:rPr lang="de-DE" dirty="0" smtClean="0"/>
              <a:t>:</a:t>
            </a:r>
          </a:p>
          <a:p>
            <a:r>
              <a:rPr lang="de-DE" dirty="0"/>
              <a:t> </a:t>
            </a:r>
            <a:r>
              <a:rPr lang="el-GR" dirty="0" smtClean="0"/>
              <a:t>Δ</a:t>
            </a:r>
            <a:r>
              <a:rPr lang="de-DE" dirty="0" smtClean="0"/>
              <a:t>E = 1.2 eV </a:t>
            </a:r>
            <a:r>
              <a:rPr lang="de-DE" dirty="0" err="1" smtClean="0"/>
              <a:t>transforms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in </a:t>
            </a:r>
            <a:r>
              <a:rPr lang="de-DE" dirty="0" err="1" smtClean="0"/>
              <a:t>surface</a:t>
            </a:r>
            <a:r>
              <a:rPr lang="de-DE" dirty="0" smtClean="0"/>
              <a:t> [V</a:t>
            </a:r>
            <a:r>
              <a:rPr lang="de-DE" baseline="-25000" dirty="0" smtClean="0"/>
              <a:t>O</a:t>
            </a:r>
            <a:r>
              <a:rPr lang="de-DE" b="1" baseline="50000" dirty="0" smtClean="0"/>
              <a:t>..</a:t>
            </a:r>
            <a:r>
              <a:rPr lang="de-DE" dirty="0" smtClean="0"/>
              <a:t>] </a:t>
            </a:r>
            <a:r>
              <a:rPr lang="de-DE" dirty="0" err="1" smtClean="0"/>
              <a:t>of</a:t>
            </a:r>
            <a:r>
              <a:rPr lang="de-DE" dirty="0" smtClean="0"/>
              <a:t> 5 </a:t>
            </a:r>
            <a:r>
              <a:rPr lang="de-DE" dirty="0" err="1" smtClean="0"/>
              <a:t>orders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magnitude</a:t>
            </a:r>
            <a:r>
              <a:rPr lang="de-DE" dirty="0" smtClean="0"/>
              <a:t> at 1000K</a:t>
            </a:r>
          </a:p>
          <a:p>
            <a:r>
              <a:rPr lang="de-DE" dirty="0"/>
              <a:t> </a:t>
            </a:r>
            <a:r>
              <a:rPr lang="de-DE" dirty="0" smtClean="0"/>
              <a:t>in </a:t>
            </a:r>
            <a:r>
              <a:rPr lang="de-DE" dirty="0" err="1" smtClean="0"/>
              <a:t>agreement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D.Morgan</a:t>
            </a:r>
            <a:r>
              <a:rPr lang="de-DE" dirty="0" smtClean="0"/>
              <a:t> (PRB 2015)</a:t>
            </a:r>
          </a:p>
          <a:p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formation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estimate</a:t>
            </a:r>
            <a:r>
              <a:rPr lang="de-DE" dirty="0" smtClean="0"/>
              <a:t>,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OX!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8932-36D3-418E-AEB3-FC5EF588FEA7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5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25% </a:t>
            </a:r>
            <a:r>
              <a:rPr lang="de-DE" dirty="0" err="1" smtClean="0"/>
              <a:t>Sr</a:t>
            </a:r>
            <a:r>
              <a:rPr lang="de-DE" dirty="0" smtClean="0"/>
              <a:t> </a:t>
            </a:r>
            <a:r>
              <a:rPr lang="de-DE" dirty="0" err="1" smtClean="0"/>
              <a:t>doping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AA6EF-5AF3-42C6-BA69-071758D59408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69247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752600" y="34290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828800" y="4267200"/>
            <a:ext cx="3276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1200" y="29718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981200" y="4267200"/>
            <a:ext cx="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362700" y="5105400"/>
            <a:ext cx="28187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 smtClean="0"/>
              <a:t>Smaller</a:t>
            </a:r>
            <a:r>
              <a:rPr lang="de-DE" smtClean="0"/>
              <a:t> </a:t>
            </a:r>
            <a:r>
              <a:rPr lang="de-DE" smtClean="0">
                <a:latin typeface="Symbol" panose="05050102010706020507" pitchFamily="18" charset="2"/>
              </a:rPr>
              <a:t>D</a:t>
            </a:r>
            <a:r>
              <a:rPr lang="de-DE" smtClean="0"/>
              <a:t>E</a:t>
            </a:r>
            <a:r>
              <a:rPr lang="de-DE" baseline="-25000" smtClean="0"/>
              <a:t>Vo</a:t>
            </a:r>
            <a:r>
              <a:rPr lang="de-DE" smtClean="0"/>
              <a:t>..</a:t>
            </a:r>
            <a:endParaRPr lang="de-DE" dirty="0" smtClean="0"/>
          </a:p>
          <a:p>
            <a:r>
              <a:rPr lang="de-DE" smtClean="0"/>
              <a:t>Different reference energies</a:t>
            </a:r>
            <a:endParaRPr lang="de-DE" dirty="0" smtClean="0"/>
          </a:p>
          <a:p>
            <a:r>
              <a:rPr lang="de-DE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! </a:t>
            </a:r>
          </a:p>
          <a:p>
            <a:r>
              <a:rPr lang="de-DE" dirty="0" err="1" smtClean="0"/>
              <a:t>Similar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50% </a:t>
            </a:r>
            <a:r>
              <a:rPr lang="de-DE" dirty="0" err="1" smtClean="0"/>
              <a:t>Sr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smtClean="0"/>
              <a:t>oxygen adsorption sites on AO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193AA-4485-4819-A09D-5205E4B994F5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85968" y="5352990"/>
            <a:ext cx="6727547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O(2-) </a:t>
            </a:r>
            <a:r>
              <a:rPr lang="de-DE" sz="2000" dirty="0" err="1" smtClean="0"/>
              <a:t>adsorption</a:t>
            </a:r>
            <a:r>
              <a:rPr lang="de-DE" sz="2000" dirty="0" smtClean="0"/>
              <a:t> in </a:t>
            </a:r>
            <a:r>
              <a:rPr lang="de-DE" sz="2000" dirty="0" smtClean="0">
                <a:solidFill>
                  <a:srgbClr val="0070C0"/>
                </a:solidFill>
              </a:rPr>
              <a:t>"</a:t>
            </a:r>
            <a:r>
              <a:rPr lang="de-DE" sz="2000" dirty="0" err="1" smtClean="0">
                <a:solidFill>
                  <a:srgbClr val="0070C0"/>
                </a:solidFill>
              </a:rPr>
              <a:t>hollow</a:t>
            </a:r>
            <a:r>
              <a:rPr lang="de-DE" sz="2000" dirty="0" smtClean="0">
                <a:solidFill>
                  <a:srgbClr val="0070C0"/>
                </a:solidFill>
              </a:rPr>
              <a:t>"</a:t>
            </a:r>
            <a:r>
              <a:rPr lang="de-DE" sz="2000" dirty="0" smtClean="0"/>
              <a:t> </a:t>
            </a:r>
            <a:r>
              <a:rPr lang="de-DE" sz="2000" dirty="0" err="1" smtClean="0"/>
              <a:t>site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2 La, not </a:t>
            </a:r>
            <a:r>
              <a:rPr lang="de-DE" sz="2000" dirty="0" err="1" smtClean="0"/>
              <a:t>ontop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La</a:t>
            </a:r>
          </a:p>
          <a:p>
            <a:r>
              <a:rPr lang="de-DE" sz="2000" dirty="0" smtClean="0"/>
              <a:t>Charge -1.2 e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close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bulk</a:t>
            </a:r>
            <a:r>
              <a:rPr lang="de-DE" sz="2000" dirty="0" smtClean="0"/>
              <a:t>, </a:t>
            </a:r>
            <a:r>
              <a:rPr lang="de-DE" sz="2000" dirty="0" err="1" smtClean="0"/>
              <a:t>unlike</a:t>
            </a:r>
            <a:r>
              <a:rPr lang="de-DE" sz="2000" dirty="0" smtClean="0"/>
              <a:t> -0.5 e on MnO2 </a:t>
            </a:r>
            <a:r>
              <a:rPr lang="de-DE" sz="2000" dirty="0" err="1" smtClean="0"/>
              <a:t>for</a:t>
            </a:r>
            <a:r>
              <a:rPr lang="de-DE" sz="2000" dirty="0" smtClean="0"/>
              <a:t> O(1-)</a:t>
            </a:r>
          </a:p>
          <a:p>
            <a:r>
              <a:rPr lang="de-DE" sz="2000" dirty="0" smtClean="0"/>
              <a:t>Ads. </a:t>
            </a:r>
            <a:r>
              <a:rPr lang="de-DE" sz="2000" dirty="0" err="1"/>
              <a:t>e</a:t>
            </a:r>
            <a:r>
              <a:rPr lang="de-DE" sz="2000" dirty="0" err="1" smtClean="0"/>
              <a:t>nergy</a:t>
            </a:r>
            <a:r>
              <a:rPr lang="de-DE" sz="2000" dirty="0" smtClean="0"/>
              <a:t> 4.3 eV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much</a:t>
            </a:r>
            <a:r>
              <a:rPr lang="de-DE" sz="2000" dirty="0" smtClean="0"/>
              <a:t> larger </a:t>
            </a:r>
            <a:r>
              <a:rPr lang="de-DE" sz="2000" dirty="0" err="1" smtClean="0"/>
              <a:t>than</a:t>
            </a:r>
            <a:r>
              <a:rPr lang="de-DE" sz="2000" dirty="0" smtClean="0"/>
              <a:t> 1.1 eV on MnO2 </a:t>
            </a:r>
            <a:endParaRPr lang="en-US" sz="20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1753011"/>
            <a:ext cx="2028825" cy="86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19100" y="1600200"/>
            <a:ext cx="966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atomic: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705350" y="1685925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smtClean="0"/>
              <a:t>molecular: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6372225" y="3195639"/>
            <a:ext cx="2166938" cy="2012708"/>
            <a:chOff x="6105525" y="3195639"/>
            <a:chExt cx="2166938" cy="201270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3195639"/>
              <a:ext cx="2166938" cy="201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7038975" y="3552826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562725" y="354330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029450" y="4086226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86525" y="411480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39050" y="3476626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610475" y="403860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6553200" y="457200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7096125" y="457200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7648575" y="455295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91075" y="2247900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O-O 1.46 </a:t>
            </a:r>
            <a:r>
              <a:rPr lang="de-DE" sz="1600" smtClean="0">
                <a:cs typeface="Times New Roman"/>
              </a:rPr>
              <a:t>Å</a:t>
            </a:r>
          </a:p>
          <a:p>
            <a:r>
              <a:rPr lang="de-DE" sz="1600" smtClean="0">
                <a:cs typeface="Times New Roman"/>
                <a:sym typeface="Symbol"/>
              </a:rPr>
              <a:t>= peroxide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1733551" y="3167063"/>
            <a:ext cx="2113979" cy="2059972"/>
            <a:chOff x="1114426" y="3138488"/>
            <a:chExt cx="2113979" cy="2059972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26" y="3138488"/>
              <a:ext cx="2113979" cy="205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Oval 45"/>
            <p:cNvSpPr/>
            <p:nvPr/>
          </p:nvSpPr>
          <p:spPr>
            <a:xfrm>
              <a:off x="2019300" y="3571876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543050" y="356235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24075" y="4105276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466850" y="413385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619375" y="3495676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590800" y="405765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533525" y="459105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076450" y="459105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628900" y="4572001"/>
              <a:ext cx="266700" cy="247650"/>
            </a:xfrm>
            <a:prstGeom prst="ellipse">
              <a:avLst/>
            </a:prstGeom>
            <a:noFill/>
            <a:ln w="19050">
              <a:solidFill>
                <a:srgbClr val="0070C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28625" y="2162175"/>
            <a:ext cx="124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/>
              <a:t>La-O </a:t>
            </a:r>
            <a:r>
              <a:rPr lang="de-DE" sz="1600" smtClean="0">
                <a:sym typeface="Symbol"/>
              </a:rPr>
              <a:t></a:t>
            </a:r>
            <a:r>
              <a:rPr lang="de-DE" sz="1600" smtClean="0"/>
              <a:t>2.2 </a:t>
            </a:r>
            <a:r>
              <a:rPr lang="de-DE" sz="1600" smtClean="0">
                <a:cs typeface="Times New Roman"/>
              </a:rPr>
              <a:t>Å</a:t>
            </a:r>
          </a:p>
          <a:p>
            <a:endParaRPr lang="de-DE" sz="400">
              <a:cs typeface="Times New Roman"/>
            </a:endParaRPr>
          </a:p>
          <a:p>
            <a:r>
              <a:rPr lang="de-DE" sz="1600" smtClean="0">
                <a:cs typeface="Times New Roman"/>
              </a:rPr>
              <a:t>(bulk </a:t>
            </a:r>
            <a:r>
              <a:rPr lang="de-DE" sz="1600">
                <a:sym typeface="Symbol"/>
              </a:rPr>
              <a:t></a:t>
            </a:r>
            <a:r>
              <a:rPr lang="de-DE" sz="1600" smtClean="0"/>
              <a:t>2.7 </a:t>
            </a:r>
            <a:r>
              <a:rPr lang="de-DE" sz="1600" smtClean="0">
                <a:cs typeface="Times New Roman"/>
              </a:rPr>
              <a:t>Å)</a:t>
            </a:r>
            <a:endParaRPr lang="en-US" sz="1600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816259"/>
            <a:ext cx="2128837" cy="72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3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dissociation</a:t>
            </a:r>
            <a:r>
              <a:rPr lang="de-DE" smtClean="0"/>
              <a:t>, V</a:t>
            </a:r>
            <a:r>
              <a:rPr lang="de-DE" baseline="-25000" smtClean="0"/>
              <a:t>O</a:t>
            </a:r>
            <a:r>
              <a:rPr lang="de-DE" b="1" baseline="50000" smtClean="0"/>
              <a:t>..</a:t>
            </a:r>
            <a:r>
              <a:rPr lang="de-DE" smtClean="0"/>
              <a:t> </a:t>
            </a:r>
            <a:r>
              <a:rPr lang="de-DE" dirty="0" err="1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smtClean="0"/>
              <a:t>estimated V</a:t>
            </a:r>
            <a:r>
              <a:rPr lang="de-DE" baseline="-25000" smtClean="0"/>
              <a:t>O</a:t>
            </a:r>
            <a:r>
              <a:rPr lang="de-DE" b="1" baseline="50000" smtClean="0"/>
              <a:t>..</a:t>
            </a:r>
            <a:r>
              <a:rPr lang="de-DE" smtClean="0"/>
              <a:t> </a:t>
            </a:r>
            <a:r>
              <a:rPr lang="de-DE" err="1" smtClean="0"/>
              <a:t>migration</a:t>
            </a:r>
            <a:r>
              <a:rPr lang="de-DE" smtClean="0"/>
              <a:t> barriers </a:t>
            </a:r>
            <a:r>
              <a:rPr lang="de-DE" dirty="0" smtClean="0"/>
              <a:t>(via </a:t>
            </a:r>
            <a:r>
              <a:rPr lang="de-DE" dirty="0" err="1" smtClean="0"/>
              <a:t>subsurface</a:t>
            </a:r>
            <a:r>
              <a:rPr lang="de-DE" dirty="0" smtClean="0"/>
              <a:t> </a:t>
            </a:r>
            <a:r>
              <a:rPr lang="de-DE" dirty="0" err="1" smtClean="0"/>
              <a:t>jumps</a:t>
            </a:r>
            <a:r>
              <a:rPr lang="de-DE" dirty="0" smtClean="0"/>
              <a:t>): 1.4-1.3-1.2 eV (</a:t>
            </a:r>
            <a:r>
              <a:rPr lang="de-DE" dirty="0" err="1" smtClean="0"/>
              <a:t>Sr</a:t>
            </a:r>
            <a:r>
              <a:rPr lang="de-DE" dirty="0" smtClean="0"/>
              <a:t> 0-25-50%)</a:t>
            </a:r>
          </a:p>
          <a:p>
            <a:r>
              <a:rPr lang="de-DE" dirty="0" err="1" smtClean="0"/>
              <a:t>Compare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0.9 eV in </a:t>
            </a:r>
            <a:r>
              <a:rPr lang="de-DE" dirty="0" err="1" smtClean="0"/>
              <a:t>bulk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0.6 eV on MnO</a:t>
            </a:r>
            <a:r>
              <a:rPr lang="de-DE" baseline="-25000" dirty="0" smtClean="0"/>
              <a:t>2</a:t>
            </a:r>
          </a:p>
          <a:p>
            <a:r>
              <a:rPr lang="de-DE" smtClean="0"/>
              <a:t>Dissociation </a:t>
            </a:r>
            <a:r>
              <a:rPr lang="de-DE" dirty="0" err="1" smtClean="0"/>
              <a:t>barriers</a:t>
            </a:r>
            <a:r>
              <a:rPr lang="de-DE" dirty="0" smtClean="0"/>
              <a:t>: </a:t>
            </a:r>
            <a:r>
              <a:rPr lang="de-DE" smtClean="0"/>
              <a:t>0.2-0.6-0.8 </a:t>
            </a:r>
            <a:r>
              <a:rPr lang="de-DE"/>
              <a:t>eV (Sr 0-25-50%)</a:t>
            </a:r>
            <a:endParaRPr lang="de-DE" dirty="0" smtClean="0"/>
          </a:p>
          <a:p>
            <a:r>
              <a:rPr lang="de-DE" smtClean="0"/>
              <a:t>compare </a:t>
            </a:r>
            <a:r>
              <a:rPr lang="de-DE" dirty="0" smtClean="0"/>
              <a:t>~ 1 eV on </a:t>
            </a:r>
            <a:r>
              <a:rPr lang="de-DE" dirty="0" err="1" smtClean="0"/>
              <a:t>LaO</a:t>
            </a:r>
            <a:r>
              <a:rPr lang="de-DE" dirty="0" smtClean="0"/>
              <a:t> La</a:t>
            </a:r>
            <a:r>
              <a:rPr lang="de-DE" baseline="-25000" dirty="0" smtClean="0"/>
              <a:t>2</a:t>
            </a:r>
            <a:r>
              <a:rPr lang="de-DE" dirty="0" smtClean="0"/>
              <a:t>NiO</a:t>
            </a:r>
            <a:r>
              <a:rPr lang="de-DE" baseline="-25000" dirty="0" smtClean="0"/>
              <a:t>4</a:t>
            </a:r>
            <a:r>
              <a:rPr lang="de-DE" dirty="0" smtClean="0"/>
              <a:t> (</a:t>
            </a:r>
            <a:r>
              <a:rPr lang="de-DE" dirty="0" err="1" smtClean="0"/>
              <a:t>Kilner</a:t>
            </a:r>
            <a:r>
              <a:rPr lang="de-DE" dirty="0" smtClean="0"/>
              <a:t> 2016) </a:t>
            </a:r>
          </a:p>
          <a:p>
            <a:r>
              <a:rPr lang="de-DE" smtClean="0">
                <a:solidFill>
                  <a:srgbClr val="C00000"/>
                </a:solidFill>
              </a:rPr>
              <a:t>Large </a:t>
            </a:r>
            <a:r>
              <a:rPr lang="de-DE" dirty="0" err="1" smtClean="0">
                <a:solidFill>
                  <a:srgbClr val="C00000"/>
                </a:solidFill>
              </a:rPr>
              <a:t>enough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supercell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critically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important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</a:p>
          <a:p>
            <a:r>
              <a:rPr lang="de-DE" smtClean="0">
                <a:solidFill>
                  <a:srgbClr val="C00000"/>
                </a:solidFill>
              </a:rPr>
              <a:t>Our </a:t>
            </a:r>
            <a:r>
              <a:rPr lang="de-DE" dirty="0" err="1" smtClean="0">
                <a:solidFill>
                  <a:srgbClr val="C00000"/>
                </a:solidFill>
              </a:rPr>
              <a:t>adsorbate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coverage</a:t>
            </a:r>
            <a:r>
              <a:rPr lang="de-DE" dirty="0" smtClean="0">
                <a:solidFill>
                  <a:srgbClr val="C00000"/>
                </a:solidFill>
              </a:rPr>
              <a:t> 12%  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D4C59-DBDE-48AE-92EC-EDCAE85988C1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smtClean="0"/>
              <a:t>O</a:t>
            </a:r>
            <a:r>
              <a:rPr lang="de-DE" baseline="-25000" smtClean="0"/>
              <a:t>2</a:t>
            </a:r>
            <a:r>
              <a:rPr lang="de-DE" smtClean="0"/>
              <a:t> dissociation on AO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9F077-0B4D-4620-859F-8AF76B19FD73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268" y="1545430"/>
            <a:ext cx="2173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initial state = peroxide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51557" y="1546677"/>
            <a:ext cx="2347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transition state +0.60eV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47950" y="1542048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next frame -0.14eV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3480045" y="2038902"/>
            <a:ext cx="2014538" cy="1039585"/>
            <a:chOff x="3480045" y="2038902"/>
            <a:chExt cx="2014538" cy="1039585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045" y="2336966"/>
              <a:ext cx="2014538" cy="74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4705350" y="2466975"/>
              <a:ext cx="352425" cy="2857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 Box 21"/>
            <p:cNvSpPr txBox="1">
              <a:spLocks noChangeAspect="1" noChangeArrowheads="1"/>
            </p:cNvSpPr>
            <p:nvPr/>
          </p:nvSpPr>
          <p:spPr bwMode="auto">
            <a:xfrm>
              <a:off x="4556549" y="2038902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  <a:sym typeface="Symbol"/>
                </a:rPr>
                <a:t>1.90 </a:t>
              </a:r>
              <a:r>
                <a:rPr lang="de-DE" sz="120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/>
                </a:rPr>
                <a:t>Å</a:t>
              </a:r>
              <a:endParaRPr lang="de-DE" altLang="en-US" sz="12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68303" y="2124627"/>
            <a:ext cx="2018824" cy="975440"/>
            <a:chOff x="568303" y="2124627"/>
            <a:chExt cx="2018824" cy="97544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303" y="2307111"/>
              <a:ext cx="2018824" cy="792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>
              <a:off x="1828800" y="2466975"/>
              <a:ext cx="295275" cy="95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 Box 21"/>
            <p:cNvSpPr txBox="1">
              <a:spLocks noChangeAspect="1" noChangeArrowheads="1"/>
            </p:cNvSpPr>
            <p:nvPr/>
          </p:nvSpPr>
          <p:spPr bwMode="auto">
            <a:xfrm>
              <a:off x="1870499" y="212462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  <a:sym typeface="Symbol"/>
                </a:rPr>
                <a:t>1.49 </a:t>
              </a:r>
              <a:r>
                <a:rPr lang="de-DE" sz="120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/>
                </a:rPr>
                <a:t>Å</a:t>
              </a:r>
              <a:endParaRPr lang="de-DE" altLang="en-US" sz="12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5753" y="3857273"/>
            <a:ext cx="2399372" cy="1547336"/>
            <a:chOff x="505753" y="3857273"/>
            <a:chExt cx="2399372" cy="1547336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53" y="3857273"/>
              <a:ext cx="2087404" cy="1547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1790700" y="4400550"/>
              <a:ext cx="333375" cy="285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21"/>
            <p:cNvSpPr txBox="1">
              <a:spLocks noChangeAspect="1" noChangeArrowheads="1"/>
            </p:cNvSpPr>
            <p:nvPr/>
          </p:nvSpPr>
          <p:spPr bwMode="auto">
            <a:xfrm>
              <a:off x="1441874" y="408677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latin typeface="Arial" charset="0"/>
                  <a:cs typeface="Arial" charset="0"/>
                  <a:sym typeface="Symbol"/>
                </a:rPr>
                <a:t>2.30</a:t>
              </a:r>
              <a:endParaRPr lang="de-DE" altLang="en-US" sz="1200">
                <a:latin typeface="Arial" charset="0"/>
                <a:cs typeface="Arial" charset="0"/>
              </a:endParaRPr>
            </a:p>
          </p:txBody>
        </p:sp>
        <p:sp>
          <p:nvSpPr>
            <p:cNvPr id="35" name="Text Box 21"/>
            <p:cNvSpPr txBox="1">
              <a:spLocks noChangeAspect="1" noChangeArrowheads="1"/>
            </p:cNvSpPr>
            <p:nvPr/>
          </p:nvSpPr>
          <p:spPr bwMode="auto">
            <a:xfrm>
              <a:off x="2051474" y="408677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latin typeface="Arial" charset="0"/>
                  <a:cs typeface="Arial" charset="0"/>
                  <a:sym typeface="Symbol"/>
                </a:rPr>
                <a:t>2.35</a:t>
              </a:r>
              <a:endParaRPr lang="de-DE" altLang="en-US" sz="1200">
                <a:latin typeface="Arial" charset="0"/>
                <a:cs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1800225" y="4076700"/>
              <a:ext cx="161925" cy="314325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1981200" y="4095750"/>
              <a:ext cx="133350" cy="333376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21"/>
            <p:cNvSpPr txBox="1">
              <a:spLocks noChangeAspect="1" noChangeArrowheads="1"/>
            </p:cNvSpPr>
            <p:nvPr/>
          </p:nvSpPr>
          <p:spPr bwMode="auto">
            <a:xfrm>
              <a:off x="2241974" y="4363002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  <a:sym typeface="Symbol"/>
                </a:rPr>
                <a:t>2.47</a:t>
              </a:r>
              <a:endParaRPr lang="de-DE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" name="Text Box 21"/>
            <p:cNvSpPr txBox="1">
              <a:spLocks noChangeAspect="1" noChangeArrowheads="1"/>
            </p:cNvSpPr>
            <p:nvPr/>
          </p:nvSpPr>
          <p:spPr bwMode="auto">
            <a:xfrm>
              <a:off x="1546649" y="4439202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  <a:sym typeface="Symbol"/>
                </a:rPr>
                <a:t>2.64</a:t>
              </a:r>
              <a:endParaRPr lang="de-DE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 flipV="1">
              <a:off x="2124075" y="4438650"/>
              <a:ext cx="266700" cy="29527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1428750" y="4391025"/>
              <a:ext cx="352425" cy="23812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509532" y="3804244"/>
            <a:ext cx="2453118" cy="1678781"/>
            <a:chOff x="3509532" y="3804244"/>
            <a:chExt cx="2453118" cy="1678781"/>
          </a:xfrm>
        </p:grpSpPr>
        <p:pic>
          <p:nvPicPr>
            <p:cNvPr id="615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9532" y="3804244"/>
              <a:ext cx="2153317" cy="1678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4810125" y="4400550"/>
              <a:ext cx="419100" cy="85725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 Box 21"/>
            <p:cNvSpPr txBox="1">
              <a:spLocks noChangeAspect="1" noChangeArrowheads="1"/>
            </p:cNvSpPr>
            <p:nvPr/>
          </p:nvSpPr>
          <p:spPr bwMode="auto">
            <a:xfrm>
              <a:off x="4499399" y="404867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latin typeface="Arial" charset="0"/>
                  <a:cs typeface="Arial" charset="0"/>
                  <a:sym typeface="Symbol"/>
                </a:rPr>
                <a:t>2.22</a:t>
              </a:r>
              <a:endParaRPr lang="de-DE" altLang="en-US" sz="1200">
                <a:latin typeface="Arial" charset="0"/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spect="1" noChangeArrowheads="1"/>
            </p:cNvSpPr>
            <p:nvPr/>
          </p:nvSpPr>
          <p:spPr bwMode="auto">
            <a:xfrm>
              <a:off x="5128049" y="410582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latin typeface="Arial" charset="0"/>
                  <a:cs typeface="Arial" charset="0"/>
                  <a:sym typeface="Symbol"/>
                </a:rPr>
                <a:t>2.32</a:t>
              </a:r>
              <a:endParaRPr lang="de-DE" altLang="en-US" sz="1200">
                <a:latin typeface="Arial" charset="0"/>
                <a:cs typeface="Arial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4810125" y="4095750"/>
              <a:ext cx="200025" cy="26670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5048250" y="4105275"/>
              <a:ext cx="142875" cy="381001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438650" y="4381500"/>
              <a:ext cx="352425" cy="23812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5210175" y="4495800"/>
              <a:ext cx="247650" cy="30480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 Box 21"/>
            <p:cNvSpPr txBox="1">
              <a:spLocks noChangeAspect="1" noChangeArrowheads="1"/>
            </p:cNvSpPr>
            <p:nvPr/>
          </p:nvSpPr>
          <p:spPr bwMode="auto">
            <a:xfrm>
              <a:off x="5299499" y="442967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  <a:sym typeface="Symbol"/>
                </a:rPr>
                <a:t>2.31</a:t>
              </a:r>
              <a:endParaRPr lang="de-DE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" name="Text Box 21"/>
            <p:cNvSpPr txBox="1">
              <a:spLocks noChangeAspect="1" noChangeArrowheads="1"/>
            </p:cNvSpPr>
            <p:nvPr/>
          </p:nvSpPr>
          <p:spPr bwMode="auto">
            <a:xfrm>
              <a:off x="4527974" y="4458252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cs typeface="Arial" charset="0"/>
                  <a:sym typeface="Symbol"/>
                </a:rPr>
                <a:t>2.50</a:t>
              </a:r>
              <a:endParaRPr lang="de-DE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474587" y="2048427"/>
            <a:ext cx="2175701" cy="1079807"/>
            <a:chOff x="6474587" y="2048427"/>
            <a:chExt cx="2175701" cy="1079807"/>
          </a:xfrm>
        </p:grpSpPr>
        <p:pic>
          <p:nvPicPr>
            <p:cNvPr id="615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587" y="2403000"/>
              <a:ext cx="2175701" cy="72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21"/>
            <p:cNvSpPr txBox="1">
              <a:spLocks noChangeAspect="1" noChangeArrowheads="1"/>
            </p:cNvSpPr>
            <p:nvPr/>
          </p:nvSpPr>
          <p:spPr bwMode="auto">
            <a:xfrm>
              <a:off x="7547399" y="204842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solidFill>
                    <a:srgbClr val="FF0000"/>
                  </a:solidFill>
                  <a:latin typeface="Arial" charset="0"/>
                  <a:cs typeface="Arial" charset="0"/>
                  <a:sym typeface="Symbol"/>
                </a:rPr>
                <a:t>2.44 </a:t>
              </a:r>
              <a:r>
                <a:rPr lang="de-DE" sz="1200" smtClean="0">
                  <a:solidFill>
                    <a:srgbClr val="FF0000"/>
                  </a:solidFill>
                  <a:latin typeface="Calibri" panose="020F0502020204030204" pitchFamily="34" charset="0"/>
                  <a:cs typeface="Times New Roman"/>
                </a:rPr>
                <a:t>Å</a:t>
              </a:r>
              <a:endParaRPr lang="de-DE" altLang="en-US" sz="12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18086" y="3840138"/>
            <a:ext cx="2511614" cy="1593723"/>
            <a:chOff x="6518086" y="3840138"/>
            <a:chExt cx="2511614" cy="1593723"/>
          </a:xfrm>
        </p:grpSpPr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8086" y="3840138"/>
              <a:ext cx="2121980" cy="1593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Straight Connector 57"/>
            <p:cNvCxnSpPr/>
            <p:nvPr/>
          </p:nvCxnSpPr>
          <p:spPr>
            <a:xfrm flipV="1">
              <a:off x="7772400" y="4076700"/>
              <a:ext cx="209550" cy="20955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7991476" y="4076701"/>
              <a:ext cx="247649" cy="35242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400925" y="4314826"/>
              <a:ext cx="333377" cy="33337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8267702" y="4448176"/>
              <a:ext cx="200023" cy="266699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 Box 21"/>
            <p:cNvSpPr txBox="1">
              <a:spLocks noChangeAspect="1" noChangeArrowheads="1"/>
            </p:cNvSpPr>
            <p:nvPr/>
          </p:nvSpPr>
          <p:spPr bwMode="auto">
            <a:xfrm>
              <a:off x="7461674" y="4020102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latin typeface="Arial" charset="0"/>
                  <a:cs typeface="Arial" charset="0"/>
                  <a:sym typeface="Symbol"/>
                </a:rPr>
                <a:t>2.14</a:t>
              </a:r>
              <a:endParaRPr lang="de-DE" altLang="en-US" sz="1200">
                <a:latin typeface="Arial" charset="0"/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spect="1" noChangeArrowheads="1"/>
            </p:cNvSpPr>
            <p:nvPr/>
          </p:nvSpPr>
          <p:spPr bwMode="auto">
            <a:xfrm>
              <a:off x="8109374" y="402962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latin typeface="Arial" charset="0"/>
                  <a:cs typeface="Arial" charset="0"/>
                  <a:sym typeface="Symbol"/>
                </a:rPr>
                <a:t>2.29</a:t>
              </a:r>
              <a:endParaRPr lang="de-DE" altLang="en-US" sz="1200">
                <a:latin typeface="Arial" charset="0"/>
                <a:cs typeface="Arial" charset="0"/>
              </a:endParaRPr>
            </a:p>
          </p:txBody>
        </p:sp>
        <p:sp>
          <p:nvSpPr>
            <p:cNvPr id="68" name="Text Box 21"/>
            <p:cNvSpPr txBox="1">
              <a:spLocks noChangeAspect="1" noChangeArrowheads="1"/>
            </p:cNvSpPr>
            <p:nvPr/>
          </p:nvSpPr>
          <p:spPr bwMode="auto">
            <a:xfrm>
              <a:off x="8366549" y="433442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latin typeface="Arial" charset="0"/>
                  <a:cs typeface="Arial" charset="0"/>
                  <a:sym typeface="Symbol"/>
                </a:rPr>
                <a:t>2.14</a:t>
              </a:r>
              <a:endParaRPr lang="de-DE" altLang="en-US" sz="1200">
                <a:latin typeface="Arial" charset="0"/>
                <a:cs typeface="Arial" charset="0"/>
              </a:endParaRPr>
            </a:p>
          </p:txBody>
        </p:sp>
        <p:sp>
          <p:nvSpPr>
            <p:cNvPr id="69" name="Text Box 21"/>
            <p:cNvSpPr txBox="1">
              <a:spLocks noChangeAspect="1" noChangeArrowheads="1"/>
            </p:cNvSpPr>
            <p:nvPr/>
          </p:nvSpPr>
          <p:spPr bwMode="auto">
            <a:xfrm>
              <a:off x="7518824" y="4410627"/>
              <a:ext cx="66315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smtClean="0">
                  <a:latin typeface="Arial" charset="0"/>
                  <a:cs typeface="Arial" charset="0"/>
                  <a:sym typeface="Symbol"/>
                </a:rPr>
                <a:t>2.37</a:t>
              </a:r>
              <a:endParaRPr lang="de-DE" altLang="en-US" sz="12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2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8505" y="1147716"/>
            <a:ext cx="889987" cy="458507"/>
            <a:chOff x="816054" y="3180801"/>
            <a:chExt cx="889987" cy="681031"/>
          </a:xfrm>
        </p:grpSpPr>
        <p:sp>
          <p:nvSpPr>
            <p:cNvPr id="96" name="Text Box 23"/>
            <p:cNvSpPr txBox="1">
              <a:spLocks noChangeAspect="1" noChangeArrowheads="1"/>
            </p:cNvSpPr>
            <p:nvPr/>
          </p:nvSpPr>
          <p:spPr bwMode="auto">
            <a:xfrm>
              <a:off x="1063303" y="3180801"/>
              <a:ext cx="360363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Text Box 24"/>
            <p:cNvSpPr txBox="1">
              <a:spLocks noChangeAspect="1" noChangeArrowheads="1"/>
            </p:cNvSpPr>
            <p:nvPr/>
          </p:nvSpPr>
          <p:spPr bwMode="auto">
            <a:xfrm>
              <a:off x="816054" y="3584833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98" name="Line 25"/>
            <p:cNvSpPr>
              <a:spLocks noChangeAspect="1" noChangeShapeType="1"/>
            </p:cNvSpPr>
            <p:nvPr/>
          </p:nvSpPr>
          <p:spPr bwMode="auto">
            <a:xfrm>
              <a:off x="912891" y="3596826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3488" y="3399424"/>
            <a:ext cx="933269" cy="500765"/>
            <a:chOff x="1803488" y="3399424"/>
            <a:chExt cx="933269" cy="500765"/>
          </a:xfrm>
        </p:grpSpPr>
        <p:sp>
          <p:nvSpPr>
            <p:cNvPr id="99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0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103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15096" y="3366150"/>
            <a:ext cx="933269" cy="412165"/>
            <a:chOff x="3085016" y="3040263"/>
            <a:chExt cx="933269" cy="612198"/>
          </a:xfrm>
        </p:grpSpPr>
        <p:sp>
          <p:nvSpPr>
            <p:cNvPr id="106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7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109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528" y="5217469"/>
            <a:ext cx="1746552" cy="398973"/>
            <a:chOff x="4419586" y="4189326"/>
            <a:chExt cx="1746552" cy="592604"/>
          </a:xfrm>
        </p:grpSpPr>
        <p:sp>
          <p:nvSpPr>
            <p:cNvPr id="104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105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11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447373" y="5217549"/>
            <a:ext cx="896937" cy="392862"/>
            <a:chOff x="6638972" y="3875921"/>
            <a:chExt cx="896937" cy="583527"/>
          </a:xfrm>
        </p:grpSpPr>
        <p:sp>
          <p:nvSpPr>
            <p:cNvPr id="122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24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17450" y="5764046"/>
            <a:ext cx="841897" cy="186491"/>
            <a:chOff x="7225984" y="3270624"/>
            <a:chExt cx="841897" cy="276999"/>
          </a:xfrm>
        </p:grpSpPr>
        <p:sp>
          <p:nvSpPr>
            <p:cNvPr id="130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31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1461331" y="1435679"/>
            <a:ext cx="444381" cy="22304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 Box 5"/>
          <p:cNvSpPr txBox="1">
            <a:spLocks noChangeAspect="1" noChangeArrowheads="1"/>
          </p:cNvSpPr>
          <p:nvPr/>
        </p:nvSpPr>
        <p:spPr bwMode="auto">
          <a:xfrm>
            <a:off x="1105393" y="2524385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dirty="0">
                <a:solidFill>
                  <a:srgbClr val="C00000"/>
                </a:solidFill>
                <a:latin typeface="Arial" charset="0"/>
                <a:cs typeface="Arial" charset="0"/>
              </a:rPr>
              <a:t>-5.0eV</a:t>
            </a:r>
          </a:p>
        </p:txBody>
      </p:sp>
      <p:sp>
        <p:nvSpPr>
          <p:cNvPr id="88" name="Line 18"/>
          <p:cNvSpPr>
            <a:spLocks noChangeShapeType="1"/>
          </p:cNvSpPr>
          <p:nvPr/>
        </p:nvSpPr>
        <p:spPr bwMode="auto">
          <a:xfrm flipV="1">
            <a:off x="2665727" y="3563596"/>
            <a:ext cx="94565" cy="151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Text Box 21"/>
          <p:cNvSpPr txBox="1">
            <a:spLocks noChangeAspect="1" noChangeArrowheads="1"/>
          </p:cNvSpPr>
          <p:nvPr/>
        </p:nvSpPr>
        <p:spPr bwMode="auto">
          <a:xfrm>
            <a:off x="3305247" y="4591697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-4.3eV</a:t>
            </a:r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>
            <a:off x="3640508" y="3606326"/>
            <a:ext cx="487125" cy="1807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44"/>
          <p:cNvSpPr>
            <a:spLocks noChangeAspect="1" noChangeShapeType="1"/>
          </p:cNvSpPr>
          <p:nvPr/>
        </p:nvSpPr>
        <p:spPr bwMode="auto">
          <a:xfrm flipV="1">
            <a:off x="7373667" y="5213592"/>
            <a:ext cx="141396" cy="2054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45"/>
          <p:cNvSpPr>
            <a:spLocks noChangeAspect="1" noChangeShapeType="1"/>
          </p:cNvSpPr>
          <p:nvPr/>
        </p:nvSpPr>
        <p:spPr bwMode="auto">
          <a:xfrm rot="10800000" flipH="1" flipV="1">
            <a:off x="7556215" y="5217467"/>
            <a:ext cx="374280" cy="543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7209946" y="6122819"/>
            <a:ext cx="1178528" cy="24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incorporation</a:t>
            </a:r>
          </a:p>
        </p:txBody>
      </p:sp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2793597" y="5710940"/>
            <a:ext cx="10839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dissociation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low barrier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676589" y="5707945"/>
            <a:ext cx="9813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molecular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adsorption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5891255" y="4873533"/>
            <a:ext cx="535670" cy="523224"/>
            <a:chOff x="5538471" y="1793064"/>
            <a:chExt cx="487363" cy="388578"/>
          </a:xfrm>
        </p:grpSpPr>
        <p:sp>
          <p:nvSpPr>
            <p:cNvPr id="138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0" name="Text Box 33"/>
          <p:cNvSpPr txBox="1">
            <a:spLocks noChangeAspect="1" noChangeArrowheads="1"/>
          </p:cNvSpPr>
          <p:nvPr/>
        </p:nvSpPr>
        <p:spPr bwMode="auto">
          <a:xfrm>
            <a:off x="5289309" y="4944575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1.4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41" name="Text Box 21"/>
          <p:cNvSpPr txBox="1">
            <a:spLocks noChangeArrowheads="1"/>
          </p:cNvSpPr>
          <p:nvPr/>
        </p:nvSpPr>
        <p:spPr bwMode="auto">
          <a:xfrm>
            <a:off x="5332580" y="5756194"/>
            <a:ext cx="1633604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encounter</a:t>
            </a:r>
            <a:r>
              <a:rPr lang="de-DE" alt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altLang="en-US" sz="1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  <a:r>
              <a:rPr lang="de-DE" alt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adsorbed</a:t>
            </a:r>
            <a:r>
              <a:rPr lang="de-DE" alt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O </a:t>
            </a:r>
            <a:r>
              <a:rPr lang="de-DE" altLang="en-US" sz="1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and</a:t>
            </a:r>
            <a:r>
              <a:rPr lang="de-DE" alt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V</a:t>
            </a:r>
            <a:r>
              <a:rPr lang="de-DE" altLang="en-US" sz="12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 dirty="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via </a:t>
            </a:r>
            <a:r>
              <a:rPr lang="de-DE" altLang="en-US" sz="12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subsurface</a:t>
            </a:r>
            <a:endParaRPr lang="de-DE" alt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754" y="304800"/>
            <a:ext cx="787192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LMO- </a:t>
            </a:r>
            <a:r>
              <a:rPr lang="de-DE" sz="20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LaO</a:t>
            </a:r>
            <a:r>
              <a:rPr lang="de-DE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termination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slab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with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initial </a:t>
            </a:r>
            <a:r>
              <a:rPr lang="de-DE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Mn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oxidation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20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state</a:t>
            </a:r>
            <a:r>
              <a:rPr lang="de-DE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 2.67+</a:t>
            </a:r>
            <a:endParaRPr lang="en-US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81"/>
          <p:cNvSpPr>
            <a:spLocks noChangeShapeType="1"/>
          </p:cNvSpPr>
          <p:nvPr/>
        </p:nvSpPr>
        <p:spPr bwMode="auto">
          <a:xfrm flipV="1">
            <a:off x="350838" y="708558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82588" y="68315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5" name="Line 45"/>
          <p:cNvSpPr>
            <a:spLocks noChangeAspect="1" noChangeShapeType="1"/>
          </p:cNvSpPr>
          <p:nvPr/>
        </p:nvSpPr>
        <p:spPr bwMode="auto">
          <a:xfrm rot="10800000" flipH="1" flipV="1">
            <a:off x="7623155" y="5216039"/>
            <a:ext cx="374280" cy="543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Text Box 89"/>
          <p:cNvSpPr txBox="1">
            <a:spLocks noChangeAspect="1" noChangeArrowheads="1"/>
          </p:cNvSpPr>
          <p:nvPr/>
        </p:nvSpPr>
        <p:spPr bwMode="auto">
          <a:xfrm>
            <a:off x="7733496" y="5265411"/>
            <a:ext cx="9941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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(-0.75eV)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006553" y="1818819"/>
            <a:ext cx="15872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high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coverage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surface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almost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poisoned by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en-US" sz="1400" baseline="30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842515" y="1817391"/>
            <a:ext cx="275588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very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surface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[V</a:t>
            </a:r>
            <a:r>
              <a:rPr lang="de-DE" sz="1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sz="1400" b="1" baseline="50000" dirty="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de-DE" sz="14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-7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relative </a:t>
            </a:r>
            <a:r>
              <a:rPr lang="de-DE" sz="1400" err="1">
                <a:solidFill>
                  <a:srgbClr val="000000"/>
                </a:solidFill>
                <a:latin typeface="Arial" charset="0"/>
                <a:cs typeface="Arial" charset="0"/>
              </a:rPr>
              <a:t>to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MnO</a:t>
            </a:r>
            <a:r>
              <a:rPr lang="de-DE" sz="1400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termination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with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same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ox. </a:t>
            </a:r>
            <a:r>
              <a:rPr lang="de-DE" sz="1400" err="1">
                <a:solidFill>
                  <a:srgbClr val="000000"/>
                </a:solidFill>
                <a:latin typeface="Arial" charset="0"/>
                <a:cs typeface="Arial" charset="0"/>
              </a:rPr>
              <a:t>state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at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1000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 O </a:t>
            </a:r>
            <a:r>
              <a:rPr lang="de-DE" sz="1400" dirty="0" err="1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incorporation</a:t>
            </a:r>
            <a:r>
              <a:rPr lang="de-DE" sz="1400" dirty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r>
              <a:rPr lang="de-DE" sz="1400" err="1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is</a:t>
            </a:r>
            <a:r>
              <a:rPr lang="de-DE" sz="140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endParaRPr lang="de-DE" sz="1400" smtClean="0">
              <a:solidFill>
                <a:srgbClr val="C00000"/>
              </a:solidFill>
              <a:latin typeface="Arial" charset="0"/>
              <a:cs typeface="Arial" charset="0"/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r>
              <a:rPr lang="de-DE" sz="1400" smtClean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   rate determining step</a:t>
            </a:r>
            <a:endParaRPr lang="de-DE" sz="1400" dirty="0">
              <a:solidFill>
                <a:srgbClr val="C00000"/>
              </a:solidFill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15100"/>
            <a:ext cx="1905000" cy="457200"/>
          </a:xfrm>
        </p:spPr>
        <p:txBody>
          <a:bodyPr/>
          <a:lstStyle/>
          <a:p>
            <a:fld id="{0527ECAD-D8DD-4507-A75E-0F9AE44F67FB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9/11/2018</a:t>
            </a:fld>
            <a:endParaRPr lang="de-DE" altLang="en-US" sz="12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515100"/>
            <a:ext cx="2895600" cy="457200"/>
          </a:xfrm>
        </p:spPr>
        <p:txBody>
          <a:bodyPr/>
          <a:lstStyle/>
          <a:p>
            <a:r>
              <a:rPr lang="de-DE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Computer modelling school-Moscow-2018</a:t>
            </a:r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1905000" cy="457200"/>
          </a:xfrm>
        </p:spPr>
        <p:txBody>
          <a:bodyPr/>
          <a:lstStyle/>
          <a:p>
            <a:fld id="{D4DEEDE2-522E-4A8C-9559-782347154069}" type="slidenum">
              <a:rPr lang="de-DE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/>
              <a:t>16</a:t>
            </a:fld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 Box 21"/>
          <p:cNvSpPr txBox="1">
            <a:spLocks noChangeAspect="1" noChangeArrowheads="1"/>
          </p:cNvSpPr>
          <p:nvPr/>
        </p:nvSpPr>
        <p:spPr bwMode="auto">
          <a:xfrm>
            <a:off x="1718099" y="1972227"/>
            <a:ext cx="1152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O-O 1.46 </a:t>
            </a:r>
            <a:r>
              <a:rPr lang="de-DE" sz="1200">
                <a:solidFill>
                  <a:srgbClr val="0070C0"/>
                </a:solidFill>
                <a:latin typeface="Calibri" panose="020F0502020204030204" pitchFamily="34" charset="0"/>
                <a:cs typeface="Times New Roman"/>
              </a:rPr>
              <a:t>Å</a:t>
            </a:r>
            <a:endParaRPr lang="de-DE" altLang="en-US" sz="1200" smtClean="0">
              <a:solidFill>
                <a:srgbClr val="0070C0"/>
              </a:solidFill>
              <a:latin typeface="Calibri" panose="020F0502020204030204" pitchFamily="34" charset="0"/>
              <a:cs typeface="Arial" charset="0"/>
              <a:sym typeface="Symbo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peroxide</a:t>
            </a:r>
            <a:endParaRPr lang="de-DE" altLang="en-US" sz="12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8505" y="1147716"/>
            <a:ext cx="889987" cy="458507"/>
            <a:chOff x="816054" y="3180801"/>
            <a:chExt cx="889987" cy="681031"/>
          </a:xfrm>
        </p:grpSpPr>
        <p:sp>
          <p:nvSpPr>
            <p:cNvPr id="96" name="Text Box 23"/>
            <p:cNvSpPr txBox="1">
              <a:spLocks noChangeAspect="1" noChangeArrowheads="1"/>
            </p:cNvSpPr>
            <p:nvPr/>
          </p:nvSpPr>
          <p:spPr bwMode="auto">
            <a:xfrm>
              <a:off x="1063303" y="3180801"/>
              <a:ext cx="360363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Text Box 24"/>
            <p:cNvSpPr txBox="1">
              <a:spLocks noChangeAspect="1" noChangeArrowheads="1"/>
            </p:cNvSpPr>
            <p:nvPr/>
          </p:nvSpPr>
          <p:spPr bwMode="auto">
            <a:xfrm>
              <a:off x="816054" y="3584833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98" name="Line 25"/>
            <p:cNvSpPr>
              <a:spLocks noChangeAspect="1" noChangeShapeType="1"/>
            </p:cNvSpPr>
            <p:nvPr/>
          </p:nvSpPr>
          <p:spPr bwMode="auto">
            <a:xfrm>
              <a:off x="912891" y="3596826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3488" y="2818296"/>
            <a:ext cx="933269" cy="500765"/>
            <a:chOff x="1803488" y="3399424"/>
            <a:chExt cx="933269" cy="500765"/>
          </a:xfrm>
        </p:grpSpPr>
        <p:sp>
          <p:nvSpPr>
            <p:cNvPr id="99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0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103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15096" y="2656832"/>
            <a:ext cx="933269" cy="412165"/>
            <a:chOff x="3085016" y="3040263"/>
            <a:chExt cx="933269" cy="612198"/>
          </a:xfrm>
        </p:grpSpPr>
        <p:sp>
          <p:nvSpPr>
            <p:cNvPr id="106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7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109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528" y="3995391"/>
            <a:ext cx="1746552" cy="398973"/>
            <a:chOff x="4419586" y="4189326"/>
            <a:chExt cx="1746552" cy="592604"/>
          </a:xfrm>
        </p:grpSpPr>
        <p:sp>
          <p:nvSpPr>
            <p:cNvPr id="104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105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11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447373" y="3995471"/>
            <a:ext cx="896937" cy="392862"/>
            <a:chOff x="6638972" y="3875921"/>
            <a:chExt cx="896937" cy="583527"/>
          </a:xfrm>
        </p:grpSpPr>
        <p:sp>
          <p:nvSpPr>
            <p:cNvPr id="122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24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17450" y="4798348"/>
            <a:ext cx="841897" cy="186491"/>
            <a:chOff x="7225984" y="3270624"/>
            <a:chExt cx="841897" cy="276999"/>
          </a:xfrm>
        </p:grpSpPr>
        <p:sp>
          <p:nvSpPr>
            <p:cNvPr id="130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31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1461332" y="1435680"/>
            <a:ext cx="418744" cy="1683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 Box 5"/>
          <p:cNvSpPr txBox="1">
            <a:spLocks noChangeAspect="1" noChangeArrowheads="1"/>
          </p:cNvSpPr>
          <p:nvPr/>
        </p:nvSpPr>
        <p:spPr bwMode="auto">
          <a:xfrm>
            <a:off x="1096847" y="2310735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-4.0eV</a:t>
            </a:r>
          </a:p>
        </p:txBody>
      </p:sp>
      <p:sp>
        <p:nvSpPr>
          <p:cNvPr id="90" name="Text Box 21"/>
          <p:cNvSpPr txBox="1">
            <a:spLocks noChangeAspect="1" noChangeArrowheads="1"/>
          </p:cNvSpPr>
          <p:nvPr/>
        </p:nvSpPr>
        <p:spPr bwMode="auto">
          <a:xfrm>
            <a:off x="3330883" y="3608931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-2.9eV</a:t>
            </a:r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>
            <a:off x="3580688" y="2914116"/>
            <a:ext cx="546945" cy="1277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44"/>
          <p:cNvSpPr>
            <a:spLocks noChangeAspect="1" noChangeShapeType="1"/>
          </p:cNvSpPr>
          <p:nvPr/>
        </p:nvSpPr>
        <p:spPr bwMode="auto">
          <a:xfrm flipV="1">
            <a:off x="7373667" y="3991514"/>
            <a:ext cx="141396" cy="2054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45"/>
          <p:cNvSpPr>
            <a:spLocks noChangeShapeType="1"/>
          </p:cNvSpPr>
          <p:nvPr/>
        </p:nvSpPr>
        <p:spPr bwMode="auto">
          <a:xfrm rot="10800000" flipH="1" flipV="1">
            <a:off x="7530577" y="4003941"/>
            <a:ext cx="340100" cy="79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7209946" y="5293857"/>
            <a:ext cx="1178528" cy="24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incorporation</a:t>
            </a:r>
          </a:p>
        </p:txBody>
      </p:sp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2793597" y="4881978"/>
            <a:ext cx="10839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dissociation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676589" y="4878983"/>
            <a:ext cx="9813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molecular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adsorption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5891255" y="3651455"/>
            <a:ext cx="535670" cy="523224"/>
            <a:chOff x="5538471" y="1793064"/>
            <a:chExt cx="487363" cy="388578"/>
          </a:xfrm>
        </p:grpSpPr>
        <p:sp>
          <p:nvSpPr>
            <p:cNvPr id="138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0" name="Text Box 33"/>
          <p:cNvSpPr txBox="1">
            <a:spLocks noChangeAspect="1" noChangeArrowheads="1"/>
          </p:cNvSpPr>
          <p:nvPr/>
        </p:nvSpPr>
        <p:spPr bwMode="auto">
          <a:xfrm>
            <a:off x="5366223" y="3722497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1.3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41" name="Text Box 21"/>
          <p:cNvSpPr txBox="1">
            <a:spLocks noChangeArrowheads="1"/>
          </p:cNvSpPr>
          <p:nvPr/>
        </p:nvSpPr>
        <p:spPr bwMode="auto">
          <a:xfrm>
            <a:off x="5332580" y="4927232"/>
            <a:ext cx="1633604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encounter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adsorbed O and V</a:t>
            </a:r>
            <a:r>
              <a:rPr lang="de-DE" altLang="en-US" sz="12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via subsurface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1" y="381001"/>
            <a:ext cx="774541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La</a:t>
            </a:r>
            <a:r>
              <a:rPr lang="de-DE" sz="16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0.75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Sr</a:t>
            </a:r>
            <a:r>
              <a:rPr lang="de-DE" sz="16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0.25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MnO</a:t>
            </a:r>
            <a:r>
              <a:rPr lang="de-DE" sz="16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de-DE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La,Sr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)O </a:t>
            </a:r>
            <a:r>
              <a:rPr lang="de-DE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termination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slab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with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initial </a:t>
            </a:r>
            <a:r>
              <a:rPr lang="de-DE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Mn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oxidation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6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state</a:t>
            </a:r>
            <a:r>
              <a:rPr lang="de-DE" sz="1600" b="1" dirty="0">
                <a:solidFill>
                  <a:srgbClr val="000000"/>
                </a:solidFill>
                <a:latin typeface="Arial" charset="0"/>
                <a:cs typeface="Arial" charset="0"/>
              </a:rPr>
              <a:t> 3.0+</a:t>
            </a: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81"/>
          <p:cNvSpPr>
            <a:spLocks noChangeShapeType="1"/>
          </p:cNvSpPr>
          <p:nvPr/>
        </p:nvSpPr>
        <p:spPr bwMode="auto">
          <a:xfrm flipV="1">
            <a:off x="350838" y="708558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82588" y="68315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Text Box 89"/>
          <p:cNvSpPr txBox="1">
            <a:spLocks noChangeAspect="1" noChangeArrowheads="1"/>
          </p:cNvSpPr>
          <p:nvPr/>
        </p:nvSpPr>
        <p:spPr bwMode="auto">
          <a:xfrm>
            <a:off x="7750587" y="4265531"/>
            <a:ext cx="9092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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(-1.4eV)</a:t>
            </a:r>
          </a:p>
        </p:txBody>
      </p:sp>
      <p:sp>
        <p:nvSpPr>
          <p:cNvPr id="151" name="Line 18"/>
          <p:cNvSpPr>
            <a:spLocks noChangeShapeType="1"/>
          </p:cNvSpPr>
          <p:nvPr/>
        </p:nvSpPr>
        <p:spPr bwMode="auto">
          <a:xfrm flipV="1">
            <a:off x="2662879" y="2912691"/>
            <a:ext cx="113080" cy="2185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Text Box 21"/>
          <p:cNvSpPr txBox="1">
            <a:spLocks noChangeAspect="1" noChangeArrowheads="1"/>
          </p:cNvSpPr>
          <p:nvPr/>
        </p:nvSpPr>
        <p:spPr bwMode="auto">
          <a:xfrm>
            <a:off x="2423608" y="3607511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0.6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63" name="Line 45"/>
          <p:cNvSpPr>
            <a:spLocks noChangeShapeType="1"/>
          </p:cNvSpPr>
          <p:nvPr/>
        </p:nvSpPr>
        <p:spPr bwMode="auto">
          <a:xfrm rot="10800000" flipH="1" flipV="1">
            <a:off x="7597517" y="3985421"/>
            <a:ext cx="340100" cy="79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05575"/>
            <a:ext cx="1905000" cy="457200"/>
          </a:xfrm>
        </p:spPr>
        <p:txBody>
          <a:bodyPr/>
          <a:lstStyle/>
          <a:p>
            <a:fld id="{8DEBC5CA-4C2A-46B7-BABC-CA34723AF178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9/11/2018</a:t>
            </a:fld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505575"/>
            <a:ext cx="2895600" cy="457200"/>
          </a:xfrm>
        </p:spPr>
        <p:txBody>
          <a:bodyPr/>
          <a:lstStyle/>
          <a:p>
            <a:r>
              <a:rPr lang="de-DE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Computer modelling school-Moscow-2018</a:t>
            </a:r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05575"/>
            <a:ext cx="1905000" cy="457200"/>
          </a:xfrm>
        </p:spPr>
        <p:txBody>
          <a:bodyPr/>
          <a:lstStyle/>
          <a:p>
            <a:fld id="{D4DEEDE2-522E-4A8C-9559-782347154069}" type="slidenum">
              <a:rPr lang="de-DE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/>
              <a:t>17</a:t>
            </a:fld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06553" y="1818819"/>
            <a:ext cx="15872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high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coverage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surface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almost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poisoned by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en-US" sz="1400" baseline="30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842515" y="1817391"/>
            <a:ext cx="275588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very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surface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[V</a:t>
            </a:r>
            <a:r>
              <a:rPr lang="de-DE" sz="1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sz="1400" b="1" baseline="50000" dirty="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de-DE" sz="1400" baseline="30000" smtClean="0">
                <a:solidFill>
                  <a:srgbClr val="000000"/>
                </a:solidFill>
                <a:latin typeface="Arial" charset="0"/>
                <a:cs typeface="Arial" charset="0"/>
              </a:rPr>
              <a:t>-5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relative </a:t>
            </a:r>
            <a:r>
              <a:rPr lang="de-DE" sz="1400" err="1">
                <a:solidFill>
                  <a:srgbClr val="000000"/>
                </a:solidFill>
                <a:latin typeface="Arial" charset="0"/>
                <a:cs typeface="Arial" charset="0"/>
              </a:rPr>
              <a:t>to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MnO</a:t>
            </a:r>
            <a:r>
              <a:rPr lang="de-DE" sz="1400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termination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with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same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ox. </a:t>
            </a:r>
            <a:r>
              <a:rPr lang="de-DE" sz="1400" err="1">
                <a:solidFill>
                  <a:srgbClr val="000000"/>
                </a:solidFill>
                <a:latin typeface="Arial" charset="0"/>
                <a:cs typeface="Arial" charset="0"/>
              </a:rPr>
              <a:t>state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at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1000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 O </a:t>
            </a:r>
            <a:r>
              <a:rPr lang="de-DE" sz="1400" dirty="0" err="1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incorporation</a:t>
            </a:r>
            <a:r>
              <a:rPr lang="de-DE" sz="1400" dirty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r>
              <a:rPr lang="de-DE" sz="1400" err="1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is</a:t>
            </a:r>
            <a:r>
              <a:rPr lang="de-DE" sz="140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endParaRPr lang="de-DE" sz="1400" smtClean="0">
              <a:solidFill>
                <a:srgbClr val="C00000"/>
              </a:solidFill>
              <a:latin typeface="Arial" charset="0"/>
              <a:cs typeface="Arial" charset="0"/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r>
              <a:rPr lang="de-DE" sz="1400" smtClean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   rate determining step</a:t>
            </a:r>
            <a:endParaRPr lang="de-DE" sz="1400" dirty="0">
              <a:solidFill>
                <a:srgbClr val="C00000"/>
              </a:solidFill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67" name="Text Box 21"/>
          <p:cNvSpPr txBox="1">
            <a:spLocks noChangeAspect="1" noChangeArrowheads="1"/>
          </p:cNvSpPr>
          <p:nvPr/>
        </p:nvSpPr>
        <p:spPr bwMode="auto">
          <a:xfrm>
            <a:off x="1718099" y="1769027"/>
            <a:ext cx="1152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O-O 1.46 </a:t>
            </a:r>
            <a:r>
              <a:rPr lang="de-DE" sz="1200">
                <a:solidFill>
                  <a:srgbClr val="0070C0"/>
                </a:solidFill>
                <a:latin typeface="Calibri" panose="020F0502020204030204" pitchFamily="34" charset="0"/>
                <a:cs typeface="Times New Roman"/>
              </a:rPr>
              <a:t>Å</a:t>
            </a:r>
            <a:endParaRPr lang="de-DE" altLang="en-US" sz="1200" smtClean="0">
              <a:solidFill>
                <a:srgbClr val="0070C0"/>
              </a:solidFill>
              <a:latin typeface="Calibri" panose="020F0502020204030204" pitchFamily="34" charset="0"/>
              <a:cs typeface="Arial" charset="0"/>
              <a:sym typeface="Symbo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peroxide</a:t>
            </a:r>
            <a:endParaRPr lang="de-DE" altLang="en-US" sz="12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6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8505" y="1703206"/>
            <a:ext cx="889987" cy="458507"/>
            <a:chOff x="816054" y="3180801"/>
            <a:chExt cx="889987" cy="681031"/>
          </a:xfrm>
        </p:grpSpPr>
        <p:sp>
          <p:nvSpPr>
            <p:cNvPr id="96" name="Text Box 23"/>
            <p:cNvSpPr txBox="1">
              <a:spLocks noChangeAspect="1" noChangeArrowheads="1"/>
            </p:cNvSpPr>
            <p:nvPr/>
          </p:nvSpPr>
          <p:spPr bwMode="auto">
            <a:xfrm>
              <a:off x="1063303" y="3180801"/>
              <a:ext cx="360363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Text Box 24"/>
            <p:cNvSpPr txBox="1">
              <a:spLocks noChangeAspect="1" noChangeArrowheads="1"/>
            </p:cNvSpPr>
            <p:nvPr/>
          </p:nvSpPr>
          <p:spPr bwMode="auto">
            <a:xfrm>
              <a:off x="816054" y="3584833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98" name="Line 25"/>
            <p:cNvSpPr>
              <a:spLocks noChangeAspect="1" noChangeShapeType="1"/>
            </p:cNvSpPr>
            <p:nvPr/>
          </p:nvSpPr>
          <p:spPr bwMode="auto">
            <a:xfrm>
              <a:off x="912891" y="3596826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3488" y="2767020"/>
            <a:ext cx="933269" cy="500765"/>
            <a:chOff x="1803488" y="3399424"/>
            <a:chExt cx="933269" cy="500765"/>
          </a:xfrm>
        </p:grpSpPr>
        <p:sp>
          <p:nvSpPr>
            <p:cNvPr id="99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0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103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15096" y="2528642"/>
            <a:ext cx="933269" cy="412165"/>
            <a:chOff x="3085016" y="3040263"/>
            <a:chExt cx="933269" cy="612198"/>
          </a:xfrm>
        </p:grpSpPr>
        <p:sp>
          <p:nvSpPr>
            <p:cNvPr id="106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7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109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528" y="3414263"/>
            <a:ext cx="1746552" cy="398973"/>
            <a:chOff x="4419586" y="4189326"/>
            <a:chExt cx="1746552" cy="592604"/>
          </a:xfrm>
        </p:grpSpPr>
        <p:sp>
          <p:nvSpPr>
            <p:cNvPr id="104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105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11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447373" y="3414343"/>
            <a:ext cx="896937" cy="392862"/>
            <a:chOff x="6638972" y="3875921"/>
            <a:chExt cx="896937" cy="583527"/>
          </a:xfrm>
        </p:grpSpPr>
        <p:sp>
          <p:nvSpPr>
            <p:cNvPr id="122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24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17450" y="4712888"/>
            <a:ext cx="841897" cy="186491"/>
            <a:chOff x="7225984" y="3270624"/>
            <a:chExt cx="841897" cy="276999"/>
          </a:xfrm>
        </p:grpSpPr>
        <p:sp>
          <p:nvSpPr>
            <p:cNvPr id="130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31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1461332" y="1991170"/>
            <a:ext cx="444380" cy="10767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 Box 5"/>
          <p:cNvSpPr txBox="1">
            <a:spLocks noChangeAspect="1" noChangeArrowheads="1"/>
          </p:cNvSpPr>
          <p:nvPr/>
        </p:nvSpPr>
        <p:spPr bwMode="auto">
          <a:xfrm>
            <a:off x="1096847" y="2866225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-2.5eV</a:t>
            </a:r>
          </a:p>
        </p:txBody>
      </p:sp>
      <p:sp>
        <p:nvSpPr>
          <p:cNvPr id="90" name="Text Box 21"/>
          <p:cNvSpPr txBox="1">
            <a:spLocks noChangeAspect="1" noChangeArrowheads="1"/>
          </p:cNvSpPr>
          <p:nvPr/>
        </p:nvSpPr>
        <p:spPr bwMode="auto">
          <a:xfrm>
            <a:off x="3365066" y="3344022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-1.3eV</a:t>
            </a:r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>
            <a:off x="3580689" y="2777397"/>
            <a:ext cx="478564" cy="828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44"/>
          <p:cNvSpPr>
            <a:spLocks noChangeAspect="1" noChangeShapeType="1"/>
          </p:cNvSpPr>
          <p:nvPr/>
        </p:nvSpPr>
        <p:spPr bwMode="auto">
          <a:xfrm flipV="1">
            <a:off x="7373667" y="3410386"/>
            <a:ext cx="141396" cy="2054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7209946" y="5105845"/>
            <a:ext cx="1178528" cy="24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incorporation</a:t>
            </a:r>
          </a:p>
        </p:txBody>
      </p:sp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2793597" y="4693966"/>
            <a:ext cx="10839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dissociation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676589" y="4690971"/>
            <a:ext cx="9813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molecular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adsorption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5891255" y="3144851"/>
            <a:ext cx="535670" cy="448699"/>
            <a:chOff x="5538471" y="1793064"/>
            <a:chExt cx="487363" cy="388578"/>
          </a:xfrm>
        </p:grpSpPr>
        <p:sp>
          <p:nvSpPr>
            <p:cNvPr id="138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0" name="Text Box 33"/>
          <p:cNvSpPr txBox="1">
            <a:spLocks noChangeAspect="1" noChangeArrowheads="1"/>
          </p:cNvSpPr>
          <p:nvPr/>
        </p:nvSpPr>
        <p:spPr bwMode="auto">
          <a:xfrm>
            <a:off x="5366223" y="3141369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1.2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41" name="Text Box 21"/>
          <p:cNvSpPr txBox="1">
            <a:spLocks noChangeArrowheads="1"/>
          </p:cNvSpPr>
          <p:nvPr/>
        </p:nvSpPr>
        <p:spPr bwMode="auto">
          <a:xfrm>
            <a:off x="5332580" y="4739220"/>
            <a:ext cx="1633604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encounter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adsorbed O and V</a:t>
            </a:r>
            <a:r>
              <a:rPr lang="de-DE" altLang="en-US" sz="12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via subsurface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754" y="94004"/>
            <a:ext cx="6981172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La</a:t>
            </a:r>
            <a:r>
              <a:rPr lang="de-DE" sz="14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0.5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Sr</a:t>
            </a:r>
            <a:r>
              <a:rPr lang="de-DE" sz="14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0.5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MnO</a:t>
            </a:r>
            <a:r>
              <a:rPr lang="de-DE" sz="1400" b="1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(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La,Sr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)O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termination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slab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with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initial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Mn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oxidation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b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state</a:t>
            </a:r>
            <a:r>
              <a:rPr lang="de-DE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 3.3+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81"/>
          <p:cNvSpPr>
            <a:spLocks noChangeShapeType="1"/>
          </p:cNvSpPr>
          <p:nvPr/>
        </p:nvSpPr>
        <p:spPr bwMode="auto">
          <a:xfrm flipV="1">
            <a:off x="350838" y="1264048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82588" y="123864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Text Box 89"/>
          <p:cNvSpPr txBox="1">
            <a:spLocks noChangeAspect="1" noChangeArrowheads="1"/>
          </p:cNvSpPr>
          <p:nvPr/>
        </p:nvSpPr>
        <p:spPr bwMode="auto">
          <a:xfrm>
            <a:off x="7750587" y="4180071"/>
            <a:ext cx="9092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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(-2.4eV)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3675931" y="1055185"/>
            <a:ext cx="214193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moderate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coverage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about 10-30% </a:t>
            </a:r>
            <a:endParaRPr lang="de-DE" sz="14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40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still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higher than on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MnO</a:t>
            </a:r>
            <a:r>
              <a:rPr lang="de-DE" sz="1400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de-DE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1" name="Line 18"/>
          <p:cNvSpPr>
            <a:spLocks noChangeShapeType="1"/>
          </p:cNvSpPr>
          <p:nvPr/>
        </p:nvSpPr>
        <p:spPr bwMode="auto">
          <a:xfrm flipV="1">
            <a:off x="2662879" y="2760304"/>
            <a:ext cx="123050" cy="319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Text Box 21"/>
          <p:cNvSpPr txBox="1">
            <a:spLocks noChangeAspect="1" noChangeArrowheads="1"/>
          </p:cNvSpPr>
          <p:nvPr/>
        </p:nvSpPr>
        <p:spPr bwMode="auto">
          <a:xfrm>
            <a:off x="2457791" y="3342602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0.8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63" name="Line 45"/>
          <p:cNvSpPr>
            <a:spLocks noChangeShapeType="1"/>
          </p:cNvSpPr>
          <p:nvPr/>
        </p:nvSpPr>
        <p:spPr bwMode="auto">
          <a:xfrm rot="10800000" flipH="1" flipV="1">
            <a:off x="7520299" y="3469593"/>
            <a:ext cx="333286" cy="11964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5" name="Text Box 21"/>
          <p:cNvSpPr txBox="1">
            <a:spLocks noChangeAspect="1" noChangeArrowheads="1"/>
          </p:cNvSpPr>
          <p:nvPr/>
        </p:nvSpPr>
        <p:spPr bwMode="auto">
          <a:xfrm>
            <a:off x="1514898" y="5363127"/>
            <a:ext cx="365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dissociation barrier </a:t>
            </a:r>
            <a:r>
              <a:rPr lang="de-DE" altLang="en-US" sz="1200" b="1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increases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with increasing Sr content,</a:t>
            </a:r>
            <a:endParaRPr lang="de-DE" altLang="en-US" sz="1200" b="1">
              <a:solidFill>
                <a:srgbClr val="0070C0"/>
              </a:solidFill>
              <a:latin typeface="Arial" charset="0"/>
              <a:cs typeface="Arial" charset="0"/>
              <a:sym typeface="Symbo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 </a:t>
            </a:r>
            <a:r>
              <a:rPr lang="de-DE" altLang="en-US" sz="1200" b="1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less </a:t>
            </a:r>
            <a:r>
              <a:rPr lang="de-DE" altLang="en-US" sz="1200" b="1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negative overall </a:t>
            </a:r>
            <a:r>
              <a:rPr lang="de-DE" altLang="en-US" sz="1200" b="1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reaction </a:t>
            </a:r>
            <a:r>
              <a:rPr lang="de-DE" altLang="en-US" sz="1200" b="1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enthalpy,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less electron transfer to ads. O</a:t>
            </a:r>
            <a:r>
              <a:rPr lang="de-DE" altLang="en-US" sz="1200" b="1" baseline="-25000" smtClean="0">
                <a:solidFill>
                  <a:srgbClr val="0070C0"/>
                </a:solidFill>
                <a:latin typeface="Arial" charset="0"/>
                <a:cs typeface="Arial" charset="0"/>
                <a:sym typeface="Symbol"/>
              </a:rPr>
              <a:t>2</a:t>
            </a:r>
            <a:endParaRPr lang="de-DE" altLang="en-US" sz="1200" b="1" baseline="-2500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58" name="Line 45"/>
          <p:cNvSpPr>
            <a:spLocks noChangeShapeType="1"/>
          </p:cNvSpPr>
          <p:nvPr/>
        </p:nvSpPr>
        <p:spPr bwMode="auto">
          <a:xfrm rot="10800000" flipH="1" flipV="1">
            <a:off x="7578695" y="3476715"/>
            <a:ext cx="333286" cy="11964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543675"/>
            <a:ext cx="1905000" cy="457200"/>
          </a:xfrm>
        </p:spPr>
        <p:txBody>
          <a:bodyPr/>
          <a:lstStyle/>
          <a:p>
            <a:fld id="{F63D2B58-9757-41AF-B621-86A98D74E8AA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9/11/2018</a:t>
            </a:fld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543675"/>
            <a:ext cx="2895600" cy="457200"/>
          </a:xfrm>
        </p:spPr>
        <p:txBody>
          <a:bodyPr/>
          <a:lstStyle/>
          <a:p>
            <a:r>
              <a:rPr lang="de-DE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Computer modelling school-Moscow-2018</a:t>
            </a:r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543675"/>
            <a:ext cx="1905000" cy="457200"/>
          </a:xfrm>
        </p:spPr>
        <p:txBody>
          <a:bodyPr/>
          <a:lstStyle/>
          <a:p>
            <a:fld id="{D4DEEDE2-522E-4A8C-9559-782347154069}" type="slidenum">
              <a:rPr lang="de-DE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/>
              <a:t>18</a:t>
            </a:fld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23490" y="1055391"/>
            <a:ext cx="275588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still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surface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[V</a:t>
            </a:r>
            <a:r>
              <a:rPr lang="de-DE" sz="1400" baseline="-25000" dirty="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sz="1400" b="1" baseline="50000" dirty="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de-DE" sz="1400" baseline="30000" smtClean="0">
                <a:solidFill>
                  <a:srgbClr val="000000"/>
                </a:solidFill>
                <a:latin typeface="Arial" charset="0"/>
                <a:cs typeface="Arial" charset="0"/>
              </a:rPr>
              <a:t>-4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relative </a:t>
            </a:r>
            <a:r>
              <a:rPr lang="de-DE" sz="1400" err="1">
                <a:solidFill>
                  <a:srgbClr val="000000"/>
                </a:solidFill>
                <a:latin typeface="Arial" charset="0"/>
                <a:cs typeface="Arial" charset="0"/>
              </a:rPr>
              <a:t>to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MnO</a:t>
            </a:r>
            <a:r>
              <a:rPr lang="de-DE" sz="1400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 termination</a:t>
            </a:r>
            <a:endParaRPr lang="de-DE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with</a:t>
            </a:r>
            <a:r>
              <a:rPr lang="de-DE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same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ox. </a:t>
            </a:r>
            <a:r>
              <a:rPr lang="de-DE" sz="1400" err="1">
                <a:solidFill>
                  <a:srgbClr val="000000"/>
                </a:solidFill>
                <a:latin typeface="Arial" charset="0"/>
                <a:cs typeface="Arial" charset="0"/>
              </a:rPr>
              <a:t>state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at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1000 </a:t>
            </a:r>
            <a:r>
              <a:rPr lang="de-DE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dirty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 O </a:t>
            </a:r>
            <a:r>
              <a:rPr lang="de-DE" sz="1400" dirty="0" err="1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incorporation</a:t>
            </a:r>
            <a:r>
              <a:rPr lang="de-DE" sz="1400" dirty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r>
              <a:rPr lang="de-DE" sz="1400" err="1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is</a:t>
            </a:r>
            <a:r>
              <a:rPr lang="de-DE" sz="140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endParaRPr lang="de-DE" sz="1400" smtClean="0">
              <a:solidFill>
                <a:srgbClr val="C00000"/>
              </a:solidFill>
              <a:latin typeface="Arial" charset="0"/>
              <a:cs typeface="Arial" charset="0"/>
              <a:sym typeface="Symbo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</a:t>
            </a:r>
            <a:r>
              <a:rPr lang="de-DE" sz="1400" smtClean="0">
                <a:solidFill>
                  <a:srgbClr val="C00000"/>
                </a:solidFill>
                <a:latin typeface="Arial" charset="0"/>
                <a:cs typeface="Arial" charset="0"/>
                <a:sym typeface="Symbol"/>
              </a:rPr>
              <a:t>    rate determining step</a:t>
            </a:r>
            <a:endParaRPr lang="de-DE" sz="1400" dirty="0">
              <a:solidFill>
                <a:srgbClr val="C00000"/>
              </a:solidFill>
              <a:latin typeface="Arial" charset="0"/>
              <a:cs typeface="Arial" charset="0"/>
              <a:sym typeface="Symbol"/>
            </a:endParaRPr>
          </a:p>
        </p:txBody>
      </p:sp>
      <p:sp>
        <p:nvSpPr>
          <p:cNvPr id="67" name="Text Box 21"/>
          <p:cNvSpPr txBox="1">
            <a:spLocks noChangeAspect="1" noChangeArrowheads="1"/>
          </p:cNvSpPr>
          <p:nvPr/>
        </p:nvSpPr>
        <p:spPr bwMode="auto">
          <a:xfrm>
            <a:off x="1730799" y="1730927"/>
            <a:ext cx="11521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FF0000"/>
                </a:solidFill>
                <a:latin typeface="Arial" charset="0"/>
                <a:cs typeface="Arial" charset="0"/>
                <a:sym typeface="Symbol"/>
              </a:rPr>
              <a:t>O-O 1.38 </a:t>
            </a:r>
            <a:r>
              <a:rPr lang="de-DE" sz="1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/>
              </a:rPr>
              <a:t>Å</a:t>
            </a:r>
            <a:endParaRPr lang="de-DE" altLang="en-US" sz="1200" b="1" dirty="0" smtClean="0">
              <a:solidFill>
                <a:srgbClr val="FF0000"/>
              </a:solidFill>
              <a:latin typeface="Calibri" panose="020F0502020204030204" pitchFamily="34" charset="0"/>
              <a:cs typeface="Arial" charset="0"/>
              <a:sym typeface="Symbo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dirty="0" err="1" smtClean="0">
                <a:solidFill>
                  <a:srgbClr val="FF0000"/>
                </a:solidFill>
                <a:latin typeface="Arial" charset="0"/>
                <a:cs typeface="Arial" charset="0"/>
                <a:sym typeface="Symbol"/>
              </a:rPr>
              <a:t>superoxide</a:t>
            </a:r>
            <a:endParaRPr lang="de-DE" altLang="en-US" sz="12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9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EA00316-C5DE-47ED-960E-4C60ED0626E1}" type="datetime1">
              <a:rPr lang="en-US" altLang="en-US" sz="1400" smtClean="0">
                <a:solidFill>
                  <a:srgbClr val="000000"/>
                </a:solidFill>
              </a:rPr>
              <a:t>9/11/2018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Computer modelling school-Moscow-2018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15A7A50-541D-4B66-BC50-E33861B2FEB5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pic>
        <p:nvPicPr>
          <p:cNvPr id="27653" name="Picture 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9713"/>
            <a:ext cx="8377238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 Box 98"/>
          <p:cNvSpPr txBox="1">
            <a:spLocks noChangeArrowheads="1"/>
          </p:cNvSpPr>
          <p:nvPr/>
        </p:nvSpPr>
        <p:spPr bwMode="auto">
          <a:xfrm>
            <a:off x="323850" y="54114"/>
            <a:ext cx="8496300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Our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goal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is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modelling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all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steps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of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the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ORR in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order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en-US" sz="2000" dirty="0" err="1">
                <a:solidFill>
                  <a:srgbClr val="000000"/>
                </a:solidFill>
                <a:cs typeface="Times New Roman" pitchFamily="18" charset="0"/>
              </a:rPr>
              <a:t>to</a:t>
            </a:r>
            <a:r>
              <a:rPr lang="de-DE" altLang="en-US" sz="2000" dirty="0">
                <a:solidFill>
                  <a:srgbClr val="000000"/>
                </a:solidFill>
                <a:cs typeface="Times New Roman" pitchFamily="18" charset="0"/>
              </a:rPr>
              <a:t> find </a:t>
            </a:r>
            <a:r>
              <a:rPr lang="de-DE" altLang="en-US" sz="2000" err="1">
                <a:solidFill>
                  <a:srgbClr val="000000"/>
                </a:solidFill>
                <a:cs typeface="Times New Roman" pitchFamily="18" charset="0"/>
              </a:rPr>
              <a:t>limiting</a:t>
            </a:r>
            <a:r>
              <a:rPr lang="de-DE" altLang="en-US" sz="200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de-DE" altLang="en-US" sz="2000" smtClean="0">
                <a:solidFill>
                  <a:srgbClr val="000000"/>
                </a:solidFill>
                <a:cs typeface="Times New Roman" pitchFamily="18" charset="0"/>
              </a:rPr>
              <a:t>one.</a:t>
            </a:r>
            <a:endParaRPr lang="en-US" alt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Times New Roman" pitchFamily="18" charset="0"/>
              </a:rPr>
              <a:t>Entropy effects </a:t>
            </a:r>
            <a:r>
              <a:rPr lang="en-US" altLang="en-US" sz="2000" dirty="0">
                <a:solidFill>
                  <a:srgbClr val="000000"/>
                </a:solidFill>
                <a:cs typeface="Times New Roman" pitchFamily="18" charset="0"/>
              </a:rPr>
              <a:t>important under </a:t>
            </a:r>
            <a:r>
              <a:rPr lang="en-US" altLang="en-US" sz="2000">
                <a:solidFill>
                  <a:srgbClr val="000000"/>
                </a:solidFill>
                <a:cs typeface="Times New Roman" pitchFamily="18" charset="0"/>
              </a:rPr>
              <a:t>realistic </a:t>
            </a:r>
            <a:r>
              <a:rPr lang="en-US" altLang="en-US" sz="2000" smtClean="0">
                <a:solidFill>
                  <a:srgbClr val="000000"/>
                </a:solidFill>
                <a:cs typeface="Times New Roman" pitchFamily="18" charset="0"/>
              </a:rPr>
              <a:t>operation conditions (1000 K).</a:t>
            </a:r>
            <a:endParaRPr lang="en-US" altLang="en-US" sz="1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655" name="Text Box 99"/>
          <p:cNvSpPr txBox="1">
            <a:spLocks noChangeArrowheads="1"/>
          </p:cNvSpPr>
          <p:nvPr/>
        </p:nvSpPr>
        <p:spPr bwMode="auto">
          <a:xfrm>
            <a:off x="592138" y="5753100"/>
            <a:ext cx="826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de-DE" altLang="en-US" sz="1800" dirty="0" err="1">
                <a:solidFill>
                  <a:srgbClr val="FF0066"/>
                </a:solidFill>
              </a:rPr>
              <a:t>Mastrikov</a:t>
            </a:r>
            <a:r>
              <a:rPr lang="de-DE" altLang="en-US" sz="1800" dirty="0">
                <a:solidFill>
                  <a:srgbClr val="FF0066"/>
                </a:solidFill>
              </a:rPr>
              <a:t> et al, J. Phys. Chem. C 114, 3017 (2010); Wang </a:t>
            </a:r>
            <a:r>
              <a:rPr lang="de-DE" altLang="en-US" sz="1800" dirty="0" err="1">
                <a:solidFill>
                  <a:srgbClr val="FF0066"/>
                </a:solidFill>
              </a:rPr>
              <a:t>J.Mat</a:t>
            </a:r>
            <a:r>
              <a:rPr lang="de-DE" altLang="en-US" sz="1800" dirty="0">
                <a:solidFill>
                  <a:srgbClr val="FF0066"/>
                </a:solidFill>
              </a:rPr>
              <a:t>. Res. 27, 2012</a:t>
            </a:r>
            <a:endParaRPr lang="en-US" altLang="en-US" sz="1800" dirty="0">
              <a:solidFill>
                <a:srgbClr val="FF0066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843477"/>
            <a:ext cx="3886200" cy="4810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kern="0" smtClean="0"/>
              <a:t>MnO</a:t>
            </a:r>
            <a:r>
              <a:rPr lang="en-US" altLang="en-US" sz="1800" kern="0" smtClean="0"/>
              <a:t>2 </a:t>
            </a:r>
            <a:r>
              <a:rPr lang="en-US" altLang="en-US" sz="2400" kern="0" smtClean="0"/>
              <a:t> (001) termination: </a:t>
            </a:r>
          </a:p>
        </p:txBody>
      </p:sp>
    </p:spTree>
    <p:extLst>
      <p:ext uri="{BB962C8B-B14F-4D97-AF65-F5344CB8AC3E}">
        <p14:creationId xmlns:p14="http://schemas.microsoft.com/office/powerpoint/2010/main" val="30603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25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66FF99"/>
              </a:gs>
              <a:gs pos="100000">
                <a:srgbClr val="CC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03529" name="Text Box 9"/>
          <p:cNvSpPr txBox="1">
            <a:spLocks noChangeArrowheads="1"/>
          </p:cNvSpPr>
          <p:nvPr/>
        </p:nvSpPr>
        <p:spPr bwMode="auto">
          <a:xfrm>
            <a:off x="628650" y="762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66">
                        <a:gamma/>
                        <a:tint val="34902"/>
                        <a:invGamma/>
                      </a:srgbClr>
                    </a:gs>
                    <a:gs pos="100000">
                      <a:srgbClr val="FFFF66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Oxygen/Proton-conducting ceramic fuel cells (PCFC)</a:t>
            </a:r>
            <a:endParaRPr lang="en-US" alt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4285897" y="985136"/>
            <a:ext cx="2622697" cy="2672484"/>
            <a:chOff x="827296" y="904875"/>
            <a:chExt cx="2622697" cy="2672484"/>
          </a:xfrm>
        </p:grpSpPr>
        <p:sp>
          <p:nvSpPr>
            <p:cNvPr id="1003636" name="Text Box 116"/>
            <p:cNvSpPr txBox="1">
              <a:spLocks noChangeAspect="1" noChangeArrowheads="1"/>
            </p:cNvSpPr>
            <p:nvPr/>
          </p:nvSpPr>
          <p:spPr bwMode="auto">
            <a:xfrm>
              <a:off x="827296" y="991322"/>
              <a:ext cx="7445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1003637" name="Text Box 117"/>
            <p:cNvSpPr txBox="1">
              <a:spLocks noChangeAspect="1" noChangeArrowheads="1"/>
            </p:cNvSpPr>
            <p:nvPr/>
          </p:nvSpPr>
          <p:spPr bwMode="auto">
            <a:xfrm>
              <a:off x="2972156" y="2780434"/>
              <a:ext cx="4778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1003673" name="Text Box 153"/>
            <p:cNvSpPr txBox="1">
              <a:spLocks noChangeAspect="1" noChangeArrowheads="1"/>
            </p:cNvSpPr>
            <p:nvPr/>
          </p:nvSpPr>
          <p:spPr bwMode="auto">
            <a:xfrm>
              <a:off x="968583" y="1694584"/>
              <a:ext cx="457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83823" y="904875"/>
              <a:ext cx="1372510" cy="2370858"/>
              <a:chOff x="1483823" y="808759"/>
              <a:chExt cx="1372510" cy="2724150"/>
            </a:xfrm>
          </p:grpSpPr>
          <p:sp>
            <p:nvSpPr>
              <p:cNvPr id="1003630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1776197" y="891573"/>
                <a:ext cx="719353" cy="255125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1003631" name="Picture 11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49" t="3063" r="4441" b="7"/>
              <a:stretch/>
            </p:blipFill>
            <p:spPr bwMode="auto">
              <a:xfrm>
                <a:off x="1483823" y="896320"/>
                <a:ext cx="292608" cy="2633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03632" name="Picture 112" descr="sof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54"/>
              <a:stretch>
                <a:fillRect/>
              </a:stretch>
            </p:blipFill>
            <p:spPr bwMode="auto">
              <a:xfrm>
                <a:off x="2494383" y="808759"/>
                <a:ext cx="361950" cy="2724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03639" name="Line 119"/>
            <p:cNvSpPr>
              <a:spLocks noChangeAspect="1" noChangeShapeType="1"/>
            </p:cNvSpPr>
            <p:nvPr/>
          </p:nvSpPr>
          <p:spPr bwMode="auto">
            <a:xfrm flipH="1">
              <a:off x="1842872" y="1292629"/>
              <a:ext cx="2298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0" name="Text Box 120"/>
            <p:cNvSpPr txBox="1">
              <a:spLocks noChangeAspect="1" noChangeArrowheads="1"/>
            </p:cNvSpPr>
            <p:nvPr/>
          </p:nvSpPr>
          <p:spPr bwMode="auto">
            <a:xfrm>
              <a:off x="1983842" y="2494684"/>
              <a:ext cx="4736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FF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baseline="30000">
                  <a:solidFill>
                    <a:srgbClr val="FF0000"/>
                  </a:solidFill>
                  <a:latin typeface="Arial" charset="0"/>
                  <a:ea typeface="SimSun" pitchFamily="2" charset="-122"/>
                  <a:cs typeface="Arial" charset="0"/>
                </a:rPr>
                <a:t>+</a:t>
              </a:r>
              <a:endParaRPr lang="en-GB" altLang="zh-CN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1003642" name="Line 122"/>
            <p:cNvSpPr>
              <a:spLocks noChangeAspect="1" noChangeShapeType="1"/>
            </p:cNvSpPr>
            <p:nvPr/>
          </p:nvSpPr>
          <p:spPr bwMode="auto">
            <a:xfrm flipH="1">
              <a:off x="1842872" y="1761259"/>
              <a:ext cx="2298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5" name="Line 125"/>
            <p:cNvSpPr>
              <a:spLocks noChangeAspect="1" noChangeShapeType="1"/>
            </p:cNvSpPr>
            <p:nvPr/>
          </p:nvSpPr>
          <p:spPr bwMode="auto">
            <a:xfrm flipH="1">
              <a:off x="1842872" y="2438169"/>
              <a:ext cx="2298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8" name="Line 128"/>
            <p:cNvSpPr>
              <a:spLocks noChangeAspect="1" noChangeShapeType="1"/>
            </p:cNvSpPr>
            <p:nvPr/>
          </p:nvSpPr>
          <p:spPr bwMode="auto">
            <a:xfrm flipH="1">
              <a:off x="1842872" y="2894099"/>
              <a:ext cx="2298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84" name="Text Box 164"/>
            <p:cNvSpPr txBox="1">
              <a:spLocks noChangeAspect="1" noChangeArrowheads="1"/>
            </p:cNvSpPr>
            <p:nvPr/>
          </p:nvSpPr>
          <p:spPr bwMode="auto">
            <a:xfrm>
              <a:off x="1953361" y="1349779"/>
              <a:ext cx="49456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>
                  <a:solidFill>
                    <a:srgbClr val="FF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baseline="30000">
                  <a:solidFill>
                    <a:srgbClr val="FF0000"/>
                  </a:solidFill>
                  <a:latin typeface="Arial" charset="0"/>
                  <a:ea typeface="SimSun" pitchFamily="2" charset="-122"/>
                  <a:cs typeface="Arial" charset="0"/>
                </a:rPr>
                <a:t>+</a:t>
              </a:r>
              <a:endParaRPr lang="en-GB" altLang="zh-CN">
                <a:solidFill>
                  <a:srgbClr val="FF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1003685" name="Line 165"/>
            <p:cNvSpPr>
              <a:spLocks noChangeAspect="1" noChangeShapeType="1"/>
            </p:cNvSpPr>
            <p:nvPr/>
          </p:nvSpPr>
          <p:spPr bwMode="auto">
            <a:xfrm flipH="1">
              <a:off x="2221968" y="1292629"/>
              <a:ext cx="2298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86" name="Line 166"/>
            <p:cNvSpPr>
              <a:spLocks noChangeAspect="1" noChangeShapeType="1"/>
            </p:cNvSpPr>
            <p:nvPr/>
          </p:nvSpPr>
          <p:spPr bwMode="auto">
            <a:xfrm flipH="1">
              <a:off x="2221968" y="1761259"/>
              <a:ext cx="2298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87" name="Line 167"/>
            <p:cNvSpPr>
              <a:spLocks noChangeAspect="1" noChangeShapeType="1"/>
            </p:cNvSpPr>
            <p:nvPr/>
          </p:nvSpPr>
          <p:spPr bwMode="auto">
            <a:xfrm flipH="1">
              <a:off x="2221968" y="2438169"/>
              <a:ext cx="2298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88" name="Line 168"/>
            <p:cNvSpPr>
              <a:spLocks noChangeAspect="1" noChangeShapeType="1"/>
            </p:cNvSpPr>
            <p:nvPr/>
          </p:nvSpPr>
          <p:spPr bwMode="auto">
            <a:xfrm flipH="1">
              <a:off x="2221968" y="2894099"/>
              <a:ext cx="2298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1366691" y="3099522"/>
              <a:ext cx="1814659" cy="477837"/>
              <a:chOff x="1395266" y="3337647"/>
              <a:chExt cx="1814659" cy="477837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1686663" y="3422419"/>
                <a:ext cx="999388" cy="249555"/>
                <a:chOff x="1715237" y="3422419"/>
                <a:chExt cx="1095376" cy="249555"/>
              </a:xfrm>
            </p:grpSpPr>
            <p:sp>
              <p:nvSpPr>
                <p:cNvPr id="1003655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1715237" y="3666894"/>
                  <a:ext cx="404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03656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2406753" y="3671974"/>
                  <a:ext cx="4038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03657" name="Line 1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24762" y="3423054"/>
                  <a:ext cx="0" cy="22987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03658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2791563" y="3422419"/>
                  <a:ext cx="0" cy="231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3651" name="Text Box 131"/>
              <p:cNvSpPr txBox="1">
                <a:spLocks noChangeAspect="1" noChangeArrowheads="1"/>
              </p:cNvSpPr>
              <p:nvPr/>
            </p:nvSpPr>
            <p:spPr bwMode="auto">
              <a:xfrm>
                <a:off x="2643040" y="3337647"/>
                <a:ext cx="56688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smtClean="0">
                    <a:solidFill>
                      <a:srgbClr val="000000"/>
                    </a:solidFill>
                    <a:latin typeface="Arial" charset="0"/>
                    <a:ea typeface="SimSun" pitchFamily="2" charset="-122"/>
                    <a:cs typeface="Arial" charset="0"/>
                  </a:rPr>
                  <a:t>e</a:t>
                </a:r>
                <a:r>
                  <a:rPr lang="en-US" altLang="zh-CN" sz="1600" baseline="30000" smtClean="0">
                    <a:solidFill>
                      <a:srgbClr val="000000"/>
                    </a:solidFill>
                    <a:latin typeface="Arial" charset="0"/>
                    <a:ea typeface="SimSun" pitchFamily="2" charset="-122"/>
                    <a:cs typeface="Arial" charset="0"/>
                  </a:rPr>
                  <a:t>-</a:t>
                </a:r>
                <a:endParaRPr lang="en-GB" altLang="zh-CN" sz="1600" baseline="30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endParaRPr>
              </a:p>
            </p:txBody>
          </p:sp>
          <p:sp>
            <p:nvSpPr>
              <p:cNvPr id="1003652" name="Oval 132"/>
              <p:cNvSpPr>
                <a:spLocks noChangeAspect="1" noChangeArrowheads="1"/>
              </p:cNvSpPr>
              <p:nvPr/>
            </p:nvSpPr>
            <p:spPr bwMode="auto">
              <a:xfrm>
                <a:off x="2043533" y="3527194"/>
                <a:ext cx="288290" cy="2882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3653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2100682" y="3584344"/>
                <a:ext cx="172720" cy="172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3654" name="Line 134"/>
              <p:cNvSpPr>
                <a:spLocks noChangeAspect="1" noChangeShapeType="1"/>
              </p:cNvSpPr>
              <p:nvPr/>
            </p:nvSpPr>
            <p:spPr bwMode="auto">
              <a:xfrm>
                <a:off x="2100682" y="3584344"/>
                <a:ext cx="172720" cy="172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3659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2100682" y="3584344"/>
                <a:ext cx="172720" cy="172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3660" name="Line 140"/>
              <p:cNvSpPr>
                <a:spLocks noChangeAspect="1" noChangeShapeType="1"/>
              </p:cNvSpPr>
              <p:nvPr/>
            </p:nvSpPr>
            <p:spPr bwMode="auto">
              <a:xfrm>
                <a:off x="2100682" y="3584344"/>
                <a:ext cx="172720" cy="172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03664" name="Text Box 144"/>
              <p:cNvSpPr txBox="1">
                <a:spLocks noChangeAspect="1" noChangeArrowheads="1"/>
              </p:cNvSpPr>
              <p:nvPr/>
            </p:nvSpPr>
            <p:spPr bwMode="auto">
              <a:xfrm>
                <a:off x="1395266" y="3383684"/>
                <a:ext cx="4049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smtClean="0">
                    <a:solidFill>
                      <a:srgbClr val="000000"/>
                    </a:solidFill>
                    <a:latin typeface="Arial" charset="0"/>
                    <a:ea typeface="SimSun" pitchFamily="2" charset="-122"/>
                    <a:cs typeface="Arial" charset="0"/>
                  </a:rPr>
                  <a:t>e</a:t>
                </a:r>
                <a:r>
                  <a:rPr lang="en-US" altLang="zh-CN" sz="1600" baseline="30000" smtClean="0">
                    <a:solidFill>
                      <a:srgbClr val="000000"/>
                    </a:solidFill>
                    <a:latin typeface="Arial" charset="0"/>
                    <a:ea typeface="SimSun" pitchFamily="2" charset="-122"/>
                    <a:cs typeface="Arial" charset="0"/>
                  </a:rPr>
                  <a:t>-</a:t>
                </a:r>
                <a:endParaRPr lang="en-GB" altLang="zh-CN" sz="1600" baseline="30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endParaRPr>
              </a:p>
            </p:txBody>
          </p:sp>
        </p:grpSp>
        <p:sp>
          <p:nvSpPr>
            <p:cNvPr id="1003671" name="Line 151"/>
            <p:cNvSpPr>
              <a:spLocks noChangeAspect="1" noChangeShapeType="1"/>
            </p:cNvSpPr>
            <p:nvPr/>
          </p:nvSpPr>
          <p:spPr bwMode="auto">
            <a:xfrm flipH="1" flipV="1">
              <a:off x="2599093" y="1542184"/>
              <a:ext cx="36195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79" name="Line 159"/>
            <p:cNvSpPr>
              <a:spLocks noChangeAspect="1" noChangeShapeType="1"/>
            </p:cNvSpPr>
            <p:nvPr/>
          </p:nvSpPr>
          <p:spPr bwMode="auto">
            <a:xfrm flipH="1" flipV="1">
              <a:off x="2608618" y="2713759"/>
              <a:ext cx="36195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80" name="Text Box 160"/>
            <p:cNvSpPr txBox="1">
              <a:spLocks noChangeAspect="1" noChangeArrowheads="1"/>
            </p:cNvSpPr>
            <p:nvPr/>
          </p:nvSpPr>
          <p:spPr bwMode="auto">
            <a:xfrm>
              <a:off x="2972156" y="1599334"/>
              <a:ext cx="4778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1003681" name="Text Box 161"/>
            <p:cNvSpPr txBox="1">
              <a:spLocks noChangeAspect="1" noChangeArrowheads="1"/>
            </p:cNvSpPr>
            <p:nvPr/>
          </p:nvSpPr>
          <p:spPr bwMode="auto">
            <a:xfrm>
              <a:off x="874921" y="2200997"/>
              <a:ext cx="7445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1003682" name="AutoShape 162"/>
            <p:cNvSpPr>
              <a:spLocks noChangeAspect="1" noChangeArrowheads="1"/>
            </p:cNvSpPr>
            <p:nvPr/>
          </p:nvSpPr>
          <p:spPr bwMode="auto">
            <a:xfrm rot="5830034" flipH="1">
              <a:off x="1102727" y="2436740"/>
              <a:ext cx="609600" cy="534988"/>
            </a:xfrm>
            <a:custGeom>
              <a:avLst/>
              <a:gdLst>
                <a:gd name="G0" fmla="+- 358086 0 0"/>
                <a:gd name="G1" fmla="+- -11201041 0 0"/>
                <a:gd name="G2" fmla="+- 358086 0 -11201041"/>
                <a:gd name="G3" fmla="+- 10800 0 0"/>
                <a:gd name="G4" fmla="+- 0 0 3580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11201041"/>
                <a:gd name="G10" fmla="+- 10800 0 2700"/>
                <a:gd name="G11" fmla="cos G10 358086"/>
                <a:gd name="G12" fmla="sin G10 358086"/>
                <a:gd name="G13" fmla="cos 13500 358086"/>
                <a:gd name="G14" fmla="sin 13500 358086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358086"/>
                <a:gd name="G22" fmla="sin G20 358086"/>
                <a:gd name="G23" fmla="+- G21 10800 0"/>
                <a:gd name="G24" fmla="+- G12 G23 G22"/>
                <a:gd name="G25" fmla="+- G22 G23 G11"/>
                <a:gd name="G26" fmla="cos 10800 358086"/>
                <a:gd name="G27" fmla="sin 10800 358086"/>
                <a:gd name="G28" fmla="cos 10800 358086"/>
                <a:gd name="G29" fmla="sin 10800 3580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201041"/>
                <a:gd name="G36" fmla="sin G34 -11201041"/>
                <a:gd name="G37" fmla="+/ -11201041 3580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2167 w 21600"/>
                <a:gd name="T5" fmla="*/ 86 h 21600"/>
                <a:gd name="T6" fmla="*/ 135 w 21600"/>
                <a:gd name="T7" fmla="*/ 9094 h 21600"/>
                <a:gd name="T8" fmla="*/ 12167 w 21600"/>
                <a:gd name="T9" fmla="*/ 86 h 21600"/>
                <a:gd name="T10" fmla="*/ 24238 w 21600"/>
                <a:gd name="T11" fmla="*/ 12085 h 21600"/>
                <a:gd name="T12" fmla="*/ 21293 w 21600"/>
                <a:gd name="T13" fmla="*/ 14515 h 21600"/>
                <a:gd name="T14" fmla="*/ 18863 w 21600"/>
                <a:gd name="T15" fmla="*/ 115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550" y="11828"/>
                  </a:moveTo>
                  <a:cubicBezTo>
                    <a:pt x="21583" y="11486"/>
                    <a:pt x="21600" y="111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5493" y="-1"/>
                    <a:pt x="973" y="3854"/>
                    <a:pt x="135" y="9094"/>
                  </a:cubicBezTo>
                  <a:cubicBezTo>
                    <a:pt x="973" y="3854"/>
                    <a:pt x="549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143"/>
                    <a:pt x="21583" y="11486"/>
                    <a:pt x="21550" y="11828"/>
                  </a:cubicBezTo>
                  <a:lnTo>
                    <a:pt x="24238" y="12085"/>
                  </a:lnTo>
                  <a:lnTo>
                    <a:pt x="21293" y="14515"/>
                  </a:lnTo>
                  <a:lnTo>
                    <a:pt x="18863" y="11571"/>
                  </a:lnTo>
                  <a:lnTo>
                    <a:pt x="21550" y="1182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83" name="Text Box 163"/>
            <p:cNvSpPr txBox="1">
              <a:spLocks noChangeAspect="1" noChangeArrowheads="1"/>
            </p:cNvSpPr>
            <p:nvPr/>
          </p:nvSpPr>
          <p:spPr bwMode="auto">
            <a:xfrm>
              <a:off x="997158" y="2885209"/>
              <a:ext cx="457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1003668" name="AutoShape 148"/>
            <p:cNvSpPr>
              <a:spLocks noChangeAspect="1" noChangeArrowheads="1"/>
            </p:cNvSpPr>
            <p:nvPr/>
          </p:nvSpPr>
          <p:spPr bwMode="auto">
            <a:xfrm rot="5830034" flipH="1">
              <a:off x="1055102" y="1246115"/>
              <a:ext cx="609600" cy="534988"/>
            </a:xfrm>
            <a:custGeom>
              <a:avLst/>
              <a:gdLst>
                <a:gd name="G0" fmla="+- 358086 0 0"/>
                <a:gd name="G1" fmla="+- -11201041 0 0"/>
                <a:gd name="G2" fmla="+- 358086 0 -11201041"/>
                <a:gd name="G3" fmla="+- 10800 0 0"/>
                <a:gd name="G4" fmla="+- 0 0 3580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11201041"/>
                <a:gd name="G10" fmla="+- 10800 0 2700"/>
                <a:gd name="G11" fmla="cos G10 358086"/>
                <a:gd name="G12" fmla="sin G10 358086"/>
                <a:gd name="G13" fmla="cos 13500 358086"/>
                <a:gd name="G14" fmla="sin 13500 358086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358086"/>
                <a:gd name="G22" fmla="sin G20 358086"/>
                <a:gd name="G23" fmla="+- G21 10800 0"/>
                <a:gd name="G24" fmla="+- G12 G23 G22"/>
                <a:gd name="G25" fmla="+- G22 G23 G11"/>
                <a:gd name="G26" fmla="cos 10800 358086"/>
                <a:gd name="G27" fmla="sin 10800 358086"/>
                <a:gd name="G28" fmla="cos 10800 358086"/>
                <a:gd name="G29" fmla="sin 10800 3580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201041"/>
                <a:gd name="G36" fmla="sin G34 -11201041"/>
                <a:gd name="G37" fmla="+/ -11201041 3580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2167 w 21600"/>
                <a:gd name="T5" fmla="*/ 86 h 21600"/>
                <a:gd name="T6" fmla="*/ 135 w 21600"/>
                <a:gd name="T7" fmla="*/ 9094 h 21600"/>
                <a:gd name="T8" fmla="*/ 12167 w 21600"/>
                <a:gd name="T9" fmla="*/ 86 h 21600"/>
                <a:gd name="T10" fmla="*/ 24238 w 21600"/>
                <a:gd name="T11" fmla="*/ 12085 h 21600"/>
                <a:gd name="T12" fmla="*/ 21293 w 21600"/>
                <a:gd name="T13" fmla="*/ 14515 h 21600"/>
                <a:gd name="T14" fmla="*/ 18863 w 21600"/>
                <a:gd name="T15" fmla="*/ 115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550" y="11828"/>
                  </a:moveTo>
                  <a:cubicBezTo>
                    <a:pt x="21583" y="11486"/>
                    <a:pt x="21600" y="111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5493" y="-1"/>
                    <a:pt x="973" y="3854"/>
                    <a:pt x="135" y="9094"/>
                  </a:cubicBezTo>
                  <a:cubicBezTo>
                    <a:pt x="973" y="3854"/>
                    <a:pt x="549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143"/>
                    <a:pt x="21583" y="11486"/>
                    <a:pt x="21550" y="11828"/>
                  </a:cubicBezTo>
                  <a:lnTo>
                    <a:pt x="24238" y="12085"/>
                  </a:lnTo>
                  <a:lnTo>
                    <a:pt x="21293" y="14515"/>
                  </a:lnTo>
                  <a:lnTo>
                    <a:pt x="18863" y="11571"/>
                  </a:lnTo>
                  <a:lnTo>
                    <a:pt x="21550" y="1182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905016" y="3985332"/>
            <a:ext cx="3307171" cy="2671811"/>
            <a:chOff x="1657182" y="4087884"/>
            <a:chExt cx="3307171" cy="2671811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003823" y="4087884"/>
              <a:ext cx="54536" cy="86558"/>
            </a:xfrm>
            <a:custGeom>
              <a:avLst/>
              <a:gdLst>
                <a:gd name="T0" fmla="*/ 14 w 78"/>
                <a:gd name="T1" fmla="*/ 85 h 121"/>
                <a:gd name="T2" fmla="*/ 19 w 78"/>
                <a:gd name="T3" fmla="*/ 99 h 121"/>
                <a:gd name="T4" fmla="*/ 27 w 78"/>
                <a:gd name="T5" fmla="*/ 106 h 121"/>
                <a:gd name="T6" fmla="*/ 37 w 78"/>
                <a:gd name="T7" fmla="*/ 109 h 121"/>
                <a:gd name="T8" fmla="*/ 49 w 78"/>
                <a:gd name="T9" fmla="*/ 105 h 121"/>
                <a:gd name="T10" fmla="*/ 59 w 78"/>
                <a:gd name="T11" fmla="*/ 96 h 121"/>
                <a:gd name="T12" fmla="*/ 62 w 78"/>
                <a:gd name="T13" fmla="*/ 83 h 121"/>
                <a:gd name="T14" fmla="*/ 59 w 78"/>
                <a:gd name="T15" fmla="*/ 72 h 121"/>
                <a:gd name="T16" fmla="*/ 50 w 78"/>
                <a:gd name="T17" fmla="*/ 63 h 121"/>
                <a:gd name="T18" fmla="*/ 39 w 78"/>
                <a:gd name="T19" fmla="*/ 60 h 121"/>
                <a:gd name="T20" fmla="*/ 29 w 78"/>
                <a:gd name="T21" fmla="*/ 62 h 121"/>
                <a:gd name="T22" fmla="*/ 32 w 78"/>
                <a:gd name="T23" fmla="*/ 50 h 121"/>
                <a:gd name="T24" fmla="*/ 43 w 78"/>
                <a:gd name="T25" fmla="*/ 47 h 121"/>
                <a:gd name="T26" fmla="*/ 53 w 78"/>
                <a:gd name="T27" fmla="*/ 42 h 121"/>
                <a:gd name="T28" fmla="*/ 56 w 78"/>
                <a:gd name="T29" fmla="*/ 30 h 121"/>
                <a:gd name="T30" fmla="*/ 55 w 78"/>
                <a:gd name="T31" fmla="*/ 20 h 121"/>
                <a:gd name="T32" fmla="*/ 47 w 78"/>
                <a:gd name="T33" fmla="*/ 14 h 121"/>
                <a:gd name="T34" fmla="*/ 37 w 78"/>
                <a:gd name="T35" fmla="*/ 11 h 121"/>
                <a:gd name="T36" fmla="*/ 27 w 78"/>
                <a:gd name="T37" fmla="*/ 14 h 121"/>
                <a:gd name="T38" fmla="*/ 20 w 78"/>
                <a:gd name="T39" fmla="*/ 21 h 121"/>
                <a:gd name="T40" fmla="*/ 16 w 78"/>
                <a:gd name="T41" fmla="*/ 33 h 121"/>
                <a:gd name="T42" fmla="*/ 3 w 78"/>
                <a:gd name="T43" fmla="*/ 23 h 121"/>
                <a:gd name="T44" fmla="*/ 8 w 78"/>
                <a:gd name="T45" fmla="*/ 11 h 121"/>
                <a:gd name="T46" fmla="*/ 24 w 78"/>
                <a:gd name="T47" fmla="*/ 1 h 121"/>
                <a:gd name="T48" fmla="*/ 43 w 78"/>
                <a:gd name="T49" fmla="*/ 0 h 121"/>
                <a:gd name="T50" fmla="*/ 55 w 78"/>
                <a:gd name="T51" fmla="*/ 4 h 121"/>
                <a:gd name="T52" fmla="*/ 63 w 78"/>
                <a:gd name="T53" fmla="*/ 10 h 121"/>
                <a:gd name="T54" fmla="*/ 70 w 78"/>
                <a:gd name="T55" fmla="*/ 23 h 121"/>
                <a:gd name="T56" fmla="*/ 70 w 78"/>
                <a:gd name="T57" fmla="*/ 36 h 121"/>
                <a:gd name="T58" fmla="*/ 68 w 78"/>
                <a:gd name="T59" fmla="*/ 44 h 121"/>
                <a:gd name="T60" fmla="*/ 60 w 78"/>
                <a:gd name="T61" fmla="*/ 52 h 121"/>
                <a:gd name="T62" fmla="*/ 62 w 78"/>
                <a:gd name="T63" fmla="*/ 56 h 121"/>
                <a:gd name="T64" fmla="*/ 72 w 78"/>
                <a:gd name="T65" fmla="*/ 65 h 121"/>
                <a:gd name="T66" fmla="*/ 76 w 78"/>
                <a:gd name="T67" fmla="*/ 76 h 121"/>
                <a:gd name="T68" fmla="*/ 75 w 78"/>
                <a:gd name="T69" fmla="*/ 98 h 121"/>
                <a:gd name="T70" fmla="*/ 53 w 78"/>
                <a:gd name="T71" fmla="*/ 118 h 121"/>
                <a:gd name="T72" fmla="*/ 23 w 78"/>
                <a:gd name="T73" fmla="*/ 118 h 121"/>
                <a:gd name="T74" fmla="*/ 3 w 78"/>
                <a:gd name="T75" fmla="*/ 10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121">
                  <a:moveTo>
                    <a:pt x="0" y="88"/>
                  </a:moveTo>
                  <a:lnTo>
                    <a:pt x="14" y="85"/>
                  </a:lnTo>
                  <a:lnTo>
                    <a:pt x="16" y="93"/>
                  </a:lnTo>
                  <a:lnTo>
                    <a:pt x="19" y="99"/>
                  </a:lnTo>
                  <a:lnTo>
                    <a:pt x="23" y="103"/>
                  </a:lnTo>
                  <a:lnTo>
                    <a:pt x="27" y="106"/>
                  </a:lnTo>
                  <a:lnTo>
                    <a:pt x="32" y="108"/>
                  </a:lnTo>
                  <a:lnTo>
                    <a:pt x="37" y="109"/>
                  </a:lnTo>
                  <a:lnTo>
                    <a:pt x="43" y="108"/>
                  </a:lnTo>
                  <a:lnTo>
                    <a:pt x="49" y="105"/>
                  </a:lnTo>
                  <a:lnTo>
                    <a:pt x="55" y="102"/>
                  </a:lnTo>
                  <a:lnTo>
                    <a:pt x="59" y="96"/>
                  </a:lnTo>
                  <a:lnTo>
                    <a:pt x="60" y="90"/>
                  </a:lnTo>
                  <a:lnTo>
                    <a:pt x="62" y="83"/>
                  </a:lnTo>
                  <a:lnTo>
                    <a:pt x="60" y="77"/>
                  </a:lnTo>
                  <a:lnTo>
                    <a:pt x="59" y="72"/>
                  </a:lnTo>
                  <a:lnTo>
                    <a:pt x="55" y="67"/>
                  </a:lnTo>
                  <a:lnTo>
                    <a:pt x="50" y="63"/>
                  </a:lnTo>
                  <a:lnTo>
                    <a:pt x="45" y="62"/>
                  </a:lnTo>
                  <a:lnTo>
                    <a:pt x="39" y="60"/>
                  </a:lnTo>
                  <a:lnTo>
                    <a:pt x="34" y="62"/>
                  </a:lnTo>
                  <a:lnTo>
                    <a:pt x="29" y="62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9" y="49"/>
                  </a:lnTo>
                  <a:lnTo>
                    <a:pt x="43" y="47"/>
                  </a:lnTo>
                  <a:lnTo>
                    <a:pt x="49" y="44"/>
                  </a:lnTo>
                  <a:lnTo>
                    <a:pt x="53" y="42"/>
                  </a:lnTo>
                  <a:lnTo>
                    <a:pt x="56" y="36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55" y="20"/>
                  </a:lnTo>
                  <a:lnTo>
                    <a:pt x="50" y="17"/>
                  </a:lnTo>
                  <a:lnTo>
                    <a:pt x="47" y="14"/>
                  </a:lnTo>
                  <a:lnTo>
                    <a:pt x="42" y="11"/>
                  </a:lnTo>
                  <a:lnTo>
                    <a:pt x="37" y="11"/>
                  </a:lnTo>
                  <a:lnTo>
                    <a:pt x="32" y="11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16" y="33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24" y="1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8" y="16"/>
                  </a:lnTo>
                  <a:lnTo>
                    <a:pt x="70" y="23"/>
                  </a:lnTo>
                  <a:lnTo>
                    <a:pt x="72" y="30"/>
                  </a:lnTo>
                  <a:lnTo>
                    <a:pt x="70" y="36"/>
                  </a:lnTo>
                  <a:lnTo>
                    <a:pt x="69" y="40"/>
                  </a:lnTo>
                  <a:lnTo>
                    <a:pt x="68" y="44"/>
                  </a:lnTo>
                  <a:lnTo>
                    <a:pt x="65" y="49"/>
                  </a:lnTo>
                  <a:lnTo>
                    <a:pt x="60" y="52"/>
                  </a:lnTo>
                  <a:lnTo>
                    <a:pt x="55" y="54"/>
                  </a:lnTo>
                  <a:lnTo>
                    <a:pt x="62" y="56"/>
                  </a:lnTo>
                  <a:lnTo>
                    <a:pt x="68" y="60"/>
                  </a:lnTo>
                  <a:lnTo>
                    <a:pt x="72" y="65"/>
                  </a:lnTo>
                  <a:lnTo>
                    <a:pt x="75" y="70"/>
                  </a:lnTo>
                  <a:lnTo>
                    <a:pt x="76" y="76"/>
                  </a:lnTo>
                  <a:lnTo>
                    <a:pt x="78" y="83"/>
                  </a:lnTo>
                  <a:lnTo>
                    <a:pt x="75" y="98"/>
                  </a:lnTo>
                  <a:lnTo>
                    <a:pt x="66" y="109"/>
                  </a:lnTo>
                  <a:lnTo>
                    <a:pt x="53" y="118"/>
                  </a:lnTo>
                  <a:lnTo>
                    <a:pt x="37" y="121"/>
                  </a:lnTo>
                  <a:lnTo>
                    <a:pt x="23" y="118"/>
                  </a:lnTo>
                  <a:lnTo>
                    <a:pt x="11" y="111"/>
                  </a:lnTo>
                  <a:lnTo>
                    <a:pt x="3" y="10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068149" y="4087884"/>
              <a:ext cx="53138" cy="86558"/>
            </a:xfrm>
            <a:custGeom>
              <a:avLst/>
              <a:gdLst>
                <a:gd name="T0" fmla="*/ 0 w 76"/>
                <a:gd name="T1" fmla="*/ 60 h 121"/>
                <a:gd name="T2" fmla="*/ 0 w 76"/>
                <a:gd name="T3" fmla="*/ 42 h 121"/>
                <a:gd name="T4" fmla="*/ 4 w 76"/>
                <a:gd name="T5" fmla="*/ 26 h 121"/>
                <a:gd name="T6" fmla="*/ 7 w 76"/>
                <a:gd name="T7" fmla="*/ 19 h 121"/>
                <a:gd name="T8" fmla="*/ 12 w 76"/>
                <a:gd name="T9" fmla="*/ 11 h 121"/>
                <a:gd name="T10" fmla="*/ 17 w 76"/>
                <a:gd name="T11" fmla="*/ 7 h 121"/>
                <a:gd name="T12" fmla="*/ 23 w 76"/>
                <a:gd name="T13" fmla="*/ 3 h 121"/>
                <a:gd name="T14" fmla="*/ 30 w 76"/>
                <a:gd name="T15" fmla="*/ 0 h 121"/>
                <a:gd name="T16" fmla="*/ 39 w 76"/>
                <a:gd name="T17" fmla="*/ 0 h 121"/>
                <a:gd name="T18" fmla="*/ 45 w 76"/>
                <a:gd name="T19" fmla="*/ 0 h 121"/>
                <a:gd name="T20" fmla="*/ 50 w 76"/>
                <a:gd name="T21" fmla="*/ 1 h 121"/>
                <a:gd name="T22" fmla="*/ 55 w 76"/>
                <a:gd name="T23" fmla="*/ 3 h 121"/>
                <a:gd name="T24" fmla="*/ 59 w 76"/>
                <a:gd name="T25" fmla="*/ 6 h 121"/>
                <a:gd name="T26" fmla="*/ 63 w 76"/>
                <a:gd name="T27" fmla="*/ 10 h 121"/>
                <a:gd name="T28" fmla="*/ 66 w 76"/>
                <a:gd name="T29" fmla="*/ 14 h 121"/>
                <a:gd name="T30" fmla="*/ 71 w 76"/>
                <a:gd name="T31" fmla="*/ 23 h 121"/>
                <a:gd name="T32" fmla="*/ 75 w 76"/>
                <a:gd name="T33" fmla="*/ 32 h 121"/>
                <a:gd name="T34" fmla="*/ 76 w 76"/>
                <a:gd name="T35" fmla="*/ 44 h 121"/>
                <a:gd name="T36" fmla="*/ 76 w 76"/>
                <a:gd name="T37" fmla="*/ 60 h 121"/>
                <a:gd name="T38" fmla="*/ 76 w 76"/>
                <a:gd name="T39" fmla="*/ 79 h 121"/>
                <a:gd name="T40" fmla="*/ 72 w 76"/>
                <a:gd name="T41" fmla="*/ 93 h 121"/>
                <a:gd name="T42" fmla="*/ 69 w 76"/>
                <a:gd name="T43" fmla="*/ 102 h 121"/>
                <a:gd name="T44" fmla="*/ 65 w 76"/>
                <a:gd name="T45" fmla="*/ 108 h 121"/>
                <a:gd name="T46" fmla="*/ 61 w 76"/>
                <a:gd name="T47" fmla="*/ 113 h 121"/>
                <a:gd name="T48" fmla="*/ 53 w 76"/>
                <a:gd name="T49" fmla="*/ 118 h 121"/>
                <a:gd name="T50" fmla="*/ 46 w 76"/>
                <a:gd name="T51" fmla="*/ 119 h 121"/>
                <a:gd name="T52" fmla="*/ 39 w 76"/>
                <a:gd name="T53" fmla="*/ 121 h 121"/>
                <a:gd name="T54" fmla="*/ 23 w 76"/>
                <a:gd name="T55" fmla="*/ 118 h 121"/>
                <a:gd name="T56" fmla="*/ 12 w 76"/>
                <a:gd name="T57" fmla="*/ 108 h 121"/>
                <a:gd name="T58" fmla="*/ 4 w 76"/>
                <a:gd name="T59" fmla="*/ 96 h 121"/>
                <a:gd name="T60" fmla="*/ 1 w 76"/>
                <a:gd name="T61" fmla="*/ 80 h 121"/>
                <a:gd name="T62" fmla="*/ 0 w 76"/>
                <a:gd name="T63" fmla="*/ 60 h 121"/>
                <a:gd name="T64" fmla="*/ 14 w 76"/>
                <a:gd name="T65" fmla="*/ 60 h 121"/>
                <a:gd name="T66" fmla="*/ 16 w 76"/>
                <a:gd name="T67" fmla="*/ 77 h 121"/>
                <a:gd name="T68" fmla="*/ 17 w 76"/>
                <a:gd name="T69" fmla="*/ 90 h 121"/>
                <a:gd name="T70" fmla="*/ 22 w 76"/>
                <a:gd name="T71" fmla="*/ 99 h 121"/>
                <a:gd name="T72" fmla="*/ 25 w 76"/>
                <a:gd name="T73" fmla="*/ 103 h 121"/>
                <a:gd name="T74" fmla="*/ 29 w 76"/>
                <a:gd name="T75" fmla="*/ 106 h 121"/>
                <a:gd name="T76" fmla="*/ 33 w 76"/>
                <a:gd name="T77" fmla="*/ 108 h 121"/>
                <a:gd name="T78" fmla="*/ 39 w 76"/>
                <a:gd name="T79" fmla="*/ 109 h 121"/>
                <a:gd name="T80" fmla="*/ 45 w 76"/>
                <a:gd name="T81" fmla="*/ 108 h 121"/>
                <a:gd name="T82" fmla="*/ 50 w 76"/>
                <a:gd name="T83" fmla="*/ 105 h 121"/>
                <a:gd name="T84" fmla="*/ 55 w 76"/>
                <a:gd name="T85" fmla="*/ 99 h 121"/>
                <a:gd name="T86" fmla="*/ 59 w 76"/>
                <a:gd name="T87" fmla="*/ 90 h 121"/>
                <a:gd name="T88" fmla="*/ 61 w 76"/>
                <a:gd name="T89" fmla="*/ 77 h 121"/>
                <a:gd name="T90" fmla="*/ 62 w 76"/>
                <a:gd name="T91" fmla="*/ 60 h 121"/>
                <a:gd name="T92" fmla="*/ 61 w 76"/>
                <a:gd name="T93" fmla="*/ 43 h 121"/>
                <a:gd name="T94" fmla="*/ 59 w 76"/>
                <a:gd name="T95" fmla="*/ 30 h 121"/>
                <a:gd name="T96" fmla="*/ 55 w 76"/>
                <a:gd name="T97" fmla="*/ 21 h 121"/>
                <a:gd name="T98" fmla="*/ 50 w 76"/>
                <a:gd name="T99" fmla="*/ 16 h 121"/>
                <a:gd name="T100" fmla="*/ 45 w 76"/>
                <a:gd name="T101" fmla="*/ 13 h 121"/>
                <a:gd name="T102" fmla="*/ 38 w 76"/>
                <a:gd name="T103" fmla="*/ 11 h 121"/>
                <a:gd name="T104" fmla="*/ 32 w 76"/>
                <a:gd name="T105" fmla="*/ 13 h 121"/>
                <a:gd name="T106" fmla="*/ 26 w 76"/>
                <a:gd name="T107" fmla="*/ 16 h 121"/>
                <a:gd name="T108" fmla="*/ 22 w 76"/>
                <a:gd name="T109" fmla="*/ 20 h 121"/>
                <a:gd name="T110" fmla="*/ 17 w 76"/>
                <a:gd name="T111" fmla="*/ 29 h 121"/>
                <a:gd name="T112" fmla="*/ 16 w 76"/>
                <a:gd name="T113" fmla="*/ 43 h 121"/>
                <a:gd name="T114" fmla="*/ 14 w 76"/>
                <a:gd name="T11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21">
                  <a:moveTo>
                    <a:pt x="0" y="60"/>
                  </a:moveTo>
                  <a:lnTo>
                    <a:pt x="0" y="42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5" y="3"/>
                  </a:lnTo>
                  <a:lnTo>
                    <a:pt x="59" y="6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1" y="23"/>
                  </a:lnTo>
                  <a:lnTo>
                    <a:pt x="75" y="32"/>
                  </a:lnTo>
                  <a:lnTo>
                    <a:pt x="76" y="44"/>
                  </a:lnTo>
                  <a:lnTo>
                    <a:pt x="76" y="60"/>
                  </a:lnTo>
                  <a:lnTo>
                    <a:pt x="76" y="79"/>
                  </a:lnTo>
                  <a:lnTo>
                    <a:pt x="72" y="93"/>
                  </a:lnTo>
                  <a:lnTo>
                    <a:pt x="69" y="102"/>
                  </a:lnTo>
                  <a:lnTo>
                    <a:pt x="65" y="108"/>
                  </a:lnTo>
                  <a:lnTo>
                    <a:pt x="61" y="113"/>
                  </a:lnTo>
                  <a:lnTo>
                    <a:pt x="53" y="118"/>
                  </a:lnTo>
                  <a:lnTo>
                    <a:pt x="46" y="119"/>
                  </a:lnTo>
                  <a:lnTo>
                    <a:pt x="39" y="121"/>
                  </a:lnTo>
                  <a:lnTo>
                    <a:pt x="23" y="118"/>
                  </a:lnTo>
                  <a:lnTo>
                    <a:pt x="12" y="108"/>
                  </a:lnTo>
                  <a:lnTo>
                    <a:pt x="4" y="96"/>
                  </a:lnTo>
                  <a:lnTo>
                    <a:pt x="1" y="80"/>
                  </a:lnTo>
                  <a:lnTo>
                    <a:pt x="0" y="60"/>
                  </a:lnTo>
                  <a:close/>
                  <a:moveTo>
                    <a:pt x="14" y="60"/>
                  </a:moveTo>
                  <a:lnTo>
                    <a:pt x="16" y="77"/>
                  </a:lnTo>
                  <a:lnTo>
                    <a:pt x="17" y="90"/>
                  </a:lnTo>
                  <a:lnTo>
                    <a:pt x="22" y="99"/>
                  </a:lnTo>
                  <a:lnTo>
                    <a:pt x="25" y="103"/>
                  </a:lnTo>
                  <a:lnTo>
                    <a:pt x="29" y="106"/>
                  </a:lnTo>
                  <a:lnTo>
                    <a:pt x="33" y="108"/>
                  </a:lnTo>
                  <a:lnTo>
                    <a:pt x="39" y="109"/>
                  </a:lnTo>
                  <a:lnTo>
                    <a:pt x="45" y="108"/>
                  </a:lnTo>
                  <a:lnTo>
                    <a:pt x="50" y="105"/>
                  </a:lnTo>
                  <a:lnTo>
                    <a:pt x="55" y="99"/>
                  </a:lnTo>
                  <a:lnTo>
                    <a:pt x="59" y="90"/>
                  </a:lnTo>
                  <a:lnTo>
                    <a:pt x="61" y="77"/>
                  </a:lnTo>
                  <a:lnTo>
                    <a:pt x="62" y="60"/>
                  </a:lnTo>
                  <a:lnTo>
                    <a:pt x="61" y="43"/>
                  </a:lnTo>
                  <a:lnTo>
                    <a:pt x="59" y="30"/>
                  </a:lnTo>
                  <a:lnTo>
                    <a:pt x="55" y="21"/>
                  </a:lnTo>
                  <a:lnTo>
                    <a:pt x="50" y="16"/>
                  </a:lnTo>
                  <a:lnTo>
                    <a:pt x="45" y="13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17" y="29"/>
                  </a:lnTo>
                  <a:lnTo>
                    <a:pt x="16" y="43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3132474" y="4087884"/>
              <a:ext cx="53138" cy="86558"/>
            </a:xfrm>
            <a:custGeom>
              <a:avLst/>
              <a:gdLst>
                <a:gd name="T0" fmla="*/ 0 w 77"/>
                <a:gd name="T1" fmla="*/ 60 h 121"/>
                <a:gd name="T2" fmla="*/ 0 w 77"/>
                <a:gd name="T3" fmla="*/ 42 h 121"/>
                <a:gd name="T4" fmla="*/ 5 w 77"/>
                <a:gd name="T5" fmla="*/ 26 h 121"/>
                <a:gd name="T6" fmla="*/ 7 w 77"/>
                <a:gd name="T7" fmla="*/ 19 h 121"/>
                <a:gd name="T8" fmla="*/ 12 w 77"/>
                <a:gd name="T9" fmla="*/ 11 h 121"/>
                <a:gd name="T10" fmla="*/ 18 w 77"/>
                <a:gd name="T11" fmla="*/ 7 h 121"/>
                <a:gd name="T12" fmla="*/ 23 w 77"/>
                <a:gd name="T13" fmla="*/ 3 h 121"/>
                <a:gd name="T14" fmla="*/ 31 w 77"/>
                <a:gd name="T15" fmla="*/ 0 h 121"/>
                <a:gd name="T16" fmla="*/ 39 w 77"/>
                <a:gd name="T17" fmla="*/ 0 h 121"/>
                <a:gd name="T18" fmla="*/ 45 w 77"/>
                <a:gd name="T19" fmla="*/ 0 h 121"/>
                <a:gd name="T20" fmla="*/ 51 w 77"/>
                <a:gd name="T21" fmla="*/ 1 h 121"/>
                <a:gd name="T22" fmla="*/ 55 w 77"/>
                <a:gd name="T23" fmla="*/ 3 h 121"/>
                <a:gd name="T24" fmla="*/ 59 w 77"/>
                <a:gd name="T25" fmla="*/ 6 h 121"/>
                <a:gd name="T26" fmla="*/ 64 w 77"/>
                <a:gd name="T27" fmla="*/ 10 h 121"/>
                <a:gd name="T28" fmla="*/ 67 w 77"/>
                <a:gd name="T29" fmla="*/ 14 h 121"/>
                <a:gd name="T30" fmla="*/ 71 w 77"/>
                <a:gd name="T31" fmla="*/ 23 h 121"/>
                <a:gd name="T32" fmla="*/ 75 w 77"/>
                <a:gd name="T33" fmla="*/ 32 h 121"/>
                <a:gd name="T34" fmla="*/ 77 w 77"/>
                <a:gd name="T35" fmla="*/ 44 h 121"/>
                <a:gd name="T36" fmla="*/ 77 w 77"/>
                <a:gd name="T37" fmla="*/ 60 h 121"/>
                <a:gd name="T38" fmla="*/ 77 w 77"/>
                <a:gd name="T39" fmla="*/ 79 h 121"/>
                <a:gd name="T40" fmla="*/ 72 w 77"/>
                <a:gd name="T41" fmla="*/ 93 h 121"/>
                <a:gd name="T42" fmla="*/ 69 w 77"/>
                <a:gd name="T43" fmla="*/ 102 h 121"/>
                <a:gd name="T44" fmla="*/ 65 w 77"/>
                <a:gd name="T45" fmla="*/ 108 h 121"/>
                <a:gd name="T46" fmla="*/ 61 w 77"/>
                <a:gd name="T47" fmla="*/ 113 h 121"/>
                <a:gd name="T48" fmla="*/ 54 w 77"/>
                <a:gd name="T49" fmla="*/ 118 h 121"/>
                <a:gd name="T50" fmla="*/ 46 w 77"/>
                <a:gd name="T51" fmla="*/ 119 h 121"/>
                <a:gd name="T52" fmla="*/ 39 w 77"/>
                <a:gd name="T53" fmla="*/ 121 h 121"/>
                <a:gd name="T54" fmla="*/ 23 w 77"/>
                <a:gd name="T55" fmla="*/ 118 h 121"/>
                <a:gd name="T56" fmla="*/ 12 w 77"/>
                <a:gd name="T57" fmla="*/ 108 h 121"/>
                <a:gd name="T58" fmla="*/ 5 w 77"/>
                <a:gd name="T59" fmla="*/ 96 h 121"/>
                <a:gd name="T60" fmla="*/ 2 w 77"/>
                <a:gd name="T61" fmla="*/ 80 h 121"/>
                <a:gd name="T62" fmla="*/ 0 w 77"/>
                <a:gd name="T63" fmla="*/ 60 h 121"/>
                <a:gd name="T64" fmla="*/ 15 w 77"/>
                <a:gd name="T65" fmla="*/ 60 h 121"/>
                <a:gd name="T66" fmla="*/ 16 w 77"/>
                <a:gd name="T67" fmla="*/ 77 h 121"/>
                <a:gd name="T68" fmla="*/ 18 w 77"/>
                <a:gd name="T69" fmla="*/ 90 h 121"/>
                <a:gd name="T70" fmla="*/ 22 w 77"/>
                <a:gd name="T71" fmla="*/ 99 h 121"/>
                <a:gd name="T72" fmla="*/ 25 w 77"/>
                <a:gd name="T73" fmla="*/ 103 h 121"/>
                <a:gd name="T74" fmla="*/ 29 w 77"/>
                <a:gd name="T75" fmla="*/ 106 h 121"/>
                <a:gd name="T76" fmla="*/ 33 w 77"/>
                <a:gd name="T77" fmla="*/ 108 h 121"/>
                <a:gd name="T78" fmla="*/ 39 w 77"/>
                <a:gd name="T79" fmla="*/ 109 h 121"/>
                <a:gd name="T80" fmla="*/ 45 w 77"/>
                <a:gd name="T81" fmla="*/ 108 h 121"/>
                <a:gd name="T82" fmla="*/ 51 w 77"/>
                <a:gd name="T83" fmla="*/ 105 h 121"/>
                <a:gd name="T84" fmla="*/ 55 w 77"/>
                <a:gd name="T85" fmla="*/ 99 h 121"/>
                <a:gd name="T86" fmla="*/ 59 w 77"/>
                <a:gd name="T87" fmla="*/ 90 h 121"/>
                <a:gd name="T88" fmla="*/ 61 w 77"/>
                <a:gd name="T89" fmla="*/ 77 h 121"/>
                <a:gd name="T90" fmla="*/ 62 w 77"/>
                <a:gd name="T91" fmla="*/ 60 h 121"/>
                <a:gd name="T92" fmla="*/ 61 w 77"/>
                <a:gd name="T93" fmla="*/ 43 h 121"/>
                <a:gd name="T94" fmla="*/ 59 w 77"/>
                <a:gd name="T95" fmla="*/ 30 h 121"/>
                <a:gd name="T96" fmla="*/ 55 w 77"/>
                <a:gd name="T97" fmla="*/ 21 h 121"/>
                <a:gd name="T98" fmla="*/ 51 w 77"/>
                <a:gd name="T99" fmla="*/ 16 h 121"/>
                <a:gd name="T100" fmla="*/ 45 w 77"/>
                <a:gd name="T101" fmla="*/ 13 h 121"/>
                <a:gd name="T102" fmla="*/ 38 w 77"/>
                <a:gd name="T103" fmla="*/ 11 h 121"/>
                <a:gd name="T104" fmla="*/ 32 w 77"/>
                <a:gd name="T105" fmla="*/ 13 h 121"/>
                <a:gd name="T106" fmla="*/ 26 w 77"/>
                <a:gd name="T107" fmla="*/ 16 h 121"/>
                <a:gd name="T108" fmla="*/ 22 w 77"/>
                <a:gd name="T109" fmla="*/ 20 h 121"/>
                <a:gd name="T110" fmla="*/ 18 w 77"/>
                <a:gd name="T111" fmla="*/ 29 h 121"/>
                <a:gd name="T112" fmla="*/ 16 w 77"/>
                <a:gd name="T113" fmla="*/ 43 h 121"/>
                <a:gd name="T114" fmla="*/ 15 w 77"/>
                <a:gd name="T11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21">
                  <a:moveTo>
                    <a:pt x="0" y="60"/>
                  </a:moveTo>
                  <a:lnTo>
                    <a:pt x="0" y="42"/>
                  </a:lnTo>
                  <a:lnTo>
                    <a:pt x="5" y="26"/>
                  </a:lnTo>
                  <a:lnTo>
                    <a:pt x="7" y="19"/>
                  </a:lnTo>
                  <a:lnTo>
                    <a:pt x="12" y="11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5" y="3"/>
                  </a:lnTo>
                  <a:lnTo>
                    <a:pt x="59" y="6"/>
                  </a:lnTo>
                  <a:lnTo>
                    <a:pt x="64" y="10"/>
                  </a:lnTo>
                  <a:lnTo>
                    <a:pt x="67" y="14"/>
                  </a:lnTo>
                  <a:lnTo>
                    <a:pt x="71" y="23"/>
                  </a:lnTo>
                  <a:lnTo>
                    <a:pt x="75" y="32"/>
                  </a:lnTo>
                  <a:lnTo>
                    <a:pt x="77" y="44"/>
                  </a:lnTo>
                  <a:lnTo>
                    <a:pt x="77" y="60"/>
                  </a:lnTo>
                  <a:lnTo>
                    <a:pt x="77" y="79"/>
                  </a:lnTo>
                  <a:lnTo>
                    <a:pt x="72" y="93"/>
                  </a:lnTo>
                  <a:lnTo>
                    <a:pt x="69" y="102"/>
                  </a:lnTo>
                  <a:lnTo>
                    <a:pt x="65" y="108"/>
                  </a:lnTo>
                  <a:lnTo>
                    <a:pt x="61" y="113"/>
                  </a:lnTo>
                  <a:lnTo>
                    <a:pt x="54" y="118"/>
                  </a:lnTo>
                  <a:lnTo>
                    <a:pt x="46" y="119"/>
                  </a:lnTo>
                  <a:lnTo>
                    <a:pt x="39" y="121"/>
                  </a:lnTo>
                  <a:lnTo>
                    <a:pt x="23" y="118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2" y="80"/>
                  </a:lnTo>
                  <a:lnTo>
                    <a:pt x="0" y="60"/>
                  </a:lnTo>
                  <a:close/>
                  <a:moveTo>
                    <a:pt x="15" y="60"/>
                  </a:moveTo>
                  <a:lnTo>
                    <a:pt x="16" y="77"/>
                  </a:lnTo>
                  <a:lnTo>
                    <a:pt x="18" y="90"/>
                  </a:lnTo>
                  <a:lnTo>
                    <a:pt x="22" y="99"/>
                  </a:lnTo>
                  <a:lnTo>
                    <a:pt x="25" y="103"/>
                  </a:lnTo>
                  <a:lnTo>
                    <a:pt x="29" y="106"/>
                  </a:lnTo>
                  <a:lnTo>
                    <a:pt x="33" y="108"/>
                  </a:lnTo>
                  <a:lnTo>
                    <a:pt x="39" y="109"/>
                  </a:lnTo>
                  <a:lnTo>
                    <a:pt x="45" y="108"/>
                  </a:lnTo>
                  <a:lnTo>
                    <a:pt x="51" y="105"/>
                  </a:lnTo>
                  <a:lnTo>
                    <a:pt x="55" y="99"/>
                  </a:lnTo>
                  <a:lnTo>
                    <a:pt x="59" y="90"/>
                  </a:lnTo>
                  <a:lnTo>
                    <a:pt x="61" y="77"/>
                  </a:lnTo>
                  <a:lnTo>
                    <a:pt x="62" y="60"/>
                  </a:lnTo>
                  <a:lnTo>
                    <a:pt x="61" y="43"/>
                  </a:lnTo>
                  <a:lnTo>
                    <a:pt x="59" y="30"/>
                  </a:lnTo>
                  <a:lnTo>
                    <a:pt x="55" y="21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18" y="29"/>
                  </a:lnTo>
                  <a:lnTo>
                    <a:pt x="16" y="4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475077" y="4094978"/>
              <a:ext cx="55935" cy="83721"/>
            </a:xfrm>
            <a:custGeom>
              <a:avLst/>
              <a:gdLst>
                <a:gd name="T0" fmla="*/ 79 w 79"/>
                <a:gd name="T1" fmla="*/ 104 h 119"/>
                <a:gd name="T2" fmla="*/ 79 w 79"/>
                <a:gd name="T3" fmla="*/ 119 h 119"/>
                <a:gd name="T4" fmla="*/ 0 w 79"/>
                <a:gd name="T5" fmla="*/ 119 h 119"/>
                <a:gd name="T6" fmla="*/ 0 w 79"/>
                <a:gd name="T7" fmla="*/ 113 h 119"/>
                <a:gd name="T8" fmla="*/ 1 w 79"/>
                <a:gd name="T9" fmla="*/ 109 h 119"/>
                <a:gd name="T10" fmla="*/ 6 w 79"/>
                <a:gd name="T11" fmla="*/ 100 h 119"/>
                <a:gd name="T12" fmla="*/ 12 w 79"/>
                <a:gd name="T13" fmla="*/ 93 h 119"/>
                <a:gd name="T14" fmla="*/ 16 w 79"/>
                <a:gd name="T15" fmla="*/ 87 h 119"/>
                <a:gd name="T16" fmla="*/ 23 w 79"/>
                <a:gd name="T17" fmla="*/ 81 h 119"/>
                <a:gd name="T18" fmla="*/ 30 w 79"/>
                <a:gd name="T19" fmla="*/ 74 h 119"/>
                <a:gd name="T20" fmla="*/ 46 w 79"/>
                <a:gd name="T21" fmla="*/ 61 h 119"/>
                <a:gd name="T22" fmla="*/ 56 w 79"/>
                <a:gd name="T23" fmla="*/ 50 h 119"/>
                <a:gd name="T24" fmla="*/ 61 w 79"/>
                <a:gd name="T25" fmla="*/ 44 h 119"/>
                <a:gd name="T26" fmla="*/ 63 w 79"/>
                <a:gd name="T27" fmla="*/ 38 h 119"/>
                <a:gd name="T28" fmla="*/ 63 w 79"/>
                <a:gd name="T29" fmla="*/ 33 h 119"/>
                <a:gd name="T30" fmla="*/ 63 w 79"/>
                <a:gd name="T31" fmla="*/ 27 h 119"/>
                <a:gd name="T32" fmla="*/ 61 w 79"/>
                <a:gd name="T33" fmla="*/ 23 h 119"/>
                <a:gd name="T34" fmla="*/ 58 w 79"/>
                <a:gd name="T35" fmla="*/ 18 h 119"/>
                <a:gd name="T36" fmla="*/ 53 w 79"/>
                <a:gd name="T37" fmla="*/ 14 h 119"/>
                <a:gd name="T38" fmla="*/ 48 w 79"/>
                <a:gd name="T39" fmla="*/ 12 h 119"/>
                <a:gd name="T40" fmla="*/ 40 w 79"/>
                <a:gd name="T41" fmla="*/ 12 h 119"/>
                <a:gd name="T42" fmla="*/ 35 w 79"/>
                <a:gd name="T43" fmla="*/ 12 h 119"/>
                <a:gd name="T44" fmla="*/ 29 w 79"/>
                <a:gd name="T45" fmla="*/ 15 h 119"/>
                <a:gd name="T46" fmla="*/ 25 w 79"/>
                <a:gd name="T47" fmla="*/ 18 h 119"/>
                <a:gd name="T48" fmla="*/ 20 w 79"/>
                <a:gd name="T49" fmla="*/ 23 h 119"/>
                <a:gd name="T50" fmla="*/ 19 w 79"/>
                <a:gd name="T51" fmla="*/ 28 h 119"/>
                <a:gd name="T52" fmla="*/ 17 w 79"/>
                <a:gd name="T53" fmla="*/ 35 h 119"/>
                <a:gd name="T54" fmla="*/ 3 w 79"/>
                <a:gd name="T55" fmla="*/ 34 h 119"/>
                <a:gd name="T56" fmla="*/ 7 w 79"/>
                <a:gd name="T57" fmla="*/ 20 h 119"/>
                <a:gd name="T58" fmla="*/ 14 w 79"/>
                <a:gd name="T59" fmla="*/ 8 h 119"/>
                <a:gd name="T60" fmla="*/ 26 w 79"/>
                <a:gd name="T61" fmla="*/ 2 h 119"/>
                <a:gd name="T62" fmla="*/ 42 w 79"/>
                <a:gd name="T63" fmla="*/ 0 h 119"/>
                <a:gd name="T64" fmla="*/ 56 w 79"/>
                <a:gd name="T65" fmla="*/ 2 h 119"/>
                <a:gd name="T66" fmla="*/ 68 w 79"/>
                <a:gd name="T67" fmla="*/ 10 h 119"/>
                <a:gd name="T68" fmla="*/ 76 w 79"/>
                <a:gd name="T69" fmla="*/ 20 h 119"/>
                <a:gd name="T70" fmla="*/ 78 w 79"/>
                <a:gd name="T71" fmla="*/ 33 h 119"/>
                <a:gd name="T72" fmla="*/ 78 w 79"/>
                <a:gd name="T73" fmla="*/ 40 h 119"/>
                <a:gd name="T74" fmla="*/ 75 w 79"/>
                <a:gd name="T75" fmla="*/ 47 h 119"/>
                <a:gd name="T76" fmla="*/ 72 w 79"/>
                <a:gd name="T77" fmla="*/ 54 h 119"/>
                <a:gd name="T78" fmla="*/ 66 w 79"/>
                <a:gd name="T79" fmla="*/ 61 h 119"/>
                <a:gd name="T80" fmla="*/ 62 w 79"/>
                <a:gd name="T81" fmla="*/ 66 h 119"/>
                <a:gd name="T82" fmla="*/ 56 w 79"/>
                <a:gd name="T83" fmla="*/ 70 h 119"/>
                <a:gd name="T84" fmla="*/ 50 w 79"/>
                <a:gd name="T85" fmla="*/ 76 h 119"/>
                <a:gd name="T86" fmla="*/ 43 w 79"/>
                <a:gd name="T87" fmla="*/ 81 h 119"/>
                <a:gd name="T88" fmla="*/ 38 w 79"/>
                <a:gd name="T89" fmla="*/ 87 h 119"/>
                <a:gd name="T90" fmla="*/ 33 w 79"/>
                <a:gd name="T91" fmla="*/ 91 h 119"/>
                <a:gd name="T92" fmla="*/ 29 w 79"/>
                <a:gd name="T93" fmla="*/ 94 h 119"/>
                <a:gd name="T94" fmla="*/ 26 w 79"/>
                <a:gd name="T95" fmla="*/ 97 h 119"/>
                <a:gd name="T96" fmla="*/ 23 w 79"/>
                <a:gd name="T97" fmla="*/ 102 h 119"/>
                <a:gd name="T98" fmla="*/ 20 w 79"/>
                <a:gd name="T99" fmla="*/ 104 h 119"/>
                <a:gd name="T100" fmla="*/ 79 w 79"/>
                <a:gd name="T101" fmla="*/ 10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" h="119">
                  <a:moveTo>
                    <a:pt x="79" y="104"/>
                  </a:moveTo>
                  <a:lnTo>
                    <a:pt x="79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1" y="109"/>
                  </a:lnTo>
                  <a:lnTo>
                    <a:pt x="6" y="100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23" y="81"/>
                  </a:lnTo>
                  <a:lnTo>
                    <a:pt x="30" y="74"/>
                  </a:lnTo>
                  <a:lnTo>
                    <a:pt x="46" y="61"/>
                  </a:lnTo>
                  <a:lnTo>
                    <a:pt x="56" y="50"/>
                  </a:lnTo>
                  <a:lnTo>
                    <a:pt x="61" y="44"/>
                  </a:lnTo>
                  <a:lnTo>
                    <a:pt x="63" y="38"/>
                  </a:lnTo>
                  <a:lnTo>
                    <a:pt x="63" y="33"/>
                  </a:lnTo>
                  <a:lnTo>
                    <a:pt x="63" y="27"/>
                  </a:lnTo>
                  <a:lnTo>
                    <a:pt x="61" y="23"/>
                  </a:lnTo>
                  <a:lnTo>
                    <a:pt x="58" y="18"/>
                  </a:lnTo>
                  <a:lnTo>
                    <a:pt x="53" y="14"/>
                  </a:lnTo>
                  <a:lnTo>
                    <a:pt x="48" y="12"/>
                  </a:lnTo>
                  <a:lnTo>
                    <a:pt x="40" y="12"/>
                  </a:lnTo>
                  <a:lnTo>
                    <a:pt x="35" y="12"/>
                  </a:lnTo>
                  <a:lnTo>
                    <a:pt x="29" y="15"/>
                  </a:lnTo>
                  <a:lnTo>
                    <a:pt x="25" y="18"/>
                  </a:lnTo>
                  <a:lnTo>
                    <a:pt x="20" y="23"/>
                  </a:lnTo>
                  <a:lnTo>
                    <a:pt x="19" y="28"/>
                  </a:lnTo>
                  <a:lnTo>
                    <a:pt x="17" y="35"/>
                  </a:lnTo>
                  <a:lnTo>
                    <a:pt x="3" y="34"/>
                  </a:lnTo>
                  <a:lnTo>
                    <a:pt x="7" y="20"/>
                  </a:lnTo>
                  <a:lnTo>
                    <a:pt x="14" y="8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8" y="10"/>
                  </a:lnTo>
                  <a:lnTo>
                    <a:pt x="76" y="20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5" y="47"/>
                  </a:lnTo>
                  <a:lnTo>
                    <a:pt x="72" y="54"/>
                  </a:lnTo>
                  <a:lnTo>
                    <a:pt x="66" y="61"/>
                  </a:lnTo>
                  <a:lnTo>
                    <a:pt x="62" y="66"/>
                  </a:lnTo>
                  <a:lnTo>
                    <a:pt x="56" y="70"/>
                  </a:lnTo>
                  <a:lnTo>
                    <a:pt x="50" y="76"/>
                  </a:lnTo>
                  <a:lnTo>
                    <a:pt x="43" y="81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9" y="94"/>
                  </a:lnTo>
                  <a:lnTo>
                    <a:pt x="26" y="97"/>
                  </a:lnTo>
                  <a:lnTo>
                    <a:pt x="23" y="102"/>
                  </a:lnTo>
                  <a:lnTo>
                    <a:pt x="20" y="104"/>
                  </a:lnTo>
                  <a:lnTo>
                    <a:pt x="79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540801" y="4094978"/>
              <a:ext cx="54536" cy="85139"/>
            </a:xfrm>
            <a:custGeom>
              <a:avLst/>
              <a:gdLst>
                <a:gd name="T0" fmla="*/ 0 w 77"/>
                <a:gd name="T1" fmla="*/ 60 h 120"/>
                <a:gd name="T2" fmla="*/ 1 w 77"/>
                <a:gd name="T3" fmla="*/ 41 h 120"/>
                <a:gd name="T4" fmla="*/ 4 w 77"/>
                <a:gd name="T5" fmla="*/ 27 h 120"/>
                <a:gd name="T6" fmla="*/ 8 w 77"/>
                <a:gd name="T7" fmla="*/ 18 h 120"/>
                <a:gd name="T8" fmla="*/ 13 w 77"/>
                <a:gd name="T9" fmla="*/ 12 h 120"/>
                <a:gd name="T10" fmla="*/ 17 w 77"/>
                <a:gd name="T11" fmla="*/ 7 h 120"/>
                <a:gd name="T12" fmla="*/ 24 w 77"/>
                <a:gd name="T13" fmla="*/ 2 h 120"/>
                <a:gd name="T14" fmla="*/ 31 w 77"/>
                <a:gd name="T15" fmla="*/ 1 h 120"/>
                <a:gd name="T16" fmla="*/ 39 w 77"/>
                <a:gd name="T17" fmla="*/ 0 h 120"/>
                <a:gd name="T18" fmla="*/ 44 w 77"/>
                <a:gd name="T19" fmla="*/ 1 h 120"/>
                <a:gd name="T20" fmla="*/ 50 w 77"/>
                <a:gd name="T21" fmla="*/ 1 h 120"/>
                <a:gd name="T22" fmla="*/ 56 w 77"/>
                <a:gd name="T23" fmla="*/ 4 h 120"/>
                <a:gd name="T24" fmla="*/ 60 w 77"/>
                <a:gd name="T25" fmla="*/ 7 h 120"/>
                <a:gd name="T26" fmla="*/ 65 w 77"/>
                <a:gd name="T27" fmla="*/ 11 h 120"/>
                <a:gd name="T28" fmla="*/ 67 w 77"/>
                <a:gd name="T29" fmla="*/ 15 h 120"/>
                <a:gd name="T30" fmla="*/ 72 w 77"/>
                <a:gd name="T31" fmla="*/ 23 h 120"/>
                <a:gd name="T32" fmla="*/ 75 w 77"/>
                <a:gd name="T33" fmla="*/ 33 h 120"/>
                <a:gd name="T34" fmla="*/ 77 w 77"/>
                <a:gd name="T35" fmla="*/ 44 h 120"/>
                <a:gd name="T36" fmla="*/ 77 w 77"/>
                <a:gd name="T37" fmla="*/ 60 h 120"/>
                <a:gd name="T38" fmla="*/ 76 w 77"/>
                <a:gd name="T39" fmla="*/ 79 h 120"/>
                <a:gd name="T40" fmla="*/ 73 w 77"/>
                <a:gd name="T41" fmla="*/ 94 h 120"/>
                <a:gd name="T42" fmla="*/ 70 w 77"/>
                <a:gd name="T43" fmla="*/ 102 h 120"/>
                <a:gd name="T44" fmla="*/ 66 w 77"/>
                <a:gd name="T45" fmla="*/ 109 h 120"/>
                <a:gd name="T46" fmla="*/ 60 w 77"/>
                <a:gd name="T47" fmla="*/ 114 h 120"/>
                <a:gd name="T48" fmla="*/ 54 w 77"/>
                <a:gd name="T49" fmla="*/ 117 h 120"/>
                <a:gd name="T50" fmla="*/ 47 w 77"/>
                <a:gd name="T51" fmla="*/ 120 h 120"/>
                <a:gd name="T52" fmla="*/ 39 w 77"/>
                <a:gd name="T53" fmla="*/ 120 h 120"/>
                <a:gd name="T54" fmla="*/ 24 w 77"/>
                <a:gd name="T55" fmla="*/ 117 h 120"/>
                <a:gd name="T56" fmla="*/ 13 w 77"/>
                <a:gd name="T57" fmla="*/ 109 h 120"/>
                <a:gd name="T58" fmla="*/ 5 w 77"/>
                <a:gd name="T59" fmla="*/ 97 h 120"/>
                <a:gd name="T60" fmla="*/ 1 w 77"/>
                <a:gd name="T61" fmla="*/ 80 h 120"/>
                <a:gd name="T62" fmla="*/ 0 w 77"/>
                <a:gd name="T63" fmla="*/ 60 h 120"/>
                <a:gd name="T64" fmla="*/ 16 w 77"/>
                <a:gd name="T65" fmla="*/ 60 h 120"/>
                <a:gd name="T66" fmla="*/ 16 w 77"/>
                <a:gd name="T67" fmla="*/ 77 h 120"/>
                <a:gd name="T68" fmla="*/ 18 w 77"/>
                <a:gd name="T69" fmla="*/ 90 h 120"/>
                <a:gd name="T70" fmla="*/ 23 w 77"/>
                <a:gd name="T71" fmla="*/ 99 h 120"/>
                <a:gd name="T72" fmla="*/ 26 w 77"/>
                <a:gd name="T73" fmla="*/ 103 h 120"/>
                <a:gd name="T74" fmla="*/ 30 w 77"/>
                <a:gd name="T75" fmla="*/ 106 h 120"/>
                <a:gd name="T76" fmla="*/ 34 w 77"/>
                <a:gd name="T77" fmla="*/ 109 h 120"/>
                <a:gd name="T78" fmla="*/ 39 w 77"/>
                <a:gd name="T79" fmla="*/ 109 h 120"/>
                <a:gd name="T80" fmla="*/ 46 w 77"/>
                <a:gd name="T81" fmla="*/ 107 h 120"/>
                <a:gd name="T82" fmla="*/ 52 w 77"/>
                <a:gd name="T83" fmla="*/ 104 h 120"/>
                <a:gd name="T84" fmla="*/ 56 w 77"/>
                <a:gd name="T85" fmla="*/ 99 h 120"/>
                <a:gd name="T86" fmla="*/ 60 w 77"/>
                <a:gd name="T87" fmla="*/ 90 h 120"/>
                <a:gd name="T88" fmla="*/ 62 w 77"/>
                <a:gd name="T89" fmla="*/ 77 h 120"/>
                <a:gd name="T90" fmla="*/ 63 w 77"/>
                <a:gd name="T91" fmla="*/ 60 h 120"/>
                <a:gd name="T92" fmla="*/ 62 w 77"/>
                <a:gd name="T93" fmla="*/ 43 h 120"/>
                <a:gd name="T94" fmla="*/ 60 w 77"/>
                <a:gd name="T95" fmla="*/ 30 h 120"/>
                <a:gd name="T96" fmla="*/ 56 w 77"/>
                <a:gd name="T97" fmla="*/ 21 h 120"/>
                <a:gd name="T98" fmla="*/ 52 w 77"/>
                <a:gd name="T99" fmla="*/ 17 h 120"/>
                <a:gd name="T100" fmla="*/ 46 w 77"/>
                <a:gd name="T101" fmla="*/ 12 h 120"/>
                <a:gd name="T102" fmla="*/ 39 w 77"/>
                <a:gd name="T103" fmla="*/ 12 h 120"/>
                <a:gd name="T104" fmla="*/ 33 w 77"/>
                <a:gd name="T105" fmla="*/ 12 h 120"/>
                <a:gd name="T106" fmla="*/ 27 w 77"/>
                <a:gd name="T107" fmla="*/ 15 h 120"/>
                <a:gd name="T108" fmla="*/ 23 w 77"/>
                <a:gd name="T109" fmla="*/ 21 h 120"/>
                <a:gd name="T110" fmla="*/ 18 w 77"/>
                <a:gd name="T111" fmla="*/ 30 h 120"/>
                <a:gd name="T112" fmla="*/ 16 w 77"/>
                <a:gd name="T113" fmla="*/ 43 h 120"/>
                <a:gd name="T114" fmla="*/ 16 w 77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20">
                  <a:moveTo>
                    <a:pt x="0" y="60"/>
                  </a:moveTo>
                  <a:lnTo>
                    <a:pt x="1" y="41"/>
                  </a:lnTo>
                  <a:lnTo>
                    <a:pt x="4" y="27"/>
                  </a:lnTo>
                  <a:lnTo>
                    <a:pt x="8" y="18"/>
                  </a:lnTo>
                  <a:lnTo>
                    <a:pt x="13" y="12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1"/>
                  </a:lnTo>
                  <a:lnTo>
                    <a:pt x="56" y="4"/>
                  </a:lnTo>
                  <a:lnTo>
                    <a:pt x="60" y="7"/>
                  </a:lnTo>
                  <a:lnTo>
                    <a:pt x="65" y="11"/>
                  </a:lnTo>
                  <a:lnTo>
                    <a:pt x="67" y="15"/>
                  </a:lnTo>
                  <a:lnTo>
                    <a:pt x="72" y="23"/>
                  </a:lnTo>
                  <a:lnTo>
                    <a:pt x="75" y="33"/>
                  </a:lnTo>
                  <a:lnTo>
                    <a:pt x="77" y="44"/>
                  </a:lnTo>
                  <a:lnTo>
                    <a:pt x="77" y="60"/>
                  </a:lnTo>
                  <a:lnTo>
                    <a:pt x="76" y="79"/>
                  </a:lnTo>
                  <a:lnTo>
                    <a:pt x="73" y="94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60" y="114"/>
                  </a:lnTo>
                  <a:lnTo>
                    <a:pt x="54" y="117"/>
                  </a:lnTo>
                  <a:lnTo>
                    <a:pt x="47" y="120"/>
                  </a:lnTo>
                  <a:lnTo>
                    <a:pt x="39" y="120"/>
                  </a:lnTo>
                  <a:lnTo>
                    <a:pt x="24" y="117"/>
                  </a:lnTo>
                  <a:lnTo>
                    <a:pt x="13" y="109"/>
                  </a:lnTo>
                  <a:lnTo>
                    <a:pt x="5" y="97"/>
                  </a:lnTo>
                  <a:lnTo>
                    <a:pt x="1" y="80"/>
                  </a:lnTo>
                  <a:lnTo>
                    <a:pt x="0" y="60"/>
                  </a:lnTo>
                  <a:close/>
                  <a:moveTo>
                    <a:pt x="16" y="60"/>
                  </a:moveTo>
                  <a:lnTo>
                    <a:pt x="16" y="77"/>
                  </a:lnTo>
                  <a:lnTo>
                    <a:pt x="18" y="90"/>
                  </a:lnTo>
                  <a:lnTo>
                    <a:pt x="23" y="99"/>
                  </a:lnTo>
                  <a:lnTo>
                    <a:pt x="26" y="103"/>
                  </a:lnTo>
                  <a:lnTo>
                    <a:pt x="30" y="106"/>
                  </a:lnTo>
                  <a:lnTo>
                    <a:pt x="34" y="109"/>
                  </a:lnTo>
                  <a:lnTo>
                    <a:pt x="39" y="109"/>
                  </a:lnTo>
                  <a:lnTo>
                    <a:pt x="46" y="107"/>
                  </a:lnTo>
                  <a:lnTo>
                    <a:pt x="52" y="104"/>
                  </a:lnTo>
                  <a:lnTo>
                    <a:pt x="56" y="99"/>
                  </a:lnTo>
                  <a:lnTo>
                    <a:pt x="60" y="90"/>
                  </a:lnTo>
                  <a:lnTo>
                    <a:pt x="62" y="77"/>
                  </a:lnTo>
                  <a:lnTo>
                    <a:pt x="63" y="60"/>
                  </a:lnTo>
                  <a:lnTo>
                    <a:pt x="62" y="43"/>
                  </a:lnTo>
                  <a:lnTo>
                    <a:pt x="60" y="30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6" y="12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27" y="15"/>
                  </a:lnTo>
                  <a:lnTo>
                    <a:pt x="23" y="21"/>
                  </a:lnTo>
                  <a:lnTo>
                    <a:pt x="18" y="30"/>
                  </a:lnTo>
                  <a:lnTo>
                    <a:pt x="16" y="43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605127" y="4094978"/>
              <a:ext cx="54536" cy="85139"/>
            </a:xfrm>
            <a:custGeom>
              <a:avLst/>
              <a:gdLst>
                <a:gd name="T0" fmla="*/ 0 w 78"/>
                <a:gd name="T1" fmla="*/ 60 h 120"/>
                <a:gd name="T2" fmla="*/ 1 w 78"/>
                <a:gd name="T3" fmla="*/ 41 h 120"/>
                <a:gd name="T4" fmla="*/ 4 w 78"/>
                <a:gd name="T5" fmla="*/ 27 h 120"/>
                <a:gd name="T6" fmla="*/ 9 w 78"/>
                <a:gd name="T7" fmla="*/ 18 h 120"/>
                <a:gd name="T8" fmla="*/ 13 w 78"/>
                <a:gd name="T9" fmla="*/ 12 h 120"/>
                <a:gd name="T10" fmla="*/ 17 w 78"/>
                <a:gd name="T11" fmla="*/ 7 h 120"/>
                <a:gd name="T12" fmla="*/ 24 w 78"/>
                <a:gd name="T13" fmla="*/ 2 h 120"/>
                <a:gd name="T14" fmla="*/ 32 w 78"/>
                <a:gd name="T15" fmla="*/ 1 h 120"/>
                <a:gd name="T16" fmla="*/ 39 w 78"/>
                <a:gd name="T17" fmla="*/ 0 h 120"/>
                <a:gd name="T18" fmla="*/ 45 w 78"/>
                <a:gd name="T19" fmla="*/ 1 h 120"/>
                <a:gd name="T20" fmla="*/ 50 w 78"/>
                <a:gd name="T21" fmla="*/ 1 h 120"/>
                <a:gd name="T22" fmla="*/ 56 w 78"/>
                <a:gd name="T23" fmla="*/ 4 h 120"/>
                <a:gd name="T24" fmla="*/ 60 w 78"/>
                <a:gd name="T25" fmla="*/ 7 h 120"/>
                <a:gd name="T26" fmla="*/ 65 w 78"/>
                <a:gd name="T27" fmla="*/ 11 h 120"/>
                <a:gd name="T28" fmla="*/ 68 w 78"/>
                <a:gd name="T29" fmla="*/ 15 h 120"/>
                <a:gd name="T30" fmla="*/ 72 w 78"/>
                <a:gd name="T31" fmla="*/ 23 h 120"/>
                <a:gd name="T32" fmla="*/ 75 w 78"/>
                <a:gd name="T33" fmla="*/ 33 h 120"/>
                <a:gd name="T34" fmla="*/ 78 w 78"/>
                <a:gd name="T35" fmla="*/ 44 h 120"/>
                <a:gd name="T36" fmla="*/ 78 w 78"/>
                <a:gd name="T37" fmla="*/ 60 h 120"/>
                <a:gd name="T38" fmla="*/ 76 w 78"/>
                <a:gd name="T39" fmla="*/ 79 h 120"/>
                <a:gd name="T40" fmla="*/ 73 w 78"/>
                <a:gd name="T41" fmla="*/ 94 h 120"/>
                <a:gd name="T42" fmla="*/ 70 w 78"/>
                <a:gd name="T43" fmla="*/ 102 h 120"/>
                <a:gd name="T44" fmla="*/ 66 w 78"/>
                <a:gd name="T45" fmla="*/ 109 h 120"/>
                <a:gd name="T46" fmla="*/ 60 w 78"/>
                <a:gd name="T47" fmla="*/ 114 h 120"/>
                <a:gd name="T48" fmla="*/ 55 w 78"/>
                <a:gd name="T49" fmla="*/ 117 h 120"/>
                <a:gd name="T50" fmla="*/ 47 w 78"/>
                <a:gd name="T51" fmla="*/ 120 h 120"/>
                <a:gd name="T52" fmla="*/ 39 w 78"/>
                <a:gd name="T53" fmla="*/ 120 h 120"/>
                <a:gd name="T54" fmla="*/ 24 w 78"/>
                <a:gd name="T55" fmla="*/ 117 h 120"/>
                <a:gd name="T56" fmla="*/ 13 w 78"/>
                <a:gd name="T57" fmla="*/ 109 h 120"/>
                <a:gd name="T58" fmla="*/ 6 w 78"/>
                <a:gd name="T59" fmla="*/ 97 h 120"/>
                <a:gd name="T60" fmla="*/ 1 w 78"/>
                <a:gd name="T61" fmla="*/ 80 h 120"/>
                <a:gd name="T62" fmla="*/ 0 w 78"/>
                <a:gd name="T63" fmla="*/ 60 h 120"/>
                <a:gd name="T64" fmla="*/ 16 w 78"/>
                <a:gd name="T65" fmla="*/ 60 h 120"/>
                <a:gd name="T66" fmla="*/ 16 w 78"/>
                <a:gd name="T67" fmla="*/ 77 h 120"/>
                <a:gd name="T68" fmla="*/ 19 w 78"/>
                <a:gd name="T69" fmla="*/ 90 h 120"/>
                <a:gd name="T70" fmla="*/ 23 w 78"/>
                <a:gd name="T71" fmla="*/ 99 h 120"/>
                <a:gd name="T72" fmla="*/ 26 w 78"/>
                <a:gd name="T73" fmla="*/ 103 h 120"/>
                <a:gd name="T74" fmla="*/ 30 w 78"/>
                <a:gd name="T75" fmla="*/ 106 h 120"/>
                <a:gd name="T76" fmla="*/ 34 w 78"/>
                <a:gd name="T77" fmla="*/ 109 h 120"/>
                <a:gd name="T78" fmla="*/ 39 w 78"/>
                <a:gd name="T79" fmla="*/ 109 h 120"/>
                <a:gd name="T80" fmla="*/ 46 w 78"/>
                <a:gd name="T81" fmla="*/ 107 h 120"/>
                <a:gd name="T82" fmla="*/ 52 w 78"/>
                <a:gd name="T83" fmla="*/ 104 h 120"/>
                <a:gd name="T84" fmla="*/ 56 w 78"/>
                <a:gd name="T85" fmla="*/ 99 h 120"/>
                <a:gd name="T86" fmla="*/ 60 w 78"/>
                <a:gd name="T87" fmla="*/ 90 h 120"/>
                <a:gd name="T88" fmla="*/ 62 w 78"/>
                <a:gd name="T89" fmla="*/ 77 h 120"/>
                <a:gd name="T90" fmla="*/ 63 w 78"/>
                <a:gd name="T91" fmla="*/ 60 h 120"/>
                <a:gd name="T92" fmla="*/ 62 w 78"/>
                <a:gd name="T93" fmla="*/ 43 h 120"/>
                <a:gd name="T94" fmla="*/ 60 w 78"/>
                <a:gd name="T95" fmla="*/ 30 h 120"/>
                <a:gd name="T96" fmla="*/ 56 w 78"/>
                <a:gd name="T97" fmla="*/ 21 h 120"/>
                <a:gd name="T98" fmla="*/ 52 w 78"/>
                <a:gd name="T99" fmla="*/ 17 h 120"/>
                <a:gd name="T100" fmla="*/ 46 w 78"/>
                <a:gd name="T101" fmla="*/ 12 h 120"/>
                <a:gd name="T102" fmla="*/ 39 w 78"/>
                <a:gd name="T103" fmla="*/ 12 h 120"/>
                <a:gd name="T104" fmla="*/ 33 w 78"/>
                <a:gd name="T105" fmla="*/ 12 h 120"/>
                <a:gd name="T106" fmla="*/ 27 w 78"/>
                <a:gd name="T107" fmla="*/ 15 h 120"/>
                <a:gd name="T108" fmla="*/ 23 w 78"/>
                <a:gd name="T109" fmla="*/ 21 h 120"/>
                <a:gd name="T110" fmla="*/ 19 w 78"/>
                <a:gd name="T111" fmla="*/ 30 h 120"/>
                <a:gd name="T112" fmla="*/ 16 w 78"/>
                <a:gd name="T113" fmla="*/ 43 h 120"/>
                <a:gd name="T114" fmla="*/ 16 w 78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0">
                  <a:moveTo>
                    <a:pt x="0" y="60"/>
                  </a:moveTo>
                  <a:lnTo>
                    <a:pt x="1" y="41"/>
                  </a:lnTo>
                  <a:lnTo>
                    <a:pt x="4" y="27"/>
                  </a:lnTo>
                  <a:lnTo>
                    <a:pt x="9" y="18"/>
                  </a:lnTo>
                  <a:lnTo>
                    <a:pt x="13" y="12"/>
                  </a:lnTo>
                  <a:lnTo>
                    <a:pt x="17" y="7"/>
                  </a:lnTo>
                  <a:lnTo>
                    <a:pt x="24" y="2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50" y="1"/>
                  </a:lnTo>
                  <a:lnTo>
                    <a:pt x="56" y="4"/>
                  </a:lnTo>
                  <a:lnTo>
                    <a:pt x="60" y="7"/>
                  </a:lnTo>
                  <a:lnTo>
                    <a:pt x="65" y="11"/>
                  </a:lnTo>
                  <a:lnTo>
                    <a:pt x="68" y="15"/>
                  </a:lnTo>
                  <a:lnTo>
                    <a:pt x="72" y="23"/>
                  </a:lnTo>
                  <a:lnTo>
                    <a:pt x="75" y="33"/>
                  </a:lnTo>
                  <a:lnTo>
                    <a:pt x="78" y="44"/>
                  </a:lnTo>
                  <a:lnTo>
                    <a:pt x="78" y="60"/>
                  </a:lnTo>
                  <a:lnTo>
                    <a:pt x="76" y="79"/>
                  </a:lnTo>
                  <a:lnTo>
                    <a:pt x="73" y="94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60" y="114"/>
                  </a:lnTo>
                  <a:lnTo>
                    <a:pt x="55" y="117"/>
                  </a:lnTo>
                  <a:lnTo>
                    <a:pt x="47" y="120"/>
                  </a:lnTo>
                  <a:lnTo>
                    <a:pt x="39" y="120"/>
                  </a:lnTo>
                  <a:lnTo>
                    <a:pt x="24" y="117"/>
                  </a:lnTo>
                  <a:lnTo>
                    <a:pt x="13" y="109"/>
                  </a:lnTo>
                  <a:lnTo>
                    <a:pt x="6" y="97"/>
                  </a:lnTo>
                  <a:lnTo>
                    <a:pt x="1" y="80"/>
                  </a:lnTo>
                  <a:lnTo>
                    <a:pt x="0" y="60"/>
                  </a:lnTo>
                  <a:close/>
                  <a:moveTo>
                    <a:pt x="16" y="60"/>
                  </a:moveTo>
                  <a:lnTo>
                    <a:pt x="16" y="77"/>
                  </a:lnTo>
                  <a:lnTo>
                    <a:pt x="19" y="90"/>
                  </a:lnTo>
                  <a:lnTo>
                    <a:pt x="23" y="99"/>
                  </a:lnTo>
                  <a:lnTo>
                    <a:pt x="26" y="103"/>
                  </a:lnTo>
                  <a:lnTo>
                    <a:pt x="30" y="106"/>
                  </a:lnTo>
                  <a:lnTo>
                    <a:pt x="34" y="109"/>
                  </a:lnTo>
                  <a:lnTo>
                    <a:pt x="39" y="109"/>
                  </a:lnTo>
                  <a:lnTo>
                    <a:pt x="46" y="107"/>
                  </a:lnTo>
                  <a:lnTo>
                    <a:pt x="52" y="104"/>
                  </a:lnTo>
                  <a:lnTo>
                    <a:pt x="56" y="99"/>
                  </a:lnTo>
                  <a:lnTo>
                    <a:pt x="60" y="90"/>
                  </a:lnTo>
                  <a:lnTo>
                    <a:pt x="62" y="77"/>
                  </a:lnTo>
                  <a:lnTo>
                    <a:pt x="63" y="60"/>
                  </a:lnTo>
                  <a:lnTo>
                    <a:pt x="62" y="43"/>
                  </a:lnTo>
                  <a:lnTo>
                    <a:pt x="60" y="30"/>
                  </a:lnTo>
                  <a:lnTo>
                    <a:pt x="56" y="21"/>
                  </a:lnTo>
                  <a:lnTo>
                    <a:pt x="52" y="17"/>
                  </a:lnTo>
                  <a:lnTo>
                    <a:pt x="46" y="12"/>
                  </a:lnTo>
                  <a:lnTo>
                    <a:pt x="39" y="12"/>
                  </a:lnTo>
                  <a:lnTo>
                    <a:pt x="33" y="12"/>
                  </a:lnTo>
                  <a:lnTo>
                    <a:pt x="27" y="15"/>
                  </a:lnTo>
                  <a:lnTo>
                    <a:pt x="23" y="21"/>
                  </a:lnTo>
                  <a:lnTo>
                    <a:pt x="19" y="30"/>
                  </a:lnTo>
                  <a:lnTo>
                    <a:pt x="16" y="43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4232999" y="4102074"/>
              <a:ext cx="29366" cy="83721"/>
            </a:xfrm>
            <a:custGeom>
              <a:avLst/>
              <a:gdLst>
                <a:gd name="T0" fmla="*/ 44 w 44"/>
                <a:gd name="T1" fmla="*/ 117 h 117"/>
                <a:gd name="T2" fmla="*/ 29 w 44"/>
                <a:gd name="T3" fmla="*/ 117 h 117"/>
                <a:gd name="T4" fmla="*/ 29 w 44"/>
                <a:gd name="T5" fmla="*/ 25 h 117"/>
                <a:gd name="T6" fmla="*/ 23 w 44"/>
                <a:gd name="T7" fmla="*/ 30 h 117"/>
                <a:gd name="T8" fmla="*/ 15 w 44"/>
                <a:gd name="T9" fmla="*/ 35 h 117"/>
                <a:gd name="T10" fmla="*/ 8 w 44"/>
                <a:gd name="T11" fmla="*/ 40 h 117"/>
                <a:gd name="T12" fmla="*/ 0 w 44"/>
                <a:gd name="T13" fmla="*/ 43 h 117"/>
                <a:gd name="T14" fmla="*/ 0 w 44"/>
                <a:gd name="T15" fmla="*/ 28 h 117"/>
                <a:gd name="T16" fmla="*/ 12 w 44"/>
                <a:gd name="T17" fmla="*/ 23 h 117"/>
                <a:gd name="T18" fmla="*/ 21 w 44"/>
                <a:gd name="T19" fmla="*/ 15 h 117"/>
                <a:gd name="T20" fmla="*/ 26 w 44"/>
                <a:gd name="T21" fmla="*/ 10 h 117"/>
                <a:gd name="T22" fmla="*/ 31 w 44"/>
                <a:gd name="T23" fmla="*/ 4 h 117"/>
                <a:gd name="T24" fmla="*/ 34 w 44"/>
                <a:gd name="T25" fmla="*/ 0 h 117"/>
                <a:gd name="T26" fmla="*/ 44 w 44"/>
                <a:gd name="T27" fmla="*/ 0 h 117"/>
                <a:gd name="T28" fmla="*/ 44 w 44"/>
                <a:gd name="T2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117">
                  <a:moveTo>
                    <a:pt x="44" y="117"/>
                  </a:moveTo>
                  <a:lnTo>
                    <a:pt x="29" y="117"/>
                  </a:lnTo>
                  <a:lnTo>
                    <a:pt x="29" y="25"/>
                  </a:lnTo>
                  <a:lnTo>
                    <a:pt x="23" y="30"/>
                  </a:lnTo>
                  <a:lnTo>
                    <a:pt x="15" y="35"/>
                  </a:lnTo>
                  <a:lnTo>
                    <a:pt x="8" y="40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2" y="23"/>
                  </a:lnTo>
                  <a:lnTo>
                    <a:pt x="21" y="15"/>
                  </a:lnTo>
                  <a:lnTo>
                    <a:pt x="26" y="10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4" y="0"/>
                  </a:lnTo>
                  <a:lnTo>
                    <a:pt x="44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4288935" y="4102074"/>
              <a:ext cx="54536" cy="85139"/>
            </a:xfrm>
            <a:custGeom>
              <a:avLst/>
              <a:gdLst>
                <a:gd name="T0" fmla="*/ 0 w 78"/>
                <a:gd name="T1" fmla="*/ 60 h 120"/>
                <a:gd name="T2" fmla="*/ 2 w 78"/>
                <a:gd name="T3" fmla="*/ 40 h 120"/>
                <a:gd name="T4" fmla="*/ 4 w 78"/>
                <a:gd name="T5" fmla="*/ 25 h 120"/>
                <a:gd name="T6" fmla="*/ 7 w 78"/>
                <a:gd name="T7" fmla="*/ 18 h 120"/>
                <a:gd name="T8" fmla="*/ 12 w 78"/>
                <a:gd name="T9" fmla="*/ 11 h 120"/>
                <a:gd name="T10" fmla="*/ 17 w 78"/>
                <a:gd name="T11" fmla="*/ 5 h 120"/>
                <a:gd name="T12" fmla="*/ 23 w 78"/>
                <a:gd name="T13" fmla="*/ 2 h 120"/>
                <a:gd name="T14" fmla="*/ 30 w 78"/>
                <a:gd name="T15" fmla="*/ 0 h 120"/>
                <a:gd name="T16" fmla="*/ 39 w 78"/>
                <a:gd name="T17" fmla="*/ 0 h 120"/>
                <a:gd name="T18" fmla="*/ 45 w 78"/>
                <a:gd name="T19" fmla="*/ 0 h 120"/>
                <a:gd name="T20" fmla="*/ 50 w 78"/>
                <a:gd name="T21" fmla="*/ 1 h 120"/>
                <a:gd name="T22" fmla="*/ 55 w 78"/>
                <a:gd name="T23" fmla="*/ 2 h 120"/>
                <a:gd name="T24" fmla="*/ 61 w 78"/>
                <a:gd name="T25" fmla="*/ 5 h 120"/>
                <a:gd name="T26" fmla="*/ 63 w 78"/>
                <a:gd name="T27" fmla="*/ 10 h 120"/>
                <a:gd name="T28" fmla="*/ 68 w 78"/>
                <a:gd name="T29" fmla="*/ 14 h 120"/>
                <a:gd name="T30" fmla="*/ 72 w 78"/>
                <a:gd name="T31" fmla="*/ 21 h 120"/>
                <a:gd name="T32" fmla="*/ 75 w 78"/>
                <a:gd name="T33" fmla="*/ 31 h 120"/>
                <a:gd name="T34" fmla="*/ 76 w 78"/>
                <a:gd name="T35" fmla="*/ 44 h 120"/>
                <a:gd name="T36" fmla="*/ 78 w 78"/>
                <a:gd name="T37" fmla="*/ 60 h 120"/>
                <a:gd name="T38" fmla="*/ 76 w 78"/>
                <a:gd name="T39" fmla="*/ 79 h 120"/>
                <a:gd name="T40" fmla="*/ 74 w 78"/>
                <a:gd name="T41" fmla="*/ 93 h 120"/>
                <a:gd name="T42" fmla="*/ 69 w 78"/>
                <a:gd name="T43" fmla="*/ 102 h 120"/>
                <a:gd name="T44" fmla="*/ 65 w 78"/>
                <a:gd name="T45" fmla="*/ 107 h 120"/>
                <a:gd name="T46" fmla="*/ 61 w 78"/>
                <a:gd name="T47" fmla="*/ 113 h 120"/>
                <a:gd name="T48" fmla="*/ 53 w 78"/>
                <a:gd name="T49" fmla="*/ 117 h 120"/>
                <a:gd name="T50" fmla="*/ 46 w 78"/>
                <a:gd name="T51" fmla="*/ 119 h 120"/>
                <a:gd name="T52" fmla="*/ 39 w 78"/>
                <a:gd name="T53" fmla="*/ 120 h 120"/>
                <a:gd name="T54" fmla="*/ 23 w 78"/>
                <a:gd name="T55" fmla="*/ 117 h 120"/>
                <a:gd name="T56" fmla="*/ 12 w 78"/>
                <a:gd name="T57" fmla="*/ 107 h 120"/>
                <a:gd name="T58" fmla="*/ 4 w 78"/>
                <a:gd name="T59" fmla="*/ 96 h 120"/>
                <a:gd name="T60" fmla="*/ 2 w 78"/>
                <a:gd name="T61" fmla="*/ 80 h 120"/>
                <a:gd name="T62" fmla="*/ 0 w 78"/>
                <a:gd name="T63" fmla="*/ 60 h 120"/>
                <a:gd name="T64" fmla="*/ 14 w 78"/>
                <a:gd name="T65" fmla="*/ 60 h 120"/>
                <a:gd name="T66" fmla="*/ 16 w 78"/>
                <a:gd name="T67" fmla="*/ 77 h 120"/>
                <a:gd name="T68" fmla="*/ 17 w 78"/>
                <a:gd name="T69" fmla="*/ 90 h 120"/>
                <a:gd name="T70" fmla="*/ 22 w 78"/>
                <a:gd name="T71" fmla="*/ 99 h 120"/>
                <a:gd name="T72" fmla="*/ 26 w 78"/>
                <a:gd name="T73" fmla="*/ 103 h 120"/>
                <a:gd name="T74" fmla="*/ 29 w 78"/>
                <a:gd name="T75" fmla="*/ 106 h 120"/>
                <a:gd name="T76" fmla="*/ 33 w 78"/>
                <a:gd name="T77" fmla="*/ 107 h 120"/>
                <a:gd name="T78" fmla="*/ 39 w 78"/>
                <a:gd name="T79" fmla="*/ 107 h 120"/>
                <a:gd name="T80" fmla="*/ 45 w 78"/>
                <a:gd name="T81" fmla="*/ 107 h 120"/>
                <a:gd name="T82" fmla="*/ 50 w 78"/>
                <a:gd name="T83" fmla="*/ 103 h 120"/>
                <a:gd name="T84" fmla="*/ 55 w 78"/>
                <a:gd name="T85" fmla="*/ 99 h 120"/>
                <a:gd name="T86" fmla="*/ 59 w 78"/>
                <a:gd name="T87" fmla="*/ 90 h 120"/>
                <a:gd name="T88" fmla="*/ 62 w 78"/>
                <a:gd name="T89" fmla="*/ 77 h 120"/>
                <a:gd name="T90" fmla="*/ 62 w 78"/>
                <a:gd name="T91" fmla="*/ 60 h 120"/>
                <a:gd name="T92" fmla="*/ 62 w 78"/>
                <a:gd name="T93" fmla="*/ 43 h 120"/>
                <a:gd name="T94" fmla="*/ 59 w 78"/>
                <a:gd name="T95" fmla="*/ 30 h 120"/>
                <a:gd name="T96" fmla="*/ 55 w 78"/>
                <a:gd name="T97" fmla="*/ 21 h 120"/>
                <a:gd name="T98" fmla="*/ 50 w 78"/>
                <a:gd name="T99" fmla="*/ 15 h 120"/>
                <a:gd name="T100" fmla="*/ 45 w 78"/>
                <a:gd name="T101" fmla="*/ 13 h 120"/>
                <a:gd name="T102" fmla="*/ 39 w 78"/>
                <a:gd name="T103" fmla="*/ 11 h 120"/>
                <a:gd name="T104" fmla="*/ 32 w 78"/>
                <a:gd name="T105" fmla="*/ 13 h 120"/>
                <a:gd name="T106" fmla="*/ 27 w 78"/>
                <a:gd name="T107" fmla="*/ 15 h 120"/>
                <a:gd name="T108" fmla="*/ 22 w 78"/>
                <a:gd name="T109" fmla="*/ 20 h 120"/>
                <a:gd name="T110" fmla="*/ 19 w 78"/>
                <a:gd name="T111" fmla="*/ 28 h 120"/>
                <a:gd name="T112" fmla="*/ 16 w 78"/>
                <a:gd name="T113" fmla="*/ 43 h 120"/>
                <a:gd name="T114" fmla="*/ 14 w 78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0">
                  <a:moveTo>
                    <a:pt x="0" y="60"/>
                  </a:moveTo>
                  <a:lnTo>
                    <a:pt x="2" y="40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7" y="5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3" y="10"/>
                  </a:lnTo>
                  <a:lnTo>
                    <a:pt x="68" y="14"/>
                  </a:lnTo>
                  <a:lnTo>
                    <a:pt x="72" y="21"/>
                  </a:lnTo>
                  <a:lnTo>
                    <a:pt x="75" y="31"/>
                  </a:lnTo>
                  <a:lnTo>
                    <a:pt x="76" y="44"/>
                  </a:lnTo>
                  <a:lnTo>
                    <a:pt x="78" y="60"/>
                  </a:lnTo>
                  <a:lnTo>
                    <a:pt x="76" y="79"/>
                  </a:lnTo>
                  <a:lnTo>
                    <a:pt x="74" y="93"/>
                  </a:lnTo>
                  <a:lnTo>
                    <a:pt x="69" y="102"/>
                  </a:lnTo>
                  <a:lnTo>
                    <a:pt x="65" y="107"/>
                  </a:lnTo>
                  <a:lnTo>
                    <a:pt x="61" y="113"/>
                  </a:lnTo>
                  <a:lnTo>
                    <a:pt x="53" y="117"/>
                  </a:lnTo>
                  <a:lnTo>
                    <a:pt x="46" y="119"/>
                  </a:lnTo>
                  <a:lnTo>
                    <a:pt x="39" y="120"/>
                  </a:lnTo>
                  <a:lnTo>
                    <a:pt x="23" y="117"/>
                  </a:lnTo>
                  <a:lnTo>
                    <a:pt x="12" y="107"/>
                  </a:lnTo>
                  <a:lnTo>
                    <a:pt x="4" y="96"/>
                  </a:lnTo>
                  <a:lnTo>
                    <a:pt x="2" y="80"/>
                  </a:lnTo>
                  <a:lnTo>
                    <a:pt x="0" y="60"/>
                  </a:lnTo>
                  <a:close/>
                  <a:moveTo>
                    <a:pt x="14" y="60"/>
                  </a:moveTo>
                  <a:lnTo>
                    <a:pt x="16" y="77"/>
                  </a:lnTo>
                  <a:lnTo>
                    <a:pt x="17" y="90"/>
                  </a:lnTo>
                  <a:lnTo>
                    <a:pt x="22" y="99"/>
                  </a:lnTo>
                  <a:lnTo>
                    <a:pt x="26" y="103"/>
                  </a:lnTo>
                  <a:lnTo>
                    <a:pt x="29" y="106"/>
                  </a:lnTo>
                  <a:lnTo>
                    <a:pt x="33" y="107"/>
                  </a:lnTo>
                  <a:lnTo>
                    <a:pt x="39" y="107"/>
                  </a:lnTo>
                  <a:lnTo>
                    <a:pt x="45" y="107"/>
                  </a:lnTo>
                  <a:lnTo>
                    <a:pt x="50" y="103"/>
                  </a:lnTo>
                  <a:lnTo>
                    <a:pt x="55" y="99"/>
                  </a:lnTo>
                  <a:lnTo>
                    <a:pt x="59" y="90"/>
                  </a:lnTo>
                  <a:lnTo>
                    <a:pt x="62" y="77"/>
                  </a:lnTo>
                  <a:lnTo>
                    <a:pt x="62" y="60"/>
                  </a:lnTo>
                  <a:lnTo>
                    <a:pt x="62" y="43"/>
                  </a:lnTo>
                  <a:lnTo>
                    <a:pt x="59" y="30"/>
                  </a:lnTo>
                  <a:lnTo>
                    <a:pt x="55" y="21"/>
                  </a:lnTo>
                  <a:lnTo>
                    <a:pt x="50" y="15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2" y="13"/>
                  </a:lnTo>
                  <a:lnTo>
                    <a:pt x="27" y="15"/>
                  </a:lnTo>
                  <a:lnTo>
                    <a:pt x="22" y="20"/>
                  </a:lnTo>
                  <a:lnTo>
                    <a:pt x="19" y="28"/>
                  </a:lnTo>
                  <a:lnTo>
                    <a:pt x="16" y="43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4353260" y="4102074"/>
              <a:ext cx="54536" cy="85139"/>
            </a:xfrm>
            <a:custGeom>
              <a:avLst/>
              <a:gdLst>
                <a:gd name="T0" fmla="*/ 0 w 78"/>
                <a:gd name="T1" fmla="*/ 60 h 120"/>
                <a:gd name="T2" fmla="*/ 2 w 78"/>
                <a:gd name="T3" fmla="*/ 40 h 120"/>
                <a:gd name="T4" fmla="*/ 5 w 78"/>
                <a:gd name="T5" fmla="*/ 25 h 120"/>
                <a:gd name="T6" fmla="*/ 7 w 78"/>
                <a:gd name="T7" fmla="*/ 18 h 120"/>
                <a:gd name="T8" fmla="*/ 12 w 78"/>
                <a:gd name="T9" fmla="*/ 11 h 120"/>
                <a:gd name="T10" fmla="*/ 18 w 78"/>
                <a:gd name="T11" fmla="*/ 5 h 120"/>
                <a:gd name="T12" fmla="*/ 23 w 78"/>
                <a:gd name="T13" fmla="*/ 2 h 120"/>
                <a:gd name="T14" fmla="*/ 31 w 78"/>
                <a:gd name="T15" fmla="*/ 0 h 120"/>
                <a:gd name="T16" fmla="*/ 39 w 78"/>
                <a:gd name="T17" fmla="*/ 0 h 120"/>
                <a:gd name="T18" fmla="*/ 45 w 78"/>
                <a:gd name="T19" fmla="*/ 0 h 120"/>
                <a:gd name="T20" fmla="*/ 51 w 78"/>
                <a:gd name="T21" fmla="*/ 1 h 120"/>
                <a:gd name="T22" fmla="*/ 55 w 78"/>
                <a:gd name="T23" fmla="*/ 2 h 120"/>
                <a:gd name="T24" fmla="*/ 61 w 78"/>
                <a:gd name="T25" fmla="*/ 5 h 120"/>
                <a:gd name="T26" fmla="*/ 64 w 78"/>
                <a:gd name="T27" fmla="*/ 10 h 120"/>
                <a:gd name="T28" fmla="*/ 68 w 78"/>
                <a:gd name="T29" fmla="*/ 14 h 120"/>
                <a:gd name="T30" fmla="*/ 72 w 78"/>
                <a:gd name="T31" fmla="*/ 21 h 120"/>
                <a:gd name="T32" fmla="*/ 75 w 78"/>
                <a:gd name="T33" fmla="*/ 31 h 120"/>
                <a:gd name="T34" fmla="*/ 77 w 78"/>
                <a:gd name="T35" fmla="*/ 44 h 120"/>
                <a:gd name="T36" fmla="*/ 78 w 78"/>
                <a:gd name="T37" fmla="*/ 60 h 120"/>
                <a:gd name="T38" fmla="*/ 77 w 78"/>
                <a:gd name="T39" fmla="*/ 79 h 120"/>
                <a:gd name="T40" fmla="*/ 74 w 78"/>
                <a:gd name="T41" fmla="*/ 93 h 120"/>
                <a:gd name="T42" fmla="*/ 69 w 78"/>
                <a:gd name="T43" fmla="*/ 102 h 120"/>
                <a:gd name="T44" fmla="*/ 65 w 78"/>
                <a:gd name="T45" fmla="*/ 107 h 120"/>
                <a:gd name="T46" fmla="*/ 61 w 78"/>
                <a:gd name="T47" fmla="*/ 113 h 120"/>
                <a:gd name="T48" fmla="*/ 54 w 78"/>
                <a:gd name="T49" fmla="*/ 117 h 120"/>
                <a:gd name="T50" fmla="*/ 46 w 78"/>
                <a:gd name="T51" fmla="*/ 119 h 120"/>
                <a:gd name="T52" fmla="*/ 39 w 78"/>
                <a:gd name="T53" fmla="*/ 120 h 120"/>
                <a:gd name="T54" fmla="*/ 23 w 78"/>
                <a:gd name="T55" fmla="*/ 117 h 120"/>
                <a:gd name="T56" fmla="*/ 12 w 78"/>
                <a:gd name="T57" fmla="*/ 107 h 120"/>
                <a:gd name="T58" fmla="*/ 5 w 78"/>
                <a:gd name="T59" fmla="*/ 96 h 120"/>
                <a:gd name="T60" fmla="*/ 2 w 78"/>
                <a:gd name="T61" fmla="*/ 80 h 120"/>
                <a:gd name="T62" fmla="*/ 0 w 78"/>
                <a:gd name="T63" fmla="*/ 60 h 120"/>
                <a:gd name="T64" fmla="*/ 15 w 78"/>
                <a:gd name="T65" fmla="*/ 60 h 120"/>
                <a:gd name="T66" fmla="*/ 16 w 78"/>
                <a:gd name="T67" fmla="*/ 77 h 120"/>
                <a:gd name="T68" fmla="*/ 18 w 78"/>
                <a:gd name="T69" fmla="*/ 90 h 120"/>
                <a:gd name="T70" fmla="*/ 22 w 78"/>
                <a:gd name="T71" fmla="*/ 99 h 120"/>
                <a:gd name="T72" fmla="*/ 26 w 78"/>
                <a:gd name="T73" fmla="*/ 103 h 120"/>
                <a:gd name="T74" fmla="*/ 29 w 78"/>
                <a:gd name="T75" fmla="*/ 106 h 120"/>
                <a:gd name="T76" fmla="*/ 33 w 78"/>
                <a:gd name="T77" fmla="*/ 107 h 120"/>
                <a:gd name="T78" fmla="*/ 39 w 78"/>
                <a:gd name="T79" fmla="*/ 107 h 120"/>
                <a:gd name="T80" fmla="*/ 45 w 78"/>
                <a:gd name="T81" fmla="*/ 107 h 120"/>
                <a:gd name="T82" fmla="*/ 51 w 78"/>
                <a:gd name="T83" fmla="*/ 103 h 120"/>
                <a:gd name="T84" fmla="*/ 55 w 78"/>
                <a:gd name="T85" fmla="*/ 99 h 120"/>
                <a:gd name="T86" fmla="*/ 59 w 78"/>
                <a:gd name="T87" fmla="*/ 90 h 120"/>
                <a:gd name="T88" fmla="*/ 62 w 78"/>
                <a:gd name="T89" fmla="*/ 77 h 120"/>
                <a:gd name="T90" fmla="*/ 62 w 78"/>
                <a:gd name="T91" fmla="*/ 60 h 120"/>
                <a:gd name="T92" fmla="*/ 62 w 78"/>
                <a:gd name="T93" fmla="*/ 43 h 120"/>
                <a:gd name="T94" fmla="*/ 59 w 78"/>
                <a:gd name="T95" fmla="*/ 30 h 120"/>
                <a:gd name="T96" fmla="*/ 55 w 78"/>
                <a:gd name="T97" fmla="*/ 21 h 120"/>
                <a:gd name="T98" fmla="*/ 51 w 78"/>
                <a:gd name="T99" fmla="*/ 15 h 120"/>
                <a:gd name="T100" fmla="*/ 45 w 78"/>
                <a:gd name="T101" fmla="*/ 13 h 120"/>
                <a:gd name="T102" fmla="*/ 39 w 78"/>
                <a:gd name="T103" fmla="*/ 11 h 120"/>
                <a:gd name="T104" fmla="*/ 32 w 78"/>
                <a:gd name="T105" fmla="*/ 13 h 120"/>
                <a:gd name="T106" fmla="*/ 28 w 78"/>
                <a:gd name="T107" fmla="*/ 15 h 120"/>
                <a:gd name="T108" fmla="*/ 22 w 78"/>
                <a:gd name="T109" fmla="*/ 20 h 120"/>
                <a:gd name="T110" fmla="*/ 19 w 78"/>
                <a:gd name="T111" fmla="*/ 28 h 120"/>
                <a:gd name="T112" fmla="*/ 16 w 78"/>
                <a:gd name="T113" fmla="*/ 43 h 120"/>
                <a:gd name="T114" fmla="*/ 15 w 78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0">
                  <a:moveTo>
                    <a:pt x="0" y="60"/>
                  </a:moveTo>
                  <a:lnTo>
                    <a:pt x="2" y="40"/>
                  </a:lnTo>
                  <a:lnTo>
                    <a:pt x="5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4" y="10"/>
                  </a:lnTo>
                  <a:lnTo>
                    <a:pt x="68" y="14"/>
                  </a:lnTo>
                  <a:lnTo>
                    <a:pt x="72" y="21"/>
                  </a:lnTo>
                  <a:lnTo>
                    <a:pt x="75" y="31"/>
                  </a:lnTo>
                  <a:lnTo>
                    <a:pt x="77" y="44"/>
                  </a:lnTo>
                  <a:lnTo>
                    <a:pt x="78" y="60"/>
                  </a:lnTo>
                  <a:lnTo>
                    <a:pt x="77" y="79"/>
                  </a:lnTo>
                  <a:lnTo>
                    <a:pt x="74" y="93"/>
                  </a:lnTo>
                  <a:lnTo>
                    <a:pt x="69" y="102"/>
                  </a:lnTo>
                  <a:lnTo>
                    <a:pt x="65" y="107"/>
                  </a:lnTo>
                  <a:lnTo>
                    <a:pt x="61" y="113"/>
                  </a:lnTo>
                  <a:lnTo>
                    <a:pt x="54" y="117"/>
                  </a:lnTo>
                  <a:lnTo>
                    <a:pt x="46" y="119"/>
                  </a:lnTo>
                  <a:lnTo>
                    <a:pt x="39" y="120"/>
                  </a:lnTo>
                  <a:lnTo>
                    <a:pt x="23" y="117"/>
                  </a:lnTo>
                  <a:lnTo>
                    <a:pt x="12" y="107"/>
                  </a:lnTo>
                  <a:lnTo>
                    <a:pt x="5" y="96"/>
                  </a:lnTo>
                  <a:lnTo>
                    <a:pt x="2" y="80"/>
                  </a:lnTo>
                  <a:lnTo>
                    <a:pt x="0" y="60"/>
                  </a:lnTo>
                  <a:close/>
                  <a:moveTo>
                    <a:pt x="15" y="60"/>
                  </a:moveTo>
                  <a:lnTo>
                    <a:pt x="16" y="77"/>
                  </a:lnTo>
                  <a:lnTo>
                    <a:pt x="18" y="90"/>
                  </a:lnTo>
                  <a:lnTo>
                    <a:pt x="22" y="99"/>
                  </a:lnTo>
                  <a:lnTo>
                    <a:pt x="26" y="103"/>
                  </a:lnTo>
                  <a:lnTo>
                    <a:pt x="29" y="106"/>
                  </a:lnTo>
                  <a:lnTo>
                    <a:pt x="33" y="107"/>
                  </a:lnTo>
                  <a:lnTo>
                    <a:pt x="39" y="107"/>
                  </a:lnTo>
                  <a:lnTo>
                    <a:pt x="45" y="107"/>
                  </a:lnTo>
                  <a:lnTo>
                    <a:pt x="51" y="103"/>
                  </a:lnTo>
                  <a:lnTo>
                    <a:pt x="55" y="99"/>
                  </a:lnTo>
                  <a:lnTo>
                    <a:pt x="59" y="90"/>
                  </a:lnTo>
                  <a:lnTo>
                    <a:pt x="62" y="77"/>
                  </a:lnTo>
                  <a:lnTo>
                    <a:pt x="62" y="60"/>
                  </a:lnTo>
                  <a:lnTo>
                    <a:pt x="62" y="43"/>
                  </a:lnTo>
                  <a:lnTo>
                    <a:pt x="59" y="30"/>
                  </a:lnTo>
                  <a:lnTo>
                    <a:pt x="55" y="21"/>
                  </a:lnTo>
                  <a:lnTo>
                    <a:pt x="51" y="15"/>
                  </a:lnTo>
                  <a:lnTo>
                    <a:pt x="45" y="13"/>
                  </a:lnTo>
                  <a:lnTo>
                    <a:pt x="39" y="11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2" y="20"/>
                  </a:lnTo>
                  <a:lnTo>
                    <a:pt x="19" y="28"/>
                  </a:lnTo>
                  <a:lnTo>
                    <a:pt x="16" y="4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2668212" y="4090722"/>
              <a:ext cx="57333" cy="83721"/>
            </a:xfrm>
            <a:custGeom>
              <a:avLst/>
              <a:gdLst>
                <a:gd name="T0" fmla="*/ 51 w 82"/>
                <a:gd name="T1" fmla="*/ 118 h 118"/>
                <a:gd name="T2" fmla="*/ 51 w 82"/>
                <a:gd name="T3" fmla="*/ 90 h 118"/>
                <a:gd name="T4" fmla="*/ 0 w 82"/>
                <a:gd name="T5" fmla="*/ 90 h 118"/>
                <a:gd name="T6" fmla="*/ 0 w 82"/>
                <a:gd name="T7" fmla="*/ 76 h 118"/>
                <a:gd name="T8" fmla="*/ 53 w 82"/>
                <a:gd name="T9" fmla="*/ 0 h 118"/>
                <a:gd name="T10" fmla="*/ 65 w 82"/>
                <a:gd name="T11" fmla="*/ 0 h 118"/>
                <a:gd name="T12" fmla="*/ 65 w 82"/>
                <a:gd name="T13" fmla="*/ 76 h 118"/>
                <a:gd name="T14" fmla="*/ 82 w 82"/>
                <a:gd name="T15" fmla="*/ 76 h 118"/>
                <a:gd name="T16" fmla="*/ 82 w 82"/>
                <a:gd name="T17" fmla="*/ 90 h 118"/>
                <a:gd name="T18" fmla="*/ 65 w 82"/>
                <a:gd name="T19" fmla="*/ 90 h 118"/>
                <a:gd name="T20" fmla="*/ 65 w 82"/>
                <a:gd name="T21" fmla="*/ 118 h 118"/>
                <a:gd name="T22" fmla="*/ 51 w 82"/>
                <a:gd name="T23" fmla="*/ 118 h 118"/>
                <a:gd name="T24" fmla="*/ 51 w 82"/>
                <a:gd name="T25" fmla="*/ 76 h 118"/>
                <a:gd name="T26" fmla="*/ 51 w 82"/>
                <a:gd name="T27" fmla="*/ 23 h 118"/>
                <a:gd name="T28" fmla="*/ 13 w 82"/>
                <a:gd name="T29" fmla="*/ 76 h 118"/>
                <a:gd name="T30" fmla="*/ 51 w 82"/>
                <a:gd name="T31" fmla="*/ 7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2" h="118">
                  <a:moveTo>
                    <a:pt x="51" y="118"/>
                  </a:moveTo>
                  <a:lnTo>
                    <a:pt x="51" y="90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53" y="0"/>
                  </a:lnTo>
                  <a:lnTo>
                    <a:pt x="65" y="0"/>
                  </a:lnTo>
                  <a:lnTo>
                    <a:pt x="65" y="76"/>
                  </a:lnTo>
                  <a:lnTo>
                    <a:pt x="82" y="76"/>
                  </a:lnTo>
                  <a:lnTo>
                    <a:pt x="82" y="90"/>
                  </a:lnTo>
                  <a:lnTo>
                    <a:pt x="65" y="90"/>
                  </a:lnTo>
                  <a:lnTo>
                    <a:pt x="65" y="118"/>
                  </a:lnTo>
                  <a:lnTo>
                    <a:pt x="51" y="118"/>
                  </a:lnTo>
                  <a:close/>
                  <a:moveTo>
                    <a:pt x="51" y="76"/>
                  </a:moveTo>
                  <a:lnTo>
                    <a:pt x="51" y="23"/>
                  </a:lnTo>
                  <a:lnTo>
                    <a:pt x="13" y="76"/>
                  </a:lnTo>
                  <a:lnTo>
                    <a:pt x="51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2735334" y="4089302"/>
              <a:ext cx="54536" cy="86558"/>
            </a:xfrm>
            <a:custGeom>
              <a:avLst/>
              <a:gdLst>
                <a:gd name="T0" fmla="*/ 0 w 77"/>
                <a:gd name="T1" fmla="*/ 62 h 122"/>
                <a:gd name="T2" fmla="*/ 1 w 77"/>
                <a:gd name="T3" fmla="*/ 42 h 122"/>
                <a:gd name="T4" fmla="*/ 4 w 77"/>
                <a:gd name="T5" fmla="*/ 28 h 122"/>
                <a:gd name="T6" fmla="*/ 7 w 77"/>
                <a:gd name="T7" fmla="*/ 20 h 122"/>
                <a:gd name="T8" fmla="*/ 11 w 77"/>
                <a:gd name="T9" fmla="*/ 13 h 122"/>
                <a:gd name="T10" fmla="*/ 17 w 77"/>
                <a:gd name="T11" fmla="*/ 8 h 122"/>
                <a:gd name="T12" fmla="*/ 23 w 77"/>
                <a:gd name="T13" fmla="*/ 5 h 122"/>
                <a:gd name="T14" fmla="*/ 30 w 77"/>
                <a:gd name="T15" fmla="*/ 2 h 122"/>
                <a:gd name="T16" fmla="*/ 39 w 77"/>
                <a:gd name="T17" fmla="*/ 0 h 122"/>
                <a:gd name="T18" fmla="*/ 44 w 77"/>
                <a:gd name="T19" fmla="*/ 2 h 122"/>
                <a:gd name="T20" fmla="*/ 50 w 77"/>
                <a:gd name="T21" fmla="*/ 3 h 122"/>
                <a:gd name="T22" fmla="*/ 54 w 77"/>
                <a:gd name="T23" fmla="*/ 5 h 122"/>
                <a:gd name="T24" fmla="*/ 60 w 77"/>
                <a:gd name="T25" fmla="*/ 8 h 122"/>
                <a:gd name="T26" fmla="*/ 63 w 77"/>
                <a:gd name="T27" fmla="*/ 12 h 122"/>
                <a:gd name="T28" fmla="*/ 67 w 77"/>
                <a:gd name="T29" fmla="*/ 16 h 122"/>
                <a:gd name="T30" fmla="*/ 72 w 77"/>
                <a:gd name="T31" fmla="*/ 23 h 122"/>
                <a:gd name="T32" fmla="*/ 75 w 77"/>
                <a:gd name="T33" fmla="*/ 33 h 122"/>
                <a:gd name="T34" fmla="*/ 76 w 77"/>
                <a:gd name="T35" fmla="*/ 46 h 122"/>
                <a:gd name="T36" fmla="*/ 77 w 77"/>
                <a:gd name="T37" fmla="*/ 62 h 122"/>
                <a:gd name="T38" fmla="*/ 76 w 77"/>
                <a:gd name="T39" fmla="*/ 81 h 122"/>
                <a:gd name="T40" fmla="*/ 73 w 77"/>
                <a:gd name="T41" fmla="*/ 95 h 122"/>
                <a:gd name="T42" fmla="*/ 69 w 77"/>
                <a:gd name="T43" fmla="*/ 104 h 122"/>
                <a:gd name="T44" fmla="*/ 64 w 77"/>
                <a:gd name="T45" fmla="*/ 110 h 122"/>
                <a:gd name="T46" fmla="*/ 60 w 77"/>
                <a:gd name="T47" fmla="*/ 115 h 122"/>
                <a:gd name="T48" fmla="*/ 53 w 77"/>
                <a:gd name="T49" fmla="*/ 118 h 122"/>
                <a:gd name="T50" fmla="*/ 46 w 77"/>
                <a:gd name="T51" fmla="*/ 121 h 122"/>
                <a:gd name="T52" fmla="*/ 39 w 77"/>
                <a:gd name="T53" fmla="*/ 122 h 122"/>
                <a:gd name="T54" fmla="*/ 23 w 77"/>
                <a:gd name="T55" fmla="*/ 120 h 122"/>
                <a:gd name="T56" fmla="*/ 11 w 77"/>
                <a:gd name="T57" fmla="*/ 110 h 122"/>
                <a:gd name="T58" fmla="*/ 4 w 77"/>
                <a:gd name="T59" fmla="*/ 98 h 122"/>
                <a:gd name="T60" fmla="*/ 1 w 77"/>
                <a:gd name="T61" fmla="*/ 82 h 122"/>
                <a:gd name="T62" fmla="*/ 0 w 77"/>
                <a:gd name="T63" fmla="*/ 62 h 122"/>
                <a:gd name="T64" fmla="*/ 14 w 77"/>
                <a:gd name="T65" fmla="*/ 62 h 122"/>
                <a:gd name="T66" fmla="*/ 15 w 77"/>
                <a:gd name="T67" fmla="*/ 79 h 122"/>
                <a:gd name="T68" fmla="*/ 17 w 77"/>
                <a:gd name="T69" fmla="*/ 92 h 122"/>
                <a:gd name="T70" fmla="*/ 21 w 77"/>
                <a:gd name="T71" fmla="*/ 101 h 122"/>
                <a:gd name="T72" fmla="*/ 26 w 77"/>
                <a:gd name="T73" fmla="*/ 105 h 122"/>
                <a:gd name="T74" fmla="*/ 28 w 77"/>
                <a:gd name="T75" fmla="*/ 108 h 122"/>
                <a:gd name="T76" fmla="*/ 33 w 77"/>
                <a:gd name="T77" fmla="*/ 110 h 122"/>
                <a:gd name="T78" fmla="*/ 39 w 77"/>
                <a:gd name="T79" fmla="*/ 110 h 122"/>
                <a:gd name="T80" fmla="*/ 44 w 77"/>
                <a:gd name="T81" fmla="*/ 110 h 122"/>
                <a:gd name="T82" fmla="*/ 50 w 77"/>
                <a:gd name="T83" fmla="*/ 105 h 122"/>
                <a:gd name="T84" fmla="*/ 54 w 77"/>
                <a:gd name="T85" fmla="*/ 101 h 122"/>
                <a:gd name="T86" fmla="*/ 59 w 77"/>
                <a:gd name="T87" fmla="*/ 92 h 122"/>
                <a:gd name="T88" fmla="*/ 62 w 77"/>
                <a:gd name="T89" fmla="*/ 79 h 122"/>
                <a:gd name="T90" fmla="*/ 62 w 77"/>
                <a:gd name="T91" fmla="*/ 62 h 122"/>
                <a:gd name="T92" fmla="*/ 62 w 77"/>
                <a:gd name="T93" fmla="*/ 45 h 122"/>
                <a:gd name="T94" fmla="*/ 59 w 77"/>
                <a:gd name="T95" fmla="*/ 32 h 122"/>
                <a:gd name="T96" fmla="*/ 54 w 77"/>
                <a:gd name="T97" fmla="*/ 23 h 122"/>
                <a:gd name="T98" fmla="*/ 50 w 77"/>
                <a:gd name="T99" fmla="*/ 18 h 122"/>
                <a:gd name="T100" fmla="*/ 44 w 77"/>
                <a:gd name="T101" fmla="*/ 15 h 122"/>
                <a:gd name="T102" fmla="*/ 39 w 77"/>
                <a:gd name="T103" fmla="*/ 13 h 122"/>
                <a:gd name="T104" fmla="*/ 31 w 77"/>
                <a:gd name="T105" fmla="*/ 15 h 122"/>
                <a:gd name="T106" fmla="*/ 27 w 77"/>
                <a:gd name="T107" fmla="*/ 16 h 122"/>
                <a:gd name="T108" fmla="*/ 21 w 77"/>
                <a:gd name="T109" fmla="*/ 22 h 122"/>
                <a:gd name="T110" fmla="*/ 18 w 77"/>
                <a:gd name="T111" fmla="*/ 31 h 122"/>
                <a:gd name="T112" fmla="*/ 15 w 77"/>
                <a:gd name="T113" fmla="*/ 45 h 122"/>
                <a:gd name="T114" fmla="*/ 14 w 77"/>
                <a:gd name="T11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22">
                  <a:moveTo>
                    <a:pt x="0" y="62"/>
                  </a:moveTo>
                  <a:lnTo>
                    <a:pt x="1" y="42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1" y="13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4" y="2"/>
                  </a:lnTo>
                  <a:lnTo>
                    <a:pt x="50" y="3"/>
                  </a:lnTo>
                  <a:lnTo>
                    <a:pt x="54" y="5"/>
                  </a:lnTo>
                  <a:lnTo>
                    <a:pt x="60" y="8"/>
                  </a:lnTo>
                  <a:lnTo>
                    <a:pt x="63" y="12"/>
                  </a:lnTo>
                  <a:lnTo>
                    <a:pt x="67" y="16"/>
                  </a:lnTo>
                  <a:lnTo>
                    <a:pt x="72" y="23"/>
                  </a:lnTo>
                  <a:lnTo>
                    <a:pt x="75" y="33"/>
                  </a:lnTo>
                  <a:lnTo>
                    <a:pt x="76" y="46"/>
                  </a:lnTo>
                  <a:lnTo>
                    <a:pt x="77" y="62"/>
                  </a:lnTo>
                  <a:lnTo>
                    <a:pt x="76" y="81"/>
                  </a:lnTo>
                  <a:lnTo>
                    <a:pt x="73" y="95"/>
                  </a:lnTo>
                  <a:lnTo>
                    <a:pt x="69" y="104"/>
                  </a:lnTo>
                  <a:lnTo>
                    <a:pt x="64" y="110"/>
                  </a:lnTo>
                  <a:lnTo>
                    <a:pt x="60" y="115"/>
                  </a:lnTo>
                  <a:lnTo>
                    <a:pt x="53" y="118"/>
                  </a:lnTo>
                  <a:lnTo>
                    <a:pt x="46" y="121"/>
                  </a:lnTo>
                  <a:lnTo>
                    <a:pt x="39" y="122"/>
                  </a:lnTo>
                  <a:lnTo>
                    <a:pt x="23" y="120"/>
                  </a:lnTo>
                  <a:lnTo>
                    <a:pt x="11" y="110"/>
                  </a:lnTo>
                  <a:lnTo>
                    <a:pt x="4" y="98"/>
                  </a:lnTo>
                  <a:lnTo>
                    <a:pt x="1" y="82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5" y="79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6" y="105"/>
                  </a:lnTo>
                  <a:lnTo>
                    <a:pt x="28" y="108"/>
                  </a:lnTo>
                  <a:lnTo>
                    <a:pt x="33" y="110"/>
                  </a:lnTo>
                  <a:lnTo>
                    <a:pt x="39" y="110"/>
                  </a:lnTo>
                  <a:lnTo>
                    <a:pt x="44" y="110"/>
                  </a:lnTo>
                  <a:lnTo>
                    <a:pt x="50" y="105"/>
                  </a:lnTo>
                  <a:lnTo>
                    <a:pt x="54" y="101"/>
                  </a:lnTo>
                  <a:lnTo>
                    <a:pt x="59" y="92"/>
                  </a:lnTo>
                  <a:lnTo>
                    <a:pt x="62" y="79"/>
                  </a:lnTo>
                  <a:lnTo>
                    <a:pt x="62" y="62"/>
                  </a:lnTo>
                  <a:lnTo>
                    <a:pt x="62" y="45"/>
                  </a:lnTo>
                  <a:lnTo>
                    <a:pt x="59" y="32"/>
                  </a:lnTo>
                  <a:lnTo>
                    <a:pt x="54" y="23"/>
                  </a:lnTo>
                  <a:lnTo>
                    <a:pt x="50" y="18"/>
                  </a:lnTo>
                  <a:lnTo>
                    <a:pt x="44" y="15"/>
                  </a:lnTo>
                  <a:lnTo>
                    <a:pt x="39" y="13"/>
                  </a:lnTo>
                  <a:lnTo>
                    <a:pt x="31" y="15"/>
                  </a:lnTo>
                  <a:lnTo>
                    <a:pt x="27" y="16"/>
                  </a:lnTo>
                  <a:lnTo>
                    <a:pt x="21" y="22"/>
                  </a:lnTo>
                  <a:lnTo>
                    <a:pt x="18" y="31"/>
                  </a:lnTo>
                  <a:lnTo>
                    <a:pt x="15" y="45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2799660" y="4089302"/>
              <a:ext cx="54536" cy="86558"/>
            </a:xfrm>
            <a:custGeom>
              <a:avLst/>
              <a:gdLst>
                <a:gd name="T0" fmla="*/ 0 w 78"/>
                <a:gd name="T1" fmla="*/ 62 h 122"/>
                <a:gd name="T2" fmla="*/ 1 w 78"/>
                <a:gd name="T3" fmla="*/ 42 h 122"/>
                <a:gd name="T4" fmla="*/ 4 w 78"/>
                <a:gd name="T5" fmla="*/ 28 h 122"/>
                <a:gd name="T6" fmla="*/ 7 w 78"/>
                <a:gd name="T7" fmla="*/ 20 h 122"/>
                <a:gd name="T8" fmla="*/ 11 w 78"/>
                <a:gd name="T9" fmla="*/ 13 h 122"/>
                <a:gd name="T10" fmla="*/ 17 w 78"/>
                <a:gd name="T11" fmla="*/ 8 h 122"/>
                <a:gd name="T12" fmla="*/ 23 w 78"/>
                <a:gd name="T13" fmla="*/ 5 h 122"/>
                <a:gd name="T14" fmla="*/ 30 w 78"/>
                <a:gd name="T15" fmla="*/ 2 h 122"/>
                <a:gd name="T16" fmla="*/ 39 w 78"/>
                <a:gd name="T17" fmla="*/ 0 h 122"/>
                <a:gd name="T18" fmla="*/ 45 w 78"/>
                <a:gd name="T19" fmla="*/ 2 h 122"/>
                <a:gd name="T20" fmla="*/ 50 w 78"/>
                <a:gd name="T21" fmla="*/ 3 h 122"/>
                <a:gd name="T22" fmla="*/ 55 w 78"/>
                <a:gd name="T23" fmla="*/ 5 h 122"/>
                <a:gd name="T24" fmla="*/ 60 w 78"/>
                <a:gd name="T25" fmla="*/ 8 h 122"/>
                <a:gd name="T26" fmla="*/ 63 w 78"/>
                <a:gd name="T27" fmla="*/ 12 h 122"/>
                <a:gd name="T28" fmla="*/ 68 w 78"/>
                <a:gd name="T29" fmla="*/ 16 h 122"/>
                <a:gd name="T30" fmla="*/ 72 w 78"/>
                <a:gd name="T31" fmla="*/ 23 h 122"/>
                <a:gd name="T32" fmla="*/ 75 w 78"/>
                <a:gd name="T33" fmla="*/ 33 h 122"/>
                <a:gd name="T34" fmla="*/ 76 w 78"/>
                <a:gd name="T35" fmla="*/ 46 h 122"/>
                <a:gd name="T36" fmla="*/ 78 w 78"/>
                <a:gd name="T37" fmla="*/ 62 h 122"/>
                <a:gd name="T38" fmla="*/ 76 w 78"/>
                <a:gd name="T39" fmla="*/ 81 h 122"/>
                <a:gd name="T40" fmla="*/ 73 w 78"/>
                <a:gd name="T41" fmla="*/ 95 h 122"/>
                <a:gd name="T42" fmla="*/ 69 w 78"/>
                <a:gd name="T43" fmla="*/ 104 h 122"/>
                <a:gd name="T44" fmla="*/ 65 w 78"/>
                <a:gd name="T45" fmla="*/ 110 h 122"/>
                <a:gd name="T46" fmla="*/ 60 w 78"/>
                <a:gd name="T47" fmla="*/ 115 h 122"/>
                <a:gd name="T48" fmla="*/ 53 w 78"/>
                <a:gd name="T49" fmla="*/ 118 h 122"/>
                <a:gd name="T50" fmla="*/ 46 w 78"/>
                <a:gd name="T51" fmla="*/ 121 h 122"/>
                <a:gd name="T52" fmla="*/ 39 w 78"/>
                <a:gd name="T53" fmla="*/ 122 h 122"/>
                <a:gd name="T54" fmla="*/ 23 w 78"/>
                <a:gd name="T55" fmla="*/ 120 h 122"/>
                <a:gd name="T56" fmla="*/ 11 w 78"/>
                <a:gd name="T57" fmla="*/ 110 h 122"/>
                <a:gd name="T58" fmla="*/ 4 w 78"/>
                <a:gd name="T59" fmla="*/ 98 h 122"/>
                <a:gd name="T60" fmla="*/ 1 w 78"/>
                <a:gd name="T61" fmla="*/ 82 h 122"/>
                <a:gd name="T62" fmla="*/ 0 w 78"/>
                <a:gd name="T63" fmla="*/ 62 h 122"/>
                <a:gd name="T64" fmla="*/ 14 w 78"/>
                <a:gd name="T65" fmla="*/ 62 h 122"/>
                <a:gd name="T66" fmla="*/ 16 w 78"/>
                <a:gd name="T67" fmla="*/ 79 h 122"/>
                <a:gd name="T68" fmla="*/ 17 w 78"/>
                <a:gd name="T69" fmla="*/ 92 h 122"/>
                <a:gd name="T70" fmla="*/ 21 w 78"/>
                <a:gd name="T71" fmla="*/ 101 h 122"/>
                <a:gd name="T72" fmla="*/ 26 w 78"/>
                <a:gd name="T73" fmla="*/ 105 h 122"/>
                <a:gd name="T74" fmla="*/ 29 w 78"/>
                <a:gd name="T75" fmla="*/ 108 h 122"/>
                <a:gd name="T76" fmla="*/ 33 w 78"/>
                <a:gd name="T77" fmla="*/ 110 h 122"/>
                <a:gd name="T78" fmla="*/ 39 w 78"/>
                <a:gd name="T79" fmla="*/ 110 h 122"/>
                <a:gd name="T80" fmla="*/ 45 w 78"/>
                <a:gd name="T81" fmla="*/ 110 h 122"/>
                <a:gd name="T82" fmla="*/ 50 w 78"/>
                <a:gd name="T83" fmla="*/ 105 h 122"/>
                <a:gd name="T84" fmla="*/ 55 w 78"/>
                <a:gd name="T85" fmla="*/ 101 h 122"/>
                <a:gd name="T86" fmla="*/ 59 w 78"/>
                <a:gd name="T87" fmla="*/ 92 h 122"/>
                <a:gd name="T88" fmla="*/ 62 w 78"/>
                <a:gd name="T89" fmla="*/ 79 h 122"/>
                <a:gd name="T90" fmla="*/ 62 w 78"/>
                <a:gd name="T91" fmla="*/ 62 h 122"/>
                <a:gd name="T92" fmla="*/ 62 w 78"/>
                <a:gd name="T93" fmla="*/ 45 h 122"/>
                <a:gd name="T94" fmla="*/ 59 w 78"/>
                <a:gd name="T95" fmla="*/ 32 h 122"/>
                <a:gd name="T96" fmla="*/ 55 w 78"/>
                <a:gd name="T97" fmla="*/ 23 h 122"/>
                <a:gd name="T98" fmla="*/ 50 w 78"/>
                <a:gd name="T99" fmla="*/ 18 h 122"/>
                <a:gd name="T100" fmla="*/ 45 w 78"/>
                <a:gd name="T101" fmla="*/ 15 h 122"/>
                <a:gd name="T102" fmla="*/ 39 w 78"/>
                <a:gd name="T103" fmla="*/ 13 h 122"/>
                <a:gd name="T104" fmla="*/ 32 w 78"/>
                <a:gd name="T105" fmla="*/ 15 h 122"/>
                <a:gd name="T106" fmla="*/ 27 w 78"/>
                <a:gd name="T107" fmla="*/ 16 h 122"/>
                <a:gd name="T108" fmla="*/ 21 w 78"/>
                <a:gd name="T109" fmla="*/ 22 h 122"/>
                <a:gd name="T110" fmla="*/ 19 w 78"/>
                <a:gd name="T111" fmla="*/ 31 h 122"/>
                <a:gd name="T112" fmla="*/ 16 w 78"/>
                <a:gd name="T113" fmla="*/ 45 h 122"/>
                <a:gd name="T114" fmla="*/ 14 w 78"/>
                <a:gd name="T115" fmla="*/ 6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2">
                  <a:moveTo>
                    <a:pt x="0" y="62"/>
                  </a:moveTo>
                  <a:lnTo>
                    <a:pt x="1" y="42"/>
                  </a:lnTo>
                  <a:lnTo>
                    <a:pt x="4" y="28"/>
                  </a:lnTo>
                  <a:lnTo>
                    <a:pt x="7" y="20"/>
                  </a:lnTo>
                  <a:lnTo>
                    <a:pt x="11" y="13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5" y="2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60" y="8"/>
                  </a:lnTo>
                  <a:lnTo>
                    <a:pt x="63" y="12"/>
                  </a:lnTo>
                  <a:lnTo>
                    <a:pt x="68" y="16"/>
                  </a:lnTo>
                  <a:lnTo>
                    <a:pt x="72" y="23"/>
                  </a:lnTo>
                  <a:lnTo>
                    <a:pt x="75" y="33"/>
                  </a:lnTo>
                  <a:lnTo>
                    <a:pt x="76" y="46"/>
                  </a:lnTo>
                  <a:lnTo>
                    <a:pt x="78" y="62"/>
                  </a:lnTo>
                  <a:lnTo>
                    <a:pt x="76" y="81"/>
                  </a:lnTo>
                  <a:lnTo>
                    <a:pt x="73" y="95"/>
                  </a:lnTo>
                  <a:lnTo>
                    <a:pt x="69" y="104"/>
                  </a:lnTo>
                  <a:lnTo>
                    <a:pt x="65" y="110"/>
                  </a:lnTo>
                  <a:lnTo>
                    <a:pt x="60" y="115"/>
                  </a:lnTo>
                  <a:lnTo>
                    <a:pt x="53" y="118"/>
                  </a:lnTo>
                  <a:lnTo>
                    <a:pt x="46" y="121"/>
                  </a:lnTo>
                  <a:lnTo>
                    <a:pt x="39" y="122"/>
                  </a:lnTo>
                  <a:lnTo>
                    <a:pt x="23" y="120"/>
                  </a:lnTo>
                  <a:lnTo>
                    <a:pt x="11" y="110"/>
                  </a:lnTo>
                  <a:lnTo>
                    <a:pt x="4" y="98"/>
                  </a:lnTo>
                  <a:lnTo>
                    <a:pt x="1" y="82"/>
                  </a:lnTo>
                  <a:lnTo>
                    <a:pt x="0" y="62"/>
                  </a:lnTo>
                  <a:close/>
                  <a:moveTo>
                    <a:pt x="14" y="62"/>
                  </a:moveTo>
                  <a:lnTo>
                    <a:pt x="16" y="79"/>
                  </a:lnTo>
                  <a:lnTo>
                    <a:pt x="17" y="92"/>
                  </a:lnTo>
                  <a:lnTo>
                    <a:pt x="21" y="101"/>
                  </a:lnTo>
                  <a:lnTo>
                    <a:pt x="26" y="105"/>
                  </a:lnTo>
                  <a:lnTo>
                    <a:pt x="29" y="108"/>
                  </a:lnTo>
                  <a:lnTo>
                    <a:pt x="33" y="110"/>
                  </a:lnTo>
                  <a:lnTo>
                    <a:pt x="39" y="110"/>
                  </a:lnTo>
                  <a:lnTo>
                    <a:pt x="45" y="110"/>
                  </a:lnTo>
                  <a:lnTo>
                    <a:pt x="50" y="105"/>
                  </a:lnTo>
                  <a:lnTo>
                    <a:pt x="55" y="101"/>
                  </a:lnTo>
                  <a:lnTo>
                    <a:pt x="59" y="92"/>
                  </a:lnTo>
                  <a:lnTo>
                    <a:pt x="62" y="79"/>
                  </a:lnTo>
                  <a:lnTo>
                    <a:pt x="62" y="62"/>
                  </a:lnTo>
                  <a:lnTo>
                    <a:pt x="62" y="45"/>
                  </a:lnTo>
                  <a:lnTo>
                    <a:pt x="59" y="32"/>
                  </a:lnTo>
                  <a:lnTo>
                    <a:pt x="55" y="23"/>
                  </a:lnTo>
                  <a:lnTo>
                    <a:pt x="50" y="18"/>
                  </a:lnTo>
                  <a:lnTo>
                    <a:pt x="45" y="15"/>
                  </a:lnTo>
                  <a:lnTo>
                    <a:pt x="39" y="13"/>
                  </a:lnTo>
                  <a:lnTo>
                    <a:pt x="32" y="15"/>
                  </a:lnTo>
                  <a:lnTo>
                    <a:pt x="27" y="16"/>
                  </a:lnTo>
                  <a:lnTo>
                    <a:pt x="21" y="22"/>
                  </a:lnTo>
                  <a:lnTo>
                    <a:pt x="19" y="31"/>
                  </a:lnTo>
                  <a:lnTo>
                    <a:pt x="16" y="45"/>
                  </a:lnTo>
                  <a:lnTo>
                    <a:pt x="14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429088" y="4093560"/>
              <a:ext cx="54536" cy="85139"/>
            </a:xfrm>
            <a:custGeom>
              <a:avLst/>
              <a:gdLst>
                <a:gd name="T0" fmla="*/ 0 w 78"/>
                <a:gd name="T1" fmla="*/ 86 h 119"/>
                <a:gd name="T2" fmla="*/ 15 w 78"/>
                <a:gd name="T3" fmla="*/ 85 h 119"/>
                <a:gd name="T4" fmla="*/ 16 w 78"/>
                <a:gd name="T5" fmla="*/ 92 h 119"/>
                <a:gd name="T6" fmla="*/ 19 w 78"/>
                <a:gd name="T7" fmla="*/ 98 h 119"/>
                <a:gd name="T8" fmla="*/ 23 w 78"/>
                <a:gd name="T9" fmla="*/ 102 h 119"/>
                <a:gd name="T10" fmla="*/ 28 w 78"/>
                <a:gd name="T11" fmla="*/ 105 h 119"/>
                <a:gd name="T12" fmla="*/ 32 w 78"/>
                <a:gd name="T13" fmla="*/ 106 h 119"/>
                <a:gd name="T14" fmla="*/ 38 w 78"/>
                <a:gd name="T15" fmla="*/ 108 h 119"/>
                <a:gd name="T16" fmla="*/ 45 w 78"/>
                <a:gd name="T17" fmla="*/ 106 h 119"/>
                <a:gd name="T18" fmla="*/ 51 w 78"/>
                <a:gd name="T19" fmla="*/ 104 h 119"/>
                <a:gd name="T20" fmla="*/ 55 w 78"/>
                <a:gd name="T21" fmla="*/ 99 h 119"/>
                <a:gd name="T22" fmla="*/ 59 w 78"/>
                <a:gd name="T23" fmla="*/ 93 h 119"/>
                <a:gd name="T24" fmla="*/ 62 w 78"/>
                <a:gd name="T25" fmla="*/ 86 h 119"/>
                <a:gd name="T26" fmla="*/ 64 w 78"/>
                <a:gd name="T27" fmla="*/ 78 h 119"/>
                <a:gd name="T28" fmla="*/ 62 w 78"/>
                <a:gd name="T29" fmla="*/ 70 h 119"/>
                <a:gd name="T30" fmla="*/ 59 w 78"/>
                <a:gd name="T31" fmla="*/ 65 h 119"/>
                <a:gd name="T32" fmla="*/ 56 w 78"/>
                <a:gd name="T33" fmla="*/ 59 h 119"/>
                <a:gd name="T34" fmla="*/ 51 w 78"/>
                <a:gd name="T35" fmla="*/ 55 h 119"/>
                <a:gd name="T36" fmla="*/ 45 w 78"/>
                <a:gd name="T37" fmla="*/ 52 h 119"/>
                <a:gd name="T38" fmla="*/ 38 w 78"/>
                <a:gd name="T39" fmla="*/ 52 h 119"/>
                <a:gd name="T40" fmla="*/ 31 w 78"/>
                <a:gd name="T41" fmla="*/ 52 h 119"/>
                <a:gd name="T42" fmla="*/ 25 w 78"/>
                <a:gd name="T43" fmla="*/ 55 h 119"/>
                <a:gd name="T44" fmla="*/ 20 w 78"/>
                <a:gd name="T45" fmla="*/ 59 h 119"/>
                <a:gd name="T46" fmla="*/ 16 w 78"/>
                <a:gd name="T47" fmla="*/ 63 h 119"/>
                <a:gd name="T48" fmla="*/ 2 w 78"/>
                <a:gd name="T49" fmla="*/ 62 h 119"/>
                <a:gd name="T50" fmla="*/ 13 w 78"/>
                <a:gd name="T51" fmla="*/ 0 h 119"/>
                <a:gd name="T52" fmla="*/ 72 w 78"/>
                <a:gd name="T53" fmla="*/ 0 h 119"/>
                <a:gd name="T54" fmla="*/ 72 w 78"/>
                <a:gd name="T55" fmla="*/ 14 h 119"/>
                <a:gd name="T56" fmla="*/ 26 w 78"/>
                <a:gd name="T57" fmla="*/ 14 h 119"/>
                <a:gd name="T58" fmla="*/ 19 w 78"/>
                <a:gd name="T59" fmla="*/ 46 h 119"/>
                <a:gd name="T60" fmla="*/ 26 w 78"/>
                <a:gd name="T61" fmla="*/ 42 h 119"/>
                <a:gd name="T62" fmla="*/ 33 w 78"/>
                <a:gd name="T63" fmla="*/ 39 h 119"/>
                <a:gd name="T64" fmla="*/ 42 w 78"/>
                <a:gd name="T65" fmla="*/ 39 h 119"/>
                <a:gd name="T66" fmla="*/ 56 w 78"/>
                <a:gd name="T67" fmla="*/ 42 h 119"/>
                <a:gd name="T68" fmla="*/ 68 w 78"/>
                <a:gd name="T69" fmla="*/ 49 h 119"/>
                <a:gd name="T70" fmla="*/ 75 w 78"/>
                <a:gd name="T71" fmla="*/ 62 h 119"/>
                <a:gd name="T72" fmla="*/ 78 w 78"/>
                <a:gd name="T73" fmla="*/ 76 h 119"/>
                <a:gd name="T74" fmla="*/ 77 w 78"/>
                <a:gd name="T75" fmla="*/ 92 h 119"/>
                <a:gd name="T76" fmla="*/ 69 w 78"/>
                <a:gd name="T77" fmla="*/ 105 h 119"/>
                <a:gd name="T78" fmla="*/ 55 w 78"/>
                <a:gd name="T79" fmla="*/ 115 h 119"/>
                <a:gd name="T80" fmla="*/ 38 w 78"/>
                <a:gd name="T81" fmla="*/ 119 h 119"/>
                <a:gd name="T82" fmla="*/ 23 w 78"/>
                <a:gd name="T83" fmla="*/ 116 h 119"/>
                <a:gd name="T84" fmla="*/ 12 w 78"/>
                <a:gd name="T85" fmla="*/ 111 h 119"/>
                <a:gd name="T86" fmla="*/ 3 w 78"/>
                <a:gd name="T87" fmla="*/ 99 h 119"/>
                <a:gd name="T88" fmla="*/ 0 w 78"/>
                <a:gd name="T89" fmla="*/ 8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119">
                  <a:moveTo>
                    <a:pt x="0" y="86"/>
                  </a:moveTo>
                  <a:lnTo>
                    <a:pt x="15" y="85"/>
                  </a:lnTo>
                  <a:lnTo>
                    <a:pt x="16" y="92"/>
                  </a:lnTo>
                  <a:lnTo>
                    <a:pt x="19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2" y="106"/>
                  </a:lnTo>
                  <a:lnTo>
                    <a:pt x="38" y="108"/>
                  </a:lnTo>
                  <a:lnTo>
                    <a:pt x="45" y="106"/>
                  </a:lnTo>
                  <a:lnTo>
                    <a:pt x="51" y="104"/>
                  </a:lnTo>
                  <a:lnTo>
                    <a:pt x="55" y="99"/>
                  </a:lnTo>
                  <a:lnTo>
                    <a:pt x="59" y="93"/>
                  </a:lnTo>
                  <a:lnTo>
                    <a:pt x="62" y="86"/>
                  </a:lnTo>
                  <a:lnTo>
                    <a:pt x="64" y="78"/>
                  </a:lnTo>
                  <a:lnTo>
                    <a:pt x="62" y="70"/>
                  </a:lnTo>
                  <a:lnTo>
                    <a:pt x="59" y="65"/>
                  </a:lnTo>
                  <a:lnTo>
                    <a:pt x="56" y="59"/>
                  </a:lnTo>
                  <a:lnTo>
                    <a:pt x="51" y="55"/>
                  </a:lnTo>
                  <a:lnTo>
                    <a:pt x="45" y="52"/>
                  </a:lnTo>
                  <a:lnTo>
                    <a:pt x="38" y="52"/>
                  </a:lnTo>
                  <a:lnTo>
                    <a:pt x="31" y="52"/>
                  </a:lnTo>
                  <a:lnTo>
                    <a:pt x="25" y="55"/>
                  </a:lnTo>
                  <a:lnTo>
                    <a:pt x="20" y="59"/>
                  </a:lnTo>
                  <a:lnTo>
                    <a:pt x="16" y="63"/>
                  </a:lnTo>
                  <a:lnTo>
                    <a:pt x="2" y="62"/>
                  </a:lnTo>
                  <a:lnTo>
                    <a:pt x="13" y="0"/>
                  </a:lnTo>
                  <a:lnTo>
                    <a:pt x="72" y="0"/>
                  </a:lnTo>
                  <a:lnTo>
                    <a:pt x="72" y="14"/>
                  </a:lnTo>
                  <a:lnTo>
                    <a:pt x="26" y="14"/>
                  </a:lnTo>
                  <a:lnTo>
                    <a:pt x="19" y="46"/>
                  </a:lnTo>
                  <a:lnTo>
                    <a:pt x="26" y="42"/>
                  </a:lnTo>
                  <a:lnTo>
                    <a:pt x="33" y="39"/>
                  </a:lnTo>
                  <a:lnTo>
                    <a:pt x="42" y="39"/>
                  </a:lnTo>
                  <a:lnTo>
                    <a:pt x="56" y="42"/>
                  </a:lnTo>
                  <a:lnTo>
                    <a:pt x="68" y="49"/>
                  </a:lnTo>
                  <a:lnTo>
                    <a:pt x="75" y="62"/>
                  </a:lnTo>
                  <a:lnTo>
                    <a:pt x="78" y="76"/>
                  </a:lnTo>
                  <a:lnTo>
                    <a:pt x="77" y="92"/>
                  </a:lnTo>
                  <a:lnTo>
                    <a:pt x="69" y="105"/>
                  </a:lnTo>
                  <a:lnTo>
                    <a:pt x="55" y="115"/>
                  </a:lnTo>
                  <a:lnTo>
                    <a:pt x="38" y="119"/>
                  </a:lnTo>
                  <a:lnTo>
                    <a:pt x="23" y="116"/>
                  </a:lnTo>
                  <a:lnTo>
                    <a:pt x="12" y="111"/>
                  </a:lnTo>
                  <a:lnTo>
                    <a:pt x="3" y="9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20"/>
            <p:cNvSpPr>
              <a:spLocks noEditPoints="1"/>
            </p:cNvSpPr>
            <p:nvPr/>
          </p:nvSpPr>
          <p:spPr bwMode="auto">
            <a:xfrm>
              <a:off x="2493414" y="4092140"/>
              <a:ext cx="53138" cy="86558"/>
            </a:xfrm>
            <a:custGeom>
              <a:avLst/>
              <a:gdLst>
                <a:gd name="T0" fmla="*/ 0 w 77"/>
                <a:gd name="T1" fmla="*/ 60 h 120"/>
                <a:gd name="T2" fmla="*/ 0 w 77"/>
                <a:gd name="T3" fmla="*/ 41 h 120"/>
                <a:gd name="T4" fmla="*/ 5 w 77"/>
                <a:gd name="T5" fmla="*/ 26 h 120"/>
                <a:gd name="T6" fmla="*/ 8 w 77"/>
                <a:gd name="T7" fmla="*/ 18 h 120"/>
                <a:gd name="T8" fmla="*/ 12 w 77"/>
                <a:gd name="T9" fmla="*/ 11 h 120"/>
                <a:gd name="T10" fmla="*/ 18 w 77"/>
                <a:gd name="T11" fmla="*/ 7 h 120"/>
                <a:gd name="T12" fmla="*/ 24 w 77"/>
                <a:gd name="T13" fmla="*/ 3 h 120"/>
                <a:gd name="T14" fmla="*/ 31 w 77"/>
                <a:gd name="T15" fmla="*/ 0 h 120"/>
                <a:gd name="T16" fmla="*/ 38 w 77"/>
                <a:gd name="T17" fmla="*/ 0 h 120"/>
                <a:gd name="T18" fmla="*/ 45 w 77"/>
                <a:gd name="T19" fmla="*/ 0 h 120"/>
                <a:gd name="T20" fmla="*/ 51 w 77"/>
                <a:gd name="T21" fmla="*/ 1 h 120"/>
                <a:gd name="T22" fmla="*/ 55 w 77"/>
                <a:gd name="T23" fmla="*/ 3 h 120"/>
                <a:gd name="T24" fmla="*/ 60 w 77"/>
                <a:gd name="T25" fmla="*/ 5 h 120"/>
                <a:gd name="T26" fmla="*/ 64 w 77"/>
                <a:gd name="T27" fmla="*/ 10 h 120"/>
                <a:gd name="T28" fmla="*/ 67 w 77"/>
                <a:gd name="T29" fmla="*/ 14 h 120"/>
                <a:gd name="T30" fmla="*/ 71 w 77"/>
                <a:gd name="T31" fmla="*/ 23 h 120"/>
                <a:gd name="T32" fmla="*/ 74 w 77"/>
                <a:gd name="T33" fmla="*/ 31 h 120"/>
                <a:gd name="T34" fmla="*/ 77 w 77"/>
                <a:gd name="T35" fmla="*/ 44 h 120"/>
                <a:gd name="T36" fmla="*/ 77 w 77"/>
                <a:gd name="T37" fmla="*/ 60 h 120"/>
                <a:gd name="T38" fmla="*/ 77 w 77"/>
                <a:gd name="T39" fmla="*/ 79 h 120"/>
                <a:gd name="T40" fmla="*/ 72 w 77"/>
                <a:gd name="T41" fmla="*/ 93 h 120"/>
                <a:gd name="T42" fmla="*/ 70 w 77"/>
                <a:gd name="T43" fmla="*/ 102 h 120"/>
                <a:gd name="T44" fmla="*/ 65 w 77"/>
                <a:gd name="T45" fmla="*/ 107 h 120"/>
                <a:gd name="T46" fmla="*/ 60 w 77"/>
                <a:gd name="T47" fmla="*/ 113 h 120"/>
                <a:gd name="T48" fmla="*/ 54 w 77"/>
                <a:gd name="T49" fmla="*/ 117 h 120"/>
                <a:gd name="T50" fmla="*/ 47 w 77"/>
                <a:gd name="T51" fmla="*/ 119 h 120"/>
                <a:gd name="T52" fmla="*/ 38 w 77"/>
                <a:gd name="T53" fmla="*/ 120 h 120"/>
                <a:gd name="T54" fmla="*/ 24 w 77"/>
                <a:gd name="T55" fmla="*/ 117 h 120"/>
                <a:gd name="T56" fmla="*/ 12 w 77"/>
                <a:gd name="T57" fmla="*/ 107 h 120"/>
                <a:gd name="T58" fmla="*/ 5 w 77"/>
                <a:gd name="T59" fmla="*/ 96 h 120"/>
                <a:gd name="T60" fmla="*/ 2 w 77"/>
                <a:gd name="T61" fmla="*/ 80 h 120"/>
                <a:gd name="T62" fmla="*/ 0 w 77"/>
                <a:gd name="T63" fmla="*/ 60 h 120"/>
                <a:gd name="T64" fmla="*/ 15 w 77"/>
                <a:gd name="T65" fmla="*/ 60 h 120"/>
                <a:gd name="T66" fmla="*/ 16 w 77"/>
                <a:gd name="T67" fmla="*/ 77 h 120"/>
                <a:gd name="T68" fmla="*/ 18 w 77"/>
                <a:gd name="T69" fmla="*/ 90 h 120"/>
                <a:gd name="T70" fmla="*/ 22 w 77"/>
                <a:gd name="T71" fmla="*/ 99 h 120"/>
                <a:gd name="T72" fmla="*/ 25 w 77"/>
                <a:gd name="T73" fmla="*/ 103 h 120"/>
                <a:gd name="T74" fmla="*/ 29 w 77"/>
                <a:gd name="T75" fmla="*/ 106 h 120"/>
                <a:gd name="T76" fmla="*/ 34 w 77"/>
                <a:gd name="T77" fmla="*/ 107 h 120"/>
                <a:gd name="T78" fmla="*/ 38 w 77"/>
                <a:gd name="T79" fmla="*/ 109 h 120"/>
                <a:gd name="T80" fmla="*/ 45 w 77"/>
                <a:gd name="T81" fmla="*/ 107 h 120"/>
                <a:gd name="T82" fmla="*/ 51 w 77"/>
                <a:gd name="T83" fmla="*/ 105 h 120"/>
                <a:gd name="T84" fmla="*/ 55 w 77"/>
                <a:gd name="T85" fmla="*/ 99 h 120"/>
                <a:gd name="T86" fmla="*/ 60 w 77"/>
                <a:gd name="T87" fmla="*/ 90 h 120"/>
                <a:gd name="T88" fmla="*/ 61 w 77"/>
                <a:gd name="T89" fmla="*/ 77 h 120"/>
                <a:gd name="T90" fmla="*/ 62 w 77"/>
                <a:gd name="T91" fmla="*/ 60 h 120"/>
                <a:gd name="T92" fmla="*/ 61 w 77"/>
                <a:gd name="T93" fmla="*/ 43 h 120"/>
                <a:gd name="T94" fmla="*/ 60 w 77"/>
                <a:gd name="T95" fmla="*/ 30 h 120"/>
                <a:gd name="T96" fmla="*/ 55 w 77"/>
                <a:gd name="T97" fmla="*/ 21 h 120"/>
                <a:gd name="T98" fmla="*/ 51 w 77"/>
                <a:gd name="T99" fmla="*/ 15 h 120"/>
                <a:gd name="T100" fmla="*/ 45 w 77"/>
                <a:gd name="T101" fmla="*/ 13 h 120"/>
                <a:gd name="T102" fmla="*/ 38 w 77"/>
                <a:gd name="T103" fmla="*/ 11 h 120"/>
                <a:gd name="T104" fmla="*/ 32 w 77"/>
                <a:gd name="T105" fmla="*/ 13 h 120"/>
                <a:gd name="T106" fmla="*/ 26 w 77"/>
                <a:gd name="T107" fmla="*/ 15 h 120"/>
                <a:gd name="T108" fmla="*/ 22 w 77"/>
                <a:gd name="T109" fmla="*/ 20 h 120"/>
                <a:gd name="T110" fmla="*/ 18 w 77"/>
                <a:gd name="T111" fmla="*/ 28 h 120"/>
                <a:gd name="T112" fmla="*/ 16 w 77"/>
                <a:gd name="T113" fmla="*/ 43 h 120"/>
                <a:gd name="T114" fmla="*/ 15 w 77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20">
                  <a:moveTo>
                    <a:pt x="0" y="60"/>
                  </a:moveTo>
                  <a:lnTo>
                    <a:pt x="0" y="41"/>
                  </a:lnTo>
                  <a:lnTo>
                    <a:pt x="5" y="26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18" y="7"/>
                  </a:lnTo>
                  <a:lnTo>
                    <a:pt x="24" y="3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5" y="3"/>
                  </a:lnTo>
                  <a:lnTo>
                    <a:pt x="60" y="5"/>
                  </a:lnTo>
                  <a:lnTo>
                    <a:pt x="64" y="10"/>
                  </a:lnTo>
                  <a:lnTo>
                    <a:pt x="67" y="14"/>
                  </a:lnTo>
                  <a:lnTo>
                    <a:pt x="71" y="23"/>
                  </a:lnTo>
                  <a:lnTo>
                    <a:pt x="74" y="31"/>
                  </a:lnTo>
                  <a:lnTo>
                    <a:pt x="77" y="44"/>
                  </a:lnTo>
                  <a:lnTo>
                    <a:pt x="77" y="60"/>
                  </a:lnTo>
                  <a:lnTo>
                    <a:pt x="77" y="79"/>
                  </a:lnTo>
                  <a:lnTo>
                    <a:pt x="72" y="93"/>
                  </a:lnTo>
                  <a:lnTo>
                    <a:pt x="70" y="102"/>
                  </a:lnTo>
                  <a:lnTo>
                    <a:pt x="65" y="107"/>
                  </a:lnTo>
                  <a:lnTo>
                    <a:pt x="60" y="113"/>
                  </a:lnTo>
                  <a:lnTo>
                    <a:pt x="54" y="117"/>
                  </a:lnTo>
                  <a:lnTo>
                    <a:pt x="47" y="119"/>
                  </a:lnTo>
                  <a:lnTo>
                    <a:pt x="38" y="120"/>
                  </a:lnTo>
                  <a:lnTo>
                    <a:pt x="24" y="117"/>
                  </a:lnTo>
                  <a:lnTo>
                    <a:pt x="12" y="107"/>
                  </a:lnTo>
                  <a:lnTo>
                    <a:pt x="5" y="96"/>
                  </a:lnTo>
                  <a:lnTo>
                    <a:pt x="2" y="80"/>
                  </a:lnTo>
                  <a:lnTo>
                    <a:pt x="0" y="60"/>
                  </a:lnTo>
                  <a:close/>
                  <a:moveTo>
                    <a:pt x="15" y="60"/>
                  </a:moveTo>
                  <a:lnTo>
                    <a:pt x="16" y="77"/>
                  </a:lnTo>
                  <a:lnTo>
                    <a:pt x="18" y="90"/>
                  </a:lnTo>
                  <a:lnTo>
                    <a:pt x="22" y="99"/>
                  </a:lnTo>
                  <a:lnTo>
                    <a:pt x="25" y="103"/>
                  </a:lnTo>
                  <a:lnTo>
                    <a:pt x="29" y="106"/>
                  </a:lnTo>
                  <a:lnTo>
                    <a:pt x="34" y="107"/>
                  </a:lnTo>
                  <a:lnTo>
                    <a:pt x="38" y="109"/>
                  </a:lnTo>
                  <a:lnTo>
                    <a:pt x="45" y="107"/>
                  </a:lnTo>
                  <a:lnTo>
                    <a:pt x="51" y="105"/>
                  </a:lnTo>
                  <a:lnTo>
                    <a:pt x="55" y="99"/>
                  </a:lnTo>
                  <a:lnTo>
                    <a:pt x="60" y="90"/>
                  </a:lnTo>
                  <a:lnTo>
                    <a:pt x="61" y="77"/>
                  </a:lnTo>
                  <a:lnTo>
                    <a:pt x="62" y="60"/>
                  </a:lnTo>
                  <a:lnTo>
                    <a:pt x="61" y="43"/>
                  </a:lnTo>
                  <a:lnTo>
                    <a:pt x="60" y="30"/>
                  </a:lnTo>
                  <a:lnTo>
                    <a:pt x="55" y="21"/>
                  </a:lnTo>
                  <a:lnTo>
                    <a:pt x="51" y="15"/>
                  </a:lnTo>
                  <a:lnTo>
                    <a:pt x="45" y="13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6" y="15"/>
                  </a:lnTo>
                  <a:lnTo>
                    <a:pt x="22" y="20"/>
                  </a:lnTo>
                  <a:lnTo>
                    <a:pt x="18" y="28"/>
                  </a:lnTo>
                  <a:lnTo>
                    <a:pt x="16" y="4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2557739" y="4092140"/>
              <a:ext cx="53138" cy="86558"/>
            </a:xfrm>
            <a:custGeom>
              <a:avLst/>
              <a:gdLst>
                <a:gd name="T0" fmla="*/ 0 w 76"/>
                <a:gd name="T1" fmla="*/ 60 h 120"/>
                <a:gd name="T2" fmla="*/ 0 w 76"/>
                <a:gd name="T3" fmla="*/ 41 h 120"/>
                <a:gd name="T4" fmla="*/ 4 w 76"/>
                <a:gd name="T5" fmla="*/ 26 h 120"/>
                <a:gd name="T6" fmla="*/ 7 w 76"/>
                <a:gd name="T7" fmla="*/ 18 h 120"/>
                <a:gd name="T8" fmla="*/ 11 w 76"/>
                <a:gd name="T9" fmla="*/ 11 h 120"/>
                <a:gd name="T10" fmla="*/ 17 w 76"/>
                <a:gd name="T11" fmla="*/ 7 h 120"/>
                <a:gd name="T12" fmla="*/ 23 w 76"/>
                <a:gd name="T13" fmla="*/ 3 h 120"/>
                <a:gd name="T14" fmla="*/ 30 w 76"/>
                <a:gd name="T15" fmla="*/ 0 h 120"/>
                <a:gd name="T16" fmla="*/ 37 w 76"/>
                <a:gd name="T17" fmla="*/ 0 h 120"/>
                <a:gd name="T18" fmla="*/ 44 w 76"/>
                <a:gd name="T19" fmla="*/ 0 h 120"/>
                <a:gd name="T20" fmla="*/ 50 w 76"/>
                <a:gd name="T21" fmla="*/ 1 h 120"/>
                <a:gd name="T22" fmla="*/ 54 w 76"/>
                <a:gd name="T23" fmla="*/ 3 h 120"/>
                <a:gd name="T24" fmla="*/ 59 w 76"/>
                <a:gd name="T25" fmla="*/ 5 h 120"/>
                <a:gd name="T26" fmla="*/ 63 w 76"/>
                <a:gd name="T27" fmla="*/ 10 h 120"/>
                <a:gd name="T28" fmla="*/ 66 w 76"/>
                <a:gd name="T29" fmla="*/ 14 h 120"/>
                <a:gd name="T30" fmla="*/ 70 w 76"/>
                <a:gd name="T31" fmla="*/ 23 h 120"/>
                <a:gd name="T32" fmla="*/ 73 w 76"/>
                <a:gd name="T33" fmla="*/ 31 h 120"/>
                <a:gd name="T34" fmla="*/ 76 w 76"/>
                <a:gd name="T35" fmla="*/ 44 h 120"/>
                <a:gd name="T36" fmla="*/ 76 w 76"/>
                <a:gd name="T37" fmla="*/ 60 h 120"/>
                <a:gd name="T38" fmla="*/ 76 w 76"/>
                <a:gd name="T39" fmla="*/ 79 h 120"/>
                <a:gd name="T40" fmla="*/ 72 w 76"/>
                <a:gd name="T41" fmla="*/ 93 h 120"/>
                <a:gd name="T42" fmla="*/ 69 w 76"/>
                <a:gd name="T43" fmla="*/ 102 h 120"/>
                <a:gd name="T44" fmla="*/ 64 w 76"/>
                <a:gd name="T45" fmla="*/ 107 h 120"/>
                <a:gd name="T46" fmla="*/ 59 w 76"/>
                <a:gd name="T47" fmla="*/ 113 h 120"/>
                <a:gd name="T48" fmla="*/ 53 w 76"/>
                <a:gd name="T49" fmla="*/ 117 h 120"/>
                <a:gd name="T50" fmla="*/ 46 w 76"/>
                <a:gd name="T51" fmla="*/ 119 h 120"/>
                <a:gd name="T52" fmla="*/ 37 w 76"/>
                <a:gd name="T53" fmla="*/ 120 h 120"/>
                <a:gd name="T54" fmla="*/ 23 w 76"/>
                <a:gd name="T55" fmla="*/ 117 h 120"/>
                <a:gd name="T56" fmla="*/ 11 w 76"/>
                <a:gd name="T57" fmla="*/ 107 h 120"/>
                <a:gd name="T58" fmla="*/ 4 w 76"/>
                <a:gd name="T59" fmla="*/ 96 h 120"/>
                <a:gd name="T60" fmla="*/ 1 w 76"/>
                <a:gd name="T61" fmla="*/ 80 h 120"/>
                <a:gd name="T62" fmla="*/ 0 w 76"/>
                <a:gd name="T63" fmla="*/ 60 h 120"/>
                <a:gd name="T64" fmla="*/ 14 w 76"/>
                <a:gd name="T65" fmla="*/ 60 h 120"/>
                <a:gd name="T66" fmla="*/ 16 w 76"/>
                <a:gd name="T67" fmla="*/ 77 h 120"/>
                <a:gd name="T68" fmla="*/ 17 w 76"/>
                <a:gd name="T69" fmla="*/ 90 h 120"/>
                <a:gd name="T70" fmla="*/ 21 w 76"/>
                <a:gd name="T71" fmla="*/ 99 h 120"/>
                <a:gd name="T72" fmla="*/ 24 w 76"/>
                <a:gd name="T73" fmla="*/ 103 h 120"/>
                <a:gd name="T74" fmla="*/ 28 w 76"/>
                <a:gd name="T75" fmla="*/ 106 h 120"/>
                <a:gd name="T76" fmla="*/ 33 w 76"/>
                <a:gd name="T77" fmla="*/ 107 h 120"/>
                <a:gd name="T78" fmla="*/ 37 w 76"/>
                <a:gd name="T79" fmla="*/ 109 h 120"/>
                <a:gd name="T80" fmla="*/ 44 w 76"/>
                <a:gd name="T81" fmla="*/ 107 h 120"/>
                <a:gd name="T82" fmla="*/ 50 w 76"/>
                <a:gd name="T83" fmla="*/ 105 h 120"/>
                <a:gd name="T84" fmla="*/ 54 w 76"/>
                <a:gd name="T85" fmla="*/ 99 h 120"/>
                <a:gd name="T86" fmla="*/ 59 w 76"/>
                <a:gd name="T87" fmla="*/ 90 h 120"/>
                <a:gd name="T88" fmla="*/ 60 w 76"/>
                <a:gd name="T89" fmla="*/ 77 h 120"/>
                <a:gd name="T90" fmla="*/ 62 w 76"/>
                <a:gd name="T91" fmla="*/ 60 h 120"/>
                <a:gd name="T92" fmla="*/ 60 w 76"/>
                <a:gd name="T93" fmla="*/ 43 h 120"/>
                <a:gd name="T94" fmla="*/ 59 w 76"/>
                <a:gd name="T95" fmla="*/ 30 h 120"/>
                <a:gd name="T96" fmla="*/ 54 w 76"/>
                <a:gd name="T97" fmla="*/ 21 h 120"/>
                <a:gd name="T98" fmla="*/ 50 w 76"/>
                <a:gd name="T99" fmla="*/ 15 h 120"/>
                <a:gd name="T100" fmla="*/ 44 w 76"/>
                <a:gd name="T101" fmla="*/ 13 h 120"/>
                <a:gd name="T102" fmla="*/ 37 w 76"/>
                <a:gd name="T103" fmla="*/ 11 h 120"/>
                <a:gd name="T104" fmla="*/ 31 w 76"/>
                <a:gd name="T105" fmla="*/ 13 h 120"/>
                <a:gd name="T106" fmla="*/ 26 w 76"/>
                <a:gd name="T107" fmla="*/ 15 h 120"/>
                <a:gd name="T108" fmla="*/ 21 w 76"/>
                <a:gd name="T109" fmla="*/ 20 h 120"/>
                <a:gd name="T110" fmla="*/ 17 w 76"/>
                <a:gd name="T111" fmla="*/ 28 h 120"/>
                <a:gd name="T112" fmla="*/ 16 w 76"/>
                <a:gd name="T113" fmla="*/ 43 h 120"/>
                <a:gd name="T114" fmla="*/ 14 w 76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20">
                  <a:moveTo>
                    <a:pt x="0" y="60"/>
                  </a:moveTo>
                  <a:lnTo>
                    <a:pt x="0" y="41"/>
                  </a:lnTo>
                  <a:lnTo>
                    <a:pt x="4" y="26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0" y="1"/>
                  </a:lnTo>
                  <a:lnTo>
                    <a:pt x="54" y="3"/>
                  </a:lnTo>
                  <a:lnTo>
                    <a:pt x="59" y="5"/>
                  </a:lnTo>
                  <a:lnTo>
                    <a:pt x="63" y="10"/>
                  </a:lnTo>
                  <a:lnTo>
                    <a:pt x="66" y="14"/>
                  </a:lnTo>
                  <a:lnTo>
                    <a:pt x="70" y="23"/>
                  </a:lnTo>
                  <a:lnTo>
                    <a:pt x="73" y="31"/>
                  </a:lnTo>
                  <a:lnTo>
                    <a:pt x="76" y="44"/>
                  </a:lnTo>
                  <a:lnTo>
                    <a:pt x="76" y="60"/>
                  </a:lnTo>
                  <a:lnTo>
                    <a:pt x="76" y="79"/>
                  </a:lnTo>
                  <a:lnTo>
                    <a:pt x="72" y="93"/>
                  </a:lnTo>
                  <a:lnTo>
                    <a:pt x="69" y="102"/>
                  </a:lnTo>
                  <a:lnTo>
                    <a:pt x="64" y="107"/>
                  </a:lnTo>
                  <a:lnTo>
                    <a:pt x="59" y="113"/>
                  </a:lnTo>
                  <a:lnTo>
                    <a:pt x="53" y="117"/>
                  </a:lnTo>
                  <a:lnTo>
                    <a:pt x="46" y="119"/>
                  </a:lnTo>
                  <a:lnTo>
                    <a:pt x="37" y="120"/>
                  </a:lnTo>
                  <a:lnTo>
                    <a:pt x="23" y="117"/>
                  </a:lnTo>
                  <a:lnTo>
                    <a:pt x="11" y="107"/>
                  </a:lnTo>
                  <a:lnTo>
                    <a:pt x="4" y="96"/>
                  </a:lnTo>
                  <a:lnTo>
                    <a:pt x="1" y="80"/>
                  </a:lnTo>
                  <a:lnTo>
                    <a:pt x="0" y="60"/>
                  </a:lnTo>
                  <a:close/>
                  <a:moveTo>
                    <a:pt x="14" y="60"/>
                  </a:moveTo>
                  <a:lnTo>
                    <a:pt x="16" y="77"/>
                  </a:lnTo>
                  <a:lnTo>
                    <a:pt x="17" y="90"/>
                  </a:lnTo>
                  <a:lnTo>
                    <a:pt x="21" y="99"/>
                  </a:lnTo>
                  <a:lnTo>
                    <a:pt x="24" y="103"/>
                  </a:lnTo>
                  <a:lnTo>
                    <a:pt x="28" y="106"/>
                  </a:lnTo>
                  <a:lnTo>
                    <a:pt x="33" y="107"/>
                  </a:lnTo>
                  <a:lnTo>
                    <a:pt x="37" y="109"/>
                  </a:lnTo>
                  <a:lnTo>
                    <a:pt x="44" y="107"/>
                  </a:lnTo>
                  <a:lnTo>
                    <a:pt x="50" y="105"/>
                  </a:lnTo>
                  <a:lnTo>
                    <a:pt x="54" y="99"/>
                  </a:lnTo>
                  <a:lnTo>
                    <a:pt x="59" y="90"/>
                  </a:lnTo>
                  <a:lnTo>
                    <a:pt x="60" y="77"/>
                  </a:lnTo>
                  <a:lnTo>
                    <a:pt x="62" y="60"/>
                  </a:lnTo>
                  <a:lnTo>
                    <a:pt x="60" y="43"/>
                  </a:lnTo>
                  <a:lnTo>
                    <a:pt x="59" y="30"/>
                  </a:lnTo>
                  <a:lnTo>
                    <a:pt x="54" y="21"/>
                  </a:lnTo>
                  <a:lnTo>
                    <a:pt x="50" y="15"/>
                  </a:lnTo>
                  <a:lnTo>
                    <a:pt x="44" y="13"/>
                  </a:lnTo>
                  <a:lnTo>
                    <a:pt x="37" y="11"/>
                  </a:lnTo>
                  <a:lnTo>
                    <a:pt x="31" y="13"/>
                  </a:lnTo>
                  <a:lnTo>
                    <a:pt x="26" y="15"/>
                  </a:lnTo>
                  <a:lnTo>
                    <a:pt x="21" y="20"/>
                  </a:lnTo>
                  <a:lnTo>
                    <a:pt x="17" y="28"/>
                  </a:lnTo>
                  <a:lnTo>
                    <a:pt x="16" y="43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2093477" y="4100655"/>
              <a:ext cx="54536" cy="82301"/>
            </a:xfrm>
            <a:custGeom>
              <a:avLst/>
              <a:gdLst>
                <a:gd name="T0" fmla="*/ 0 w 77"/>
                <a:gd name="T1" fmla="*/ 13 h 117"/>
                <a:gd name="T2" fmla="*/ 0 w 77"/>
                <a:gd name="T3" fmla="*/ 0 h 117"/>
                <a:gd name="T4" fmla="*/ 77 w 77"/>
                <a:gd name="T5" fmla="*/ 0 h 117"/>
                <a:gd name="T6" fmla="*/ 77 w 77"/>
                <a:gd name="T7" fmla="*/ 10 h 117"/>
                <a:gd name="T8" fmla="*/ 66 w 77"/>
                <a:gd name="T9" fmla="*/ 25 h 117"/>
                <a:gd name="T10" fmla="*/ 54 w 77"/>
                <a:gd name="T11" fmla="*/ 43 h 117"/>
                <a:gd name="T12" fmla="*/ 44 w 77"/>
                <a:gd name="T13" fmla="*/ 63 h 117"/>
                <a:gd name="T14" fmla="*/ 37 w 77"/>
                <a:gd name="T15" fmla="*/ 83 h 117"/>
                <a:gd name="T16" fmla="*/ 34 w 77"/>
                <a:gd name="T17" fmla="*/ 99 h 117"/>
                <a:gd name="T18" fmla="*/ 31 w 77"/>
                <a:gd name="T19" fmla="*/ 117 h 117"/>
                <a:gd name="T20" fmla="*/ 17 w 77"/>
                <a:gd name="T21" fmla="*/ 117 h 117"/>
                <a:gd name="T22" fmla="*/ 18 w 77"/>
                <a:gd name="T23" fmla="*/ 101 h 117"/>
                <a:gd name="T24" fmla="*/ 23 w 77"/>
                <a:gd name="T25" fmla="*/ 82 h 117"/>
                <a:gd name="T26" fmla="*/ 28 w 77"/>
                <a:gd name="T27" fmla="*/ 63 h 117"/>
                <a:gd name="T28" fmla="*/ 37 w 77"/>
                <a:gd name="T29" fmla="*/ 45 h 117"/>
                <a:gd name="T30" fmla="*/ 47 w 77"/>
                <a:gd name="T31" fmla="*/ 27 h 117"/>
                <a:gd name="T32" fmla="*/ 59 w 77"/>
                <a:gd name="T33" fmla="*/ 13 h 117"/>
                <a:gd name="T34" fmla="*/ 0 w 77"/>
                <a:gd name="T35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7" h="117">
                  <a:moveTo>
                    <a:pt x="0" y="13"/>
                  </a:moveTo>
                  <a:lnTo>
                    <a:pt x="0" y="0"/>
                  </a:lnTo>
                  <a:lnTo>
                    <a:pt x="77" y="0"/>
                  </a:lnTo>
                  <a:lnTo>
                    <a:pt x="77" y="10"/>
                  </a:lnTo>
                  <a:lnTo>
                    <a:pt x="66" y="25"/>
                  </a:lnTo>
                  <a:lnTo>
                    <a:pt x="54" y="43"/>
                  </a:lnTo>
                  <a:lnTo>
                    <a:pt x="44" y="63"/>
                  </a:lnTo>
                  <a:lnTo>
                    <a:pt x="37" y="83"/>
                  </a:lnTo>
                  <a:lnTo>
                    <a:pt x="34" y="99"/>
                  </a:lnTo>
                  <a:lnTo>
                    <a:pt x="31" y="117"/>
                  </a:lnTo>
                  <a:lnTo>
                    <a:pt x="17" y="117"/>
                  </a:lnTo>
                  <a:lnTo>
                    <a:pt x="18" y="101"/>
                  </a:lnTo>
                  <a:lnTo>
                    <a:pt x="23" y="82"/>
                  </a:lnTo>
                  <a:lnTo>
                    <a:pt x="28" y="63"/>
                  </a:lnTo>
                  <a:lnTo>
                    <a:pt x="37" y="45"/>
                  </a:lnTo>
                  <a:lnTo>
                    <a:pt x="47" y="27"/>
                  </a:lnTo>
                  <a:lnTo>
                    <a:pt x="59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2157802" y="4099236"/>
              <a:ext cx="53138" cy="85139"/>
            </a:xfrm>
            <a:custGeom>
              <a:avLst/>
              <a:gdLst>
                <a:gd name="T0" fmla="*/ 0 w 76"/>
                <a:gd name="T1" fmla="*/ 61 h 121"/>
                <a:gd name="T2" fmla="*/ 0 w 76"/>
                <a:gd name="T3" fmla="*/ 42 h 121"/>
                <a:gd name="T4" fmla="*/ 4 w 76"/>
                <a:gd name="T5" fmla="*/ 28 h 121"/>
                <a:gd name="T6" fmla="*/ 7 w 76"/>
                <a:gd name="T7" fmla="*/ 19 h 121"/>
                <a:gd name="T8" fmla="*/ 11 w 76"/>
                <a:gd name="T9" fmla="*/ 13 h 121"/>
                <a:gd name="T10" fmla="*/ 17 w 76"/>
                <a:gd name="T11" fmla="*/ 7 h 121"/>
                <a:gd name="T12" fmla="*/ 23 w 76"/>
                <a:gd name="T13" fmla="*/ 3 h 121"/>
                <a:gd name="T14" fmla="*/ 30 w 76"/>
                <a:gd name="T15" fmla="*/ 2 h 121"/>
                <a:gd name="T16" fmla="*/ 39 w 76"/>
                <a:gd name="T17" fmla="*/ 0 h 121"/>
                <a:gd name="T18" fmla="*/ 44 w 76"/>
                <a:gd name="T19" fmla="*/ 0 h 121"/>
                <a:gd name="T20" fmla="*/ 50 w 76"/>
                <a:gd name="T21" fmla="*/ 2 h 121"/>
                <a:gd name="T22" fmla="*/ 54 w 76"/>
                <a:gd name="T23" fmla="*/ 5 h 121"/>
                <a:gd name="T24" fmla="*/ 59 w 76"/>
                <a:gd name="T25" fmla="*/ 7 h 121"/>
                <a:gd name="T26" fmla="*/ 63 w 76"/>
                <a:gd name="T27" fmla="*/ 10 h 121"/>
                <a:gd name="T28" fmla="*/ 67 w 76"/>
                <a:gd name="T29" fmla="*/ 15 h 121"/>
                <a:gd name="T30" fmla="*/ 70 w 76"/>
                <a:gd name="T31" fmla="*/ 23 h 121"/>
                <a:gd name="T32" fmla="*/ 75 w 76"/>
                <a:gd name="T33" fmla="*/ 33 h 121"/>
                <a:gd name="T34" fmla="*/ 76 w 76"/>
                <a:gd name="T35" fmla="*/ 45 h 121"/>
                <a:gd name="T36" fmla="*/ 76 w 76"/>
                <a:gd name="T37" fmla="*/ 61 h 121"/>
                <a:gd name="T38" fmla="*/ 76 w 76"/>
                <a:gd name="T39" fmla="*/ 79 h 121"/>
                <a:gd name="T40" fmla="*/ 72 w 76"/>
                <a:gd name="T41" fmla="*/ 95 h 121"/>
                <a:gd name="T42" fmla="*/ 69 w 76"/>
                <a:gd name="T43" fmla="*/ 102 h 121"/>
                <a:gd name="T44" fmla="*/ 65 w 76"/>
                <a:gd name="T45" fmla="*/ 109 h 121"/>
                <a:gd name="T46" fmla="*/ 60 w 76"/>
                <a:gd name="T47" fmla="*/ 114 h 121"/>
                <a:gd name="T48" fmla="*/ 53 w 76"/>
                <a:gd name="T49" fmla="*/ 118 h 121"/>
                <a:gd name="T50" fmla="*/ 46 w 76"/>
                <a:gd name="T51" fmla="*/ 121 h 121"/>
                <a:gd name="T52" fmla="*/ 39 w 76"/>
                <a:gd name="T53" fmla="*/ 121 h 121"/>
                <a:gd name="T54" fmla="*/ 23 w 76"/>
                <a:gd name="T55" fmla="*/ 118 h 121"/>
                <a:gd name="T56" fmla="*/ 11 w 76"/>
                <a:gd name="T57" fmla="*/ 109 h 121"/>
                <a:gd name="T58" fmla="*/ 4 w 76"/>
                <a:gd name="T59" fmla="*/ 97 h 121"/>
                <a:gd name="T60" fmla="*/ 1 w 76"/>
                <a:gd name="T61" fmla="*/ 81 h 121"/>
                <a:gd name="T62" fmla="*/ 0 w 76"/>
                <a:gd name="T63" fmla="*/ 61 h 121"/>
                <a:gd name="T64" fmla="*/ 14 w 76"/>
                <a:gd name="T65" fmla="*/ 61 h 121"/>
                <a:gd name="T66" fmla="*/ 16 w 76"/>
                <a:gd name="T67" fmla="*/ 78 h 121"/>
                <a:gd name="T68" fmla="*/ 17 w 76"/>
                <a:gd name="T69" fmla="*/ 91 h 121"/>
                <a:gd name="T70" fmla="*/ 21 w 76"/>
                <a:gd name="T71" fmla="*/ 99 h 121"/>
                <a:gd name="T72" fmla="*/ 24 w 76"/>
                <a:gd name="T73" fmla="*/ 104 h 121"/>
                <a:gd name="T74" fmla="*/ 29 w 76"/>
                <a:gd name="T75" fmla="*/ 107 h 121"/>
                <a:gd name="T76" fmla="*/ 33 w 76"/>
                <a:gd name="T77" fmla="*/ 108 h 121"/>
                <a:gd name="T78" fmla="*/ 39 w 76"/>
                <a:gd name="T79" fmla="*/ 109 h 121"/>
                <a:gd name="T80" fmla="*/ 44 w 76"/>
                <a:gd name="T81" fmla="*/ 108 h 121"/>
                <a:gd name="T82" fmla="*/ 50 w 76"/>
                <a:gd name="T83" fmla="*/ 105 h 121"/>
                <a:gd name="T84" fmla="*/ 54 w 76"/>
                <a:gd name="T85" fmla="*/ 99 h 121"/>
                <a:gd name="T86" fmla="*/ 59 w 76"/>
                <a:gd name="T87" fmla="*/ 91 h 121"/>
                <a:gd name="T88" fmla="*/ 62 w 76"/>
                <a:gd name="T89" fmla="*/ 78 h 121"/>
                <a:gd name="T90" fmla="*/ 62 w 76"/>
                <a:gd name="T91" fmla="*/ 61 h 121"/>
                <a:gd name="T92" fmla="*/ 62 w 76"/>
                <a:gd name="T93" fmla="*/ 43 h 121"/>
                <a:gd name="T94" fmla="*/ 59 w 76"/>
                <a:gd name="T95" fmla="*/ 30 h 121"/>
                <a:gd name="T96" fmla="*/ 54 w 76"/>
                <a:gd name="T97" fmla="*/ 22 h 121"/>
                <a:gd name="T98" fmla="*/ 50 w 76"/>
                <a:gd name="T99" fmla="*/ 16 h 121"/>
                <a:gd name="T100" fmla="*/ 44 w 76"/>
                <a:gd name="T101" fmla="*/ 13 h 121"/>
                <a:gd name="T102" fmla="*/ 37 w 76"/>
                <a:gd name="T103" fmla="*/ 12 h 121"/>
                <a:gd name="T104" fmla="*/ 31 w 76"/>
                <a:gd name="T105" fmla="*/ 13 h 121"/>
                <a:gd name="T106" fmla="*/ 26 w 76"/>
                <a:gd name="T107" fmla="*/ 16 h 121"/>
                <a:gd name="T108" fmla="*/ 21 w 76"/>
                <a:gd name="T109" fmla="*/ 20 h 121"/>
                <a:gd name="T110" fmla="*/ 17 w 76"/>
                <a:gd name="T111" fmla="*/ 30 h 121"/>
                <a:gd name="T112" fmla="*/ 16 w 76"/>
                <a:gd name="T113" fmla="*/ 43 h 121"/>
                <a:gd name="T114" fmla="*/ 14 w 76"/>
                <a:gd name="T11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21">
                  <a:moveTo>
                    <a:pt x="0" y="61"/>
                  </a:moveTo>
                  <a:lnTo>
                    <a:pt x="0" y="42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50" y="2"/>
                  </a:lnTo>
                  <a:lnTo>
                    <a:pt x="54" y="5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7" y="15"/>
                  </a:lnTo>
                  <a:lnTo>
                    <a:pt x="70" y="23"/>
                  </a:lnTo>
                  <a:lnTo>
                    <a:pt x="75" y="33"/>
                  </a:lnTo>
                  <a:lnTo>
                    <a:pt x="76" y="45"/>
                  </a:lnTo>
                  <a:lnTo>
                    <a:pt x="76" y="61"/>
                  </a:lnTo>
                  <a:lnTo>
                    <a:pt x="76" y="79"/>
                  </a:lnTo>
                  <a:lnTo>
                    <a:pt x="72" y="95"/>
                  </a:lnTo>
                  <a:lnTo>
                    <a:pt x="69" y="102"/>
                  </a:lnTo>
                  <a:lnTo>
                    <a:pt x="65" y="109"/>
                  </a:lnTo>
                  <a:lnTo>
                    <a:pt x="60" y="114"/>
                  </a:lnTo>
                  <a:lnTo>
                    <a:pt x="53" y="118"/>
                  </a:lnTo>
                  <a:lnTo>
                    <a:pt x="46" y="121"/>
                  </a:lnTo>
                  <a:lnTo>
                    <a:pt x="39" y="121"/>
                  </a:lnTo>
                  <a:lnTo>
                    <a:pt x="23" y="118"/>
                  </a:lnTo>
                  <a:lnTo>
                    <a:pt x="11" y="109"/>
                  </a:lnTo>
                  <a:lnTo>
                    <a:pt x="4" y="97"/>
                  </a:lnTo>
                  <a:lnTo>
                    <a:pt x="1" y="81"/>
                  </a:lnTo>
                  <a:lnTo>
                    <a:pt x="0" y="61"/>
                  </a:lnTo>
                  <a:close/>
                  <a:moveTo>
                    <a:pt x="14" y="61"/>
                  </a:moveTo>
                  <a:lnTo>
                    <a:pt x="16" y="78"/>
                  </a:lnTo>
                  <a:lnTo>
                    <a:pt x="17" y="91"/>
                  </a:lnTo>
                  <a:lnTo>
                    <a:pt x="21" y="99"/>
                  </a:lnTo>
                  <a:lnTo>
                    <a:pt x="24" y="104"/>
                  </a:lnTo>
                  <a:lnTo>
                    <a:pt x="29" y="107"/>
                  </a:lnTo>
                  <a:lnTo>
                    <a:pt x="33" y="108"/>
                  </a:lnTo>
                  <a:lnTo>
                    <a:pt x="39" y="109"/>
                  </a:lnTo>
                  <a:lnTo>
                    <a:pt x="44" y="108"/>
                  </a:lnTo>
                  <a:lnTo>
                    <a:pt x="50" y="105"/>
                  </a:lnTo>
                  <a:lnTo>
                    <a:pt x="54" y="99"/>
                  </a:lnTo>
                  <a:lnTo>
                    <a:pt x="59" y="91"/>
                  </a:lnTo>
                  <a:lnTo>
                    <a:pt x="62" y="78"/>
                  </a:lnTo>
                  <a:lnTo>
                    <a:pt x="62" y="61"/>
                  </a:lnTo>
                  <a:lnTo>
                    <a:pt x="62" y="43"/>
                  </a:lnTo>
                  <a:lnTo>
                    <a:pt x="59" y="30"/>
                  </a:lnTo>
                  <a:lnTo>
                    <a:pt x="54" y="22"/>
                  </a:lnTo>
                  <a:lnTo>
                    <a:pt x="50" y="16"/>
                  </a:lnTo>
                  <a:lnTo>
                    <a:pt x="44" y="13"/>
                  </a:lnTo>
                  <a:lnTo>
                    <a:pt x="37" y="12"/>
                  </a:lnTo>
                  <a:lnTo>
                    <a:pt x="31" y="13"/>
                  </a:lnTo>
                  <a:lnTo>
                    <a:pt x="26" y="16"/>
                  </a:lnTo>
                  <a:lnTo>
                    <a:pt x="21" y="20"/>
                  </a:lnTo>
                  <a:lnTo>
                    <a:pt x="17" y="30"/>
                  </a:lnTo>
                  <a:lnTo>
                    <a:pt x="16" y="43"/>
                  </a:lnTo>
                  <a:lnTo>
                    <a:pt x="14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2222128" y="4099236"/>
              <a:ext cx="53138" cy="85139"/>
            </a:xfrm>
            <a:custGeom>
              <a:avLst/>
              <a:gdLst>
                <a:gd name="T0" fmla="*/ 0 w 76"/>
                <a:gd name="T1" fmla="*/ 61 h 121"/>
                <a:gd name="T2" fmla="*/ 0 w 76"/>
                <a:gd name="T3" fmla="*/ 42 h 121"/>
                <a:gd name="T4" fmla="*/ 4 w 76"/>
                <a:gd name="T5" fmla="*/ 28 h 121"/>
                <a:gd name="T6" fmla="*/ 7 w 76"/>
                <a:gd name="T7" fmla="*/ 19 h 121"/>
                <a:gd name="T8" fmla="*/ 11 w 76"/>
                <a:gd name="T9" fmla="*/ 13 h 121"/>
                <a:gd name="T10" fmla="*/ 17 w 76"/>
                <a:gd name="T11" fmla="*/ 7 h 121"/>
                <a:gd name="T12" fmla="*/ 23 w 76"/>
                <a:gd name="T13" fmla="*/ 3 h 121"/>
                <a:gd name="T14" fmla="*/ 30 w 76"/>
                <a:gd name="T15" fmla="*/ 2 h 121"/>
                <a:gd name="T16" fmla="*/ 39 w 76"/>
                <a:gd name="T17" fmla="*/ 0 h 121"/>
                <a:gd name="T18" fmla="*/ 45 w 76"/>
                <a:gd name="T19" fmla="*/ 0 h 121"/>
                <a:gd name="T20" fmla="*/ 50 w 76"/>
                <a:gd name="T21" fmla="*/ 2 h 121"/>
                <a:gd name="T22" fmla="*/ 55 w 76"/>
                <a:gd name="T23" fmla="*/ 5 h 121"/>
                <a:gd name="T24" fmla="*/ 59 w 76"/>
                <a:gd name="T25" fmla="*/ 7 h 121"/>
                <a:gd name="T26" fmla="*/ 63 w 76"/>
                <a:gd name="T27" fmla="*/ 10 h 121"/>
                <a:gd name="T28" fmla="*/ 68 w 76"/>
                <a:gd name="T29" fmla="*/ 15 h 121"/>
                <a:gd name="T30" fmla="*/ 71 w 76"/>
                <a:gd name="T31" fmla="*/ 23 h 121"/>
                <a:gd name="T32" fmla="*/ 75 w 76"/>
                <a:gd name="T33" fmla="*/ 33 h 121"/>
                <a:gd name="T34" fmla="*/ 76 w 76"/>
                <a:gd name="T35" fmla="*/ 45 h 121"/>
                <a:gd name="T36" fmla="*/ 76 w 76"/>
                <a:gd name="T37" fmla="*/ 61 h 121"/>
                <a:gd name="T38" fmla="*/ 76 w 76"/>
                <a:gd name="T39" fmla="*/ 79 h 121"/>
                <a:gd name="T40" fmla="*/ 72 w 76"/>
                <a:gd name="T41" fmla="*/ 95 h 121"/>
                <a:gd name="T42" fmla="*/ 69 w 76"/>
                <a:gd name="T43" fmla="*/ 102 h 121"/>
                <a:gd name="T44" fmla="*/ 65 w 76"/>
                <a:gd name="T45" fmla="*/ 109 h 121"/>
                <a:gd name="T46" fmla="*/ 60 w 76"/>
                <a:gd name="T47" fmla="*/ 114 h 121"/>
                <a:gd name="T48" fmla="*/ 53 w 76"/>
                <a:gd name="T49" fmla="*/ 118 h 121"/>
                <a:gd name="T50" fmla="*/ 46 w 76"/>
                <a:gd name="T51" fmla="*/ 121 h 121"/>
                <a:gd name="T52" fmla="*/ 39 w 76"/>
                <a:gd name="T53" fmla="*/ 121 h 121"/>
                <a:gd name="T54" fmla="*/ 23 w 76"/>
                <a:gd name="T55" fmla="*/ 118 h 121"/>
                <a:gd name="T56" fmla="*/ 11 w 76"/>
                <a:gd name="T57" fmla="*/ 109 h 121"/>
                <a:gd name="T58" fmla="*/ 4 w 76"/>
                <a:gd name="T59" fmla="*/ 97 h 121"/>
                <a:gd name="T60" fmla="*/ 1 w 76"/>
                <a:gd name="T61" fmla="*/ 81 h 121"/>
                <a:gd name="T62" fmla="*/ 0 w 76"/>
                <a:gd name="T63" fmla="*/ 61 h 121"/>
                <a:gd name="T64" fmla="*/ 14 w 76"/>
                <a:gd name="T65" fmla="*/ 61 h 121"/>
                <a:gd name="T66" fmla="*/ 16 w 76"/>
                <a:gd name="T67" fmla="*/ 78 h 121"/>
                <a:gd name="T68" fmla="*/ 17 w 76"/>
                <a:gd name="T69" fmla="*/ 91 h 121"/>
                <a:gd name="T70" fmla="*/ 22 w 76"/>
                <a:gd name="T71" fmla="*/ 99 h 121"/>
                <a:gd name="T72" fmla="*/ 24 w 76"/>
                <a:gd name="T73" fmla="*/ 104 h 121"/>
                <a:gd name="T74" fmla="*/ 29 w 76"/>
                <a:gd name="T75" fmla="*/ 107 h 121"/>
                <a:gd name="T76" fmla="*/ 33 w 76"/>
                <a:gd name="T77" fmla="*/ 108 h 121"/>
                <a:gd name="T78" fmla="*/ 39 w 76"/>
                <a:gd name="T79" fmla="*/ 109 h 121"/>
                <a:gd name="T80" fmla="*/ 45 w 76"/>
                <a:gd name="T81" fmla="*/ 108 h 121"/>
                <a:gd name="T82" fmla="*/ 50 w 76"/>
                <a:gd name="T83" fmla="*/ 105 h 121"/>
                <a:gd name="T84" fmla="*/ 55 w 76"/>
                <a:gd name="T85" fmla="*/ 99 h 121"/>
                <a:gd name="T86" fmla="*/ 59 w 76"/>
                <a:gd name="T87" fmla="*/ 91 h 121"/>
                <a:gd name="T88" fmla="*/ 62 w 76"/>
                <a:gd name="T89" fmla="*/ 78 h 121"/>
                <a:gd name="T90" fmla="*/ 62 w 76"/>
                <a:gd name="T91" fmla="*/ 61 h 121"/>
                <a:gd name="T92" fmla="*/ 62 w 76"/>
                <a:gd name="T93" fmla="*/ 43 h 121"/>
                <a:gd name="T94" fmla="*/ 59 w 76"/>
                <a:gd name="T95" fmla="*/ 30 h 121"/>
                <a:gd name="T96" fmla="*/ 55 w 76"/>
                <a:gd name="T97" fmla="*/ 22 h 121"/>
                <a:gd name="T98" fmla="*/ 50 w 76"/>
                <a:gd name="T99" fmla="*/ 16 h 121"/>
                <a:gd name="T100" fmla="*/ 45 w 76"/>
                <a:gd name="T101" fmla="*/ 13 h 121"/>
                <a:gd name="T102" fmla="*/ 37 w 76"/>
                <a:gd name="T103" fmla="*/ 12 h 121"/>
                <a:gd name="T104" fmla="*/ 32 w 76"/>
                <a:gd name="T105" fmla="*/ 13 h 121"/>
                <a:gd name="T106" fmla="*/ 26 w 76"/>
                <a:gd name="T107" fmla="*/ 16 h 121"/>
                <a:gd name="T108" fmla="*/ 22 w 76"/>
                <a:gd name="T109" fmla="*/ 20 h 121"/>
                <a:gd name="T110" fmla="*/ 17 w 76"/>
                <a:gd name="T111" fmla="*/ 30 h 121"/>
                <a:gd name="T112" fmla="*/ 16 w 76"/>
                <a:gd name="T113" fmla="*/ 43 h 121"/>
                <a:gd name="T114" fmla="*/ 14 w 76"/>
                <a:gd name="T115" fmla="*/ 6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6" h="121">
                  <a:moveTo>
                    <a:pt x="0" y="61"/>
                  </a:moveTo>
                  <a:lnTo>
                    <a:pt x="0" y="42"/>
                  </a:lnTo>
                  <a:lnTo>
                    <a:pt x="4" y="28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2"/>
                  </a:lnTo>
                  <a:lnTo>
                    <a:pt x="55" y="5"/>
                  </a:lnTo>
                  <a:lnTo>
                    <a:pt x="59" y="7"/>
                  </a:lnTo>
                  <a:lnTo>
                    <a:pt x="63" y="10"/>
                  </a:lnTo>
                  <a:lnTo>
                    <a:pt x="68" y="15"/>
                  </a:lnTo>
                  <a:lnTo>
                    <a:pt x="71" y="23"/>
                  </a:lnTo>
                  <a:lnTo>
                    <a:pt x="75" y="33"/>
                  </a:lnTo>
                  <a:lnTo>
                    <a:pt x="76" y="45"/>
                  </a:lnTo>
                  <a:lnTo>
                    <a:pt x="76" y="61"/>
                  </a:lnTo>
                  <a:lnTo>
                    <a:pt x="76" y="79"/>
                  </a:lnTo>
                  <a:lnTo>
                    <a:pt x="72" y="95"/>
                  </a:lnTo>
                  <a:lnTo>
                    <a:pt x="69" y="102"/>
                  </a:lnTo>
                  <a:lnTo>
                    <a:pt x="65" y="109"/>
                  </a:lnTo>
                  <a:lnTo>
                    <a:pt x="60" y="114"/>
                  </a:lnTo>
                  <a:lnTo>
                    <a:pt x="53" y="118"/>
                  </a:lnTo>
                  <a:lnTo>
                    <a:pt x="46" y="121"/>
                  </a:lnTo>
                  <a:lnTo>
                    <a:pt x="39" y="121"/>
                  </a:lnTo>
                  <a:lnTo>
                    <a:pt x="23" y="118"/>
                  </a:lnTo>
                  <a:lnTo>
                    <a:pt x="11" y="109"/>
                  </a:lnTo>
                  <a:lnTo>
                    <a:pt x="4" y="97"/>
                  </a:lnTo>
                  <a:lnTo>
                    <a:pt x="1" y="81"/>
                  </a:lnTo>
                  <a:lnTo>
                    <a:pt x="0" y="61"/>
                  </a:lnTo>
                  <a:close/>
                  <a:moveTo>
                    <a:pt x="14" y="61"/>
                  </a:moveTo>
                  <a:lnTo>
                    <a:pt x="16" y="78"/>
                  </a:lnTo>
                  <a:lnTo>
                    <a:pt x="17" y="91"/>
                  </a:lnTo>
                  <a:lnTo>
                    <a:pt x="22" y="99"/>
                  </a:lnTo>
                  <a:lnTo>
                    <a:pt x="24" y="104"/>
                  </a:lnTo>
                  <a:lnTo>
                    <a:pt x="29" y="107"/>
                  </a:lnTo>
                  <a:lnTo>
                    <a:pt x="33" y="108"/>
                  </a:lnTo>
                  <a:lnTo>
                    <a:pt x="39" y="109"/>
                  </a:lnTo>
                  <a:lnTo>
                    <a:pt x="45" y="108"/>
                  </a:lnTo>
                  <a:lnTo>
                    <a:pt x="50" y="105"/>
                  </a:lnTo>
                  <a:lnTo>
                    <a:pt x="55" y="99"/>
                  </a:lnTo>
                  <a:lnTo>
                    <a:pt x="59" y="91"/>
                  </a:lnTo>
                  <a:lnTo>
                    <a:pt x="62" y="78"/>
                  </a:lnTo>
                  <a:lnTo>
                    <a:pt x="62" y="61"/>
                  </a:lnTo>
                  <a:lnTo>
                    <a:pt x="62" y="43"/>
                  </a:lnTo>
                  <a:lnTo>
                    <a:pt x="59" y="30"/>
                  </a:lnTo>
                  <a:lnTo>
                    <a:pt x="55" y="22"/>
                  </a:lnTo>
                  <a:lnTo>
                    <a:pt x="50" y="16"/>
                  </a:lnTo>
                  <a:lnTo>
                    <a:pt x="45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17" y="30"/>
                  </a:lnTo>
                  <a:lnTo>
                    <a:pt x="16" y="43"/>
                  </a:lnTo>
                  <a:lnTo>
                    <a:pt x="14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1885119" y="4468171"/>
              <a:ext cx="30764" cy="1135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1932663" y="4419925"/>
              <a:ext cx="29366" cy="83721"/>
            </a:xfrm>
            <a:custGeom>
              <a:avLst/>
              <a:gdLst>
                <a:gd name="T0" fmla="*/ 43 w 43"/>
                <a:gd name="T1" fmla="*/ 118 h 118"/>
                <a:gd name="T2" fmla="*/ 29 w 43"/>
                <a:gd name="T3" fmla="*/ 118 h 118"/>
                <a:gd name="T4" fmla="*/ 29 w 43"/>
                <a:gd name="T5" fmla="*/ 26 h 118"/>
                <a:gd name="T6" fmla="*/ 23 w 43"/>
                <a:gd name="T7" fmla="*/ 30 h 118"/>
                <a:gd name="T8" fmla="*/ 14 w 43"/>
                <a:gd name="T9" fmla="*/ 36 h 118"/>
                <a:gd name="T10" fmla="*/ 7 w 43"/>
                <a:gd name="T11" fmla="*/ 40 h 118"/>
                <a:gd name="T12" fmla="*/ 0 w 43"/>
                <a:gd name="T13" fmla="*/ 43 h 118"/>
                <a:gd name="T14" fmla="*/ 0 w 43"/>
                <a:gd name="T15" fmla="*/ 29 h 118"/>
                <a:gd name="T16" fmla="*/ 12 w 43"/>
                <a:gd name="T17" fmla="*/ 23 h 118"/>
                <a:gd name="T18" fmla="*/ 22 w 43"/>
                <a:gd name="T19" fmla="*/ 16 h 118"/>
                <a:gd name="T20" fmla="*/ 26 w 43"/>
                <a:gd name="T21" fmla="*/ 10 h 118"/>
                <a:gd name="T22" fmla="*/ 30 w 43"/>
                <a:gd name="T23" fmla="*/ 4 h 118"/>
                <a:gd name="T24" fmla="*/ 35 w 43"/>
                <a:gd name="T25" fmla="*/ 0 h 118"/>
                <a:gd name="T26" fmla="*/ 43 w 43"/>
                <a:gd name="T27" fmla="*/ 0 h 118"/>
                <a:gd name="T28" fmla="*/ 43 w 43"/>
                <a:gd name="T2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8">
                  <a:moveTo>
                    <a:pt x="43" y="118"/>
                  </a:moveTo>
                  <a:lnTo>
                    <a:pt x="29" y="118"/>
                  </a:lnTo>
                  <a:lnTo>
                    <a:pt x="29" y="26"/>
                  </a:lnTo>
                  <a:lnTo>
                    <a:pt x="23" y="30"/>
                  </a:lnTo>
                  <a:lnTo>
                    <a:pt x="14" y="36"/>
                  </a:lnTo>
                  <a:lnTo>
                    <a:pt x="7" y="40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12" y="23"/>
                  </a:lnTo>
                  <a:lnTo>
                    <a:pt x="22" y="16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5" y="0"/>
                  </a:lnTo>
                  <a:lnTo>
                    <a:pt x="43" y="0"/>
                  </a:lnTo>
                  <a:lnTo>
                    <a:pt x="43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872533" y="4866902"/>
              <a:ext cx="30764" cy="993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1910289" y="4817239"/>
              <a:ext cx="54536" cy="85139"/>
            </a:xfrm>
            <a:custGeom>
              <a:avLst/>
              <a:gdLst>
                <a:gd name="T0" fmla="*/ 78 w 78"/>
                <a:gd name="T1" fmla="*/ 105 h 119"/>
                <a:gd name="T2" fmla="*/ 78 w 78"/>
                <a:gd name="T3" fmla="*/ 119 h 119"/>
                <a:gd name="T4" fmla="*/ 0 w 78"/>
                <a:gd name="T5" fmla="*/ 119 h 119"/>
                <a:gd name="T6" fmla="*/ 0 w 78"/>
                <a:gd name="T7" fmla="*/ 114 h 119"/>
                <a:gd name="T8" fmla="*/ 1 w 78"/>
                <a:gd name="T9" fmla="*/ 109 h 119"/>
                <a:gd name="T10" fmla="*/ 6 w 78"/>
                <a:gd name="T11" fmla="*/ 101 h 119"/>
                <a:gd name="T12" fmla="*/ 11 w 78"/>
                <a:gd name="T13" fmla="*/ 93 h 119"/>
                <a:gd name="T14" fmla="*/ 16 w 78"/>
                <a:gd name="T15" fmla="*/ 88 h 119"/>
                <a:gd name="T16" fmla="*/ 23 w 78"/>
                <a:gd name="T17" fmla="*/ 82 h 119"/>
                <a:gd name="T18" fmla="*/ 30 w 78"/>
                <a:gd name="T19" fmla="*/ 75 h 119"/>
                <a:gd name="T20" fmla="*/ 46 w 78"/>
                <a:gd name="T21" fmla="*/ 60 h 119"/>
                <a:gd name="T22" fmla="*/ 56 w 78"/>
                <a:gd name="T23" fmla="*/ 50 h 119"/>
                <a:gd name="T24" fmla="*/ 60 w 78"/>
                <a:gd name="T25" fmla="*/ 43 h 119"/>
                <a:gd name="T26" fmla="*/ 62 w 78"/>
                <a:gd name="T27" fmla="*/ 37 h 119"/>
                <a:gd name="T28" fmla="*/ 63 w 78"/>
                <a:gd name="T29" fmla="*/ 32 h 119"/>
                <a:gd name="T30" fmla="*/ 62 w 78"/>
                <a:gd name="T31" fmla="*/ 27 h 119"/>
                <a:gd name="T32" fmla="*/ 60 w 78"/>
                <a:gd name="T33" fmla="*/ 22 h 119"/>
                <a:gd name="T34" fmla="*/ 57 w 78"/>
                <a:gd name="T35" fmla="*/ 17 h 119"/>
                <a:gd name="T36" fmla="*/ 52 w 78"/>
                <a:gd name="T37" fmla="*/ 14 h 119"/>
                <a:gd name="T38" fmla="*/ 47 w 78"/>
                <a:gd name="T39" fmla="*/ 13 h 119"/>
                <a:gd name="T40" fmla="*/ 40 w 78"/>
                <a:gd name="T41" fmla="*/ 12 h 119"/>
                <a:gd name="T42" fmla="*/ 34 w 78"/>
                <a:gd name="T43" fmla="*/ 13 h 119"/>
                <a:gd name="T44" fmla="*/ 29 w 78"/>
                <a:gd name="T45" fmla="*/ 14 h 119"/>
                <a:gd name="T46" fmla="*/ 24 w 78"/>
                <a:gd name="T47" fmla="*/ 19 h 119"/>
                <a:gd name="T48" fmla="*/ 20 w 78"/>
                <a:gd name="T49" fmla="*/ 23 h 119"/>
                <a:gd name="T50" fmla="*/ 19 w 78"/>
                <a:gd name="T51" fmla="*/ 29 h 119"/>
                <a:gd name="T52" fmla="*/ 17 w 78"/>
                <a:gd name="T53" fmla="*/ 36 h 119"/>
                <a:gd name="T54" fmla="*/ 3 w 78"/>
                <a:gd name="T55" fmla="*/ 35 h 119"/>
                <a:gd name="T56" fmla="*/ 6 w 78"/>
                <a:gd name="T57" fmla="*/ 19 h 119"/>
                <a:gd name="T58" fmla="*/ 14 w 78"/>
                <a:gd name="T59" fmla="*/ 9 h 119"/>
                <a:gd name="T60" fmla="*/ 26 w 78"/>
                <a:gd name="T61" fmla="*/ 2 h 119"/>
                <a:gd name="T62" fmla="*/ 42 w 78"/>
                <a:gd name="T63" fmla="*/ 0 h 119"/>
                <a:gd name="T64" fmla="*/ 56 w 78"/>
                <a:gd name="T65" fmla="*/ 2 h 119"/>
                <a:gd name="T66" fmla="*/ 68 w 78"/>
                <a:gd name="T67" fmla="*/ 9 h 119"/>
                <a:gd name="T68" fmla="*/ 75 w 78"/>
                <a:gd name="T69" fmla="*/ 20 h 119"/>
                <a:gd name="T70" fmla="*/ 78 w 78"/>
                <a:gd name="T71" fmla="*/ 33 h 119"/>
                <a:gd name="T72" fmla="*/ 78 w 78"/>
                <a:gd name="T73" fmla="*/ 40 h 119"/>
                <a:gd name="T74" fmla="*/ 75 w 78"/>
                <a:gd name="T75" fmla="*/ 46 h 119"/>
                <a:gd name="T76" fmla="*/ 72 w 78"/>
                <a:gd name="T77" fmla="*/ 53 h 119"/>
                <a:gd name="T78" fmla="*/ 65 w 78"/>
                <a:gd name="T79" fmla="*/ 60 h 119"/>
                <a:gd name="T80" fmla="*/ 62 w 78"/>
                <a:gd name="T81" fmla="*/ 65 h 119"/>
                <a:gd name="T82" fmla="*/ 56 w 78"/>
                <a:gd name="T83" fmla="*/ 71 h 119"/>
                <a:gd name="T84" fmla="*/ 50 w 78"/>
                <a:gd name="T85" fmla="*/ 76 h 119"/>
                <a:gd name="T86" fmla="*/ 43 w 78"/>
                <a:gd name="T87" fmla="*/ 82 h 119"/>
                <a:gd name="T88" fmla="*/ 37 w 78"/>
                <a:gd name="T89" fmla="*/ 86 h 119"/>
                <a:gd name="T90" fmla="*/ 31 w 78"/>
                <a:gd name="T91" fmla="*/ 91 h 119"/>
                <a:gd name="T92" fmla="*/ 29 w 78"/>
                <a:gd name="T93" fmla="*/ 95 h 119"/>
                <a:gd name="T94" fmla="*/ 26 w 78"/>
                <a:gd name="T95" fmla="*/ 96 h 119"/>
                <a:gd name="T96" fmla="*/ 23 w 78"/>
                <a:gd name="T97" fmla="*/ 101 h 119"/>
                <a:gd name="T98" fmla="*/ 20 w 78"/>
                <a:gd name="T99" fmla="*/ 105 h 119"/>
                <a:gd name="T100" fmla="*/ 78 w 78"/>
                <a:gd name="T101" fmla="*/ 10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119">
                  <a:moveTo>
                    <a:pt x="78" y="105"/>
                  </a:moveTo>
                  <a:lnTo>
                    <a:pt x="78" y="119"/>
                  </a:lnTo>
                  <a:lnTo>
                    <a:pt x="0" y="119"/>
                  </a:lnTo>
                  <a:lnTo>
                    <a:pt x="0" y="114"/>
                  </a:lnTo>
                  <a:lnTo>
                    <a:pt x="1" y="109"/>
                  </a:lnTo>
                  <a:lnTo>
                    <a:pt x="6" y="101"/>
                  </a:lnTo>
                  <a:lnTo>
                    <a:pt x="11" y="93"/>
                  </a:lnTo>
                  <a:lnTo>
                    <a:pt x="16" y="88"/>
                  </a:lnTo>
                  <a:lnTo>
                    <a:pt x="23" y="82"/>
                  </a:lnTo>
                  <a:lnTo>
                    <a:pt x="30" y="75"/>
                  </a:lnTo>
                  <a:lnTo>
                    <a:pt x="46" y="60"/>
                  </a:lnTo>
                  <a:lnTo>
                    <a:pt x="56" y="50"/>
                  </a:lnTo>
                  <a:lnTo>
                    <a:pt x="60" y="43"/>
                  </a:lnTo>
                  <a:lnTo>
                    <a:pt x="62" y="37"/>
                  </a:lnTo>
                  <a:lnTo>
                    <a:pt x="63" y="32"/>
                  </a:lnTo>
                  <a:lnTo>
                    <a:pt x="62" y="27"/>
                  </a:lnTo>
                  <a:lnTo>
                    <a:pt x="60" y="22"/>
                  </a:lnTo>
                  <a:lnTo>
                    <a:pt x="57" y="17"/>
                  </a:lnTo>
                  <a:lnTo>
                    <a:pt x="52" y="14"/>
                  </a:lnTo>
                  <a:lnTo>
                    <a:pt x="47" y="13"/>
                  </a:lnTo>
                  <a:lnTo>
                    <a:pt x="40" y="12"/>
                  </a:lnTo>
                  <a:lnTo>
                    <a:pt x="34" y="13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0" y="23"/>
                  </a:lnTo>
                  <a:lnTo>
                    <a:pt x="19" y="29"/>
                  </a:lnTo>
                  <a:lnTo>
                    <a:pt x="17" y="36"/>
                  </a:lnTo>
                  <a:lnTo>
                    <a:pt x="3" y="35"/>
                  </a:lnTo>
                  <a:lnTo>
                    <a:pt x="6" y="19"/>
                  </a:lnTo>
                  <a:lnTo>
                    <a:pt x="14" y="9"/>
                  </a:lnTo>
                  <a:lnTo>
                    <a:pt x="26" y="2"/>
                  </a:lnTo>
                  <a:lnTo>
                    <a:pt x="42" y="0"/>
                  </a:lnTo>
                  <a:lnTo>
                    <a:pt x="56" y="2"/>
                  </a:lnTo>
                  <a:lnTo>
                    <a:pt x="68" y="9"/>
                  </a:lnTo>
                  <a:lnTo>
                    <a:pt x="75" y="20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5" y="46"/>
                  </a:lnTo>
                  <a:lnTo>
                    <a:pt x="72" y="53"/>
                  </a:lnTo>
                  <a:lnTo>
                    <a:pt x="65" y="60"/>
                  </a:lnTo>
                  <a:lnTo>
                    <a:pt x="62" y="65"/>
                  </a:lnTo>
                  <a:lnTo>
                    <a:pt x="56" y="71"/>
                  </a:lnTo>
                  <a:lnTo>
                    <a:pt x="50" y="76"/>
                  </a:lnTo>
                  <a:lnTo>
                    <a:pt x="43" y="82"/>
                  </a:lnTo>
                  <a:lnTo>
                    <a:pt x="37" y="86"/>
                  </a:lnTo>
                  <a:lnTo>
                    <a:pt x="31" y="91"/>
                  </a:lnTo>
                  <a:lnTo>
                    <a:pt x="29" y="95"/>
                  </a:lnTo>
                  <a:lnTo>
                    <a:pt x="26" y="96"/>
                  </a:lnTo>
                  <a:lnTo>
                    <a:pt x="23" y="101"/>
                  </a:lnTo>
                  <a:lnTo>
                    <a:pt x="20" y="105"/>
                  </a:lnTo>
                  <a:lnTo>
                    <a:pt x="78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655310" y="6500147"/>
              <a:ext cx="53138" cy="85139"/>
            </a:xfrm>
            <a:custGeom>
              <a:avLst/>
              <a:gdLst>
                <a:gd name="T0" fmla="*/ 14 w 78"/>
                <a:gd name="T1" fmla="*/ 85 h 121"/>
                <a:gd name="T2" fmla="*/ 19 w 78"/>
                <a:gd name="T3" fmla="*/ 99 h 121"/>
                <a:gd name="T4" fmla="*/ 27 w 78"/>
                <a:gd name="T5" fmla="*/ 106 h 121"/>
                <a:gd name="T6" fmla="*/ 37 w 78"/>
                <a:gd name="T7" fmla="*/ 109 h 121"/>
                <a:gd name="T8" fmla="*/ 49 w 78"/>
                <a:gd name="T9" fmla="*/ 105 h 121"/>
                <a:gd name="T10" fmla="*/ 59 w 78"/>
                <a:gd name="T11" fmla="*/ 96 h 121"/>
                <a:gd name="T12" fmla="*/ 62 w 78"/>
                <a:gd name="T13" fmla="*/ 83 h 121"/>
                <a:gd name="T14" fmla="*/ 59 w 78"/>
                <a:gd name="T15" fmla="*/ 72 h 121"/>
                <a:gd name="T16" fmla="*/ 50 w 78"/>
                <a:gd name="T17" fmla="*/ 63 h 121"/>
                <a:gd name="T18" fmla="*/ 39 w 78"/>
                <a:gd name="T19" fmla="*/ 60 h 121"/>
                <a:gd name="T20" fmla="*/ 29 w 78"/>
                <a:gd name="T21" fmla="*/ 63 h 121"/>
                <a:gd name="T22" fmla="*/ 32 w 78"/>
                <a:gd name="T23" fmla="*/ 50 h 121"/>
                <a:gd name="T24" fmla="*/ 43 w 78"/>
                <a:gd name="T25" fmla="*/ 47 h 121"/>
                <a:gd name="T26" fmla="*/ 53 w 78"/>
                <a:gd name="T27" fmla="*/ 42 h 121"/>
                <a:gd name="T28" fmla="*/ 56 w 78"/>
                <a:gd name="T29" fmla="*/ 30 h 121"/>
                <a:gd name="T30" fmla="*/ 53 w 78"/>
                <a:gd name="T31" fmla="*/ 20 h 121"/>
                <a:gd name="T32" fmla="*/ 48 w 78"/>
                <a:gd name="T33" fmla="*/ 14 h 121"/>
                <a:gd name="T34" fmla="*/ 37 w 78"/>
                <a:gd name="T35" fmla="*/ 12 h 121"/>
                <a:gd name="T36" fmla="*/ 27 w 78"/>
                <a:gd name="T37" fmla="*/ 14 h 121"/>
                <a:gd name="T38" fmla="*/ 20 w 78"/>
                <a:gd name="T39" fmla="*/ 22 h 121"/>
                <a:gd name="T40" fmla="*/ 16 w 78"/>
                <a:gd name="T41" fmla="*/ 33 h 121"/>
                <a:gd name="T42" fmla="*/ 3 w 78"/>
                <a:gd name="T43" fmla="*/ 23 h 121"/>
                <a:gd name="T44" fmla="*/ 9 w 78"/>
                <a:gd name="T45" fmla="*/ 12 h 121"/>
                <a:gd name="T46" fmla="*/ 23 w 78"/>
                <a:gd name="T47" fmla="*/ 1 h 121"/>
                <a:gd name="T48" fmla="*/ 43 w 78"/>
                <a:gd name="T49" fmla="*/ 0 h 121"/>
                <a:gd name="T50" fmla="*/ 55 w 78"/>
                <a:gd name="T51" fmla="*/ 4 h 121"/>
                <a:gd name="T52" fmla="*/ 63 w 78"/>
                <a:gd name="T53" fmla="*/ 12 h 121"/>
                <a:gd name="T54" fmla="*/ 71 w 78"/>
                <a:gd name="T55" fmla="*/ 23 h 121"/>
                <a:gd name="T56" fmla="*/ 71 w 78"/>
                <a:gd name="T57" fmla="*/ 36 h 121"/>
                <a:gd name="T58" fmla="*/ 68 w 78"/>
                <a:gd name="T59" fmla="*/ 45 h 121"/>
                <a:gd name="T60" fmla="*/ 61 w 78"/>
                <a:gd name="T61" fmla="*/ 52 h 121"/>
                <a:gd name="T62" fmla="*/ 62 w 78"/>
                <a:gd name="T63" fmla="*/ 56 h 121"/>
                <a:gd name="T64" fmla="*/ 72 w 78"/>
                <a:gd name="T65" fmla="*/ 65 h 121"/>
                <a:gd name="T66" fmla="*/ 76 w 78"/>
                <a:gd name="T67" fmla="*/ 76 h 121"/>
                <a:gd name="T68" fmla="*/ 75 w 78"/>
                <a:gd name="T69" fmla="*/ 98 h 121"/>
                <a:gd name="T70" fmla="*/ 53 w 78"/>
                <a:gd name="T71" fmla="*/ 118 h 121"/>
                <a:gd name="T72" fmla="*/ 23 w 78"/>
                <a:gd name="T73" fmla="*/ 118 h 121"/>
                <a:gd name="T74" fmla="*/ 3 w 78"/>
                <a:gd name="T75" fmla="*/ 10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" h="121">
                  <a:moveTo>
                    <a:pt x="0" y="88"/>
                  </a:moveTo>
                  <a:lnTo>
                    <a:pt x="14" y="85"/>
                  </a:lnTo>
                  <a:lnTo>
                    <a:pt x="16" y="93"/>
                  </a:lnTo>
                  <a:lnTo>
                    <a:pt x="19" y="99"/>
                  </a:lnTo>
                  <a:lnTo>
                    <a:pt x="23" y="103"/>
                  </a:lnTo>
                  <a:lnTo>
                    <a:pt x="27" y="106"/>
                  </a:lnTo>
                  <a:lnTo>
                    <a:pt x="32" y="108"/>
                  </a:lnTo>
                  <a:lnTo>
                    <a:pt x="37" y="109"/>
                  </a:lnTo>
                  <a:lnTo>
                    <a:pt x="43" y="108"/>
                  </a:lnTo>
                  <a:lnTo>
                    <a:pt x="49" y="105"/>
                  </a:lnTo>
                  <a:lnTo>
                    <a:pt x="55" y="102"/>
                  </a:lnTo>
                  <a:lnTo>
                    <a:pt x="59" y="96"/>
                  </a:lnTo>
                  <a:lnTo>
                    <a:pt x="61" y="91"/>
                  </a:lnTo>
                  <a:lnTo>
                    <a:pt x="62" y="83"/>
                  </a:lnTo>
                  <a:lnTo>
                    <a:pt x="61" y="78"/>
                  </a:lnTo>
                  <a:lnTo>
                    <a:pt x="59" y="72"/>
                  </a:lnTo>
                  <a:lnTo>
                    <a:pt x="55" y="68"/>
                  </a:lnTo>
                  <a:lnTo>
                    <a:pt x="50" y="63"/>
                  </a:lnTo>
                  <a:lnTo>
                    <a:pt x="45" y="62"/>
                  </a:lnTo>
                  <a:lnTo>
                    <a:pt x="39" y="60"/>
                  </a:lnTo>
                  <a:lnTo>
                    <a:pt x="35" y="62"/>
                  </a:lnTo>
                  <a:lnTo>
                    <a:pt x="29" y="63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9" y="49"/>
                  </a:lnTo>
                  <a:lnTo>
                    <a:pt x="43" y="47"/>
                  </a:lnTo>
                  <a:lnTo>
                    <a:pt x="49" y="45"/>
                  </a:lnTo>
                  <a:lnTo>
                    <a:pt x="53" y="42"/>
                  </a:lnTo>
                  <a:lnTo>
                    <a:pt x="56" y="36"/>
                  </a:lnTo>
                  <a:lnTo>
                    <a:pt x="56" y="30"/>
                  </a:lnTo>
                  <a:lnTo>
                    <a:pt x="56" y="24"/>
                  </a:lnTo>
                  <a:lnTo>
                    <a:pt x="53" y="20"/>
                  </a:lnTo>
                  <a:lnTo>
                    <a:pt x="50" y="17"/>
                  </a:lnTo>
                  <a:lnTo>
                    <a:pt x="48" y="14"/>
                  </a:lnTo>
                  <a:lnTo>
                    <a:pt x="42" y="13"/>
                  </a:lnTo>
                  <a:lnTo>
                    <a:pt x="37" y="12"/>
                  </a:lnTo>
                  <a:lnTo>
                    <a:pt x="32" y="13"/>
                  </a:lnTo>
                  <a:lnTo>
                    <a:pt x="27" y="14"/>
                  </a:lnTo>
                  <a:lnTo>
                    <a:pt x="23" y="17"/>
                  </a:lnTo>
                  <a:lnTo>
                    <a:pt x="20" y="22"/>
                  </a:lnTo>
                  <a:lnTo>
                    <a:pt x="17" y="26"/>
                  </a:lnTo>
                  <a:lnTo>
                    <a:pt x="16" y="33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6" y="17"/>
                  </a:lnTo>
                  <a:lnTo>
                    <a:pt x="9" y="12"/>
                  </a:lnTo>
                  <a:lnTo>
                    <a:pt x="13" y="7"/>
                  </a:lnTo>
                  <a:lnTo>
                    <a:pt x="23" y="1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59" y="7"/>
                  </a:lnTo>
                  <a:lnTo>
                    <a:pt x="63" y="12"/>
                  </a:lnTo>
                  <a:lnTo>
                    <a:pt x="68" y="16"/>
                  </a:lnTo>
                  <a:lnTo>
                    <a:pt x="71" y="23"/>
                  </a:lnTo>
                  <a:lnTo>
                    <a:pt x="72" y="30"/>
                  </a:lnTo>
                  <a:lnTo>
                    <a:pt x="71" y="36"/>
                  </a:lnTo>
                  <a:lnTo>
                    <a:pt x="69" y="40"/>
                  </a:lnTo>
                  <a:lnTo>
                    <a:pt x="68" y="45"/>
                  </a:lnTo>
                  <a:lnTo>
                    <a:pt x="63" y="49"/>
                  </a:lnTo>
                  <a:lnTo>
                    <a:pt x="61" y="52"/>
                  </a:lnTo>
                  <a:lnTo>
                    <a:pt x="55" y="55"/>
                  </a:lnTo>
                  <a:lnTo>
                    <a:pt x="62" y="56"/>
                  </a:lnTo>
                  <a:lnTo>
                    <a:pt x="66" y="60"/>
                  </a:lnTo>
                  <a:lnTo>
                    <a:pt x="72" y="65"/>
                  </a:lnTo>
                  <a:lnTo>
                    <a:pt x="75" y="70"/>
                  </a:lnTo>
                  <a:lnTo>
                    <a:pt x="76" y="76"/>
                  </a:lnTo>
                  <a:lnTo>
                    <a:pt x="78" y="83"/>
                  </a:lnTo>
                  <a:lnTo>
                    <a:pt x="75" y="98"/>
                  </a:lnTo>
                  <a:lnTo>
                    <a:pt x="66" y="111"/>
                  </a:lnTo>
                  <a:lnTo>
                    <a:pt x="53" y="118"/>
                  </a:lnTo>
                  <a:lnTo>
                    <a:pt x="37" y="121"/>
                  </a:lnTo>
                  <a:lnTo>
                    <a:pt x="23" y="118"/>
                  </a:lnTo>
                  <a:lnTo>
                    <a:pt x="12" y="111"/>
                  </a:lnTo>
                  <a:lnTo>
                    <a:pt x="3" y="101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723832" y="6572515"/>
              <a:ext cx="12585" cy="127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4751799" y="6500147"/>
              <a:ext cx="53138" cy="85139"/>
            </a:xfrm>
            <a:custGeom>
              <a:avLst/>
              <a:gdLst>
                <a:gd name="T0" fmla="*/ 0 w 77"/>
                <a:gd name="T1" fmla="*/ 60 h 121"/>
                <a:gd name="T2" fmla="*/ 0 w 77"/>
                <a:gd name="T3" fmla="*/ 42 h 121"/>
                <a:gd name="T4" fmla="*/ 5 w 77"/>
                <a:gd name="T5" fmla="*/ 26 h 121"/>
                <a:gd name="T6" fmla="*/ 8 w 77"/>
                <a:gd name="T7" fmla="*/ 19 h 121"/>
                <a:gd name="T8" fmla="*/ 12 w 77"/>
                <a:gd name="T9" fmla="*/ 12 h 121"/>
                <a:gd name="T10" fmla="*/ 18 w 77"/>
                <a:gd name="T11" fmla="*/ 7 h 121"/>
                <a:gd name="T12" fmla="*/ 23 w 77"/>
                <a:gd name="T13" fmla="*/ 3 h 121"/>
                <a:gd name="T14" fmla="*/ 31 w 77"/>
                <a:gd name="T15" fmla="*/ 0 h 121"/>
                <a:gd name="T16" fmla="*/ 38 w 77"/>
                <a:gd name="T17" fmla="*/ 0 h 121"/>
                <a:gd name="T18" fmla="*/ 45 w 77"/>
                <a:gd name="T19" fmla="*/ 0 h 121"/>
                <a:gd name="T20" fmla="*/ 51 w 77"/>
                <a:gd name="T21" fmla="*/ 1 h 121"/>
                <a:gd name="T22" fmla="*/ 55 w 77"/>
                <a:gd name="T23" fmla="*/ 3 h 121"/>
                <a:gd name="T24" fmla="*/ 59 w 77"/>
                <a:gd name="T25" fmla="*/ 7 h 121"/>
                <a:gd name="T26" fmla="*/ 64 w 77"/>
                <a:gd name="T27" fmla="*/ 10 h 121"/>
                <a:gd name="T28" fmla="*/ 67 w 77"/>
                <a:gd name="T29" fmla="*/ 14 h 121"/>
                <a:gd name="T30" fmla="*/ 71 w 77"/>
                <a:gd name="T31" fmla="*/ 23 h 121"/>
                <a:gd name="T32" fmla="*/ 74 w 77"/>
                <a:gd name="T33" fmla="*/ 32 h 121"/>
                <a:gd name="T34" fmla="*/ 77 w 77"/>
                <a:gd name="T35" fmla="*/ 45 h 121"/>
                <a:gd name="T36" fmla="*/ 77 w 77"/>
                <a:gd name="T37" fmla="*/ 60 h 121"/>
                <a:gd name="T38" fmla="*/ 77 w 77"/>
                <a:gd name="T39" fmla="*/ 79 h 121"/>
                <a:gd name="T40" fmla="*/ 72 w 77"/>
                <a:gd name="T41" fmla="*/ 93 h 121"/>
                <a:gd name="T42" fmla="*/ 69 w 77"/>
                <a:gd name="T43" fmla="*/ 102 h 121"/>
                <a:gd name="T44" fmla="*/ 65 w 77"/>
                <a:gd name="T45" fmla="*/ 108 h 121"/>
                <a:gd name="T46" fmla="*/ 59 w 77"/>
                <a:gd name="T47" fmla="*/ 114 h 121"/>
                <a:gd name="T48" fmla="*/ 54 w 77"/>
                <a:gd name="T49" fmla="*/ 118 h 121"/>
                <a:gd name="T50" fmla="*/ 46 w 77"/>
                <a:gd name="T51" fmla="*/ 119 h 121"/>
                <a:gd name="T52" fmla="*/ 38 w 77"/>
                <a:gd name="T53" fmla="*/ 121 h 121"/>
                <a:gd name="T54" fmla="*/ 23 w 77"/>
                <a:gd name="T55" fmla="*/ 118 h 121"/>
                <a:gd name="T56" fmla="*/ 12 w 77"/>
                <a:gd name="T57" fmla="*/ 108 h 121"/>
                <a:gd name="T58" fmla="*/ 5 w 77"/>
                <a:gd name="T59" fmla="*/ 96 h 121"/>
                <a:gd name="T60" fmla="*/ 2 w 77"/>
                <a:gd name="T61" fmla="*/ 80 h 121"/>
                <a:gd name="T62" fmla="*/ 0 w 77"/>
                <a:gd name="T63" fmla="*/ 60 h 121"/>
                <a:gd name="T64" fmla="*/ 15 w 77"/>
                <a:gd name="T65" fmla="*/ 60 h 121"/>
                <a:gd name="T66" fmla="*/ 16 w 77"/>
                <a:gd name="T67" fmla="*/ 78 h 121"/>
                <a:gd name="T68" fmla="*/ 18 w 77"/>
                <a:gd name="T69" fmla="*/ 91 h 121"/>
                <a:gd name="T70" fmla="*/ 22 w 77"/>
                <a:gd name="T71" fmla="*/ 99 h 121"/>
                <a:gd name="T72" fmla="*/ 25 w 77"/>
                <a:gd name="T73" fmla="*/ 103 h 121"/>
                <a:gd name="T74" fmla="*/ 29 w 77"/>
                <a:gd name="T75" fmla="*/ 106 h 121"/>
                <a:gd name="T76" fmla="*/ 33 w 77"/>
                <a:gd name="T77" fmla="*/ 108 h 121"/>
                <a:gd name="T78" fmla="*/ 38 w 77"/>
                <a:gd name="T79" fmla="*/ 109 h 121"/>
                <a:gd name="T80" fmla="*/ 45 w 77"/>
                <a:gd name="T81" fmla="*/ 108 h 121"/>
                <a:gd name="T82" fmla="*/ 51 w 77"/>
                <a:gd name="T83" fmla="*/ 105 h 121"/>
                <a:gd name="T84" fmla="*/ 55 w 77"/>
                <a:gd name="T85" fmla="*/ 99 h 121"/>
                <a:gd name="T86" fmla="*/ 59 w 77"/>
                <a:gd name="T87" fmla="*/ 91 h 121"/>
                <a:gd name="T88" fmla="*/ 61 w 77"/>
                <a:gd name="T89" fmla="*/ 78 h 121"/>
                <a:gd name="T90" fmla="*/ 62 w 77"/>
                <a:gd name="T91" fmla="*/ 60 h 121"/>
                <a:gd name="T92" fmla="*/ 61 w 77"/>
                <a:gd name="T93" fmla="*/ 43 h 121"/>
                <a:gd name="T94" fmla="*/ 59 w 77"/>
                <a:gd name="T95" fmla="*/ 30 h 121"/>
                <a:gd name="T96" fmla="*/ 55 w 77"/>
                <a:gd name="T97" fmla="*/ 22 h 121"/>
                <a:gd name="T98" fmla="*/ 51 w 77"/>
                <a:gd name="T99" fmla="*/ 16 h 121"/>
                <a:gd name="T100" fmla="*/ 45 w 77"/>
                <a:gd name="T101" fmla="*/ 13 h 121"/>
                <a:gd name="T102" fmla="*/ 38 w 77"/>
                <a:gd name="T103" fmla="*/ 12 h 121"/>
                <a:gd name="T104" fmla="*/ 32 w 77"/>
                <a:gd name="T105" fmla="*/ 13 h 121"/>
                <a:gd name="T106" fmla="*/ 26 w 77"/>
                <a:gd name="T107" fmla="*/ 16 h 121"/>
                <a:gd name="T108" fmla="*/ 22 w 77"/>
                <a:gd name="T109" fmla="*/ 20 h 121"/>
                <a:gd name="T110" fmla="*/ 18 w 77"/>
                <a:gd name="T111" fmla="*/ 30 h 121"/>
                <a:gd name="T112" fmla="*/ 16 w 77"/>
                <a:gd name="T113" fmla="*/ 43 h 121"/>
                <a:gd name="T114" fmla="*/ 15 w 77"/>
                <a:gd name="T11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21">
                  <a:moveTo>
                    <a:pt x="0" y="60"/>
                  </a:moveTo>
                  <a:lnTo>
                    <a:pt x="0" y="42"/>
                  </a:lnTo>
                  <a:lnTo>
                    <a:pt x="5" y="26"/>
                  </a:lnTo>
                  <a:lnTo>
                    <a:pt x="8" y="19"/>
                  </a:lnTo>
                  <a:lnTo>
                    <a:pt x="12" y="12"/>
                  </a:lnTo>
                  <a:lnTo>
                    <a:pt x="18" y="7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5" y="3"/>
                  </a:lnTo>
                  <a:lnTo>
                    <a:pt x="59" y="7"/>
                  </a:lnTo>
                  <a:lnTo>
                    <a:pt x="64" y="10"/>
                  </a:lnTo>
                  <a:lnTo>
                    <a:pt x="67" y="14"/>
                  </a:lnTo>
                  <a:lnTo>
                    <a:pt x="71" y="23"/>
                  </a:lnTo>
                  <a:lnTo>
                    <a:pt x="74" y="32"/>
                  </a:lnTo>
                  <a:lnTo>
                    <a:pt x="77" y="45"/>
                  </a:lnTo>
                  <a:lnTo>
                    <a:pt x="77" y="60"/>
                  </a:lnTo>
                  <a:lnTo>
                    <a:pt x="77" y="79"/>
                  </a:lnTo>
                  <a:lnTo>
                    <a:pt x="72" y="93"/>
                  </a:lnTo>
                  <a:lnTo>
                    <a:pt x="69" y="102"/>
                  </a:lnTo>
                  <a:lnTo>
                    <a:pt x="65" y="108"/>
                  </a:lnTo>
                  <a:lnTo>
                    <a:pt x="59" y="114"/>
                  </a:lnTo>
                  <a:lnTo>
                    <a:pt x="54" y="118"/>
                  </a:lnTo>
                  <a:lnTo>
                    <a:pt x="46" y="119"/>
                  </a:lnTo>
                  <a:lnTo>
                    <a:pt x="38" y="121"/>
                  </a:lnTo>
                  <a:lnTo>
                    <a:pt x="23" y="118"/>
                  </a:lnTo>
                  <a:lnTo>
                    <a:pt x="12" y="108"/>
                  </a:lnTo>
                  <a:lnTo>
                    <a:pt x="5" y="96"/>
                  </a:lnTo>
                  <a:lnTo>
                    <a:pt x="2" y="80"/>
                  </a:lnTo>
                  <a:lnTo>
                    <a:pt x="0" y="60"/>
                  </a:lnTo>
                  <a:close/>
                  <a:moveTo>
                    <a:pt x="15" y="60"/>
                  </a:moveTo>
                  <a:lnTo>
                    <a:pt x="16" y="78"/>
                  </a:lnTo>
                  <a:lnTo>
                    <a:pt x="18" y="91"/>
                  </a:lnTo>
                  <a:lnTo>
                    <a:pt x="22" y="99"/>
                  </a:lnTo>
                  <a:lnTo>
                    <a:pt x="25" y="103"/>
                  </a:lnTo>
                  <a:lnTo>
                    <a:pt x="29" y="106"/>
                  </a:lnTo>
                  <a:lnTo>
                    <a:pt x="33" y="108"/>
                  </a:lnTo>
                  <a:lnTo>
                    <a:pt x="38" y="109"/>
                  </a:lnTo>
                  <a:lnTo>
                    <a:pt x="45" y="108"/>
                  </a:lnTo>
                  <a:lnTo>
                    <a:pt x="51" y="105"/>
                  </a:lnTo>
                  <a:lnTo>
                    <a:pt x="55" y="99"/>
                  </a:lnTo>
                  <a:lnTo>
                    <a:pt x="59" y="91"/>
                  </a:lnTo>
                  <a:lnTo>
                    <a:pt x="61" y="78"/>
                  </a:lnTo>
                  <a:lnTo>
                    <a:pt x="62" y="60"/>
                  </a:lnTo>
                  <a:lnTo>
                    <a:pt x="61" y="43"/>
                  </a:lnTo>
                  <a:lnTo>
                    <a:pt x="59" y="30"/>
                  </a:lnTo>
                  <a:lnTo>
                    <a:pt x="55" y="22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8" y="12"/>
                  </a:lnTo>
                  <a:lnTo>
                    <a:pt x="32" y="13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18" y="30"/>
                  </a:lnTo>
                  <a:lnTo>
                    <a:pt x="16" y="4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20" name="Freeform 32"/>
            <p:cNvSpPr>
              <a:spLocks/>
            </p:cNvSpPr>
            <p:nvPr/>
          </p:nvSpPr>
          <p:spPr bwMode="auto">
            <a:xfrm>
              <a:off x="3985486" y="6487376"/>
              <a:ext cx="55935" cy="85139"/>
            </a:xfrm>
            <a:custGeom>
              <a:avLst/>
              <a:gdLst>
                <a:gd name="T0" fmla="*/ 80 w 80"/>
                <a:gd name="T1" fmla="*/ 105 h 119"/>
                <a:gd name="T2" fmla="*/ 80 w 80"/>
                <a:gd name="T3" fmla="*/ 119 h 119"/>
                <a:gd name="T4" fmla="*/ 0 w 80"/>
                <a:gd name="T5" fmla="*/ 119 h 119"/>
                <a:gd name="T6" fmla="*/ 0 w 80"/>
                <a:gd name="T7" fmla="*/ 113 h 119"/>
                <a:gd name="T8" fmla="*/ 2 w 80"/>
                <a:gd name="T9" fmla="*/ 109 h 119"/>
                <a:gd name="T10" fmla="*/ 6 w 80"/>
                <a:gd name="T11" fmla="*/ 100 h 119"/>
                <a:gd name="T12" fmla="*/ 12 w 80"/>
                <a:gd name="T13" fmla="*/ 93 h 119"/>
                <a:gd name="T14" fmla="*/ 16 w 80"/>
                <a:gd name="T15" fmla="*/ 87 h 119"/>
                <a:gd name="T16" fmla="*/ 23 w 80"/>
                <a:gd name="T17" fmla="*/ 82 h 119"/>
                <a:gd name="T18" fmla="*/ 31 w 80"/>
                <a:gd name="T19" fmla="*/ 74 h 119"/>
                <a:gd name="T20" fmla="*/ 47 w 80"/>
                <a:gd name="T21" fmla="*/ 60 h 119"/>
                <a:gd name="T22" fmla="*/ 57 w 80"/>
                <a:gd name="T23" fmla="*/ 50 h 119"/>
                <a:gd name="T24" fmla="*/ 61 w 80"/>
                <a:gd name="T25" fmla="*/ 44 h 119"/>
                <a:gd name="T26" fmla="*/ 62 w 80"/>
                <a:gd name="T27" fmla="*/ 39 h 119"/>
                <a:gd name="T28" fmla="*/ 64 w 80"/>
                <a:gd name="T29" fmla="*/ 33 h 119"/>
                <a:gd name="T30" fmla="*/ 64 w 80"/>
                <a:gd name="T31" fmla="*/ 27 h 119"/>
                <a:gd name="T32" fmla="*/ 61 w 80"/>
                <a:gd name="T33" fmla="*/ 21 h 119"/>
                <a:gd name="T34" fmla="*/ 58 w 80"/>
                <a:gd name="T35" fmla="*/ 18 h 119"/>
                <a:gd name="T36" fmla="*/ 54 w 80"/>
                <a:gd name="T37" fmla="*/ 14 h 119"/>
                <a:gd name="T38" fmla="*/ 48 w 80"/>
                <a:gd name="T39" fmla="*/ 13 h 119"/>
                <a:gd name="T40" fmla="*/ 41 w 80"/>
                <a:gd name="T41" fmla="*/ 11 h 119"/>
                <a:gd name="T42" fmla="*/ 35 w 80"/>
                <a:gd name="T43" fmla="*/ 13 h 119"/>
                <a:gd name="T44" fmla="*/ 29 w 80"/>
                <a:gd name="T45" fmla="*/ 14 h 119"/>
                <a:gd name="T46" fmla="*/ 25 w 80"/>
                <a:gd name="T47" fmla="*/ 18 h 119"/>
                <a:gd name="T48" fmla="*/ 21 w 80"/>
                <a:gd name="T49" fmla="*/ 23 h 119"/>
                <a:gd name="T50" fmla="*/ 19 w 80"/>
                <a:gd name="T51" fmla="*/ 29 h 119"/>
                <a:gd name="T52" fmla="*/ 18 w 80"/>
                <a:gd name="T53" fmla="*/ 36 h 119"/>
                <a:gd name="T54" fmla="*/ 3 w 80"/>
                <a:gd name="T55" fmla="*/ 34 h 119"/>
                <a:gd name="T56" fmla="*/ 6 w 80"/>
                <a:gd name="T57" fmla="*/ 20 h 119"/>
                <a:gd name="T58" fmla="*/ 15 w 80"/>
                <a:gd name="T59" fmla="*/ 8 h 119"/>
                <a:gd name="T60" fmla="*/ 26 w 80"/>
                <a:gd name="T61" fmla="*/ 3 h 119"/>
                <a:gd name="T62" fmla="*/ 42 w 80"/>
                <a:gd name="T63" fmla="*/ 0 h 119"/>
                <a:gd name="T64" fmla="*/ 57 w 80"/>
                <a:gd name="T65" fmla="*/ 3 h 119"/>
                <a:gd name="T66" fmla="*/ 68 w 80"/>
                <a:gd name="T67" fmla="*/ 10 h 119"/>
                <a:gd name="T68" fmla="*/ 77 w 80"/>
                <a:gd name="T69" fmla="*/ 20 h 119"/>
                <a:gd name="T70" fmla="*/ 78 w 80"/>
                <a:gd name="T71" fmla="*/ 33 h 119"/>
                <a:gd name="T72" fmla="*/ 78 w 80"/>
                <a:gd name="T73" fmla="*/ 40 h 119"/>
                <a:gd name="T74" fmla="*/ 75 w 80"/>
                <a:gd name="T75" fmla="*/ 47 h 119"/>
                <a:gd name="T76" fmla="*/ 72 w 80"/>
                <a:gd name="T77" fmla="*/ 53 h 119"/>
                <a:gd name="T78" fmla="*/ 67 w 80"/>
                <a:gd name="T79" fmla="*/ 62 h 119"/>
                <a:gd name="T80" fmla="*/ 62 w 80"/>
                <a:gd name="T81" fmla="*/ 66 h 119"/>
                <a:gd name="T82" fmla="*/ 57 w 80"/>
                <a:gd name="T83" fmla="*/ 70 h 119"/>
                <a:gd name="T84" fmla="*/ 51 w 80"/>
                <a:gd name="T85" fmla="*/ 76 h 119"/>
                <a:gd name="T86" fmla="*/ 44 w 80"/>
                <a:gd name="T87" fmla="*/ 82 h 119"/>
                <a:gd name="T88" fmla="*/ 38 w 80"/>
                <a:gd name="T89" fmla="*/ 87 h 119"/>
                <a:gd name="T90" fmla="*/ 34 w 80"/>
                <a:gd name="T91" fmla="*/ 92 h 119"/>
                <a:gd name="T92" fmla="*/ 29 w 80"/>
                <a:gd name="T93" fmla="*/ 95 h 119"/>
                <a:gd name="T94" fmla="*/ 26 w 80"/>
                <a:gd name="T95" fmla="*/ 97 h 119"/>
                <a:gd name="T96" fmla="*/ 23 w 80"/>
                <a:gd name="T97" fmla="*/ 100 h 119"/>
                <a:gd name="T98" fmla="*/ 21 w 80"/>
                <a:gd name="T99" fmla="*/ 105 h 119"/>
                <a:gd name="T100" fmla="*/ 80 w 80"/>
                <a:gd name="T101" fmla="*/ 10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119">
                  <a:moveTo>
                    <a:pt x="80" y="105"/>
                  </a:moveTo>
                  <a:lnTo>
                    <a:pt x="80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2" y="93"/>
                  </a:lnTo>
                  <a:lnTo>
                    <a:pt x="16" y="87"/>
                  </a:lnTo>
                  <a:lnTo>
                    <a:pt x="23" y="82"/>
                  </a:lnTo>
                  <a:lnTo>
                    <a:pt x="31" y="74"/>
                  </a:lnTo>
                  <a:lnTo>
                    <a:pt x="47" y="60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2" y="39"/>
                  </a:lnTo>
                  <a:lnTo>
                    <a:pt x="64" y="33"/>
                  </a:lnTo>
                  <a:lnTo>
                    <a:pt x="64" y="27"/>
                  </a:lnTo>
                  <a:lnTo>
                    <a:pt x="61" y="21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48" y="13"/>
                  </a:lnTo>
                  <a:lnTo>
                    <a:pt x="41" y="11"/>
                  </a:lnTo>
                  <a:lnTo>
                    <a:pt x="35" y="13"/>
                  </a:lnTo>
                  <a:lnTo>
                    <a:pt x="29" y="14"/>
                  </a:lnTo>
                  <a:lnTo>
                    <a:pt x="25" y="18"/>
                  </a:lnTo>
                  <a:lnTo>
                    <a:pt x="21" y="23"/>
                  </a:lnTo>
                  <a:lnTo>
                    <a:pt x="19" y="29"/>
                  </a:lnTo>
                  <a:lnTo>
                    <a:pt x="18" y="36"/>
                  </a:lnTo>
                  <a:lnTo>
                    <a:pt x="3" y="34"/>
                  </a:lnTo>
                  <a:lnTo>
                    <a:pt x="6" y="20"/>
                  </a:lnTo>
                  <a:lnTo>
                    <a:pt x="15" y="8"/>
                  </a:lnTo>
                  <a:lnTo>
                    <a:pt x="26" y="3"/>
                  </a:lnTo>
                  <a:lnTo>
                    <a:pt x="42" y="0"/>
                  </a:lnTo>
                  <a:lnTo>
                    <a:pt x="57" y="3"/>
                  </a:lnTo>
                  <a:lnTo>
                    <a:pt x="68" y="10"/>
                  </a:lnTo>
                  <a:lnTo>
                    <a:pt x="77" y="20"/>
                  </a:lnTo>
                  <a:lnTo>
                    <a:pt x="78" y="33"/>
                  </a:lnTo>
                  <a:lnTo>
                    <a:pt x="78" y="40"/>
                  </a:lnTo>
                  <a:lnTo>
                    <a:pt x="75" y="47"/>
                  </a:lnTo>
                  <a:lnTo>
                    <a:pt x="72" y="53"/>
                  </a:lnTo>
                  <a:lnTo>
                    <a:pt x="67" y="62"/>
                  </a:lnTo>
                  <a:lnTo>
                    <a:pt x="62" y="66"/>
                  </a:lnTo>
                  <a:lnTo>
                    <a:pt x="57" y="70"/>
                  </a:lnTo>
                  <a:lnTo>
                    <a:pt x="51" y="76"/>
                  </a:lnTo>
                  <a:lnTo>
                    <a:pt x="44" y="82"/>
                  </a:lnTo>
                  <a:lnTo>
                    <a:pt x="38" y="87"/>
                  </a:lnTo>
                  <a:lnTo>
                    <a:pt x="34" y="92"/>
                  </a:lnTo>
                  <a:lnTo>
                    <a:pt x="29" y="95"/>
                  </a:lnTo>
                  <a:lnTo>
                    <a:pt x="26" y="97"/>
                  </a:lnTo>
                  <a:lnTo>
                    <a:pt x="23" y="100"/>
                  </a:lnTo>
                  <a:lnTo>
                    <a:pt x="21" y="105"/>
                  </a:lnTo>
                  <a:lnTo>
                    <a:pt x="80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21" name="Rectangle 33"/>
            <p:cNvSpPr>
              <a:spLocks noChangeArrowheads="1"/>
            </p:cNvSpPr>
            <p:nvPr/>
          </p:nvSpPr>
          <p:spPr bwMode="auto">
            <a:xfrm>
              <a:off x="4056803" y="6559744"/>
              <a:ext cx="12585" cy="127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22" name="Freeform 34"/>
            <p:cNvSpPr>
              <a:spLocks/>
            </p:cNvSpPr>
            <p:nvPr/>
          </p:nvSpPr>
          <p:spPr bwMode="auto">
            <a:xfrm>
              <a:off x="4083373" y="6488795"/>
              <a:ext cx="55935" cy="85139"/>
            </a:xfrm>
            <a:custGeom>
              <a:avLst/>
              <a:gdLst>
                <a:gd name="T0" fmla="*/ 0 w 79"/>
                <a:gd name="T1" fmla="*/ 86 h 119"/>
                <a:gd name="T2" fmla="*/ 16 w 79"/>
                <a:gd name="T3" fmla="*/ 85 h 119"/>
                <a:gd name="T4" fmla="*/ 17 w 79"/>
                <a:gd name="T5" fmla="*/ 92 h 119"/>
                <a:gd name="T6" fmla="*/ 20 w 79"/>
                <a:gd name="T7" fmla="*/ 98 h 119"/>
                <a:gd name="T8" fmla="*/ 23 w 79"/>
                <a:gd name="T9" fmla="*/ 102 h 119"/>
                <a:gd name="T10" fmla="*/ 28 w 79"/>
                <a:gd name="T11" fmla="*/ 105 h 119"/>
                <a:gd name="T12" fmla="*/ 33 w 79"/>
                <a:gd name="T13" fmla="*/ 107 h 119"/>
                <a:gd name="T14" fmla="*/ 39 w 79"/>
                <a:gd name="T15" fmla="*/ 108 h 119"/>
                <a:gd name="T16" fmla="*/ 45 w 79"/>
                <a:gd name="T17" fmla="*/ 107 h 119"/>
                <a:gd name="T18" fmla="*/ 52 w 79"/>
                <a:gd name="T19" fmla="*/ 104 h 119"/>
                <a:gd name="T20" fmla="*/ 56 w 79"/>
                <a:gd name="T21" fmla="*/ 99 h 119"/>
                <a:gd name="T22" fmla="*/ 61 w 79"/>
                <a:gd name="T23" fmla="*/ 94 h 119"/>
                <a:gd name="T24" fmla="*/ 64 w 79"/>
                <a:gd name="T25" fmla="*/ 86 h 119"/>
                <a:gd name="T26" fmla="*/ 64 w 79"/>
                <a:gd name="T27" fmla="*/ 79 h 119"/>
                <a:gd name="T28" fmla="*/ 64 w 79"/>
                <a:gd name="T29" fmla="*/ 71 h 119"/>
                <a:gd name="T30" fmla="*/ 61 w 79"/>
                <a:gd name="T31" fmla="*/ 65 h 119"/>
                <a:gd name="T32" fmla="*/ 56 w 79"/>
                <a:gd name="T33" fmla="*/ 59 h 119"/>
                <a:gd name="T34" fmla="*/ 52 w 79"/>
                <a:gd name="T35" fmla="*/ 55 h 119"/>
                <a:gd name="T36" fmla="*/ 46 w 79"/>
                <a:gd name="T37" fmla="*/ 53 h 119"/>
                <a:gd name="T38" fmla="*/ 39 w 79"/>
                <a:gd name="T39" fmla="*/ 52 h 119"/>
                <a:gd name="T40" fmla="*/ 32 w 79"/>
                <a:gd name="T41" fmla="*/ 53 h 119"/>
                <a:gd name="T42" fmla="*/ 26 w 79"/>
                <a:gd name="T43" fmla="*/ 55 h 119"/>
                <a:gd name="T44" fmla="*/ 20 w 79"/>
                <a:gd name="T45" fmla="*/ 59 h 119"/>
                <a:gd name="T46" fmla="*/ 17 w 79"/>
                <a:gd name="T47" fmla="*/ 63 h 119"/>
                <a:gd name="T48" fmla="*/ 3 w 79"/>
                <a:gd name="T49" fmla="*/ 62 h 119"/>
                <a:gd name="T50" fmla="*/ 15 w 79"/>
                <a:gd name="T51" fmla="*/ 0 h 119"/>
                <a:gd name="T52" fmla="*/ 74 w 79"/>
                <a:gd name="T53" fmla="*/ 0 h 119"/>
                <a:gd name="T54" fmla="*/ 74 w 79"/>
                <a:gd name="T55" fmla="*/ 15 h 119"/>
                <a:gd name="T56" fmla="*/ 26 w 79"/>
                <a:gd name="T57" fmla="*/ 15 h 119"/>
                <a:gd name="T58" fmla="*/ 20 w 79"/>
                <a:gd name="T59" fmla="*/ 46 h 119"/>
                <a:gd name="T60" fmla="*/ 28 w 79"/>
                <a:gd name="T61" fmla="*/ 42 h 119"/>
                <a:gd name="T62" fmla="*/ 35 w 79"/>
                <a:gd name="T63" fmla="*/ 40 h 119"/>
                <a:gd name="T64" fmla="*/ 42 w 79"/>
                <a:gd name="T65" fmla="*/ 39 h 119"/>
                <a:gd name="T66" fmla="*/ 56 w 79"/>
                <a:gd name="T67" fmla="*/ 42 h 119"/>
                <a:gd name="T68" fmla="*/ 69 w 79"/>
                <a:gd name="T69" fmla="*/ 50 h 119"/>
                <a:gd name="T70" fmla="*/ 77 w 79"/>
                <a:gd name="T71" fmla="*/ 62 h 119"/>
                <a:gd name="T72" fmla="*/ 79 w 79"/>
                <a:gd name="T73" fmla="*/ 78 h 119"/>
                <a:gd name="T74" fmla="*/ 77 w 79"/>
                <a:gd name="T75" fmla="*/ 92 h 119"/>
                <a:gd name="T76" fmla="*/ 71 w 79"/>
                <a:gd name="T77" fmla="*/ 105 h 119"/>
                <a:gd name="T78" fmla="*/ 56 w 79"/>
                <a:gd name="T79" fmla="*/ 117 h 119"/>
                <a:gd name="T80" fmla="*/ 39 w 79"/>
                <a:gd name="T81" fmla="*/ 119 h 119"/>
                <a:gd name="T82" fmla="*/ 25 w 79"/>
                <a:gd name="T83" fmla="*/ 118 h 119"/>
                <a:gd name="T84" fmla="*/ 12 w 79"/>
                <a:gd name="T85" fmla="*/ 111 h 119"/>
                <a:gd name="T86" fmla="*/ 5 w 79"/>
                <a:gd name="T87" fmla="*/ 101 h 119"/>
                <a:gd name="T88" fmla="*/ 0 w 79"/>
                <a:gd name="T89" fmla="*/ 8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9" h="119">
                  <a:moveTo>
                    <a:pt x="0" y="86"/>
                  </a:moveTo>
                  <a:lnTo>
                    <a:pt x="16" y="85"/>
                  </a:lnTo>
                  <a:lnTo>
                    <a:pt x="17" y="92"/>
                  </a:lnTo>
                  <a:lnTo>
                    <a:pt x="20" y="98"/>
                  </a:lnTo>
                  <a:lnTo>
                    <a:pt x="23" y="102"/>
                  </a:lnTo>
                  <a:lnTo>
                    <a:pt x="28" y="105"/>
                  </a:lnTo>
                  <a:lnTo>
                    <a:pt x="33" y="107"/>
                  </a:lnTo>
                  <a:lnTo>
                    <a:pt x="39" y="108"/>
                  </a:lnTo>
                  <a:lnTo>
                    <a:pt x="45" y="107"/>
                  </a:lnTo>
                  <a:lnTo>
                    <a:pt x="52" y="104"/>
                  </a:lnTo>
                  <a:lnTo>
                    <a:pt x="56" y="99"/>
                  </a:lnTo>
                  <a:lnTo>
                    <a:pt x="61" y="94"/>
                  </a:lnTo>
                  <a:lnTo>
                    <a:pt x="64" y="86"/>
                  </a:lnTo>
                  <a:lnTo>
                    <a:pt x="64" y="79"/>
                  </a:lnTo>
                  <a:lnTo>
                    <a:pt x="64" y="71"/>
                  </a:lnTo>
                  <a:lnTo>
                    <a:pt x="61" y="65"/>
                  </a:lnTo>
                  <a:lnTo>
                    <a:pt x="56" y="59"/>
                  </a:lnTo>
                  <a:lnTo>
                    <a:pt x="52" y="55"/>
                  </a:lnTo>
                  <a:lnTo>
                    <a:pt x="46" y="53"/>
                  </a:lnTo>
                  <a:lnTo>
                    <a:pt x="39" y="52"/>
                  </a:lnTo>
                  <a:lnTo>
                    <a:pt x="32" y="53"/>
                  </a:lnTo>
                  <a:lnTo>
                    <a:pt x="26" y="55"/>
                  </a:lnTo>
                  <a:lnTo>
                    <a:pt x="20" y="59"/>
                  </a:lnTo>
                  <a:lnTo>
                    <a:pt x="17" y="63"/>
                  </a:lnTo>
                  <a:lnTo>
                    <a:pt x="3" y="62"/>
                  </a:lnTo>
                  <a:lnTo>
                    <a:pt x="15" y="0"/>
                  </a:lnTo>
                  <a:lnTo>
                    <a:pt x="74" y="0"/>
                  </a:lnTo>
                  <a:lnTo>
                    <a:pt x="74" y="15"/>
                  </a:lnTo>
                  <a:lnTo>
                    <a:pt x="26" y="15"/>
                  </a:lnTo>
                  <a:lnTo>
                    <a:pt x="20" y="46"/>
                  </a:lnTo>
                  <a:lnTo>
                    <a:pt x="28" y="42"/>
                  </a:lnTo>
                  <a:lnTo>
                    <a:pt x="35" y="40"/>
                  </a:lnTo>
                  <a:lnTo>
                    <a:pt x="42" y="39"/>
                  </a:lnTo>
                  <a:lnTo>
                    <a:pt x="56" y="42"/>
                  </a:lnTo>
                  <a:lnTo>
                    <a:pt x="69" y="50"/>
                  </a:lnTo>
                  <a:lnTo>
                    <a:pt x="77" y="62"/>
                  </a:lnTo>
                  <a:lnTo>
                    <a:pt x="79" y="78"/>
                  </a:lnTo>
                  <a:lnTo>
                    <a:pt x="77" y="92"/>
                  </a:lnTo>
                  <a:lnTo>
                    <a:pt x="71" y="105"/>
                  </a:lnTo>
                  <a:lnTo>
                    <a:pt x="56" y="117"/>
                  </a:lnTo>
                  <a:lnTo>
                    <a:pt x="39" y="119"/>
                  </a:lnTo>
                  <a:lnTo>
                    <a:pt x="25" y="118"/>
                  </a:lnTo>
                  <a:lnTo>
                    <a:pt x="12" y="111"/>
                  </a:lnTo>
                  <a:lnTo>
                    <a:pt x="5" y="101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23" name="Freeform 35"/>
            <p:cNvSpPr>
              <a:spLocks/>
            </p:cNvSpPr>
            <p:nvPr/>
          </p:nvSpPr>
          <p:spPr bwMode="auto">
            <a:xfrm>
              <a:off x="3349223" y="6497310"/>
              <a:ext cx="55935" cy="83721"/>
            </a:xfrm>
            <a:custGeom>
              <a:avLst/>
              <a:gdLst>
                <a:gd name="T0" fmla="*/ 79 w 79"/>
                <a:gd name="T1" fmla="*/ 105 h 118"/>
                <a:gd name="T2" fmla="*/ 79 w 79"/>
                <a:gd name="T3" fmla="*/ 118 h 118"/>
                <a:gd name="T4" fmla="*/ 0 w 79"/>
                <a:gd name="T5" fmla="*/ 118 h 118"/>
                <a:gd name="T6" fmla="*/ 0 w 79"/>
                <a:gd name="T7" fmla="*/ 113 h 118"/>
                <a:gd name="T8" fmla="*/ 1 w 79"/>
                <a:gd name="T9" fmla="*/ 107 h 118"/>
                <a:gd name="T10" fmla="*/ 6 w 79"/>
                <a:gd name="T11" fmla="*/ 100 h 118"/>
                <a:gd name="T12" fmla="*/ 12 w 79"/>
                <a:gd name="T13" fmla="*/ 92 h 118"/>
                <a:gd name="T14" fmla="*/ 17 w 79"/>
                <a:gd name="T15" fmla="*/ 86 h 118"/>
                <a:gd name="T16" fmla="*/ 23 w 79"/>
                <a:gd name="T17" fmla="*/ 80 h 118"/>
                <a:gd name="T18" fmla="*/ 30 w 79"/>
                <a:gd name="T19" fmla="*/ 74 h 118"/>
                <a:gd name="T20" fmla="*/ 48 w 79"/>
                <a:gd name="T21" fmla="*/ 60 h 118"/>
                <a:gd name="T22" fmla="*/ 56 w 79"/>
                <a:gd name="T23" fmla="*/ 49 h 118"/>
                <a:gd name="T24" fmla="*/ 60 w 79"/>
                <a:gd name="T25" fmla="*/ 43 h 118"/>
                <a:gd name="T26" fmla="*/ 63 w 79"/>
                <a:gd name="T27" fmla="*/ 37 h 118"/>
                <a:gd name="T28" fmla="*/ 63 w 79"/>
                <a:gd name="T29" fmla="*/ 31 h 118"/>
                <a:gd name="T30" fmla="*/ 63 w 79"/>
                <a:gd name="T31" fmla="*/ 26 h 118"/>
                <a:gd name="T32" fmla="*/ 60 w 79"/>
                <a:gd name="T33" fmla="*/ 21 h 118"/>
                <a:gd name="T34" fmla="*/ 58 w 79"/>
                <a:gd name="T35" fmla="*/ 17 h 118"/>
                <a:gd name="T36" fmla="*/ 53 w 79"/>
                <a:gd name="T37" fmla="*/ 14 h 118"/>
                <a:gd name="T38" fmla="*/ 48 w 79"/>
                <a:gd name="T39" fmla="*/ 11 h 118"/>
                <a:gd name="T40" fmla="*/ 42 w 79"/>
                <a:gd name="T41" fmla="*/ 11 h 118"/>
                <a:gd name="T42" fmla="*/ 35 w 79"/>
                <a:gd name="T43" fmla="*/ 11 h 118"/>
                <a:gd name="T44" fmla="*/ 29 w 79"/>
                <a:gd name="T45" fmla="*/ 14 h 118"/>
                <a:gd name="T46" fmla="*/ 24 w 79"/>
                <a:gd name="T47" fmla="*/ 17 h 118"/>
                <a:gd name="T48" fmla="*/ 22 w 79"/>
                <a:gd name="T49" fmla="*/ 23 h 118"/>
                <a:gd name="T50" fmla="*/ 19 w 79"/>
                <a:gd name="T51" fmla="*/ 28 h 118"/>
                <a:gd name="T52" fmla="*/ 17 w 79"/>
                <a:gd name="T53" fmla="*/ 34 h 118"/>
                <a:gd name="T54" fmla="*/ 3 w 79"/>
                <a:gd name="T55" fmla="*/ 33 h 118"/>
                <a:gd name="T56" fmla="*/ 7 w 79"/>
                <a:gd name="T57" fmla="*/ 18 h 118"/>
                <a:gd name="T58" fmla="*/ 14 w 79"/>
                <a:gd name="T59" fmla="*/ 8 h 118"/>
                <a:gd name="T60" fmla="*/ 26 w 79"/>
                <a:gd name="T61" fmla="*/ 1 h 118"/>
                <a:gd name="T62" fmla="*/ 42 w 79"/>
                <a:gd name="T63" fmla="*/ 0 h 118"/>
                <a:gd name="T64" fmla="*/ 56 w 79"/>
                <a:gd name="T65" fmla="*/ 1 h 118"/>
                <a:gd name="T66" fmla="*/ 69 w 79"/>
                <a:gd name="T67" fmla="*/ 8 h 118"/>
                <a:gd name="T68" fmla="*/ 76 w 79"/>
                <a:gd name="T69" fmla="*/ 18 h 118"/>
                <a:gd name="T70" fmla="*/ 79 w 79"/>
                <a:gd name="T71" fmla="*/ 31 h 118"/>
                <a:gd name="T72" fmla="*/ 78 w 79"/>
                <a:gd name="T73" fmla="*/ 38 h 118"/>
                <a:gd name="T74" fmla="*/ 76 w 79"/>
                <a:gd name="T75" fmla="*/ 46 h 118"/>
                <a:gd name="T76" fmla="*/ 72 w 79"/>
                <a:gd name="T77" fmla="*/ 53 h 118"/>
                <a:gd name="T78" fmla="*/ 66 w 79"/>
                <a:gd name="T79" fmla="*/ 60 h 118"/>
                <a:gd name="T80" fmla="*/ 62 w 79"/>
                <a:gd name="T81" fmla="*/ 64 h 118"/>
                <a:gd name="T82" fmla="*/ 58 w 79"/>
                <a:gd name="T83" fmla="*/ 69 h 118"/>
                <a:gd name="T84" fmla="*/ 50 w 79"/>
                <a:gd name="T85" fmla="*/ 74 h 118"/>
                <a:gd name="T86" fmla="*/ 43 w 79"/>
                <a:gd name="T87" fmla="*/ 82 h 118"/>
                <a:gd name="T88" fmla="*/ 37 w 79"/>
                <a:gd name="T89" fmla="*/ 86 h 118"/>
                <a:gd name="T90" fmla="*/ 33 w 79"/>
                <a:gd name="T91" fmla="*/ 90 h 118"/>
                <a:gd name="T92" fmla="*/ 29 w 79"/>
                <a:gd name="T93" fmla="*/ 93 h 118"/>
                <a:gd name="T94" fmla="*/ 27 w 79"/>
                <a:gd name="T95" fmla="*/ 96 h 118"/>
                <a:gd name="T96" fmla="*/ 23 w 79"/>
                <a:gd name="T97" fmla="*/ 100 h 118"/>
                <a:gd name="T98" fmla="*/ 20 w 79"/>
                <a:gd name="T99" fmla="*/ 105 h 118"/>
                <a:gd name="T100" fmla="*/ 79 w 79"/>
                <a:gd name="T101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9" h="118">
                  <a:moveTo>
                    <a:pt x="79" y="105"/>
                  </a:moveTo>
                  <a:lnTo>
                    <a:pt x="79" y="118"/>
                  </a:lnTo>
                  <a:lnTo>
                    <a:pt x="0" y="118"/>
                  </a:lnTo>
                  <a:lnTo>
                    <a:pt x="0" y="113"/>
                  </a:lnTo>
                  <a:lnTo>
                    <a:pt x="1" y="107"/>
                  </a:lnTo>
                  <a:lnTo>
                    <a:pt x="6" y="100"/>
                  </a:lnTo>
                  <a:lnTo>
                    <a:pt x="12" y="92"/>
                  </a:lnTo>
                  <a:lnTo>
                    <a:pt x="17" y="86"/>
                  </a:lnTo>
                  <a:lnTo>
                    <a:pt x="23" y="80"/>
                  </a:lnTo>
                  <a:lnTo>
                    <a:pt x="30" y="74"/>
                  </a:lnTo>
                  <a:lnTo>
                    <a:pt x="48" y="60"/>
                  </a:lnTo>
                  <a:lnTo>
                    <a:pt x="56" y="49"/>
                  </a:lnTo>
                  <a:lnTo>
                    <a:pt x="60" y="43"/>
                  </a:lnTo>
                  <a:lnTo>
                    <a:pt x="63" y="37"/>
                  </a:lnTo>
                  <a:lnTo>
                    <a:pt x="63" y="31"/>
                  </a:lnTo>
                  <a:lnTo>
                    <a:pt x="63" y="26"/>
                  </a:lnTo>
                  <a:lnTo>
                    <a:pt x="60" y="21"/>
                  </a:lnTo>
                  <a:lnTo>
                    <a:pt x="58" y="17"/>
                  </a:lnTo>
                  <a:lnTo>
                    <a:pt x="53" y="14"/>
                  </a:lnTo>
                  <a:lnTo>
                    <a:pt x="48" y="11"/>
                  </a:lnTo>
                  <a:lnTo>
                    <a:pt x="42" y="11"/>
                  </a:lnTo>
                  <a:lnTo>
                    <a:pt x="35" y="11"/>
                  </a:lnTo>
                  <a:lnTo>
                    <a:pt x="29" y="14"/>
                  </a:lnTo>
                  <a:lnTo>
                    <a:pt x="24" y="17"/>
                  </a:lnTo>
                  <a:lnTo>
                    <a:pt x="22" y="23"/>
                  </a:lnTo>
                  <a:lnTo>
                    <a:pt x="19" y="28"/>
                  </a:lnTo>
                  <a:lnTo>
                    <a:pt x="17" y="34"/>
                  </a:lnTo>
                  <a:lnTo>
                    <a:pt x="3" y="33"/>
                  </a:lnTo>
                  <a:lnTo>
                    <a:pt x="7" y="18"/>
                  </a:lnTo>
                  <a:lnTo>
                    <a:pt x="14" y="8"/>
                  </a:lnTo>
                  <a:lnTo>
                    <a:pt x="26" y="1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8"/>
                  </a:lnTo>
                  <a:lnTo>
                    <a:pt x="76" y="18"/>
                  </a:lnTo>
                  <a:lnTo>
                    <a:pt x="79" y="31"/>
                  </a:lnTo>
                  <a:lnTo>
                    <a:pt x="78" y="38"/>
                  </a:lnTo>
                  <a:lnTo>
                    <a:pt x="76" y="46"/>
                  </a:lnTo>
                  <a:lnTo>
                    <a:pt x="72" y="53"/>
                  </a:lnTo>
                  <a:lnTo>
                    <a:pt x="66" y="60"/>
                  </a:lnTo>
                  <a:lnTo>
                    <a:pt x="62" y="64"/>
                  </a:lnTo>
                  <a:lnTo>
                    <a:pt x="58" y="69"/>
                  </a:lnTo>
                  <a:lnTo>
                    <a:pt x="50" y="74"/>
                  </a:lnTo>
                  <a:lnTo>
                    <a:pt x="43" y="82"/>
                  </a:lnTo>
                  <a:lnTo>
                    <a:pt x="37" y="86"/>
                  </a:lnTo>
                  <a:lnTo>
                    <a:pt x="33" y="90"/>
                  </a:lnTo>
                  <a:lnTo>
                    <a:pt x="29" y="93"/>
                  </a:lnTo>
                  <a:lnTo>
                    <a:pt x="27" y="96"/>
                  </a:lnTo>
                  <a:lnTo>
                    <a:pt x="23" y="100"/>
                  </a:lnTo>
                  <a:lnTo>
                    <a:pt x="20" y="105"/>
                  </a:lnTo>
                  <a:lnTo>
                    <a:pt x="79" y="10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24" name="Rectangle 36"/>
            <p:cNvSpPr>
              <a:spLocks noChangeArrowheads="1"/>
            </p:cNvSpPr>
            <p:nvPr/>
          </p:nvSpPr>
          <p:spPr bwMode="auto">
            <a:xfrm>
              <a:off x="3420541" y="6569677"/>
              <a:ext cx="12585" cy="1135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26" name="Freeform 37"/>
            <p:cNvSpPr>
              <a:spLocks noEditPoints="1"/>
            </p:cNvSpPr>
            <p:nvPr/>
          </p:nvSpPr>
          <p:spPr bwMode="auto">
            <a:xfrm>
              <a:off x="3448508" y="6497310"/>
              <a:ext cx="53138" cy="85139"/>
            </a:xfrm>
            <a:custGeom>
              <a:avLst/>
              <a:gdLst>
                <a:gd name="T0" fmla="*/ 0 w 77"/>
                <a:gd name="T1" fmla="*/ 60 h 120"/>
                <a:gd name="T2" fmla="*/ 0 w 77"/>
                <a:gd name="T3" fmla="*/ 40 h 120"/>
                <a:gd name="T4" fmla="*/ 4 w 77"/>
                <a:gd name="T5" fmla="*/ 26 h 120"/>
                <a:gd name="T6" fmla="*/ 7 w 77"/>
                <a:gd name="T7" fmla="*/ 18 h 120"/>
                <a:gd name="T8" fmla="*/ 12 w 77"/>
                <a:gd name="T9" fmla="*/ 11 h 120"/>
                <a:gd name="T10" fmla="*/ 16 w 77"/>
                <a:gd name="T11" fmla="*/ 5 h 120"/>
                <a:gd name="T12" fmla="*/ 23 w 77"/>
                <a:gd name="T13" fmla="*/ 3 h 120"/>
                <a:gd name="T14" fmla="*/ 30 w 77"/>
                <a:gd name="T15" fmla="*/ 0 h 120"/>
                <a:gd name="T16" fmla="*/ 38 w 77"/>
                <a:gd name="T17" fmla="*/ 0 h 120"/>
                <a:gd name="T18" fmla="*/ 45 w 77"/>
                <a:gd name="T19" fmla="*/ 0 h 120"/>
                <a:gd name="T20" fmla="*/ 49 w 77"/>
                <a:gd name="T21" fmla="*/ 1 h 120"/>
                <a:gd name="T22" fmla="*/ 55 w 77"/>
                <a:gd name="T23" fmla="*/ 3 h 120"/>
                <a:gd name="T24" fmla="*/ 59 w 77"/>
                <a:gd name="T25" fmla="*/ 5 h 120"/>
                <a:gd name="T26" fmla="*/ 64 w 77"/>
                <a:gd name="T27" fmla="*/ 10 h 120"/>
                <a:gd name="T28" fmla="*/ 66 w 77"/>
                <a:gd name="T29" fmla="*/ 14 h 120"/>
                <a:gd name="T30" fmla="*/ 71 w 77"/>
                <a:gd name="T31" fmla="*/ 21 h 120"/>
                <a:gd name="T32" fmla="*/ 74 w 77"/>
                <a:gd name="T33" fmla="*/ 31 h 120"/>
                <a:gd name="T34" fmla="*/ 77 w 77"/>
                <a:gd name="T35" fmla="*/ 44 h 120"/>
                <a:gd name="T36" fmla="*/ 77 w 77"/>
                <a:gd name="T37" fmla="*/ 60 h 120"/>
                <a:gd name="T38" fmla="*/ 75 w 77"/>
                <a:gd name="T39" fmla="*/ 79 h 120"/>
                <a:gd name="T40" fmla="*/ 72 w 77"/>
                <a:gd name="T41" fmla="*/ 93 h 120"/>
                <a:gd name="T42" fmla="*/ 69 w 77"/>
                <a:gd name="T43" fmla="*/ 102 h 120"/>
                <a:gd name="T44" fmla="*/ 65 w 77"/>
                <a:gd name="T45" fmla="*/ 107 h 120"/>
                <a:gd name="T46" fmla="*/ 59 w 77"/>
                <a:gd name="T47" fmla="*/ 113 h 120"/>
                <a:gd name="T48" fmla="*/ 53 w 77"/>
                <a:gd name="T49" fmla="*/ 118 h 120"/>
                <a:gd name="T50" fmla="*/ 46 w 77"/>
                <a:gd name="T51" fmla="*/ 119 h 120"/>
                <a:gd name="T52" fmla="*/ 38 w 77"/>
                <a:gd name="T53" fmla="*/ 120 h 120"/>
                <a:gd name="T54" fmla="*/ 23 w 77"/>
                <a:gd name="T55" fmla="*/ 118 h 120"/>
                <a:gd name="T56" fmla="*/ 12 w 77"/>
                <a:gd name="T57" fmla="*/ 107 h 120"/>
                <a:gd name="T58" fmla="*/ 4 w 77"/>
                <a:gd name="T59" fmla="*/ 96 h 120"/>
                <a:gd name="T60" fmla="*/ 0 w 77"/>
                <a:gd name="T61" fmla="*/ 80 h 120"/>
                <a:gd name="T62" fmla="*/ 0 w 77"/>
                <a:gd name="T63" fmla="*/ 60 h 120"/>
                <a:gd name="T64" fmla="*/ 15 w 77"/>
                <a:gd name="T65" fmla="*/ 60 h 120"/>
                <a:gd name="T66" fmla="*/ 15 w 77"/>
                <a:gd name="T67" fmla="*/ 77 h 120"/>
                <a:gd name="T68" fmla="*/ 17 w 77"/>
                <a:gd name="T69" fmla="*/ 90 h 120"/>
                <a:gd name="T70" fmla="*/ 22 w 77"/>
                <a:gd name="T71" fmla="*/ 99 h 120"/>
                <a:gd name="T72" fmla="*/ 25 w 77"/>
                <a:gd name="T73" fmla="*/ 103 h 120"/>
                <a:gd name="T74" fmla="*/ 29 w 77"/>
                <a:gd name="T75" fmla="*/ 106 h 120"/>
                <a:gd name="T76" fmla="*/ 33 w 77"/>
                <a:gd name="T77" fmla="*/ 107 h 120"/>
                <a:gd name="T78" fmla="*/ 38 w 77"/>
                <a:gd name="T79" fmla="*/ 107 h 120"/>
                <a:gd name="T80" fmla="*/ 45 w 77"/>
                <a:gd name="T81" fmla="*/ 107 h 120"/>
                <a:gd name="T82" fmla="*/ 51 w 77"/>
                <a:gd name="T83" fmla="*/ 103 h 120"/>
                <a:gd name="T84" fmla="*/ 55 w 77"/>
                <a:gd name="T85" fmla="*/ 99 h 120"/>
                <a:gd name="T86" fmla="*/ 59 w 77"/>
                <a:gd name="T87" fmla="*/ 90 h 120"/>
                <a:gd name="T88" fmla="*/ 61 w 77"/>
                <a:gd name="T89" fmla="*/ 77 h 120"/>
                <a:gd name="T90" fmla="*/ 62 w 77"/>
                <a:gd name="T91" fmla="*/ 60 h 120"/>
                <a:gd name="T92" fmla="*/ 61 w 77"/>
                <a:gd name="T93" fmla="*/ 43 h 120"/>
                <a:gd name="T94" fmla="*/ 59 w 77"/>
                <a:gd name="T95" fmla="*/ 30 h 120"/>
                <a:gd name="T96" fmla="*/ 55 w 77"/>
                <a:gd name="T97" fmla="*/ 21 h 120"/>
                <a:gd name="T98" fmla="*/ 51 w 77"/>
                <a:gd name="T99" fmla="*/ 16 h 120"/>
                <a:gd name="T100" fmla="*/ 45 w 77"/>
                <a:gd name="T101" fmla="*/ 13 h 120"/>
                <a:gd name="T102" fmla="*/ 38 w 77"/>
                <a:gd name="T103" fmla="*/ 11 h 120"/>
                <a:gd name="T104" fmla="*/ 32 w 77"/>
                <a:gd name="T105" fmla="*/ 13 h 120"/>
                <a:gd name="T106" fmla="*/ 26 w 77"/>
                <a:gd name="T107" fmla="*/ 16 h 120"/>
                <a:gd name="T108" fmla="*/ 22 w 77"/>
                <a:gd name="T109" fmla="*/ 20 h 120"/>
                <a:gd name="T110" fmla="*/ 17 w 77"/>
                <a:gd name="T111" fmla="*/ 28 h 120"/>
                <a:gd name="T112" fmla="*/ 15 w 77"/>
                <a:gd name="T113" fmla="*/ 43 h 120"/>
                <a:gd name="T114" fmla="*/ 15 w 77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20">
                  <a:moveTo>
                    <a:pt x="0" y="60"/>
                  </a:moveTo>
                  <a:lnTo>
                    <a:pt x="0" y="40"/>
                  </a:lnTo>
                  <a:lnTo>
                    <a:pt x="4" y="26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6" y="5"/>
                  </a:lnTo>
                  <a:lnTo>
                    <a:pt x="23" y="3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5" y="3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71" y="21"/>
                  </a:lnTo>
                  <a:lnTo>
                    <a:pt x="74" y="31"/>
                  </a:lnTo>
                  <a:lnTo>
                    <a:pt x="77" y="44"/>
                  </a:lnTo>
                  <a:lnTo>
                    <a:pt x="77" y="60"/>
                  </a:lnTo>
                  <a:lnTo>
                    <a:pt x="75" y="79"/>
                  </a:lnTo>
                  <a:lnTo>
                    <a:pt x="72" y="93"/>
                  </a:lnTo>
                  <a:lnTo>
                    <a:pt x="69" y="102"/>
                  </a:lnTo>
                  <a:lnTo>
                    <a:pt x="65" y="107"/>
                  </a:lnTo>
                  <a:lnTo>
                    <a:pt x="59" y="113"/>
                  </a:lnTo>
                  <a:lnTo>
                    <a:pt x="53" y="118"/>
                  </a:lnTo>
                  <a:lnTo>
                    <a:pt x="46" y="119"/>
                  </a:lnTo>
                  <a:lnTo>
                    <a:pt x="38" y="120"/>
                  </a:lnTo>
                  <a:lnTo>
                    <a:pt x="23" y="118"/>
                  </a:lnTo>
                  <a:lnTo>
                    <a:pt x="12" y="107"/>
                  </a:lnTo>
                  <a:lnTo>
                    <a:pt x="4" y="96"/>
                  </a:lnTo>
                  <a:lnTo>
                    <a:pt x="0" y="80"/>
                  </a:lnTo>
                  <a:lnTo>
                    <a:pt x="0" y="60"/>
                  </a:lnTo>
                  <a:close/>
                  <a:moveTo>
                    <a:pt x="15" y="60"/>
                  </a:moveTo>
                  <a:lnTo>
                    <a:pt x="15" y="77"/>
                  </a:lnTo>
                  <a:lnTo>
                    <a:pt x="17" y="90"/>
                  </a:lnTo>
                  <a:lnTo>
                    <a:pt x="22" y="99"/>
                  </a:lnTo>
                  <a:lnTo>
                    <a:pt x="25" y="103"/>
                  </a:lnTo>
                  <a:lnTo>
                    <a:pt x="29" y="106"/>
                  </a:lnTo>
                  <a:lnTo>
                    <a:pt x="33" y="107"/>
                  </a:lnTo>
                  <a:lnTo>
                    <a:pt x="38" y="107"/>
                  </a:lnTo>
                  <a:lnTo>
                    <a:pt x="45" y="107"/>
                  </a:lnTo>
                  <a:lnTo>
                    <a:pt x="51" y="103"/>
                  </a:lnTo>
                  <a:lnTo>
                    <a:pt x="55" y="99"/>
                  </a:lnTo>
                  <a:lnTo>
                    <a:pt x="59" y="90"/>
                  </a:lnTo>
                  <a:lnTo>
                    <a:pt x="61" y="77"/>
                  </a:lnTo>
                  <a:lnTo>
                    <a:pt x="62" y="60"/>
                  </a:lnTo>
                  <a:lnTo>
                    <a:pt x="61" y="43"/>
                  </a:lnTo>
                  <a:lnTo>
                    <a:pt x="59" y="30"/>
                  </a:lnTo>
                  <a:lnTo>
                    <a:pt x="55" y="21"/>
                  </a:lnTo>
                  <a:lnTo>
                    <a:pt x="51" y="16"/>
                  </a:lnTo>
                  <a:lnTo>
                    <a:pt x="45" y="13"/>
                  </a:lnTo>
                  <a:lnTo>
                    <a:pt x="38" y="11"/>
                  </a:lnTo>
                  <a:lnTo>
                    <a:pt x="32" y="13"/>
                  </a:lnTo>
                  <a:lnTo>
                    <a:pt x="26" y="16"/>
                  </a:lnTo>
                  <a:lnTo>
                    <a:pt x="22" y="20"/>
                  </a:lnTo>
                  <a:lnTo>
                    <a:pt x="17" y="28"/>
                  </a:lnTo>
                  <a:lnTo>
                    <a:pt x="15" y="4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27" name="Freeform 38"/>
            <p:cNvSpPr>
              <a:spLocks/>
            </p:cNvSpPr>
            <p:nvPr/>
          </p:nvSpPr>
          <p:spPr bwMode="auto">
            <a:xfrm>
              <a:off x="2083689" y="6508661"/>
              <a:ext cx="30764" cy="83721"/>
            </a:xfrm>
            <a:custGeom>
              <a:avLst/>
              <a:gdLst>
                <a:gd name="T0" fmla="*/ 43 w 43"/>
                <a:gd name="T1" fmla="*/ 117 h 117"/>
                <a:gd name="T2" fmla="*/ 28 w 43"/>
                <a:gd name="T3" fmla="*/ 117 h 117"/>
                <a:gd name="T4" fmla="*/ 28 w 43"/>
                <a:gd name="T5" fmla="*/ 25 h 117"/>
                <a:gd name="T6" fmla="*/ 23 w 43"/>
                <a:gd name="T7" fmla="*/ 30 h 117"/>
                <a:gd name="T8" fmla="*/ 14 w 43"/>
                <a:gd name="T9" fmla="*/ 35 h 117"/>
                <a:gd name="T10" fmla="*/ 7 w 43"/>
                <a:gd name="T11" fmla="*/ 40 h 117"/>
                <a:gd name="T12" fmla="*/ 0 w 43"/>
                <a:gd name="T13" fmla="*/ 43 h 117"/>
                <a:gd name="T14" fmla="*/ 0 w 43"/>
                <a:gd name="T15" fmla="*/ 28 h 117"/>
                <a:gd name="T16" fmla="*/ 11 w 43"/>
                <a:gd name="T17" fmla="*/ 22 h 117"/>
                <a:gd name="T18" fmla="*/ 20 w 43"/>
                <a:gd name="T19" fmla="*/ 15 h 117"/>
                <a:gd name="T20" fmla="*/ 26 w 43"/>
                <a:gd name="T21" fmla="*/ 10 h 117"/>
                <a:gd name="T22" fmla="*/ 30 w 43"/>
                <a:gd name="T23" fmla="*/ 4 h 117"/>
                <a:gd name="T24" fmla="*/ 33 w 43"/>
                <a:gd name="T25" fmla="*/ 0 h 117"/>
                <a:gd name="T26" fmla="*/ 43 w 43"/>
                <a:gd name="T27" fmla="*/ 0 h 117"/>
                <a:gd name="T28" fmla="*/ 43 w 43"/>
                <a:gd name="T29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7">
                  <a:moveTo>
                    <a:pt x="43" y="117"/>
                  </a:moveTo>
                  <a:lnTo>
                    <a:pt x="28" y="117"/>
                  </a:lnTo>
                  <a:lnTo>
                    <a:pt x="28" y="25"/>
                  </a:lnTo>
                  <a:lnTo>
                    <a:pt x="23" y="30"/>
                  </a:lnTo>
                  <a:lnTo>
                    <a:pt x="14" y="35"/>
                  </a:lnTo>
                  <a:lnTo>
                    <a:pt x="7" y="40"/>
                  </a:lnTo>
                  <a:lnTo>
                    <a:pt x="0" y="43"/>
                  </a:lnTo>
                  <a:lnTo>
                    <a:pt x="0" y="28"/>
                  </a:lnTo>
                  <a:lnTo>
                    <a:pt x="11" y="22"/>
                  </a:lnTo>
                  <a:lnTo>
                    <a:pt x="20" y="15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3" y="0"/>
                  </a:lnTo>
                  <a:lnTo>
                    <a:pt x="43" y="0"/>
                  </a:lnTo>
                  <a:lnTo>
                    <a:pt x="43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28" name="Rectangle 39"/>
            <p:cNvSpPr>
              <a:spLocks noChangeArrowheads="1"/>
            </p:cNvSpPr>
            <p:nvPr/>
          </p:nvSpPr>
          <p:spPr bwMode="auto">
            <a:xfrm>
              <a:off x="2146615" y="6581028"/>
              <a:ext cx="11187" cy="1135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0" name="Freeform 40"/>
            <p:cNvSpPr>
              <a:spLocks noEditPoints="1"/>
            </p:cNvSpPr>
            <p:nvPr/>
          </p:nvSpPr>
          <p:spPr bwMode="auto">
            <a:xfrm>
              <a:off x="2173185" y="6508661"/>
              <a:ext cx="54536" cy="85139"/>
            </a:xfrm>
            <a:custGeom>
              <a:avLst/>
              <a:gdLst>
                <a:gd name="T0" fmla="*/ 0 w 78"/>
                <a:gd name="T1" fmla="*/ 60 h 120"/>
                <a:gd name="T2" fmla="*/ 2 w 78"/>
                <a:gd name="T3" fmla="*/ 40 h 120"/>
                <a:gd name="T4" fmla="*/ 5 w 78"/>
                <a:gd name="T5" fmla="*/ 25 h 120"/>
                <a:gd name="T6" fmla="*/ 8 w 78"/>
                <a:gd name="T7" fmla="*/ 18 h 120"/>
                <a:gd name="T8" fmla="*/ 12 w 78"/>
                <a:gd name="T9" fmla="*/ 11 h 120"/>
                <a:gd name="T10" fmla="*/ 18 w 78"/>
                <a:gd name="T11" fmla="*/ 5 h 120"/>
                <a:gd name="T12" fmla="*/ 23 w 78"/>
                <a:gd name="T13" fmla="*/ 2 h 120"/>
                <a:gd name="T14" fmla="*/ 31 w 78"/>
                <a:gd name="T15" fmla="*/ 0 h 120"/>
                <a:gd name="T16" fmla="*/ 39 w 78"/>
                <a:gd name="T17" fmla="*/ 0 h 120"/>
                <a:gd name="T18" fmla="*/ 45 w 78"/>
                <a:gd name="T19" fmla="*/ 0 h 120"/>
                <a:gd name="T20" fmla="*/ 51 w 78"/>
                <a:gd name="T21" fmla="*/ 1 h 120"/>
                <a:gd name="T22" fmla="*/ 55 w 78"/>
                <a:gd name="T23" fmla="*/ 2 h 120"/>
                <a:gd name="T24" fmla="*/ 59 w 78"/>
                <a:gd name="T25" fmla="*/ 5 h 120"/>
                <a:gd name="T26" fmla="*/ 64 w 78"/>
                <a:gd name="T27" fmla="*/ 10 h 120"/>
                <a:gd name="T28" fmla="*/ 68 w 78"/>
                <a:gd name="T29" fmla="*/ 14 h 120"/>
                <a:gd name="T30" fmla="*/ 72 w 78"/>
                <a:gd name="T31" fmla="*/ 22 h 120"/>
                <a:gd name="T32" fmla="*/ 75 w 78"/>
                <a:gd name="T33" fmla="*/ 31 h 120"/>
                <a:gd name="T34" fmla="*/ 77 w 78"/>
                <a:gd name="T35" fmla="*/ 44 h 120"/>
                <a:gd name="T36" fmla="*/ 78 w 78"/>
                <a:gd name="T37" fmla="*/ 60 h 120"/>
                <a:gd name="T38" fmla="*/ 77 w 78"/>
                <a:gd name="T39" fmla="*/ 79 h 120"/>
                <a:gd name="T40" fmla="*/ 74 w 78"/>
                <a:gd name="T41" fmla="*/ 93 h 120"/>
                <a:gd name="T42" fmla="*/ 70 w 78"/>
                <a:gd name="T43" fmla="*/ 102 h 120"/>
                <a:gd name="T44" fmla="*/ 65 w 78"/>
                <a:gd name="T45" fmla="*/ 107 h 120"/>
                <a:gd name="T46" fmla="*/ 61 w 78"/>
                <a:gd name="T47" fmla="*/ 113 h 120"/>
                <a:gd name="T48" fmla="*/ 54 w 78"/>
                <a:gd name="T49" fmla="*/ 117 h 120"/>
                <a:gd name="T50" fmla="*/ 46 w 78"/>
                <a:gd name="T51" fmla="*/ 119 h 120"/>
                <a:gd name="T52" fmla="*/ 39 w 78"/>
                <a:gd name="T53" fmla="*/ 120 h 120"/>
                <a:gd name="T54" fmla="*/ 23 w 78"/>
                <a:gd name="T55" fmla="*/ 117 h 120"/>
                <a:gd name="T56" fmla="*/ 12 w 78"/>
                <a:gd name="T57" fmla="*/ 107 h 120"/>
                <a:gd name="T58" fmla="*/ 5 w 78"/>
                <a:gd name="T59" fmla="*/ 96 h 120"/>
                <a:gd name="T60" fmla="*/ 2 w 78"/>
                <a:gd name="T61" fmla="*/ 80 h 120"/>
                <a:gd name="T62" fmla="*/ 0 w 78"/>
                <a:gd name="T63" fmla="*/ 60 h 120"/>
                <a:gd name="T64" fmla="*/ 15 w 78"/>
                <a:gd name="T65" fmla="*/ 60 h 120"/>
                <a:gd name="T66" fmla="*/ 16 w 78"/>
                <a:gd name="T67" fmla="*/ 77 h 120"/>
                <a:gd name="T68" fmla="*/ 18 w 78"/>
                <a:gd name="T69" fmla="*/ 90 h 120"/>
                <a:gd name="T70" fmla="*/ 22 w 78"/>
                <a:gd name="T71" fmla="*/ 99 h 120"/>
                <a:gd name="T72" fmla="*/ 26 w 78"/>
                <a:gd name="T73" fmla="*/ 103 h 120"/>
                <a:gd name="T74" fmla="*/ 29 w 78"/>
                <a:gd name="T75" fmla="*/ 106 h 120"/>
                <a:gd name="T76" fmla="*/ 33 w 78"/>
                <a:gd name="T77" fmla="*/ 107 h 120"/>
                <a:gd name="T78" fmla="*/ 39 w 78"/>
                <a:gd name="T79" fmla="*/ 107 h 120"/>
                <a:gd name="T80" fmla="*/ 45 w 78"/>
                <a:gd name="T81" fmla="*/ 107 h 120"/>
                <a:gd name="T82" fmla="*/ 51 w 78"/>
                <a:gd name="T83" fmla="*/ 103 h 120"/>
                <a:gd name="T84" fmla="*/ 55 w 78"/>
                <a:gd name="T85" fmla="*/ 99 h 120"/>
                <a:gd name="T86" fmla="*/ 59 w 78"/>
                <a:gd name="T87" fmla="*/ 90 h 120"/>
                <a:gd name="T88" fmla="*/ 62 w 78"/>
                <a:gd name="T89" fmla="*/ 77 h 120"/>
                <a:gd name="T90" fmla="*/ 62 w 78"/>
                <a:gd name="T91" fmla="*/ 60 h 120"/>
                <a:gd name="T92" fmla="*/ 62 w 78"/>
                <a:gd name="T93" fmla="*/ 43 h 120"/>
                <a:gd name="T94" fmla="*/ 59 w 78"/>
                <a:gd name="T95" fmla="*/ 30 h 120"/>
                <a:gd name="T96" fmla="*/ 55 w 78"/>
                <a:gd name="T97" fmla="*/ 21 h 120"/>
                <a:gd name="T98" fmla="*/ 51 w 78"/>
                <a:gd name="T99" fmla="*/ 15 h 120"/>
                <a:gd name="T100" fmla="*/ 45 w 78"/>
                <a:gd name="T101" fmla="*/ 12 h 120"/>
                <a:gd name="T102" fmla="*/ 39 w 78"/>
                <a:gd name="T103" fmla="*/ 11 h 120"/>
                <a:gd name="T104" fmla="*/ 32 w 78"/>
                <a:gd name="T105" fmla="*/ 12 h 120"/>
                <a:gd name="T106" fmla="*/ 28 w 78"/>
                <a:gd name="T107" fmla="*/ 15 h 120"/>
                <a:gd name="T108" fmla="*/ 22 w 78"/>
                <a:gd name="T109" fmla="*/ 20 h 120"/>
                <a:gd name="T110" fmla="*/ 19 w 78"/>
                <a:gd name="T111" fmla="*/ 28 h 120"/>
                <a:gd name="T112" fmla="*/ 16 w 78"/>
                <a:gd name="T113" fmla="*/ 43 h 120"/>
                <a:gd name="T114" fmla="*/ 15 w 78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0">
                  <a:moveTo>
                    <a:pt x="0" y="60"/>
                  </a:moveTo>
                  <a:lnTo>
                    <a:pt x="2" y="40"/>
                  </a:lnTo>
                  <a:lnTo>
                    <a:pt x="5" y="25"/>
                  </a:lnTo>
                  <a:lnTo>
                    <a:pt x="8" y="18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1" y="1"/>
                  </a:lnTo>
                  <a:lnTo>
                    <a:pt x="55" y="2"/>
                  </a:lnTo>
                  <a:lnTo>
                    <a:pt x="59" y="5"/>
                  </a:lnTo>
                  <a:lnTo>
                    <a:pt x="64" y="10"/>
                  </a:lnTo>
                  <a:lnTo>
                    <a:pt x="68" y="14"/>
                  </a:lnTo>
                  <a:lnTo>
                    <a:pt x="72" y="22"/>
                  </a:lnTo>
                  <a:lnTo>
                    <a:pt x="75" y="31"/>
                  </a:lnTo>
                  <a:lnTo>
                    <a:pt x="77" y="44"/>
                  </a:lnTo>
                  <a:lnTo>
                    <a:pt x="78" y="60"/>
                  </a:lnTo>
                  <a:lnTo>
                    <a:pt x="77" y="79"/>
                  </a:lnTo>
                  <a:lnTo>
                    <a:pt x="74" y="93"/>
                  </a:lnTo>
                  <a:lnTo>
                    <a:pt x="70" y="102"/>
                  </a:lnTo>
                  <a:lnTo>
                    <a:pt x="65" y="107"/>
                  </a:lnTo>
                  <a:lnTo>
                    <a:pt x="61" y="113"/>
                  </a:lnTo>
                  <a:lnTo>
                    <a:pt x="54" y="117"/>
                  </a:lnTo>
                  <a:lnTo>
                    <a:pt x="46" y="119"/>
                  </a:lnTo>
                  <a:lnTo>
                    <a:pt x="39" y="120"/>
                  </a:lnTo>
                  <a:lnTo>
                    <a:pt x="23" y="117"/>
                  </a:lnTo>
                  <a:lnTo>
                    <a:pt x="12" y="107"/>
                  </a:lnTo>
                  <a:lnTo>
                    <a:pt x="5" y="96"/>
                  </a:lnTo>
                  <a:lnTo>
                    <a:pt x="2" y="80"/>
                  </a:lnTo>
                  <a:lnTo>
                    <a:pt x="0" y="60"/>
                  </a:lnTo>
                  <a:close/>
                  <a:moveTo>
                    <a:pt x="15" y="60"/>
                  </a:moveTo>
                  <a:lnTo>
                    <a:pt x="16" y="77"/>
                  </a:lnTo>
                  <a:lnTo>
                    <a:pt x="18" y="90"/>
                  </a:lnTo>
                  <a:lnTo>
                    <a:pt x="22" y="99"/>
                  </a:lnTo>
                  <a:lnTo>
                    <a:pt x="26" y="103"/>
                  </a:lnTo>
                  <a:lnTo>
                    <a:pt x="29" y="106"/>
                  </a:lnTo>
                  <a:lnTo>
                    <a:pt x="33" y="107"/>
                  </a:lnTo>
                  <a:lnTo>
                    <a:pt x="39" y="107"/>
                  </a:lnTo>
                  <a:lnTo>
                    <a:pt x="45" y="107"/>
                  </a:lnTo>
                  <a:lnTo>
                    <a:pt x="51" y="103"/>
                  </a:lnTo>
                  <a:lnTo>
                    <a:pt x="55" y="99"/>
                  </a:lnTo>
                  <a:lnTo>
                    <a:pt x="59" y="90"/>
                  </a:lnTo>
                  <a:lnTo>
                    <a:pt x="62" y="77"/>
                  </a:lnTo>
                  <a:lnTo>
                    <a:pt x="62" y="60"/>
                  </a:lnTo>
                  <a:lnTo>
                    <a:pt x="62" y="43"/>
                  </a:lnTo>
                  <a:lnTo>
                    <a:pt x="59" y="30"/>
                  </a:lnTo>
                  <a:lnTo>
                    <a:pt x="55" y="21"/>
                  </a:lnTo>
                  <a:lnTo>
                    <a:pt x="51" y="15"/>
                  </a:lnTo>
                  <a:lnTo>
                    <a:pt x="45" y="12"/>
                  </a:lnTo>
                  <a:lnTo>
                    <a:pt x="39" y="11"/>
                  </a:lnTo>
                  <a:lnTo>
                    <a:pt x="32" y="12"/>
                  </a:lnTo>
                  <a:lnTo>
                    <a:pt x="28" y="15"/>
                  </a:lnTo>
                  <a:lnTo>
                    <a:pt x="22" y="20"/>
                  </a:lnTo>
                  <a:lnTo>
                    <a:pt x="19" y="28"/>
                  </a:lnTo>
                  <a:lnTo>
                    <a:pt x="16" y="4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1" name="Freeform 41"/>
            <p:cNvSpPr>
              <a:spLocks/>
            </p:cNvSpPr>
            <p:nvPr/>
          </p:nvSpPr>
          <p:spPr bwMode="auto">
            <a:xfrm>
              <a:off x="2719951" y="6498728"/>
              <a:ext cx="29366" cy="85139"/>
            </a:xfrm>
            <a:custGeom>
              <a:avLst/>
              <a:gdLst>
                <a:gd name="T0" fmla="*/ 43 w 43"/>
                <a:gd name="T1" fmla="*/ 119 h 119"/>
                <a:gd name="T2" fmla="*/ 28 w 43"/>
                <a:gd name="T3" fmla="*/ 119 h 119"/>
                <a:gd name="T4" fmla="*/ 28 w 43"/>
                <a:gd name="T5" fmla="*/ 25 h 119"/>
                <a:gd name="T6" fmla="*/ 23 w 43"/>
                <a:gd name="T7" fmla="*/ 31 h 119"/>
                <a:gd name="T8" fmla="*/ 15 w 43"/>
                <a:gd name="T9" fmla="*/ 35 h 119"/>
                <a:gd name="T10" fmla="*/ 7 w 43"/>
                <a:gd name="T11" fmla="*/ 40 h 119"/>
                <a:gd name="T12" fmla="*/ 0 w 43"/>
                <a:gd name="T13" fmla="*/ 44 h 119"/>
                <a:gd name="T14" fmla="*/ 0 w 43"/>
                <a:gd name="T15" fmla="*/ 30 h 119"/>
                <a:gd name="T16" fmla="*/ 11 w 43"/>
                <a:gd name="T17" fmla="*/ 23 h 119"/>
                <a:gd name="T18" fmla="*/ 21 w 43"/>
                <a:gd name="T19" fmla="*/ 15 h 119"/>
                <a:gd name="T20" fmla="*/ 27 w 43"/>
                <a:gd name="T21" fmla="*/ 10 h 119"/>
                <a:gd name="T22" fmla="*/ 31 w 43"/>
                <a:gd name="T23" fmla="*/ 5 h 119"/>
                <a:gd name="T24" fmla="*/ 34 w 43"/>
                <a:gd name="T25" fmla="*/ 0 h 119"/>
                <a:gd name="T26" fmla="*/ 43 w 43"/>
                <a:gd name="T27" fmla="*/ 0 h 119"/>
                <a:gd name="T28" fmla="*/ 43 w 43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9">
                  <a:moveTo>
                    <a:pt x="43" y="119"/>
                  </a:moveTo>
                  <a:lnTo>
                    <a:pt x="28" y="119"/>
                  </a:lnTo>
                  <a:lnTo>
                    <a:pt x="28" y="25"/>
                  </a:lnTo>
                  <a:lnTo>
                    <a:pt x="23" y="31"/>
                  </a:lnTo>
                  <a:lnTo>
                    <a:pt x="15" y="35"/>
                  </a:lnTo>
                  <a:lnTo>
                    <a:pt x="7" y="40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31" y="5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2" name="Rectangle 42"/>
            <p:cNvSpPr>
              <a:spLocks noChangeArrowheads="1"/>
            </p:cNvSpPr>
            <p:nvPr/>
          </p:nvSpPr>
          <p:spPr bwMode="auto">
            <a:xfrm>
              <a:off x="2781480" y="6571096"/>
              <a:ext cx="11187" cy="127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3" name="Freeform 43"/>
            <p:cNvSpPr>
              <a:spLocks/>
            </p:cNvSpPr>
            <p:nvPr/>
          </p:nvSpPr>
          <p:spPr bwMode="auto">
            <a:xfrm>
              <a:off x="2808050" y="6501566"/>
              <a:ext cx="55935" cy="83721"/>
            </a:xfrm>
            <a:custGeom>
              <a:avLst/>
              <a:gdLst>
                <a:gd name="T0" fmla="*/ 0 w 80"/>
                <a:gd name="T1" fmla="*/ 85 h 118"/>
                <a:gd name="T2" fmla="*/ 16 w 80"/>
                <a:gd name="T3" fmla="*/ 84 h 118"/>
                <a:gd name="T4" fmla="*/ 18 w 80"/>
                <a:gd name="T5" fmla="*/ 91 h 118"/>
                <a:gd name="T6" fmla="*/ 21 w 80"/>
                <a:gd name="T7" fmla="*/ 97 h 118"/>
                <a:gd name="T8" fmla="*/ 23 w 80"/>
                <a:gd name="T9" fmla="*/ 101 h 118"/>
                <a:gd name="T10" fmla="*/ 28 w 80"/>
                <a:gd name="T11" fmla="*/ 104 h 118"/>
                <a:gd name="T12" fmla="*/ 34 w 80"/>
                <a:gd name="T13" fmla="*/ 105 h 118"/>
                <a:gd name="T14" fmla="*/ 39 w 80"/>
                <a:gd name="T15" fmla="*/ 107 h 118"/>
                <a:gd name="T16" fmla="*/ 45 w 80"/>
                <a:gd name="T17" fmla="*/ 105 h 118"/>
                <a:gd name="T18" fmla="*/ 51 w 80"/>
                <a:gd name="T19" fmla="*/ 102 h 118"/>
                <a:gd name="T20" fmla="*/ 57 w 80"/>
                <a:gd name="T21" fmla="*/ 98 h 118"/>
                <a:gd name="T22" fmla="*/ 61 w 80"/>
                <a:gd name="T23" fmla="*/ 92 h 118"/>
                <a:gd name="T24" fmla="*/ 64 w 80"/>
                <a:gd name="T25" fmla="*/ 85 h 118"/>
                <a:gd name="T26" fmla="*/ 64 w 80"/>
                <a:gd name="T27" fmla="*/ 78 h 118"/>
                <a:gd name="T28" fmla="*/ 64 w 80"/>
                <a:gd name="T29" fmla="*/ 69 h 118"/>
                <a:gd name="T30" fmla="*/ 61 w 80"/>
                <a:gd name="T31" fmla="*/ 64 h 118"/>
                <a:gd name="T32" fmla="*/ 57 w 80"/>
                <a:gd name="T33" fmla="*/ 58 h 118"/>
                <a:gd name="T34" fmla="*/ 52 w 80"/>
                <a:gd name="T35" fmla="*/ 54 h 118"/>
                <a:gd name="T36" fmla="*/ 45 w 80"/>
                <a:gd name="T37" fmla="*/ 52 h 118"/>
                <a:gd name="T38" fmla="*/ 38 w 80"/>
                <a:gd name="T39" fmla="*/ 51 h 118"/>
                <a:gd name="T40" fmla="*/ 32 w 80"/>
                <a:gd name="T41" fmla="*/ 52 h 118"/>
                <a:gd name="T42" fmla="*/ 26 w 80"/>
                <a:gd name="T43" fmla="*/ 54 h 118"/>
                <a:gd name="T44" fmla="*/ 21 w 80"/>
                <a:gd name="T45" fmla="*/ 58 h 118"/>
                <a:gd name="T46" fmla="*/ 18 w 80"/>
                <a:gd name="T47" fmla="*/ 62 h 118"/>
                <a:gd name="T48" fmla="*/ 3 w 80"/>
                <a:gd name="T49" fmla="*/ 61 h 118"/>
                <a:gd name="T50" fmla="*/ 15 w 80"/>
                <a:gd name="T51" fmla="*/ 0 h 118"/>
                <a:gd name="T52" fmla="*/ 74 w 80"/>
                <a:gd name="T53" fmla="*/ 0 h 118"/>
                <a:gd name="T54" fmla="*/ 74 w 80"/>
                <a:gd name="T55" fmla="*/ 13 h 118"/>
                <a:gd name="T56" fmla="*/ 26 w 80"/>
                <a:gd name="T57" fmla="*/ 13 h 118"/>
                <a:gd name="T58" fmla="*/ 21 w 80"/>
                <a:gd name="T59" fmla="*/ 45 h 118"/>
                <a:gd name="T60" fmla="*/ 28 w 80"/>
                <a:gd name="T61" fmla="*/ 41 h 118"/>
                <a:gd name="T62" fmla="*/ 35 w 80"/>
                <a:gd name="T63" fmla="*/ 39 h 118"/>
                <a:gd name="T64" fmla="*/ 42 w 80"/>
                <a:gd name="T65" fmla="*/ 38 h 118"/>
                <a:gd name="T66" fmla="*/ 57 w 80"/>
                <a:gd name="T67" fmla="*/ 41 h 118"/>
                <a:gd name="T68" fmla="*/ 68 w 80"/>
                <a:gd name="T69" fmla="*/ 49 h 118"/>
                <a:gd name="T70" fmla="*/ 77 w 80"/>
                <a:gd name="T71" fmla="*/ 61 h 118"/>
                <a:gd name="T72" fmla="*/ 80 w 80"/>
                <a:gd name="T73" fmla="*/ 77 h 118"/>
                <a:gd name="T74" fmla="*/ 77 w 80"/>
                <a:gd name="T75" fmla="*/ 91 h 118"/>
                <a:gd name="T76" fmla="*/ 70 w 80"/>
                <a:gd name="T77" fmla="*/ 104 h 118"/>
                <a:gd name="T78" fmla="*/ 57 w 80"/>
                <a:gd name="T79" fmla="*/ 115 h 118"/>
                <a:gd name="T80" fmla="*/ 39 w 80"/>
                <a:gd name="T81" fmla="*/ 118 h 118"/>
                <a:gd name="T82" fmla="*/ 23 w 80"/>
                <a:gd name="T83" fmla="*/ 117 h 118"/>
                <a:gd name="T84" fmla="*/ 12 w 80"/>
                <a:gd name="T85" fmla="*/ 110 h 118"/>
                <a:gd name="T86" fmla="*/ 5 w 80"/>
                <a:gd name="T87" fmla="*/ 100 h 118"/>
                <a:gd name="T88" fmla="*/ 0 w 80"/>
                <a:gd name="T89" fmla="*/ 8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" h="118">
                  <a:moveTo>
                    <a:pt x="0" y="85"/>
                  </a:moveTo>
                  <a:lnTo>
                    <a:pt x="16" y="84"/>
                  </a:lnTo>
                  <a:lnTo>
                    <a:pt x="18" y="91"/>
                  </a:lnTo>
                  <a:lnTo>
                    <a:pt x="21" y="97"/>
                  </a:lnTo>
                  <a:lnTo>
                    <a:pt x="23" y="101"/>
                  </a:lnTo>
                  <a:lnTo>
                    <a:pt x="28" y="104"/>
                  </a:lnTo>
                  <a:lnTo>
                    <a:pt x="34" y="105"/>
                  </a:lnTo>
                  <a:lnTo>
                    <a:pt x="39" y="107"/>
                  </a:lnTo>
                  <a:lnTo>
                    <a:pt x="45" y="105"/>
                  </a:lnTo>
                  <a:lnTo>
                    <a:pt x="51" y="102"/>
                  </a:lnTo>
                  <a:lnTo>
                    <a:pt x="57" y="98"/>
                  </a:lnTo>
                  <a:lnTo>
                    <a:pt x="61" y="92"/>
                  </a:lnTo>
                  <a:lnTo>
                    <a:pt x="64" y="85"/>
                  </a:lnTo>
                  <a:lnTo>
                    <a:pt x="64" y="78"/>
                  </a:lnTo>
                  <a:lnTo>
                    <a:pt x="64" y="69"/>
                  </a:lnTo>
                  <a:lnTo>
                    <a:pt x="61" y="64"/>
                  </a:lnTo>
                  <a:lnTo>
                    <a:pt x="57" y="58"/>
                  </a:lnTo>
                  <a:lnTo>
                    <a:pt x="52" y="54"/>
                  </a:lnTo>
                  <a:lnTo>
                    <a:pt x="45" y="52"/>
                  </a:lnTo>
                  <a:lnTo>
                    <a:pt x="38" y="51"/>
                  </a:lnTo>
                  <a:lnTo>
                    <a:pt x="32" y="52"/>
                  </a:lnTo>
                  <a:lnTo>
                    <a:pt x="26" y="54"/>
                  </a:lnTo>
                  <a:lnTo>
                    <a:pt x="21" y="58"/>
                  </a:lnTo>
                  <a:lnTo>
                    <a:pt x="18" y="62"/>
                  </a:lnTo>
                  <a:lnTo>
                    <a:pt x="3" y="61"/>
                  </a:lnTo>
                  <a:lnTo>
                    <a:pt x="15" y="0"/>
                  </a:lnTo>
                  <a:lnTo>
                    <a:pt x="74" y="0"/>
                  </a:lnTo>
                  <a:lnTo>
                    <a:pt x="74" y="13"/>
                  </a:lnTo>
                  <a:lnTo>
                    <a:pt x="26" y="13"/>
                  </a:lnTo>
                  <a:lnTo>
                    <a:pt x="21" y="45"/>
                  </a:lnTo>
                  <a:lnTo>
                    <a:pt x="28" y="41"/>
                  </a:lnTo>
                  <a:lnTo>
                    <a:pt x="35" y="39"/>
                  </a:lnTo>
                  <a:lnTo>
                    <a:pt x="42" y="38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7" y="61"/>
                  </a:lnTo>
                  <a:lnTo>
                    <a:pt x="80" y="77"/>
                  </a:lnTo>
                  <a:lnTo>
                    <a:pt x="77" y="91"/>
                  </a:lnTo>
                  <a:lnTo>
                    <a:pt x="70" y="104"/>
                  </a:lnTo>
                  <a:lnTo>
                    <a:pt x="57" y="115"/>
                  </a:lnTo>
                  <a:lnTo>
                    <a:pt x="39" y="118"/>
                  </a:lnTo>
                  <a:lnTo>
                    <a:pt x="23" y="117"/>
                  </a:lnTo>
                  <a:lnTo>
                    <a:pt x="12" y="110"/>
                  </a:lnTo>
                  <a:lnTo>
                    <a:pt x="5" y="10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4" name="Rectangle 44"/>
            <p:cNvSpPr>
              <a:spLocks noChangeArrowheads="1"/>
            </p:cNvSpPr>
            <p:nvPr/>
          </p:nvSpPr>
          <p:spPr bwMode="auto">
            <a:xfrm>
              <a:off x="1872533" y="5271312"/>
              <a:ext cx="34959" cy="1135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5" name="Freeform 45"/>
            <p:cNvSpPr>
              <a:spLocks/>
            </p:cNvSpPr>
            <p:nvPr/>
          </p:nvSpPr>
          <p:spPr bwMode="auto">
            <a:xfrm>
              <a:off x="1917281" y="5215972"/>
              <a:ext cx="60130" cy="95072"/>
            </a:xfrm>
            <a:custGeom>
              <a:avLst/>
              <a:gdLst>
                <a:gd name="T0" fmla="*/ 16 w 87"/>
                <a:gd name="T1" fmla="*/ 96 h 135"/>
                <a:gd name="T2" fmla="*/ 22 w 87"/>
                <a:gd name="T3" fmla="*/ 110 h 135"/>
                <a:gd name="T4" fmla="*/ 31 w 87"/>
                <a:gd name="T5" fmla="*/ 119 h 135"/>
                <a:gd name="T6" fmla="*/ 42 w 87"/>
                <a:gd name="T7" fmla="*/ 122 h 135"/>
                <a:gd name="T8" fmla="*/ 55 w 87"/>
                <a:gd name="T9" fmla="*/ 118 h 135"/>
                <a:gd name="T10" fmla="*/ 65 w 87"/>
                <a:gd name="T11" fmla="*/ 108 h 135"/>
                <a:gd name="T12" fmla="*/ 70 w 87"/>
                <a:gd name="T13" fmla="*/ 93 h 135"/>
                <a:gd name="T14" fmla="*/ 65 w 87"/>
                <a:gd name="T15" fmla="*/ 80 h 135"/>
                <a:gd name="T16" fmla="*/ 57 w 87"/>
                <a:gd name="T17" fmla="*/ 72 h 135"/>
                <a:gd name="T18" fmla="*/ 44 w 87"/>
                <a:gd name="T19" fmla="*/ 69 h 135"/>
                <a:gd name="T20" fmla="*/ 32 w 87"/>
                <a:gd name="T21" fmla="*/ 70 h 135"/>
                <a:gd name="T22" fmla="*/ 36 w 87"/>
                <a:gd name="T23" fmla="*/ 56 h 135"/>
                <a:gd name="T24" fmla="*/ 49 w 87"/>
                <a:gd name="T25" fmla="*/ 54 h 135"/>
                <a:gd name="T26" fmla="*/ 58 w 87"/>
                <a:gd name="T27" fmla="*/ 47 h 135"/>
                <a:gd name="T28" fmla="*/ 62 w 87"/>
                <a:gd name="T29" fmla="*/ 40 h 135"/>
                <a:gd name="T30" fmla="*/ 62 w 87"/>
                <a:gd name="T31" fmla="*/ 29 h 135"/>
                <a:gd name="T32" fmla="*/ 57 w 87"/>
                <a:gd name="T33" fmla="*/ 20 h 135"/>
                <a:gd name="T34" fmla="*/ 48 w 87"/>
                <a:gd name="T35" fmla="*/ 14 h 135"/>
                <a:gd name="T36" fmla="*/ 35 w 87"/>
                <a:gd name="T37" fmla="*/ 14 h 135"/>
                <a:gd name="T38" fmla="*/ 26 w 87"/>
                <a:gd name="T39" fmla="*/ 20 h 135"/>
                <a:gd name="T40" fmla="*/ 19 w 87"/>
                <a:gd name="T41" fmla="*/ 30 h 135"/>
                <a:gd name="T42" fmla="*/ 2 w 87"/>
                <a:gd name="T43" fmla="*/ 34 h 135"/>
                <a:gd name="T44" fmla="*/ 15 w 87"/>
                <a:gd name="T45" fmla="*/ 10 h 135"/>
                <a:gd name="T46" fmla="*/ 41 w 87"/>
                <a:gd name="T47" fmla="*/ 0 h 135"/>
                <a:gd name="T48" fmla="*/ 55 w 87"/>
                <a:gd name="T49" fmla="*/ 3 h 135"/>
                <a:gd name="T50" fmla="*/ 67 w 87"/>
                <a:gd name="T51" fmla="*/ 8 h 135"/>
                <a:gd name="T52" fmla="*/ 75 w 87"/>
                <a:gd name="T53" fmla="*/ 17 h 135"/>
                <a:gd name="T54" fmla="*/ 80 w 87"/>
                <a:gd name="T55" fmla="*/ 34 h 135"/>
                <a:gd name="T56" fmla="*/ 78 w 87"/>
                <a:gd name="T57" fmla="*/ 46 h 135"/>
                <a:gd name="T58" fmla="*/ 71 w 87"/>
                <a:gd name="T59" fmla="*/ 54 h 135"/>
                <a:gd name="T60" fmla="*/ 61 w 87"/>
                <a:gd name="T61" fmla="*/ 62 h 135"/>
                <a:gd name="T62" fmla="*/ 75 w 87"/>
                <a:gd name="T63" fmla="*/ 67 h 135"/>
                <a:gd name="T64" fmla="*/ 84 w 87"/>
                <a:gd name="T65" fmla="*/ 79 h 135"/>
                <a:gd name="T66" fmla="*/ 87 w 87"/>
                <a:gd name="T67" fmla="*/ 93 h 135"/>
                <a:gd name="T68" fmla="*/ 74 w 87"/>
                <a:gd name="T69" fmla="*/ 123 h 135"/>
                <a:gd name="T70" fmla="*/ 42 w 87"/>
                <a:gd name="T71" fmla="*/ 135 h 135"/>
                <a:gd name="T72" fmla="*/ 13 w 87"/>
                <a:gd name="T73" fmla="*/ 125 h 135"/>
                <a:gd name="T74" fmla="*/ 0 w 87"/>
                <a:gd name="T75" fmla="*/ 9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135">
                  <a:moveTo>
                    <a:pt x="0" y="98"/>
                  </a:moveTo>
                  <a:lnTo>
                    <a:pt x="16" y="96"/>
                  </a:lnTo>
                  <a:lnTo>
                    <a:pt x="18" y="103"/>
                  </a:lnTo>
                  <a:lnTo>
                    <a:pt x="22" y="110"/>
                  </a:lnTo>
                  <a:lnTo>
                    <a:pt x="25" y="115"/>
                  </a:lnTo>
                  <a:lnTo>
                    <a:pt x="31" y="119"/>
                  </a:lnTo>
                  <a:lnTo>
                    <a:pt x="36" y="121"/>
                  </a:lnTo>
                  <a:lnTo>
                    <a:pt x="42" y="122"/>
                  </a:lnTo>
                  <a:lnTo>
                    <a:pt x="49" y="121"/>
                  </a:lnTo>
                  <a:lnTo>
                    <a:pt x="55" y="118"/>
                  </a:lnTo>
                  <a:lnTo>
                    <a:pt x="61" y="113"/>
                  </a:lnTo>
                  <a:lnTo>
                    <a:pt x="65" y="108"/>
                  </a:lnTo>
                  <a:lnTo>
                    <a:pt x="68" y="102"/>
                  </a:lnTo>
                  <a:lnTo>
                    <a:pt x="70" y="93"/>
                  </a:lnTo>
                  <a:lnTo>
                    <a:pt x="68" y="87"/>
                  </a:lnTo>
                  <a:lnTo>
                    <a:pt x="65" y="80"/>
                  </a:lnTo>
                  <a:lnTo>
                    <a:pt x="62" y="76"/>
                  </a:lnTo>
                  <a:lnTo>
                    <a:pt x="57" y="72"/>
                  </a:lnTo>
                  <a:lnTo>
                    <a:pt x="51" y="69"/>
                  </a:lnTo>
                  <a:lnTo>
                    <a:pt x="44" y="69"/>
                  </a:lnTo>
                  <a:lnTo>
                    <a:pt x="38" y="69"/>
                  </a:lnTo>
                  <a:lnTo>
                    <a:pt x="32" y="70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42" y="56"/>
                  </a:lnTo>
                  <a:lnTo>
                    <a:pt x="49" y="54"/>
                  </a:lnTo>
                  <a:lnTo>
                    <a:pt x="55" y="52"/>
                  </a:lnTo>
                  <a:lnTo>
                    <a:pt x="58" y="47"/>
                  </a:lnTo>
                  <a:lnTo>
                    <a:pt x="61" y="44"/>
                  </a:lnTo>
                  <a:lnTo>
                    <a:pt x="62" y="40"/>
                  </a:lnTo>
                  <a:lnTo>
                    <a:pt x="62" y="34"/>
                  </a:lnTo>
                  <a:lnTo>
                    <a:pt x="62" y="29"/>
                  </a:lnTo>
                  <a:lnTo>
                    <a:pt x="61" y="24"/>
                  </a:lnTo>
                  <a:lnTo>
                    <a:pt x="57" y="20"/>
                  </a:lnTo>
                  <a:lnTo>
                    <a:pt x="52" y="16"/>
                  </a:lnTo>
                  <a:lnTo>
                    <a:pt x="48" y="14"/>
                  </a:lnTo>
                  <a:lnTo>
                    <a:pt x="41" y="14"/>
                  </a:lnTo>
                  <a:lnTo>
                    <a:pt x="35" y="14"/>
                  </a:lnTo>
                  <a:lnTo>
                    <a:pt x="31" y="17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9" y="30"/>
                  </a:lnTo>
                  <a:lnTo>
                    <a:pt x="18" y="37"/>
                  </a:lnTo>
                  <a:lnTo>
                    <a:pt x="2" y="34"/>
                  </a:lnTo>
                  <a:lnTo>
                    <a:pt x="6" y="20"/>
                  </a:lnTo>
                  <a:lnTo>
                    <a:pt x="15" y="10"/>
                  </a:lnTo>
                  <a:lnTo>
                    <a:pt x="26" y="3"/>
                  </a:lnTo>
                  <a:lnTo>
                    <a:pt x="41" y="0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61" y="6"/>
                  </a:lnTo>
                  <a:lnTo>
                    <a:pt x="67" y="8"/>
                  </a:lnTo>
                  <a:lnTo>
                    <a:pt x="71" y="13"/>
                  </a:lnTo>
                  <a:lnTo>
                    <a:pt x="75" y="17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0" y="40"/>
                  </a:lnTo>
                  <a:lnTo>
                    <a:pt x="78" y="46"/>
                  </a:lnTo>
                  <a:lnTo>
                    <a:pt x="75" y="50"/>
                  </a:lnTo>
                  <a:lnTo>
                    <a:pt x="71" y="54"/>
                  </a:lnTo>
                  <a:lnTo>
                    <a:pt x="67" y="59"/>
                  </a:lnTo>
                  <a:lnTo>
                    <a:pt x="61" y="62"/>
                  </a:lnTo>
                  <a:lnTo>
                    <a:pt x="68" y="63"/>
                  </a:lnTo>
                  <a:lnTo>
                    <a:pt x="75" y="67"/>
                  </a:lnTo>
                  <a:lnTo>
                    <a:pt x="80" y="73"/>
                  </a:lnTo>
                  <a:lnTo>
                    <a:pt x="84" y="79"/>
                  </a:lnTo>
                  <a:lnTo>
                    <a:pt x="85" y="86"/>
                  </a:lnTo>
                  <a:lnTo>
                    <a:pt x="87" y="93"/>
                  </a:lnTo>
                  <a:lnTo>
                    <a:pt x="83" y="109"/>
                  </a:lnTo>
                  <a:lnTo>
                    <a:pt x="74" y="123"/>
                  </a:lnTo>
                  <a:lnTo>
                    <a:pt x="60" y="132"/>
                  </a:lnTo>
                  <a:lnTo>
                    <a:pt x="42" y="135"/>
                  </a:lnTo>
                  <a:lnTo>
                    <a:pt x="26" y="132"/>
                  </a:lnTo>
                  <a:lnTo>
                    <a:pt x="13" y="125"/>
                  </a:lnTo>
                  <a:lnTo>
                    <a:pt x="3" y="113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6" name="Rectangle 46"/>
            <p:cNvSpPr>
              <a:spLocks noChangeArrowheads="1"/>
            </p:cNvSpPr>
            <p:nvPr/>
          </p:nvSpPr>
          <p:spPr bwMode="auto">
            <a:xfrm>
              <a:off x="1886516" y="5641665"/>
              <a:ext cx="34959" cy="1135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7" name="Freeform 47"/>
            <p:cNvSpPr>
              <a:spLocks noEditPoints="1"/>
            </p:cNvSpPr>
            <p:nvPr/>
          </p:nvSpPr>
          <p:spPr bwMode="auto">
            <a:xfrm>
              <a:off x="1927070" y="5587744"/>
              <a:ext cx="62927" cy="93652"/>
            </a:xfrm>
            <a:custGeom>
              <a:avLst/>
              <a:gdLst>
                <a:gd name="T0" fmla="*/ 57 w 91"/>
                <a:gd name="T1" fmla="*/ 132 h 132"/>
                <a:gd name="T2" fmla="*/ 57 w 91"/>
                <a:gd name="T3" fmla="*/ 101 h 132"/>
                <a:gd name="T4" fmla="*/ 0 w 91"/>
                <a:gd name="T5" fmla="*/ 101 h 132"/>
                <a:gd name="T6" fmla="*/ 0 w 91"/>
                <a:gd name="T7" fmla="*/ 85 h 132"/>
                <a:gd name="T8" fmla="*/ 60 w 91"/>
                <a:gd name="T9" fmla="*/ 0 h 132"/>
                <a:gd name="T10" fmla="*/ 73 w 91"/>
                <a:gd name="T11" fmla="*/ 0 h 132"/>
                <a:gd name="T12" fmla="*/ 73 w 91"/>
                <a:gd name="T13" fmla="*/ 85 h 132"/>
                <a:gd name="T14" fmla="*/ 91 w 91"/>
                <a:gd name="T15" fmla="*/ 85 h 132"/>
                <a:gd name="T16" fmla="*/ 91 w 91"/>
                <a:gd name="T17" fmla="*/ 101 h 132"/>
                <a:gd name="T18" fmla="*/ 73 w 91"/>
                <a:gd name="T19" fmla="*/ 101 h 132"/>
                <a:gd name="T20" fmla="*/ 73 w 91"/>
                <a:gd name="T21" fmla="*/ 132 h 132"/>
                <a:gd name="T22" fmla="*/ 57 w 91"/>
                <a:gd name="T23" fmla="*/ 132 h 132"/>
                <a:gd name="T24" fmla="*/ 57 w 91"/>
                <a:gd name="T25" fmla="*/ 85 h 132"/>
                <a:gd name="T26" fmla="*/ 57 w 91"/>
                <a:gd name="T27" fmla="*/ 26 h 132"/>
                <a:gd name="T28" fmla="*/ 16 w 91"/>
                <a:gd name="T29" fmla="*/ 85 h 132"/>
                <a:gd name="T30" fmla="*/ 57 w 91"/>
                <a:gd name="T31" fmla="*/ 8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32">
                  <a:moveTo>
                    <a:pt x="57" y="132"/>
                  </a:moveTo>
                  <a:lnTo>
                    <a:pt x="57" y="101"/>
                  </a:lnTo>
                  <a:lnTo>
                    <a:pt x="0" y="101"/>
                  </a:lnTo>
                  <a:lnTo>
                    <a:pt x="0" y="85"/>
                  </a:lnTo>
                  <a:lnTo>
                    <a:pt x="60" y="0"/>
                  </a:lnTo>
                  <a:lnTo>
                    <a:pt x="73" y="0"/>
                  </a:lnTo>
                  <a:lnTo>
                    <a:pt x="73" y="85"/>
                  </a:lnTo>
                  <a:lnTo>
                    <a:pt x="91" y="85"/>
                  </a:lnTo>
                  <a:lnTo>
                    <a:pt x="91" y="101"/>
                  </a:lnTo>
                  <a:lnTo>
                    <a:pt x="73" y="101"/>
                  </a:lnTo>
                  <a:lnTo>
                    <a:pt x="73" y="132"/>
                  </a:lnTo>
                  <a:lnTo>
                    <a:pt x="57" y="132"/>
                  </a:lnTo>
                  <a:close/>
                  <a:moveTo>
                    <a:pt x="57" y="85"/>
                  </a:moveTo>
                  <a:lnTo>
                    <a:pt x="57" y="26"/>
                  </a:lnTo>
                  <a:lnTo>
                    <a:pt x="16" y="85"/>
                  </a:lnTo>
                  <a:lnTo>
                    <a:pt x="57" y="8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8" name="Rectangle 48"/>
            <p:cNvSpPr>
              <a:spLocks noChangeArrowheads="1"/>
            </p:cNvSpPr>
            <p:nvPr/>
          </p:nvSpPr>
          <p:spPr bwMode="auto">
            <a:xfrm>
              <a:off x="1879525" y="6050331"/>
              <a:ext cx="30764" cy="993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39" name="Freeform 49"/>
            <p:cNvSpPr>
              <a:spLocks/>
            </p:cNvSpPr>
            <p:nvPr/>
          </p:nvSpPr>
          <p:spPr bwMode="auto">
            <a:xfrm>
              <a:off x="1920078" y="6002085"/>
              <a:ext cx="54536" cy="85139"/>
            </a:xfrm>
            <a:custGeom>
              <a:avLst/>
              <a:gdLst>
                <a:gd name="T0" fmla="*/ 0 w 78"/>
                <a:gd name="T1" fmla="*/ 86 h 119"/>
                <a:gd name="T2" fmla="*/ 14 w 78"/>
                <a:gd name="T3" fmla="*/ 85 h 119"/>
                <a:gd name="T4" fmla="*/ 16 w 78"/>
                <a:gd name="T5" fmla="*/ 92 h 119"/>
                <a:gd name="T6" fmla="*/ 18 w 78"/>
                <a:gd name="T7" fmla="*/ 98 h 119"/>
                <a:gd name="T8" fmla="*/ 23 w 78"/>
                <a:gd name="T9" fmla="*/ 102 h 119"/>
                <a:gd name="T10" fmla="*/ 27 w 78"/>
                <a:gd name="T11" fmla="*/ 105 h 119"/>
                <a:gd name="T12" fmla="*/ 31 w 78"/>
                <a:gd name="T13" fmla="*/ 106 h 119"/>
                <a:gd name="T14" fmla="*/ 37 w 78"/>
                <a:gd name="T15" fmla="*/ 108 h 119"/>
                <a:gd name="T16" fmla="*/ 44 w 78"/>
                <a:gd name="T17" fmla="*/ 106 h 119"/>
                <a:gd name="T18" fmla="*/ 50 w 78"/>
                <a:gd name="T19" fmla="*/ 103 h 119"/>
                <a:gd name="T20" fmla="*/ 55 w 78"/>
                <a:gd name="T21" fmla="*/ 99 h 119"/>
                <a:gd name="T22" fmla="*/ 59 w 78"/>
                <a:gd name="T23" fmla="*/ 93 h 119"/>
                <a:gd name="T24" fmla="*/ 62 w 78"/>
                <a:gd name="T25" fmla="*/ 86 h 119"/>
                <a:gd name="T26" fmla="*/ 63 w 78"/>
                <a:gd name="T27" fmla="*/ 79 h 119"/>
                <a:gd name="T28" fmla="*/ 62 w 78"/>
                <a:gd name="T29" fmla="*/ 70 h 119"/>
                <a:gd name="T30" fmla="*/ 59 w 78"/>
                <a:gd name="T31" fmla="*/ 65 h 119"/>
                <a:gd name="T32" fmla="*/ 56 w 78"/>
                <a:gd name="T33" fmla="*/ 59 h 119"/>
                <a:gd name="T34" fmla="*/ 50 w 78"/>
                <a:gd name="T35" fmla="*/ 55 h 119"/>
                <a:gd name="T36" fmla="*/ 44 w 78"/>
                <a:gd name="T37" fmla="*/ 52 h 119"/>
                <a:gd name="T38" fmla="*/ 37 w 78"/>
                <a:gd name="T39" fmla="*/ 52 h 119"/>
                <a:gd name="T40" fmla="*/ 30 w 78"/>
                <a:gd name="T41" fmla="*/ 52 h 119"/>
                <a:gd name="T42" fmla="*/ 24 w 78"/>
                <a:gd name="T43" fmla="*/ 55 h 119"/>
                <a:gd name="T44" fmla="*/ 20 w 78"/>
                <a:gd name="T45" fmla="*/ 59 h 119"/>
                <a:gd name="T46" fmla="*/ 16 w 78"/>
                <a:gd name="T47" fmla="*/ 63 h 119"/>
                <a:gd name="T48" fmla="*/ 1 w 78"/>
                <a:gd name="T49" fmla="*/ 62 h 119"/>
                <a:gd name="T50" fmla="*/ 13 w 78"/>
                <a:gd name="T51" fmla="*/ 0 h 119"/>
                <a:gd name="T52" fmla="*/ 72 w 78"/>
                <a:gd name="T53" fmla="*/ 0 h 119"/>
                <a:gd name="T54" fmla="*/ 72 w 78"/>
                <a:gd name="T55" fmla="*/ 14 h 119"/>
                <a:gd name="T56" fmla="*/ 26 w 78"/>
                <a:gd name="T57" fmla="*/ 14 h 119"/>
                <a:gd name="T58" fmla="*/ 18 w 78"/>
                <a:gd name="T59" fmla="*/ 46 h 119"/>
                <a:gd name="T60" fmla="*/ 26 w 78"/>
                <a:gd name="T61" fmla="*/ 42 h 119"/>
                <a:gd name="T62" fmla="*/ 33 w 78"/>
                <a:gd name="T63" fmla="*/ 39 h 119"/>
                <a:gd name="T64" fmla="*/ 42 w 78"/>
                <a:gd name="T65" fmla="*/ 39 h 119"/>
                <a:gd name="T66" fmla="*/ 56 w 78"/>
                <a:gd name="T67" fmla="*/ 42 h 119"/>
                <a:gd name="T68" fmla="*/ 67 w 78"/>
                <a:gd name="T69" fmla="*/ 49 h 119"/>
                <a:gd name="T70" fmla="*/ 75 w 78"/>
                <a:gd name="T71" fmla="*/ 62 h 119"/>
                <a:gd name="T72" fmla="*/ 78 w 78"/>
                <a:gd name="T73" fmla="*/ 78 h 119"/>
                <a:gd name="T74" fmla="*/ 76 w 78"/>
                <a:gd name="T75" fmla="*/ 92 h 119"/>
                <a:gd name="T76" fmla="*/ 69 w 78"/>
                <a:gd name="T77" fmla="*/ 105 h 119"/>
                <a:gd name="T78" fmla="*/ 55 w 78"/>
                <a:gd name="T79" fmla="*/ 115 h 119"/>
                <a:gd name="T80" fmla="*/ 37 w 78"/>
                <a:gd name="T81" fmla="*/ 119 h 119"/>
                <a:gd name="T82" fmla="*/ 23 w 78"/>
                <a:gd name="T83" fmla="*/ 116 h 119"/>
                <a:gd name="T84" fmla="*/ 11 w 78"/>
                <a:gd name="T85" fmla="*/ 111 h 119"/>
                <a:gd name="T86" fmla="*/ 3 w 78"/>
                <a:gd name="T87" fmla="*/ 99 h 119"/>
                <a:gd name="T88" fmla="*/ 0 w 78"/>
                <a:gd name="T89" fmla="*/ 8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119">
                  <a:moveTo>
                    <a:pt x="0" y="86"/>
                  </a:moveTo>
                  <a:lnTo>
                    <a:pt x="14" y="85"/>
                  </a:lnTo>
                  <a:lnTo>
                    <a:pt x="16" y="92"/>
                  </a:lnTo>
                  <a:lnTo>
                    <a:pt x="18" y="98"/>
                  </a:lnTo>
                  <a:lnTo>
                    <a:pt x="23" y="102"/>
                  </a:lnTo>
                  <a:lnTo>
                    <a:pt x="27" y="105"/>
                  </a:lnTo>
                  <a:lnTo>
                    <a:pt x="31" y="106"/>
                  </a:lnTo>
                  <a:lnTo>
                    <a:pt x="37" y="108"/>
                  </a:lnTo>
                  <a:lnTo>
                    <a:pt x="44" y="106"/>
                  </a:lnTo>
                  <a:lnTo>
                    <a:pt x="50" y="103"/>
                  </a:lnTo>
                  <a:lnTo>
                    <a:pt x="55" y="99"/>
                  </a:lnTo>
                  <a:lnTo>
                    <a:pt x="59" y="93"/>
                  </a:lnTo>
                  <a:lnTo>
                    <a:pt x="62" y="86"/>
                  </a:lnTo>
                  <a:lnTo>
                    <a:pt x="63" y="79"/>
                  </a:lnTo>
                  <a:lnTo>
                    <a:pt x="62" y="70"/>
                  </a:lnTo>
                  <a:lnTo>
                    <a:pt x="59" y="65"/>
                  </a:lnTo>
                  <a:lnTo>
                    <a:pt x="56" y="59"/>
                  </a:lnTo>
                  <a:lnTo>
                    <a:pt x="50" y="55"/>
                  </a:lnTo>
                  <a:lnTo>
                    <a:pt x="44" y="52"/>
                  </a:lnTo>
                  <a:lnTo>
                    <a:pt x="37" y="52"/>
                  </a:lnTo>
                  <a:lnTo>
                    <a:pt x="30" y="52"/>
                  </a:lnTo>
                  <a:lnTo>
                    <a:pt x="24" y="55"/>
                  </a:lnTo>
                  <a:lnTo>
                    <a:pt x="20" y="59"/>
                  </a:lnTo>
                  <a:lnTo>
                    <a:pt x="16" y="63"/>
                  </a:lnTo>
                  <a:lnTo>
                    <a:pt x="1" y="62"/>
                  </a:lnTo>
                  <a:lnTo>
                    <a:pt x="13" y="0"/>
                  </a:lnTo>
                  <a:lnTo>
                    <a:pt x="72" y="0"/>
                  </a:lnTo>
                  <a:lnTo>
                    <a:pt x="72" y="14"/>
                  </a:lnTo>
                  <a:lnTo>
                    <a:pt x="26" y="14"/>
                  </a:lnTo>
                  <a:lnTo>
                    <a:pt x="18" y="46"/>
                  </a:lnTo>
                  <a:lnTo>
                    <a:pt x="26" y="42"/>
                  </a:lnTo>
                  <a:lnTo>
                    <a:pt x="33" y="39"/>
                  </a:lnTo>
                  <a:lnTo>
                    <a:pt x="42" y="39"/>
                  </a:lnTo>
                  <a:lnTo>
                    <a:pt x="56" y="42"/>
                  </a:lnTo>
                  <a:lnTo>
                    <a:pt x="67" y="49"/>
                  </a:lnTo>
                  <a:lnTo>
                    <a:pt x="75" y="62"/>
                  </a:lnTo>
                  <a:lnTo>
                    <a:pt x="78" y="78"/>
                  </a:lnTo>
                  <a:lnTo>
                    <a:pt x="76" y="92"/>
                  </a:lnTo>
                  <a:lnTo>
                    <a:pt x="69" y="105"/>
                  </a:lnTo>
                  <a:lnTo>
                    <a:pt x="55" y="115"/>
                  </a:lnTo>
                  <a:lnTo>
                    <a:pt x="37" y="119"/>
                  </a:lnTo>
                  <a:lnTo>
                    <a:pt x="23" y="116"/>
                  </a:lnTo>
                  <a:lnTo>
                    <a:pt x="11" y="111"/>
                  </a:lnTo>
                  <a:lnTo>
                    <a:pt x="3" y="9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0" name="Freeform 50"/>
            <p:cNvSpPr>
              <a:spLocks/>
            </p:cNvSpPr>
            <p:nvPr/>
          </p:nvSpPr>
          <p:spPr bwMode="auto">
            <a:xfrm>
              <a:off x="4631854" y="4096127"/>
              <a:ext cx="65723" cy="83721"/>
            </a:xfrm>
            <a:custGeom>
              <a:avLst/>
              <a:gdLst>
                <a:gd name="T0" fmla="*/ 38 w 93"/>
                <a:gd name="T1" fmla="*/ 118 h 118"/>
                <a:gd name="T2" fmla="*/ 38 w 93"/>
                <a:gd name="T3" fmla="*/ 15 h 118"/>
                <a:gd name="T4" fmla="*/ 0 w 93"/>
                <a:gd name="T5" fmla="*/ 15 h 118"/>
                <a:gd name="T6" fmla="*/ 0 w 93"/>
                <a:gd name="T7" fmla="*/ 0 h 118"/>
                <a:gd name="T8" fmla="*/ 93 w 93"/>
                <a:gd name="T9" fmla="*/ 0 h 118"/>
                <a:gd name="T10" fmla="*/ 93 w 93"/>
                <a:gd name="T11" fmla="*/ 15 h 118"/>
                <a:gd name="T12" fmla="*/ 54 w 93"/>
                <a:gd name="T13" fmla="*/ 15 h 118"/>
                <a:gd name="T14" fmla="*/ 54 w 93"/>
                <a:gd name="T15" fmla="*/ 118 h 118"/>
                <a:gd name="T16" fmla="*/ 38 w 93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118">
                  <a:moveTo>
                    <a:pt x="38" y="118"/>
                  </a:moveTo>
                  <a:lnTo>
                    <a:pt x="38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93" y="0"/>
                  </a:lnTo>
                  <a:lnTo>
                    <a:pt x="93" y="15"/>
                  </a:lnTo>
                  <a:lnTo>
                    <a:pt x="54" y="15"/>
                  </a:lnTo>
                  <a:lnTo>
                    <a:pt x="54" y="118"/>
                  </a:lnTo>
                  <a:lnTo>
                    <a:pt x="3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1" name="Freeform 51"/>
            <p:cNvSpPr>
              <a:spLocks/>
            </p:cNvSpPr>
            <p:nvPr/>
          </p:nvSpPr>
          <p:spPr bwMode="auto">
            <a:xfrm>
              <a:off x="4729740" y="4094708"/>
              <a:ext cx="32162" cy="87977"/>
            </a:xfrm>
            <a:custGeom>
              <a:avLst/>
              <a:gdLst>
                <a:gd name="T0" fmla="*/ 0 w 46"/>
                <a:gd name="T1" fmla="*/ 122 h 122"/>
                <a:gd name="T2" fmla="*/ 35 w 46"/>
                <a:gd name="T3" fmla="*/ 0 h 122"/>
                <a:gd name="T4" fmla="*/ 46 w 46"/>
                <a:gd name="T5" fmla="*/ 0 h 122"/>
                <a:gd name="T6" fmla="*/ 12 w 46"/>
                <a:gd name="T7" fmla="*/ 122 h 122"/>
                <a:gd name="T8" fmla="*/ 0 w 46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2">
                  <a:moveTo>
                    <a:pt x="0" y="122"/>
                  </a:moveTo>
                  <a:lnTo>
                    <a:pt x="35" y="0"/>
                  </a:lnTo>
                  <a:lnTo>
                    <a:pt x="46" y="0"/>
                  </a:lnTo>
                  <a:lnTo>
                    <a:pt x="12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2" name="Freeform 52"/>
            <p:cNvSpPr>
              <a:spLocks noEditPoints="1"/>
            </p:cNvSpPr>
            <p:nvPr/>
          </p:nvSpPr>
          <p:spPr bwMode="auto">
            <a:xfrm>
              <a:off x="4801058" y="4094708"/>
              <a:ext cx="32162" cy="32637"/>
            </a:xfrm>
            <a:custGeom>
              <a:avLst/>
              <a:gdLst>
                <a:gd name="T0" fmla="*/ 0 w 46"/>
                <a:gd name="T1" fmla="*/ 21 h 44"/>
                <a:gd name="T2" fmla="*/ 1 w 46"/>
                <a:gd name="T3" fmla="*/ 16 h 44"/>
                <a:gd name="T4" fmla="*/ 2 w 46"/>
                <a:gd name="T5" fmla="*/ 10 h 44"/>
                <a:gd name="T6" fmla="*/ 7 w 46"/>
                <a:gd name="T7" fmla="*/ 6 h 44"/>
                <a:gd name="T8" fmla="*/ 11 w 46"/>
                <a:gd name="T9" fmla="*/ 3 h 44"/>
                <a:gd name="T10" fmla="*/ 17 w 46"/>
                <a:gd name="T11" fmla="*/ 0 h 44"/>
                <a:gd name="T12" fmla="*/ 23 w 46"/>
                <a:gd name="T13" fmla="*/ 0 h 44"/>
                <a:gd name="T14" fmla="*/ 28 w 46"/>
                <a:gd name="T15" fmla="*/ 0 h 44"/>
                <a:gd name="T16" fmla="*/ 34 w 46"/>
                <a:gd name="T17" fmla="*/ 3 h 44"/>
                <a:gd name="T18" fmla="*/ 38 w 46"/>
                <a:gd name="T19" fmla="*/ 6 h 44"/>
                <a:gd name="T20" fmla="*/ 43 w 46"/>
                <a:gd name="T21" fmla="*/ 10 h 44"/>
                <a:gd name="T22" fmla="*/ 44 w 46"/>
                <a:gd name="T23" fmla="*/ 16 h 44"/>
                <a:gd name="T24" fmla="*/ 46 w 46"/>
                <a:gd name="T25" fmla="*/ 21 h 44"/>
                <a:gd name="T26" fmla="*/ 44 w 46"/>
                <a:gd name="T27" fmla="*/ 27 h 44"/>
                <a:gd name="T28" fmla="*/ 43 w 46"/>
                <a:gd name="T29" fmla="*/ 33 h 44"/>
                <a:gd name="T30" fmla="*/ 38 w 46"/>
                <a:gd name="T31" fmla="*/ 37 h 44"/>
                <a:gd name="T32" fmla="*/ 34 w 46"/>
                <a:gd name="T33" fmla="*/ 42 h 44"/>
                <a:gd name="T34" fmla="*/ 28 w 46"/>
                <a:gd name="T35" fmla="*/ 43 h 44"/>
                <a:gd name="T36" fmla="*/ 23 w 46"/>
                <a:gd name="T37" fmla="*/ 44 h 44"/>
                <a:gd name="T38" fmla="*/ 17 w 46"/>
                <a:gd name="T39" fmla="*/ 43 h 44"/>
                <a:gd name="T40" fmla="*/ 11 w 46"/>
                <a:gd name="T41" fmla="*/ 42 h 44"/>
                <a:gd name="T42" fmla="*/ 7 w 46"/>
                <a:gd name="T43" fmla="*/ 37 h 44"/>
                <a:gd name="T44" fmla="*/ 2 w 46"/>
                <a:gd name="T45" fmla="*/ 33 h 44"/>
                <a:gd name="T46" fmla="*/ 1 w 46"/>
                <a:gd name="T47" fmla="*/ 27 h 44"/>
                <a:gd name="T48" fmla="*/ 0 w 46"/>
                <a:gd name="T49" fmla="*/ 21 h 44"/>
                <a:gd name="T50" fmla="*/ 10 w 46"/>
                <a:gd name="T51" fmla="*/ 21 h 44"/>
                <a:gd name="T52" fmla="*/ 10 w 46"/>
                <a:gd name="T53" fmla="*/ 26 h 44"/>
                <a:gd name="T54" fmla="*/ 11 w 46"/>
                <a:gd name="T55" fmla="*/ 29 h 44"/>
                <a:gd name="T56" fmla="*/ 13 w 46"/>
                <a:gd name="T57" fmla="*/ 32 h 44"/>
                <a:gd name="T58" fmla="*/ 15 w 46"/>
                <a:gd name="T59" fmla="*/ 33 h 44"/>
                <a:gd name="T60" fmla="*/ 20 w 46"/>
                <a:gd name="T61" fmla="*/ 34 h 44"/>
                <a:gd name="T62" fmla="*/ 23 w 46"/>
                <a:gd name="T63" fmla="*/ 36 h 44"/>
                <a:gd name="T64" fmla="*/ 27 w 46"/>
                <a:gd name="T65" fmla="*/ 34 h 44"/>
                <a:gd name="T66" fmla="*/ 30 w 46"/>
                <a:gd name="T67" fmla="*/ 33 h 44"/>
                <a:gd name="T68" fmla="*/ 33 w 46"/>
                <a:gd name="T69" fmla="*/ 32 h 44"/>
                <a:gd name="T70" fmla="*/ 34 w 46"/>
                <a:gd name="T71" fmla="*/ 29 h 44"/>
                <a:gd name="T72" fmla="*/ 36 w 46"/>
                <a:gd name="T73" fmla="*/ 26 h 44"/>
                <a:gd name="T74" fmla="*/ 36 w 46"/>
                <a:gd name="T75" fmla="*/ 21 h 44"/>
                <a:gd name="T76" fmla="*/ 36 w 46"/>
                <a:gd name="T77" fmla="*/ 19 h 44"/>
                <a:gd name="T78" fmla="*/ 34 w 46"/>
                <a:gd name="T79" fmla="*/ 14 h 44"/>
                <a:gd name="T80" fmla="*/ 33 w 46"/>
                <a:gd name="T81" fmla="*/ 11 h 44"/>
                <a:gd name="T82" fmla="*/ 30 w 46"/>
                <a:gd name="T83" fmla="*/ 10 h 44"/>
                <a:gd name="T84" fmla="*/ 27 w 46"/>
                <a:gd name="T85" fmla="*/ 9 h 44"/>
                <a:gd name="T86" fmla="*/ 23 w 46"/>
                <a:gd name="T87" fmla="*/ 9 h 44"/>
                <a:gd name="T88" fmla="*/ 20 w 46"/>
                <a:gd name="T89" fmla="*/ 9 h 44"/>
                <a:gd name="T90" fmla="*/ 15 w 46"/>
                <a:gd name="T91" fmla="*/ 10 h 44"/>
                <a:gd name="T92" fmla="*/ 13 w 46"/>
                <a:gd name="T93" fmla="*/ 11 h 44"/>
                <a:gd name="T94" fmla="*/ 11 w 46"/>
                <a:gd name="T95" fmla="*/ 14 h 44"/>
                <a:gd name="T96" fmla="*/ 10 w 46"/>
                <a:gd name="T97" fmla="*/ 19 h 44"/>
                <a:gd name="T98" fmla="*/ 10 w 46"/>
                <a:gd name="T99" fmla="*/ 2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44">
                  <a:moveTo>
                    <a:pt x="0" y="21"/>
                  </a:moveTo>
                  <a:lnTo>
                    <a:pt x="1" y="16"/>
                  </a:lnTo>
                  <a:lnTo>
                    <a:pt x="2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3"/>
                  </a:lnTo>
                  <a:lnTo>
                    <a:pt x="38" y="6"/>
                  </a:lnTo>
                  <a:lnTo>
                    <a:pt x="43" y="10"/>
                  </a:lnTo>
                  <a:lnTo>
                    <a:pt x="44" y="16"/>
                  </a:lnTo>
                  <a:lnTo>
                    <a:pt x="46" y="21"/>
                  </a:lnTo>
                  <a:lnTo>
                    <a:pt x="44" y="27"/>
                  </a:lnTo>
                  <a:lnTo>
                    <a:pt x="43" y="33"/>
                  </a:lnTo>
                  <a:lnTo>
                    <a:pt x="38" y="37"/>
                  </a:lnTo>
                  <a:lnTo>
                    <a:pt x="34" y="42"/>
                  </a:lnTo>
                  <a:lnTo>
                    <a:pt x="28" y="43"/>
                  </a:lnTo>
                  <a:lnTo>
                    <a:pt x="23" y="44"/>
                  </a:lnTo>
                  <a:lnTo>
                    <a:pt x="17" y="43"/>
                  </a:lnTo>
                  <a:lnTo>
                    <a:pt x="11" y="42"/>
                  </a:lnTo>
                  <a:lnTo>
                    <a:pt x="7" y="37"/>
                  </a:lnTo>
                  <a:lnTo>
                    <a:pt x="2" y="33"/>
                  </a:lnTo>
                  <a:lnTo>
                    <a:pt x="1" y="27"/>
                  </a:lnTo>
                  <a:lnTo>
                    <a:pt x="0" y="21"/>
                  </a:lnTo>
                  <a:close/>
                  <a:moveTo>
                    <a:pt x="10" y="21"/>
                  </a:moveTo>
                  <a:lnTo>
                    <a:pt x="10" y="26"/>
                  </a:lnTo>
                  <a:lnTo>
                    <a:pt x="11" y="29"/>
                  </a:lnTo>
                  <a:lnTo>
                    <a:pt x="13" y="32"/>
                  </a:lnTo>
                  <a:lnTo>
                    <a:pt x="15" y="33"/>
                  </a:lnTo>
                  <a:lnTo>
                    <a:pt x="20" y="34"/>
                  </a:lnTo>
                  <a:lnTo>
                    <a:pt x="23" y="36"/>
                  </a:lnTo>
                  <a:lnTo>
                    <a:pt x="27" y="34"/>
                  </a:lnTo>
                  <a:lnTo>
                    <a:pt x="30" y="33"/>
                  </a:lnTo>
                  <a:lnTo>
                    <a:pt x="33" y="32"/>
                  </a:lnTo>
                  <a:lnTo>
                    <a:pt x="34" y="29"/>
                  </a:lnTo>
                  <a:lnTo>
                    <a:pt x="36" y="26"/>
                  </a:lnTo>
                  <a:lnTo>
                    <a:pt x="36" y="21"/>
                  </a:lnTo>
                  <a:lnTo>
                    <a:pt x="36" y="19"/>
                  </a:lnTo>
                  <a:lnTo>
                    <a:pt x="34" y="14"/>
                  </a:lnTo>
                  <a:lnTo>
                    <a:pt x="33" y="11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4"/>
                  </a:lnTo>
                  <a:lnTo>
                    <a:pt x="10" y="19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3" name="Freeform 53"/>
            <p:cNvSpPr>
              <a:spLocks/>
            </p:cNvSpPr>
            <p:nvPr/>
          </p:nvSpPr>
          <p:spPr bwMode="auto">
            <a:xfrm>
              <a:off x="4847204" y="4094708"/>
              <a:ext cx="72716" cy="87977"/>
            </a:xfrm>
            <a:custGeom>
              <a:avLst/>
              <a:gdLst>
                <a:gd name="T0" fmla="*/ 90 w 106"/>
                <a:gd name="T1" fmla="*/ 78 h 122"/>
                <a:gd name="T2" fmla="*/ 106 w 106"/>
                <a:gd name="T3" fmla="*/ 82 h 122"/>
                <a:gd name="T4" fmla="*/ 98 w 106"/>
                <a:gd name="T5" fmla="*/ 99 h 122"/>
                <a:gd name="T6" fmla="*/ 88 w 106"/>
                <a:gd name="T7" fmla="*/ 112 h 122"/>
                <a:gd name="T8" fmla="*/ 74 w 106"/>
                <a:gd name="T9" fmla="*/ 119 h 122"/>
                <a:gd name="T10" fmla="*/ 57 w 106"/>
                <a:gd name="T11" fmla="*/ 122 h 122"/>
                <a:gd name="T12" fmla="*/ 39 w 106"/>
                <a:gd name="T13" fmla="*/ 119 h 122"/>
                <a:gd name="T14" fmla="*/ 25 w 106"/>
                <a:gd name="T15" fmla="*/ 113 h 122"/>
                <a:gd name="T16" fmla="*/ 18 w 106"/>
                <a:gd name="T17" fmla="*/ 108 h 122"/>
                <a:gd name="T18" fmla="*/ 12 w 106"/>
                <a:gd name="T19" fmla="*/ 100 h 122"/>
                <a:gd name="T20" fmla="*/ 6 w 106"/>
                <a:gd name="T21" fmla="*/ 92 h 122"/>
                <a:gd name="T22" fmla="*/ 2 w 106"/>
                <a:gd name="T23" fmla="*/ 76 h 122"/>
                <a:gd name="T24" fmla="*/ 0 w 106"/>
                <a:gd name="T25" fmla="*/ 60 h 122"/>
                <a:gd name="T26" fmla="*/ 2 w 106"/>
                <a:gd name="T27" fmla="*/ 42 h 122"/>
                <a:gd name="T28" fmla="*/ 8 w 106"/>
                <a:gd name="T29" fmla="*/ 27 h 122"/>
                <a:gd name="T30" fmla="*/ 13 w 106"/>
                <a:gd name="T31" fmla="*/ 19 h 122"/>
                <a:gd name="T32" fmla="*/ 19 w 106"/>
                <a:gd name="T33" fmla="*/ 11 h 122"/>
                <a:gd name="T34" fmla="*/ 28 w 106"/>
                <a:gd name="T35" fmla="*/ 6 h 122"/>
                <a:gd name="T36" fmla="*/ 41 w 106"/>
                <a:gd name="T37" fmla="*/ 1 h 122"/>
                <a:gd name="T38" fmla="*/ 57 w 106"/>
                <a:gd name="T39" fmla="*/ 0 h 122"/>
                <a:gd name="T40" fmla="*/ 72 w 106"/>
                <a:gd name="T41" fmla="*/ 1 h 122"/>
                <a:gd name="T42" fmla="*/ 87 w 106"/>
                <a:gd name="T43" fmla="*/ 9 h 122"/>
                <a:gd name="T44" fmla="*/ 97 w 106"/>
                <a:gd name="T45" fmla="*/ 19 h 122"/>
                <a:gd name="T46" fmla="*/ 103 w 106"/>
                <a:gd name="T47" fmla="*/ 33 h 122"/>
                <a:gd name="T48" fmla="*/ 88 w 106"/>
                <a:gd name="T49" fmla="*/ 37 h 122"/>
                <a:gd name="T50" fmla="*/ 84 w 106"/>
                <a:gd name="T51" fmla="*/ 30 h 122"/>
                <a:gd name="T52" fmla="*/ 81 w 106"/>
                <a:gd name="T53" fmla="*/ 23 h 122"/>
                <a:gd name="T54" fmla="*/ 75 w 106"/>
                <a:gd name="T55" fmla="*/ 19 h 122"/>
                <a:gd name="T56" fmla="*/ 70 w 106"/>
                <a:gd name="T57" fmla="*/ 16 h 122"/>
                <a:gd name="T58" fmla="*/ 64 w 106"/>
                <a:gd name="T59" fmla="*/ 13 h 122"/>
                <a:gd name="T60" fmla="*/ 57 w 106"/>
                <a:gd name="T61" fmla="*/ 13 h 122"/>
                <a:gd name="T62" fmla="*/ 48 w 106"/>
                <a:gd name="T63" fmla="*/ 13 h 122"/>
                <a:gd name="T64" fmla="*/ 39 w 106"/>
                <a:gd name="T65" fmla="*/ 16 h 122"/>
                <a:gd name="T66" fmla="*/ 34 w 106"/>
                <a:gd name="T67" fmla="*/ 19 h 122"/>
                <a:gd name="T68" fmla="*/ 28 w 106"/>
                <a:gd name="T69" fmla="*/ 24 h 122"/>
                <a:gd name="T70" fmla="*/ 23 w 106"/>
                <a:gd name="T71" fmla="*/ 30 h 122"/>
                <a:gd name="T72" fmla="*/ 21 w 106"/>
                <a:gd name="T73" fmla="*/ 37 h 122"/>
                <a:gd name="T74" fmla="*/ 18 w 106"/>
                <a:gd name="T75" fmla="*/ 47 h 122"/>
                <a:gd name="T76" fmla="*/ 16 w 106"/>
                <a:gd name="T77" fmla="*/ 59 h 122"/>
                <a:gd name="T78" fmla="*/ 18 w 106"/>
                <a:gd name="T79" fmla="*/ 73 h 122"/>
                <a:gd name="T80" fmla="*/ 21 w 106"/>
                <a:gd name="T81" fmla="*/ 86 h 122"/>
                <a:gd name="T82" fmla="*/ 25 w 106"/>
                <a:gd name="T83" fmla="*/ 93 h 122"/>
                <a:gd name="T84" fmla="*/ 29 w 106"/>
                <a:gd name="T85" fmla="*/ 99 h 122"/>
                <a:gd name="T86" fmla="*/ 35 w 106"/>
                <a:gd name="T87" fmla="*/ 103 h 122"/>
                <a:gd name="T88" fmla="*/ 41 w 106"/>
                <a:gd name="T89" fmla="*/ 106 h 122"/>
                <a:gd name="T90" fmla="*/ 48 w 106"/>
                <a:gd name="T91" fmla="*/ 108 h 122"/>
                <a:gd name="T92" fmla="*/ 55 w 106"/>
                <a:gd name="T93" fmla="*/ 108 h 122"/>
                <a:gd name="T94" fmla="*/ 64 w 106"/>
                <a:gd name="T95" fmla="*/ 108 h 122"/>
                <a:gd name="T96" fmla="*/ 71 w 106"/>
                <a:gd name="T97" fmla="*/ 105 h 122"/>
                <a:gd name="T98" fmla="*/ 77 w 106"/>
                <a:gd name="T99" fmla="*/ 100 h 122"/>
                <a:gd name="T100" fmla="*/ 81 w 106"/>
                <a:gd name="T101" fmla="*/ 96 h 122"/>
                <a:gd name="T102" fmla="*/ 85 w 106"/>
                <a:gd name="T103" fmla="*/ 92 h 122"/>
                <a:gd name="T104" fmla="*/ 88 w 106"/>
                <a:gd name="T105" fmla="*/ 85 h 122"/>
                <a:gd name="T106" fmla="*/ 90 w 106"/>
                <a:gd name="T107" fmla="*/ 7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6" h="122">
                  <a:moveTo>
                    <a:pt x="90" y="78"/>
                  </a:moveTo>
                  <a:lnTo>
                    <a:pt x="106" y="82"/>
                  </a:lnTo>
                  <a:lnTo>
                    <a:pt x="98" y="99"/>
                  </a:lnTo>
                  <a:lnTo>
                    <a:pt x="88" y="112"/>
                  </a:lnTo>
                  <a:lnTo>
                    <a:pt x="74" y="119"/>
                  </a:lnTo>
                  <a:lnTo>
                    <a:pt x="57" y="122"/>
                  </a:lnTo>
                  <a:lnTo>
                    <a:pt x="39" y="119"/>
                  </a:lnTo>
                  <a:lnTo>
                    <a:pt x="25" y="113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6" y="92"/>
                  </a:lnTo>
                  <a:lnTo>
                    <a:pt x="2" y="76"/>
                  </a:lnTo>
                  <a:lnTo>
                    <a:pt x="0" y="60"/>
                  </a:lnTo>
                  <a:lnTo>
                    <a:pt x="2" y="42"/>
                  </a:lnTo>
                  <a:lnTo>
                    <a:pt x="8" y="27"/>
                  </a:lnTo>
                  <a:lnTo>
                    <a:pt x="13" y="19"/>
                  </a:lnTo>
                  <a:lnTo>
                    <a:pt x="19" y="11"/>
                  </a:lnTo>
                  <a:lnTo>
                    <a:pt x="28" y="6"/>
                  </a:lnTo>
                  <a:lnTo>
                    <a:pt x="41" y="1"/>
                  </a:lnTo>
                  <a:lnTo>
                    <a:pt x="57" y="0"/>
                  </a:lnTo>
                  <a:lnTo>
                    <a:pt x="72" y="1"/>
                  </a:lnTo>
                  <a:lnTo>
                    <a:pt x="87" y="9"/>
                  </a:lnTo>
                  <a:lnTo>
                    <a:pt x="97" y="19"/>
                  </a:lnTo>
                  <a:lnTo>
                    <a:pt x="103" y="33"/>
                  </a:lnTo>
                  <a:lnTo>
                    <a:pt x="88" y="37"/>
                  </a:lnTo>
                  <a:lnTo>
                    <a:pt x="84" y="30"/>
                  </a:lnTo>
                  <a:lnTo>
                    <a:pt x="81" y="23"/>
                  </a:lnTo>
                  <a:lnTo>
                    <a:pt x="75" y="19"/>
                  </a:lnTo>
                  <a:lnTo>
                    <a:pt x="70" y="16"/>
                  </a:lnTo>
                  <a:lnTo>
                    <a:pt x="64" y="13"/>
                  </a:lnTo>
                  <a:lnTo>
                    <a:pt x="57" y="13"/>
                  </a:lnTo>
                  <a:lnTo>
                    <a:pt x="48" y="13"/>
                  </a:lnTo>
                  <a:lnTo>
                    <a:pt x="39" y="16"/>
                  </a:lnTo>
                  <a:lnTo>
                    <a:pt x="34" y="19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1" y="37"/>
                  </a:lnTo>
                  <a:lnTo>
                    <a:pt x="18" y="47"/>
                  </a:lnTo>
                  <a:lnTo>
                    <a:pt x="16" y="59"/>
                  </a:lnTo>
                  <a:lnTo>
                    <a:pt x="18" y="73"/>
                  </a:lnTo>
                  <a:lnTo>
                    <a:pt x="21" y="86"/>
                  </a:lnTo>
                  <a:lnTo>
                    <a:pt x="25" y="93"/>
                  </a:lnTo>
                  <a:lnTo>
                    <a:pt x="29" y="99"/>
                  </a:lnTo>
                  <a:lnTo>
                    <a:pt x="35" y="103"/>
                  </a:lnTo>
                  <a:lnTo>
                    <a:pt x="41" y="106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64" y="108"/>
                  </a:lnTo>
                  <a:lnTo>
                    <a:pt x="71" y="105"/>
                  </a:lnTo>
                  <a:lnTo>
                    <a:pt x="77" y="100"/>
                  </a:lnTo>
                  <a:lnTo>
                    <a:pt x="81" y="96"/>
                  </a:lnTo>
                  <a:lnTo>
                    <a:pt x="85" y="92"/>
                  </a:lnTo>
                  <a:lnTo>
                    <a:pt x="88" y="85"/>
                  </a:lnTo>
                  <a:lnTo>
                    <a:pt x="90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4" name="Freeform 54"/>
            <p:cNvSpPr>
              <a:spLocks/>
            </p:cNvSpPr>
            <p:nvPr/>
          </p:nvSpPr>
          <p:spPr bwMode="auto">
            <a:xfrm>
              <a:off x="3495559" y="6673137"/>
              <a:ext cx="30764" cy="85139"/>
            </a:xfrm>
            <a:custGeom>
              <a:avLst/>
              <a:gdLst>
                <a:gd name="T0" fmla="*/ 43 w 43"/>
                <a:gd name="T1" fmla="*/ 119 h 119"/>
                <a:gd name="T2" fmla="*/ 29 w 43"/>
                <a:gd name="T3" fmla="*/ 119 h 119"/>
                <a:gd name="T4" fmla="*/ 29 w 43"/>
                <a:gd name="T5" fmla="*/ 27 h 119"/>
                <a:gd name="T6" fmla="*/ 23 w 43"/>
                <a:gd name="T7" fmla="*/ 32 h 119"/>
                <a:gd name="T8" fmla="*/ 16 w 43"/>
                <a:gd name="T9" fmla="*/ 37 h 119"/>
                <a:gd name="T10" fmla="*/ 7 w 43"/>
                <a:gd name="T11" fmla="*/ 42 h 119"/>
                <a:gd name="T12" fmla="*/ 0 w 43"/>
                <a:gd name="T13" fmla="*/ 44 h 119"/>
                <a:gd name="T14" fmla="*/ 0 w 43"/>
                <a:gd name="T15" fmla="*/ 30 h 119"/>
                <a:gd name="T16" fmla="*/ 11 w 43"/>
                <a:gd name="T17" fmla="*/ 24 h 119"/>
                <a:gd name="T18" fmla="*/ 21 w 43"/>
                <a:gd name="T19" fmla="*/ 16 h 119"/>
                <a:gd name="T20" fmla="*/ 27 w 43"/>
                <a:gd name="T21" fmla="*/ 11 h 119"/>
                <a:gd name="T22" fmla="*/ 31 w 43"/>
                <a:gd name="T23" fmla="*/ 6 h 119"/>
                <a:gd name="T24" fmla="*/ 34 w 43"/>
                <a:gd name="T25" fmla="*/ 0 h 119"/>
                <a:gd name="T26" fmla="*/ 43 w 43"/>
                <a:gd name="T27" fmla="*/ 0 h 119"/>
                <a:gd name="T28" fmla="*/ 43 w 43"/>
                <a:gd name="T2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119">
                  <a:moveTo>
                    <a:pt x="43" y="119"/>
                  </a:moveTo>
                  <a:lnTo>
                    <a:pt x="29" y="119"/>
                  </a:lnTo>
                  <a:lnTo>
                    <a:pt x="29" y="27"/>
                  </a:lnTo>
                  <a:lnTo>
                    <a:pt x="23" y="32"/>
                  </a:lnTo>
                  <a:lnTo>
                    <a:pt x="16" y="37"/>
                  </a:lnTo>
                  <a:lnTo>
                    <a:pt x="7" y="42"/>
                  </a:lnTo>
                  <a:lnTo>
                    <a:pt x="0" y="44"/>
                  </a:lnTo>
                  <a:lnTo>
                    <a:pt x="0" y="30"/>
                  </a:lnTo>
                  <a:lnTo>
                    <a:pt x="11" y="24"/>
                  </a:lnTo>
                  <a:lnTo>
                    <a:pt x="21" y="16"/>
                  </a:lnTo>
                  <a:lnTo>
                    <a:pt x="27" y="11"/>
                  </a:lnTo>
                  <a:lnTo>
                    <a:pt x="31" y="6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43" y="11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5" name="Freeform 55"/>
            <p:cNvSpPr>
              <a:spLocks noEditPoints="1"/>
            </p:cNvSpPr>
            <p:nvPr/>
          </p:nvSpPr>
          <p:spPr bwMode="auto">
            <a:xfrm>
              <a:off x="3552892" y="6673137"/>
              <a:ext cx="54536" cy="86558"/>
            </a:xfrm>
            <a:custGeom>
              <a:avLst/>
              <a:gdLst>
                <a:gd name="T0" fmla="*/ 0 w 78"/>
                <a:gd name="T1" fmla="*/ 60 h 121"/>
                <a:gd name="T2" fmla="*/ 2 w 78"/>
                <a:gd name="T3" fmla="*/ 42 h 121"/>
                <a:gd name="T4" fmla="*/ 5 w 78"/>
                <a:gd name="T5" fmla="*/ 27 h 121"/>
                <a:gd name="T6" fmla="*/ 9 w 78"/>
                <a:gd name="T7" fmla="*/ 19 h 121"/>
                <a:gd name="T8" fmla="*/ 13 w 78"/>
                <a:gd name="T9" fmla="*/ 13 h 121"/>
                <a:gd name="T10" fmla="*/ 18 w 78"/>
                <a:gd name="T11" fmla="*/ 7 h 121"/>
                <a:gd name="T12" fmla="*/ 25 w 78"/>
                <a:gd name="T13" fmla="*/ 3 h 121"/>
                <a:gd name="T14" fmla="*/ 32 w 78"/>
                <a:gd name="T15" fmla="*/ 1 h 121"/>
                <a:gd name="T16" fmla="*/ 39 w 78"/>
                <a:gd name="T17" fmla="*/ 0 h 121"/>
                <a:gd name="T18" fmla="*/ 46 w 78"/>
                <a:gd name="T19" fmla="*/ 1 h 121"/>
                <a:gd name="T20" fmla="*/ 51 w 78"/>
                <a:gd name="T21" fmla="*/ 3 h 121"/>
                <a:gd name="T22" fmla="*/ 57 w 78"/>
                <a:gd name="T23" fmla="*/ 4 h 121"/>
                <a:gd name="T24" fmla="*/ 61 w 78"/>
                <a:gd name="T25" fmla="*/ 7 h 121"/>
                <a:gd name="T26" fmla="*/ 65 w 78"/>
                <a:gd name="T27" fmla="*/ 11 h 121"/>
                <a:gd name="T28" fmla="*/ 68 w 78"/>
                <a:gd name="T29" fmla="*/ 16 h 121"/>
                <a:gd name="T30" fmla="*/ 72 w 78"/>
                <a:gd name="T31" fmla="*/ 23 h 121"/>
                <a:gd name="T32" fmla="*/ 75 w 78"/>
                <a:gd name="T33" fmla="*/ 33 h 121"/>
                <a:gd name="T34" fmla="*/ 78 w 78"/>
                <a:gd name="T35" fmla="*/ 44 h 121"/>
                <a:gd name="T36" fmla="*/ 78 w 78"/>
                <a:gd name="T37" fmla="*/ 60 h 121"/>
                <a:gd name="T38" fmla="*/ 77 w 78"/>
                <a:gd name="T39" fmla="*/ 80 h 121"/>
                <a:gd name="T40" fmla="*/ 74 w 78"/>
                <a:gd name="T41" fmla="*/ 95 h 121"/>
                <a:gd name="T42" fmla="*/ 71 w 78"/>
                <a:gd name="T43" fmla="*/ 102 h 121"/>
                <a:gd name="T44" fmla="*/ 67 w 78"/>
                <a:gd name="T45" fmla="*/ 109 h 121"/>
                <a:gd name="T46" fmla="*/ 61 w 78"/>
                <a:gd name="T47" fmla="*/ 115 h 121"/>
                <a:gd name="T48" fmla="*/ 55 w 78"/>
                <a:gd name="T49" fmla="*/ 118 h 121"/>
                <a:gd name="T50" fmla="*/ 48 w 78"/>
                <a:gd name="T51" fmla="*/ 121 h 121"/>
                <a:gd name="T52" fmla="*/ 39 w 78"/>
                <a:gd name="T53" fmla="*/ 121 h 121"/>
                <a:gd name="T54" fmla="*/ 25 w 78"/>
                <a:gd name="T55" fmla="*/ 118 h 121"/>
                <a:gd name="T56" fmla="*/ 13 w 78"/>
                <a:gd name="T57" fmla="*/ 109 h 121"/>
                <a:gd name="T58" fmla="*/ 6 w 78"/>
                <a:gd name="T59" fmla="*/ 98 h 121"/>
                <a:gd name="T60" fmla="*/ 2 w 78"/>
                <a:gd name="T61" fmla="*/ 80 h 121"/>
                <a:gd name="T62" fmla="*/ 0 w 78"/>
                <a:gd name="T63" fmla="*/ 60 h 121"/>
                <a:gd name="T64" fmla="*/ 16 w 78"/>
                <a:gd name="T65" fmla="*/ 60 h 121"/>
                <a:gd name="T66" fmla="*/ 16 w 78"/>
                <a:gd name="T67" fmla="*/ 78 h 121"/>
                <a:gd name="T68" fmla="*/ 19 w 78"/>
                <a:gd name="T69" fmla="*/ 90 h 121"/>
                <a:gd name="T70" fmla="*/ 23 w 78"/>
                <a:gd name="T71" fmla="*/ 99 h 121"/>
                <a:gd name="T72" fmla="*/ 26 w 78"/>
                <a:gd name="T73" fmla="*/ 103 h 121"/>
                <a:gd name="T74" fmla="*/ 31 w 78"/>
                <a:gd name="T75" fmla="*/ 106 h 121"/>
                <a:gd name="T76" fmla="*/ 35 w 78"/>
                <a:gd name="T77" fmla="*/ 109 h 121"/>
                <a:gd name="T78" fmla="*/ 39 w 78"/>
                <a:gd name="T79" fmla="*/ 109 h 121"/>
                <a:gd name="T80" fmla="*/ 46 w 78"/>
                <a:gd name="T81" fmla="*/ 108 h 121"/>
                <a:gd name="T82" fmla="*/ 52 w 78"/>
                <a:gd name="T83" fmla="*/ 105 h 121"/>
                <a:gd name="T84" fmla="*/ 57 w 78"/>
                <a:gd name="T85" fmla="*/ 99 h 121"/>
                <a:gd name="T86" fmla="*/ 61 w 78"/>
                <a:gd name="T87" fmla="*/ 90 h 121"/>
                <a:gd name="T88" fmla="*/ 62 w 78"/>
                <a:gd name="T89" fmla="*/ 78 h 121"/>
                <a:gd name="T90" fmla="*/ 64 w 78"/>
                <a:gd name="T91" fmla="*/ 60 h 121"/>
                <a:gd name="T92" fmla="*/ 62 w 78"/>
                <a:gd name="T93" fmla="*/ 43 h 121"/>
                <a:gd name="T94" fmla="*/ 61 w 78"/>
                <a:gd name="T95" fmla="*/ 30 h 121"/>
                <a:gd name="T96" fmla="*/ 57 w 78"/>
                <a:gd name="T97" fmla="*/ 22 h 121"/>
                <a:gd name="T98" fmla="*/ 52 w 78"/>
                <a:gd name="T99" fmla="*/ 17 h 121"/>
                <a:gd name="T100" fmla="*/ 46 w 78"/>
                <a:gd name="T101" fmla="*/ 13 h 121"/>
                <a:gd name="T102" fmla="*/ 39 w 78"/>
                <a:gd name="T103" fmla="*/ 13 h 121"/>
                <a:gd name="T104" fmla="*/ 34 w 78"/>
                <a:gd name="T105" fmla="*/ 13 h 121"/>
                <a:gd name="T106" fmla="*/ 28 w 78"/>
                <a:gd name="T107" fmla="*/ 16 h 121"/>
                <a:gd name="T108" fmla="*/ 23 w 78"/>
                <a:gd name="T109" fmla="*/ 22 h 121"/>
                <a:gd name="T110" fmla="*/ 19 w 78"/>
                <a:gd name="T111" fmla="*/ 30 h 121"/>
                <a:gd name="T112" fmla="*/ 16 w 78"/>
                <a:gd name="T113" fmla="*/ 43 h 121"/>
                <a:gd name="T114" fmla="*/ 16 w 78"/>
                <a:gd name="T11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1">
                  <a:moveTo>
                    <a:pt x="0" y="60"/>
                  </a:moveTo>
                  <a:lnTo>
                    <a:pt x="2" y="42"/>
                  </a:lnTo>
                  <a:lnTo>
                    <a:pt x="5" y="27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7" y="4"/>
                  </a:lnTo>
                  <a:lnTo>
                    <a:pt x="61" y="7"/>
                  </a:lnTo>
                  <a:lnTo>
                    <a:pt x="65" y="11"/>
                  </a:lnTo>
                  <a:lnTo>
                    <a:pt x="68" y="16"/>
                  </a:lnTo>
                  <a:lnTo>
                    <a:pt x="72" y="23"/>
                  </a:lnTo>
                  <a:lnTo>
                    <a:pt x="75" y="33"/>
                  </a:lnTo>
                  <a:lnTo>
                    <a:pt x="78" y="44"/>
                  </a:lnTo>
                  <a:lnTo>
                    <a:pt x="78" y="60"/>
                  </a:lnTo>
                  <a:lnTo>
                    <a:pt x="77" y="80"/>
                  </a:lnTo>
                  <a:lnTo>
                    <a:pt x="74" y="95"/>
                  </a:lnTo>
                  <a:lnTo>
                    <a:pt x="71" y="102"/>
                  </a:lnTo>
                  <a:lnTo>
                    <a:pt x="67" y="109"/>
                  </a:lnTo>
                  <a:lnTo>
                    <a:pt x="61" y="115"/>
                  </a:lnTo>
                  <a:lnTo>
                    <a:pt x="55" y="118"/>
                  </a:lnTo>
                  <a:lnTo>
                    <a:pt x="48" y="121"/>
                  </a:lnTo>
                  <a:lnTo>
                    <a:pt x="39" y="121"/>
                  </a:lnTo>
                  <a:lnTo>
                    <a:pt x="25" y="118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2" y="80"/>
                  </a:lnTo>
                  <a:lnTo>
                    <a:pt x="0" y="60"/>
                  </a:lnTo>
                  <a:close/>
                  <a:moveTo>
                    <a:pt x="16" y="60"/>
                  </a:moveTo>
                  <a:lnTo>
                    <a:pt x="16" y="78"/>
                  </a:lnTo>
                  <a:lnTo>
                    <a:pt x="19" y="90"/>
                  </a:lnTo>
                  <a:lnTo>
                    <a:pt x="23" y="99"/>
                  </a:lnTo>
                  <a:lnTo>
                    <a:pt x="26" y="103"/>
                  </a:lnTo>
                  <a:lnTo>
                    <a:pt x="31" y="106"/>
                  </a:lnTo>
                  <a:lnTo>
                    <a:pt x="35" y="109"/>
                  </a:lnTo>
                  <a:lnTo>
                    <a:pt x="39" y="109"/>
                  </a:lnTo>
                  <a:lnTo>
                    <a:pt x="46" y="108"/>
                  </a:lnTo>
                  <a:lnTo>
                    <a:pt x="52" y="105"/>
                  </a:lnTo>
                  <a:lnTo>
                    <a:pt x="57" y="99"/>
                  </a:lnTo>
                  <a:lnTo>
                    <a:pt x="61" y="90"/>
                  </a:lnTo>
                  <a:lnTo>
                    <a:pt x="62" y="78"/>
                  </a:lnTo>
                  <a:lnTo>
                    <a:pt x="64" y="60"/>
                  </a:lnTo>
                  <a:lnTo>
                    <a:pt x="62" y="43"/>
                  </a:lnTo>
                  <a:lnTo>
                    <a:pt x="61" y="30"/>
                  </a:lnTo>
                  <a:lnTo>
                    <a:pt x="57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4" y="13"/>
                  </a:lnTo>
                  <a:lnTo>
                    <a:pt x="28" y="16"/>
                  </a:lnTo>
                  <a:lnTo>
                    <a:pt x="23" y="22"/>
                  </a:lnTo>
                  <a:lnTo>
                    <a:pt x="19" y="30"/>
                  </a:lnTo>
                  <a:lnTo>
                    <a:pt x="16" y="43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6" name="Freeform 56"/>
            <p:cNvSpPr>
              <a:spLocks noEditPoints="1"/>
            </p:cNvSpPr>
            <p:nvPr/>
          </p:nvSpPr>
          <p:spPr bwMode="auto">
            <a:xfrm>
              <a:off x="3617218" y="6673137"/>
              <a:ext cx="54536" cy="86558"/>
            </a:xfrm>
            <a:custGeom>
              <a:avLst/>
              <a:gdLst>
                <a:gd name="T0" fmla="*/ 0 w 77"/>
                <a:gd name="T1" fmla="*/ 60 h 121"/>
                <a:gd name="T2" fmla="*/ 1 w 77"/>
                <a:gd name="T3" fmla="*/ 42 h 121"/>
                <a:gd name="T4" fmla="*/ 4 w 77"/>
                <a:gd name="T5" fmla="*/ 27 h 121"/>
                <a:gd name="T6" fmla="*/ 8 w 77"/>
                <a:gd name="T7" fmla="*/ 19 h 121"/>
                <a:gd name="T8" fmla="*/ 13 w 77"/>
                <a:gd name="T9" fmla="*/ 13 h 121"/>
                <a:gd name="T10" fmla="*/ 17 w 77"/>
                <a:gd name="T11" fmla="*/ 7 h 121"/>
                <a:gd name="T12" fmla="*/ 24 w 77"/>
                <a:gd name="T13" fmla="*/ 3 h 121"/>
                <a:gd name="T14" fmla="*/ 31 w 77"/>
                <a:gd name="T15" fmla="*/ 1 h 121"/>
                <a:gd name="T16" fmla="*/ 38 w 77"/>
                <a:gd name="T17" fmla="*/ 0 h 121"/>
                <a:gd name="T18" fmla="*/ 46 w 77"/>
                <a:gd name="T19" fmla="*/ 1 h 121"/>
                <a:gd name="T20" fmla="*/ 50 w 77"/>
                <a:gd name="T21" fmla="*/ 3 h 121"/>
                <a:gd name="T22" fmla="*/ 56 w 77"/>
                <a:gd name="T23" fmla="*/ 4 h 121"/>
                <a:gd name="T24" fmla="*/ 60 w 77"/>
                <a:gd name="T25" fmla="*/ 7 h 121"/>
                <a:gd name="T26" fmla="*/ 64 w 77"/>
                <a:gd name="T27" fmla="*/ 11 h 121"/>
                <a:gd name="T28" fmla="*/ 67 w 77"/>
                <a:gd name="T29" fmla="*/ 16 h 121"/>
                <a:gd name="T30" fmla="*/ 72 w 77"/>
                <a:gd name="T31" fmla="*/ 23 h 121"/>
                <a:gd name="T32" fmla="*/ 75 w 77"/>
                <a:gd name="T33" fmla="*/ 33 h 121"/>
                <a:gd name="T34" fmla="*/ 77 w 77"/>
                <a:gd name="T35" fmla="*/ 44 h 121"/>
                <a:gd name="T36" fmla="*/ 77 w 77"/>
                <a:gd name="T37" fmla="*/ 60 h 121"/>
                <a:gd name="T38" fmla="*/ 76 w 77"/>
                <a:gd name="T39" fmla="*/ 80 h 121"/>
                <a:gd name="T40" fmla="*/ 73 w 77"/>
                <a:gd name="T41" fmla="*/ 95 h 121"/>
                <a:gd name="T42" fmla="*/ 70 w 77"/>
                <a:gd name="T43" fmla="*/ 102 h 121"/>
                <a:gd name="T44" fmla="*/ 66 w 77"/>
                <a:gd name="T45" fmla="*/ 109 h 121"/>
                <a:gd name="T46" fmla="*/ 60 w 77"/>
                <a:gd name="T47" fmla="*/ 115 h 121"/>
                <a:gd name="T48" fmla="*/ 54 w 77"/>
                <a:gd name="T49" fmla="*/ 118 h 121"/>
                <a:gd name="T50" fmla="*/ 47 w 77"/>
                <a:gd name="T51" fmla="*/ 121 h 121"/>
                <a:gd name="T52" fmla="*/ 38 w 77"/>
                <a:gd name="T53" fmla="*/ 121 h 121"/>
                <a:gd name="T54" fmla="*/ 24 w 77"/>
                <a:gd name="T55" fmla="*/ 118 h 121"/>
                <a:gd name="T56" fmla="*/ 13 w 77"/>
                <a:gd name="T57" fmla="*/ 109 h 121"/>
                <a:gd name="T58" fmla="*/ 5 w 77"/>
                <a:gd name="T59" fmla="*/ 98 h 121"/>
                <a:gd name="T60" fmla="*/ 1 w 77"/>
                <a:gd name="T61" fmla="*/ 80 h 121"/>
                <a:gd name="T62" fmla="*/ 0 w 77"/>
                <a:gd name="T63" fmla="*/ 60 h 121"/>
                <a:gd name="T64" fmla="*/ 15 w 77"/>
                <a:gd name="T65" fmla="*/ 60 h 121"/>
                <a:gd name="T66" fmla="*/ 15 w 77"/>
                <a:gd name="T67" fmla="*/ 78 h 121"/>
                <a:gd name="T68" fmla="*/ 18 w 77"/>
                <a:gd name="T69" fmla="*/ 90 h 121"/>
                <a:gd name="T70" fmla="*/ 23 w 77"/>
                <a:gd name="T71" fmla="*/ 99 h 121"/>
                <a:gd name="T72" fmla="*/ 26 w 77"/>
                <a:gd name="T73" fmla="*/ 103 h 121"/>
                <a:gd name="T74" fmla="*/ 30 w 77"/>
                <a:gd name="T75" fmla="*/ 106 h 121"/>
                <a:gd name="T76" fmla="*/ 34 w 77"/>
                <a:gd name="T77" fmla="*/ 109 h 121"/>
                <a:gd name="T78" fmla="*/ 38 w 77"/>
                <a:gd name="T79" fmla="*/ 109 h 121"/>
                <a:gd name="T80" fmla="*/ 46 w 77"/>
                <a:gd name="T81" fmla="*/ 108 h 121"/>
                <a:gd name="T82" fmla="*/ 51 w 77"/>
                <a:gd name="T83" fmla="*/ 105 h 121"/>
                <a:gd name="T84" fmla="*/ 56 w 77"/>
                <a:gd name="T85" fmla="*/ 99 h 121"/>
                <a:gd name="T86" fmla="*/ 60 w 77"/>
                <a:gd name="T87" fmla="*/ 90 h 121"/>
                <a:gd name="T88" fmla="*/ 62 w 77"/>
                <a:gd name="T89" fmla="*/ 78 h 121"/>
                <a:gd name="T90" fmla="*/ 63 w 77"/>
                <a:gd name="T91" fmla="*/ 60 h 121"/>
                <a:gd name="T92" fmla="*/ 62 w 77"/>
                <a:gd name="T93" fmla="*/ 43 h 121"/>
                <a:gd name="T94" fmla="*/ 60 w 77"/>
                <a:gd name="T95" fmla="*/ 30 h 121"/>
                <a:gd name="T96" fmla="*/ 56 w 77"/>
                <a:gd name="T97" fmla="*/ 22 h 121"/>
                <a:gd name="T98" fmla="*/ 51 w 77"/>
                <a:gd name="T99" fmla="*/ 17 h 121"/>
                <a:gd name="T100" fmla="*/ 46 w 77"/>
                <a:gd name="T101" fmla="*/ 13 h 121"/>
                <a:gd name="T102" fmla="*/ 38 w 77"/>
                <a:gd name="T103" fmla="*/ 13 h 121"/>
                <a:gd name="T104" fmla="*/ 33 w 77"/>
                <a:gd name="T105" fmla="*/ 13 h 121"/>
                <a:gd name="T106" fmla="*/ 27 w 77"/>
                <a:gd name="T107" fmla="*/ 16 h 121"/>
                <a:gd name="T108" fmla="*/ 23 w 77"/>
                <a:gd name="T109" fmla="*/ 22 h 121"/>
                <a:gd name="T110" fmla="*/ 18 w 77"/>
                <a:gd name="T111" fmla="*/ 30 h 121"/>
                <a:gd name="T112" fmla="*/ 15 w 77"/>
                <a:gd name="T113" fmla="*/ 43 h 121"/>
                <a:gd name="T114" fmla="*/ 15 w 77"/>
                <a:gd name="T11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7" h="121">
                  <a:moveTo>
                    <a:pt x="0" y="60"/>
                  </a:moveTo>
                  <a:lnTo>
                    <a:pt x="1" y="42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0" y="3"/>
                  </a:lnTo>
                  <a:lnTo>
                    <a:pt x="56" y="4"/>
                  </a:lnTo>
                  <a:lnTo>
                    <a:pt x="60" y="7"/>
                  </a:lnTo>
                  <a:lnTo>
                    <a:pt x="64" y="11"/>
                  </a:lnTo>
                  <a:lnTo>
                    <a:pt x="67" y="16"/>
                  </a:lnTo>
                  <a:lnTo>
                    <a:pt x="72" y="23"/>
                  </a:lnTo>
                  <a:lnTo>
                    <a:pt x="75" y="33"/>
                  </a:lnTo>
                  <a:lnTo>
                    <a:pt x="77" y="44"/>
                  </a:lnTo>
                  <a:lnTo>
                    <a:pt x="77" y="60"/>
                  </a:lnTo>
                  <a:lnTo>
                    <a:pt x="76" y="80"/>
                  </a:lnTo>
                  <a:lnTo>
                    <a:pt x="73" y="95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60" y="115"/>
                  </a:lnTo>
                  <a:lnTo>
                    <a:pt x="54" y="118"/>
                  </a:lnTo>
                  <a:lnTo>
                    <a:pt x="47" y="121"/>
                  </a:lnTo>
                  <a:lnTo>
                    <a:pt x="38" y="121"/>
                  </a:lnTo>
                  <a:lnTo>
                    <a:pt x="24" y="118"/>
                  </a:lnTo>
                  <a:lnTo>
                    <a:pt x="13" y="109"/>
                  </a:lnTo>
                  <a:lnTo>
                    <a:pt x="5" y="98"/>
                  </a:lnTo>
                  <a:lnTo>
                    <a:pt x="1" y="80"/>
                  </a:lnTo>
                  <a:lnTo>
                    <a:pt x="0" y="60"/>
                  </a:lnTo>
                  <a:close/>
                  <a:moveTo>
                    <a:pt x="15" y="60"/>
                  </a:moveTo>
                  <a:lnTo>
                    <a:pt x="15" y="78"/>
                  </a:lnTo>
                  <a:lnTo>
                    <a:pt x="18" y="90"/>
                  </a:lnTo>
                  <a:lnTo>
                    <a:pt x="23" y="99"/>
                  </a:lnTo>
                  <a:lnTo>
                    <a:pt x="26" y="103"/>
                  </a:lnTo>
                  <a:lnTo>
                    <a:pt x="30" y="106"/>
                  </a:lnTo>
                  <a:lnTo>
                    <a:pt x="34" y="109"/>
                  </a:lnTo>
                  <a:lnTo>
                    <a:pt x="38" y="109"/>
                  </a:lnTo>
                  <a:lnTo>
                    <a:pt x="46" y="108"/>
                  </a:lnTo>
                  <a:lnTo>
                    <a:pt x="51" y="105"/>
                  </a:lnTo>
                  <a:lnTo>
                    <a:pt x="56" y="99"/>
                  </a:lnTo>
                  <a:lnTo>
                    <a:pt x="60" y="90"/>
                  </a:lnTo>
                  <a:lnTo>
                    <a:pt x="62" y="78"/>
                  </a:lnTo>
                  <a:lnTo>
                    <a:pt x="63" y="60"/>
                  </a:lnTo>
                  <a:lnTo>
                    <a:pt x="62" y="43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1" y="17"/>
                  </a:lnTo>
                  <a:lnTo>
                    <a:pt x="46" y="13"/>
                  </a:lnTo>
                  <a:lnTo>
                    <a:pt x="38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2"/>
                  </a:lnTo>
                  <a:lnTo>
                    <a:pt x="18" y="30"/>
                  </a:lnTo>
                  <a:lnTo>
                    <a:pt x="15" y="43"/>
                  </a:lnTo>
                  <a:lnTo>
                    <a:pt x="15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7" name="Freeform 57"/>
            <p:cNvSpPr>
              <a:spLocks noEditPoints="1"/>
            </p:cNvSpPr>
            <p:nvPr/>
          </p:nvSpPr>
          <p:spPr bwMode="auto">
            <a:xfrm>
              <a:off x="3681543" y="6673137"/>
              <a:ext cx="54536" cy="86558"/>
            </a:xfrm>
            <a:custGeom>
              <a:avLst/>
              <a:gdLst>
                <a:gd name="T0" fmla="*/ 0 w 78"/>
                <a:gd name="T1" fmla="*/ 60 h 121"/>
                <a:gd name="T2" fmla="*/ 1 w 78"/>
                <a:gd name="T3" fmla="*/ 42 h 121"/>
                <a:gd name="T4" fmla="*/ 4 w 78"/>
                <a:gd name="T5" fmla="*/ 27 h 121"/>
                <a:gd name="T6" fmla="*/ 8 w 78"/>
                <a:gd name="T7" fmla="*/ 19 h 121"/>
                <a:gd name="T8" fmla="*/ 13 w 78"/>
                <a:gd name="T9" fmla="*/ 13 h 121"/>
                <a:gd name="T10" fmla="*/ 17 w 78"/>
                <a:gd name="T11" fmla="*/ 7 h 121"/>
                <a:gd name="T12" fmla="*/ 24 w 78"/>
                <a:gd name="T13" fmla="*/ 3 h 121"/>
                <a:gd name="T14" fmla="*/ 31 w 78"/>
                <a:gd name="T15" fmla="*/ 1 h 121"/>
                <a:gd name="T16" fmla="*/ 39 w 78"/>
                <a:gd name="T17" fmla="*/ 0 h 121"/>
                <a:gd name="T18" fmla="*/ 46 w 78"/>
                <a:gd name="T19" fmla="*/ 1 h 121"/>
                <a:gd name="T20" fmla="*/ 50 w 78"/>
                <a:gd name="T21" fmla="*/ 3 h 121"/>
                <a:gd name="T22" fmla="*/ 56 w 78"/>
                <a:gd name="T23" fmla="*/ 4 h 121"/>
                <a:gd name="T24" fmla="*/ 60 w 78"/>
                <a:gd name="T25" fmla="*/ 7 h 121"/>
                <a:gd name="T26" fmla="*/ 65 w 78"/>
                <a:gd name="T27" fmla="*/ 11 h 121"/>
                <a:gd name="T28" fmla="*/ 68 w 78"/>
                <a:gd name="T29" fmla="*/ 16 h 121"/>
                <a:gd name="T30" fmla="*/ 72 w 78"/>
                <a:gd name="T31" fmla="*/ 23 h 121"/>
                <a:gd name="T32" fmla="*/ 75 w 78"/>
                <a:gd name="T33" fmla="*/ 33 h 121"/>
                <a:gd name="T34" fmla="*/ 78 w 78"/>
                <a:gd name="T35" fmla="*/ 44 h 121"/>
                <a:gd name="T36" fmla="*/ 78 w 78"/>
                <a:gd name="T37" fmla="*/ 60 h 121"/>
                <a:gd name="T38" fmla="*/ 76 w 78"/>
                <a:gd name="T39" fmla="*/ 80 h 121"/>
                <a:gd name="T40" fmla="*/ 73 w 78"/>
                <a:gd name="T41" fmla="*/ 95 h 121"/>
                <a:gd name="T42" fmla="*/ 70 w 78"/>
                <a:gd name="T43" fmla="*/ 102 h 121"/>
                <a:gd name="T44" fmla="*/ 66 w 78"/>
                <a:gd name="T45" fmla="*/ 109 h 121"/>
                <a:gd name="T46" fmla="*/ 60 w 78"/>
                <a:gd name="T47" fmla="*/ 115 h 121"/>
                <a:gd name="T48" fmla="*/ 55 w 78"/>
                <a:gd name="T49" fmla="*/ 118 h 121"/>
                <a:gd name="T50" fmla="*/ 47 w 78"/>
                <a:gd name="T51" fmla="*/ 121 h 121"/>
                <a:gd name="T52" fmla="*/ 39 w 78"/>
                <a:gd name="T53" fmla="*/ 121 h 121"/>
                <a:gd name="T54" fmla="*/ 24 w 78"/>
                <a:gd name="T55" fmla="*/ 118 h 121"/>
                <a:gd name="T56" fmla="*/ 13 w 78"/>
                <a:gd name="T57" fmla="*/ 109 h 121"/>
                <a:gd name="T58" fmla="*/ 6 w 78"/>
                <a:gd name="T59" fmla="*/ 98 h 121"/>
                <a:gd name="T60" fmla="*/ 1 w 78"/>
                <a:gd name="T61" fmla="*/ 80 h 121"/>
                <a:gd name="T62" fmla="*/ 0 w 78"/>
                <a:gd name="T63" fmla="*/ 60 h 121"/>
                <a:gd name="T64" fmla="*/ 16 w 78"/>
                <a:gd name="T65" fmla="*/ 60 h 121"/>
                <a:gd name="T66" fmla="*/ 16 w 78"/>
                <a:gd name="T67" fmla="*/ 78 h 121"/>
                <a:gd name="T68" fmla="*/ 19 w 78"/>
                <a:gd name="T69" fmla="*/ 90 h 121"/>
                <a:gd name="T70" fmla="*/ 23 w 78"/>
                <a:gd name="T71" fmla="*/ 99 h 121"/>
                <a:gd name="T72" fmla="*/ 26 w 78"/>
                <a:gd name="T73" fmla="*/ 103 h 121"/>
                <a:gd name="T74" fmla="*/ 30 w 78"/>
                <a:gd name="T75" fmla="*/ 106 h 121"/>
                <a:gd name="T76" fmla="*/ 34 w 78"/>
                <a:gd name="T77" fmla="*/ 109 h 121"/>
                <a:gd name="T78" fmla="*/ 39 w 78"/>
                <a:gd name="T79" fmla="*/ 109 h 121"/>
                <a:gd name="T80" fmla="*/ 46 w 78"/>
                <a:gd name="T81" fmla="*/ 108 h 121"/>
                <a:gd name="T82" fmla="*/ 52 w 78"/>
                <a:gd name="T83" fmla="*/ 105 h 121"/>
                <a:gd name="T84" fmla="*/ 56 w 78"/>
                <a:gd name="T85" fmla="*/ 99 h 121"/>
                <a:gd name="T86" fmla="*/ 60 w 78"/>
                <a:gd name="T87" fmla="*/ 90 h 121"/>
                <a:gd name="T88" fmla="*/ 62 w 78"/>
                <a:gd name="T89" fmla="*/ 78 h 121"/>
                <a:gd name="T90" fmla="*/ 63 w 78"/>
                <a:gd name="T91" fmla="*/ 60 h 121"/>
                <a:gd name="T92" fmla="*/ 62 w 78"/>
                <a:gd name="T93" fmla="*/ 43 h 121"/>
                <a:gd name="T94" fmla="*/ 60 w 78"/>
                <a:gd name="T95" fmla="*/ 30 h 121"/>
                <a:gd name="T96" fmla="*/ 56 w 78"/>
                <a:gd name="T97" fmla="*/ 22 h 121"/>
                <a:gd name="T98" fmla="*/ 52 w 78"/>
                <a:gd name="T99" fmla="*/ 17 h 121"/>
                <a:gd name="T100" fmla="*/ 46 w 78"/>
                <a:gd name="T101" fmla="*/ 13 h 121"/>
                <a:gd name="T102" fmla="*/ 39 w 78"/>
                <a:gd name="T103" fmla="*/ 13 h 121"/>
                <a:gd name="T104" fmla="*/ 33 w 78"/>
                <a:gd name="T105" fmla="*/ 13 h 121"/>
                <a:gd name="T106" fmla="*/ 27 w 78"/>
                <a:gd name="T107" fmla="*/ 16 h 121"/>
                <a:gd name="T108" fmla="*/ 23 w 78"/>
                <a:gd name="T109" fmla="*/ 22 h 121"/>
                <a:gd name="T110" fmla="*/ 19 w 78"/>
                <a:gd name="T111" fmla="*/ 30 h 121"/>
                <a:gd name="T112" fmla="*/ 16 w 78"/>
                <a:gd name="T113" fmla="*/ 43 h 121"/>
                <a:gd name="T114" fmla="*/ 16 w 78"/>
                <a:gd name="T115" fmla="*/ 6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8" h="121">
                  <a:moveTo>
                    <a:pt x="0" y="60"/>
                  </a:moveTo>
                  <a:lnTo>
                    <a:pt x="1" y="42"/>
                  </a:lnTo>
                  <a:lnTo>
                    <a:pt x="4" y="27"/>
                  </a:lnTo>
                  <a:lnTo>
                    <a:pt x="8" y="19"/>
                  </a:lnTo>
                  <a:lnTo>
                    <a:pt x="13" y="13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lnTo>
                    <a:pt x="46" y="1"/>
                  </a:lnTo>
                  <a:lnTo>
                    <a:pt x="50" y="3"/>
                  </a:lnTo>
                  <a:lnTo>
                    <a:pt x="56" y="4"/>
                  </a:lnTo>
                  <a:lnTo>
                    <a:pt x="60" y="7"/>
                  </a:lnTo>
                  <a:lnTo>
                    <a:pt x="65" y="11"/>
                  </a:lnTo>
                  <a:lnTo>
                    <a:pt x="68" y="16"/>
                  </a:lnTo>
                  <a:lnTo>
                    <a:pt x="72" y="23"/>
                  </a:lnTo>
                  <a:lnTo>
                    <a:pt x="75" y="33"/>
                  </a:lnTo>
                  <a:lnTo>
                    <a:pt x="78" y="44"/>
                  </a:lnTo>
                  <a:lnTo>
                    <a:pt x="78" y="60"/>
                  </a:lnTo>
                  <a:lnTo>
                    <a:pt x="76" y="80"/>
                  </a:lnTo>
                  <a:lnTo>
                    <a:pt x="73" y="95"/>
                  </a:lnTo>
                  <a:lnTo>
                    <a:pt x="70" y="102"/>
                  </a:lnTo>
                  <a:lnTo>
                    <a:pt x="66" y="109"/>
                  </a:lnTo>
                  <a:lnTo>
                    <a:pt x="60" y="115"/>
                  </a:lnTo>
                  <a:lnTo>
                    <a:pt x="55" y="118"/>
                  </a:lnTo>
                  <a:lnTo>
                    <a:pt x="47" y="121"/>
                  </a:lnTo>
                  <a:lnTo>
                    <a:pt x="39" y="121"/>
                  </a:lnTo>
                  <a:lnTo>
                    <a:pt x="24" y="118"/>
                  </a:lnTo>
                  <a:lnTo>
                    <a:pt x="13" y="109"/>
                  </a:lnTo>
                  <a:lnTo>
                    <a:pt x="6" y="98"/>
                  </a:lnTo>
                  <a:lnTo>
                    <a:pt x="1" y="80"/>
                  </a:lnTo>
                  <a:lnTo>
                    <a:pt x="0" y="60"/>
                  </a:lnTo>
                  <a:close/>
                  <a:moveTo>
                    <a:pt x="16" y="60"/>
                  </a:moveTo>
                  <a:lnTo>
                    <a:pt x="16" y="78"/>
                  </a:lnTo>
                  <a:lnTo>
                    <a:pt x="19" y="90"/>
                  </a:lnTo>
                  <a:lnTo>
                    <a:pt x="23" y="99"/>
                  </a:lnTo>
                  <a:lnTo>
                    <a:pt x="26" y="103"/>
                  </a:lnTo>
                  <a:lnTo>
                    <a:pt x="30" y="106"/>
                  </a:lnTo>
                  <a:lnTo>
                    <a:pt x="34" y="109"/>
                  </a:lnTo>
                  <a:lnTo>
                    <a:pt x="39" y="109"/>
                  </a:lnTo>
                  <a:lnTo>
                    <a:pt x="46" y="108"/>
                  </a:lnTo>
                  <a:lnTo>
                    <a:pt x="52" y="105"/>
                  </a:lnTo>
                  <a:lnTo>
                    <a:pt x="56" y="99"/>
                  </a:lnTo>
                  <a:lnTo>
                    <a:pt x="60" y="90"/>
                  </a:lnTo>
                  <a:lnTo>
                    <a:pt x="62" y="78"/>
                  </a:lnTo>
                  <a:lnTo>
                    <a:pt x="63" y="60"/>
                  </a:lnTo>
                  <a:lnTo>
                    <a:pt x="62" y="43"/>
                  </a:lnTo>
                  <a:lnTo>
                    <a:pt x="60" y="30"/>
                  </a:lnTo>
                  <a:lnTo>
                    <a:pt x="56" y="22"/>
                  </a:lnTo>
                  <a:lnTo>
                    <a:pt x="52" y="17"/>
                  </a:lnTo>
                  <a:lnTo>
                    <a:pt x="46" y="13"/>
                  </a:lnTo>
                  <a:lnTo>
                    <a:pt x="39" y="13"/>
                  </a:lnTo>
                  <a:lnTo>
                    <a:pt x="33" y="13"/>
                  </a:lnTo>
                  <a:lnTo>
                    <a:pt x="27" y="16"/>
                  </a:lnTo>
                  <a:lnTo>
                    <a:pt x="23" y="22"/>
                  </a:lnTo>
                  <a:lnTo>
                    <a:pt x="19" y="30"/>
                  </a:lnTo>
                  <a:lnTo>
                    <a:pt x="16" y="43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8" name="Freeform 58"/>
            <p:cNvSpPr>
              <a:spLocks/>
            </p:cNvSpPr>
            <p:nvPr/>
          </p:nvSpPr>
          <p:spPr bwMode="auto">
            <a:xfrm>
              <a:off x="3744471" y="6674556"/>
              <a:ext cx="65723" cy="83721"/>
            </a:xfrm>
            <a:custGeom>
              <a:avLst/>
              <a:gdLst>
                <a:gd name="T0" fmla="*/ 39 w 95"/>
                <a:gd name="T1" fmla="*/ 118 h 118"/>
                <a:gd name="T2" fmla="*/ 39 w 95"/>
                <a:gd name="T3" fmla="*/ 13 h 118"/>
                <a:gd name="T4" fmla="*/ 0 w 95"/>
                <a:gd name="T5" fmla="*/ 13 h 118"/>
                <a:gd name="T6" fmla="*/ 0 w 95"/>
                <a:gd name="T7" fmla="*/ 0 h 118"/>
                <a:gd name="T8" fmla="*/ 95 w 95"/>
                <a:gd name="T9" fmla="*/ 0 h 118"/>
                <a:gd name="T10" fmla="*/ 95 w 95"/>
                <a:gd name="T11" fmla="*/ 13 h 118"/>
                <a:gd name="T12" fmla="*/ 55 w 95"/>
                <a:gd name="T13" fmla="*/ 13 h 118"/>
                <a:gd name="T14" fmla="*/ 55 w 95"/>
                <a:gd name="T15" fmla="*/ 118 h 118"/>
                <a:gd name="T16" fmla="*/ 39 w 95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118">
                  <a:moveTo>
                    <a:pt x="39" y="118"/>
                  </a:moveTo>
                  <a:lnTo>
                    <a:pt x="39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3"/>
                  </a:lnTo>
                  <a:lnTo>
                    <a:pt x="55" y="13"/>
                  </a:lnTo>
                  <a:lnTo>
                    <a:pt x="55" y="118"/>
                  </a:lnTo>
                  <a:lnTo>
                    <a:pt x="39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49" name="Freeform 59"/>
            <p:cNvSpPr>
              <a:spLocks/>
            </p:cNvSpPr>
            <p:nvPr/>
          </p:nvSpPr>
          <p:spPr bwMode="auto">
            <a:xfrm>
              <a:off x="3895496" y="6673137"/>
              <a:ext cx="32162" cy="86558"/>
            </a:xfrm>
            <a:custGeom>
              <a:avLst/>
              <a:gdLst>
                <a:gd name="T0" fmla="*/ 0 w 46"/>
                <a:gd name="T1" fmla="*/ 122 h 122"/>
                <a:gd name="T2" fmla="*/ 34 w 46"/>
                <a:gd name="T3" fmla="*/ 0 h 122"/>
                <a:gd name="T4" fmla="*/ 46 w 46"/>
                <a:gd name="T5" fmla="*/ 0 h 122"/>
                <a:gd name="T6" fmla="*/ 11 w 46"/>
                <a:gd name="T7" fmla="*/ 122 h 122"/>
                <a:gd name="T8" fmla="*/ 0 w 46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2">
                  <a:moveTo>
                    <a:pt x="0" y="122"/>
                  </a:moveTo>
                  <a:lnTo>
                    <a:pt x="34" y="0"/>
                  </a:lnTo>
                  <a:lnTo>
                    <a:pt x="46" y="0"/>
                  </a:lnTo>
                  <a:lnTo>
                    <a:pt x="11" y="122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50" name="Freeform 60"/>
            <p:cNvSpPr>
              <a:spLocks/>
            </p:cNvSpPr>
            <p:nvPr/>
          </p:nvSpPr>
          <p:spPr bwMode="auto">
            <a:xfrm>
              <a:off x="3969610" y="6674556"/>
              <a:ext cx="68520" cy="83721"/>
            </a:xfrm>
            <a:custGeom>
              <a:avLst/>
              <a:gdLst>
                <a:gd name="T0" fmla="*/ 0 w 98"/>
                <a:gd name="T1" fmla="*/ 118 h 118"/>
                <a:gd name="T2" fmla="*/ 0 w 98"/>
                <a:gd name="T3" fmla="*/ 0 h 118"/>
                <a:gd name="T4" fmla="*/ 16 w 98"/>
                <a:gd name="T5" fmla="*/ 0 h 118"/>
                <a:gd name="T6" fmla="*/ 16 w 98"/>
                <a:gd name="T7" fmla="*/ 59 h 118"/>
                <a:gd name="T8" fmla="*/ 75 w 98"/>
                <a:gd name="T9" fmla="*/ 0 h 118"/>
                <a:gd name="T10" fmla="*/ 95 w 98"/>
                <a:gd name="T11" fmla="*/ 0 h 118"/>
                <a:gd name="T12" fmla="*/ 46 w 98"/>
                <a:gd name="T13" fmla="*/ 48 h 118"/>
                <a:gd name="T14" fmla="*/ 98 w 98"/>
                <a:gd name="T15" fmla="*/ 118 h 118"/>
                <a:gd name="T16" fmla="*/ 76 w 98"/>
                <a:gd name="T17" fmla="*/ 118 h 118"/>
                <a:gd name="T18" fmla="*/ 34 w 98"/>
                <a:gd name="T19" fmla="*/ 58 h 118"/>
                <a:gd name="T20" fmla="*/ 16 w 98"/>
                <a:gd name="T21" fmla="*/ 78 h 118"/>
                <a:gd name="T22" fmla="*/ 16 w 98"/>
                <a:gd name="T23" fmla="*/ 118 h 118"/>
                <a:gd name="T24" fmla="*/ 0 w 98"/>
                <a:gd name="T2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18">
                  <a:moveTo>
                    <a:pt x="0" y="11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59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46" y="48"/>
                  </a:lnTo>
                  <a:lnTo>
                    <a:pt x="98" y="118"/>
                  </a:lnTo>
                  <a:lnTo>
                    <a:pt x="76" y="118"/>
                  </a:lnTo>
                  <a:lnTo>
                    <a:pt x="34" y="58"/>
                  </a:lnTo>
                  <a:lnTo>
                    <a:pt x="16" y="78"/>
                  </a:lnTo>
                  <a:lnTo>
                    <a:pt x="16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551" name="Rectangle 61"/>
            <p:cNvSpPr>
              <a:spLocks noChangeArrowheads="1"/>
            </p:cNvSpPr>
            <p:nvPr/>
          </p:nvSpPr>
          <p:spPr bwMode="auto">
            <a:xfrm>
              <a:off x="3814390" y="6681651"/>
              <a:ext cx="15382" cy="567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16" name="Freeform 62"/>
            <p:cNvSpPr>
              <a:spLocks/>
            </p:cNvSpPr>
            <p:nvPr/>
          </p:nvSpPr>
          <p:spPr bwMode="auto">
            <a:xfrm>
              <a:off x="3838162" y="6657529"/>
              <a:ext cx="15382" cy="42569"/>
            </a:xfrm>
            <a:custGeom>
              <a:avLst/>
              <a:gdLst>
                <a:gd name="T0" fmla="*/ 23 w 23"/>
                <a:gd name="T1" fmla="*/ 60 h 60"/>
                <a:gd name="T2" fmla="*/ 16 w 23"/>
                <a:gd name="T3" fmla="*/ 60 h 60"/>
                <a:gd name="T4" fmla="*/ 16 w 23"/>
                <a:gd name="T5" fmla="*/ 13 h 60"/>
                <a:gd name="T6" fmla="*/ 13 w 23"/>
                <a:gd name="T7" fmla="*/ 16 h 60"/>
                <a:gd name="T8" fmla="*/ 9 w 23"/>
                <a:gd name="T9" fmla="*/ 19 h 60"/>
                <a:gd name="T10" fmla="*/ 4 w 23"/>
                <a:gd name="T11" fmla="*/ 20 h 60"/>
                <a:gd name="T12" fmla="*/ 0 w 23"/>
                <a:gd name="T13" fmla="*/ 22 h 60"/>
                <a:gd name="T14" fmla="*/ 0 w 23"/>
                <a:gd name="T15" fmla="*/ 14 h 60"/>
                <a:gd name="T16" fmla="*/ 6 w 23"/>
                <a:gd name="T17" fmla="*/ 11 h 60"/>
                <a:gd name="T18" fmla="*/ 12 w 23"/>
                <a:gd name="T19" fmla="*/ 9 h 60"/>
                <a:gd name="T20" fmla="*/ 16 w 23"/>
                <a:gd name="T21" fmla="*/ 4 h 60"/>
                <a:gd name="T22" fmla="*/ 17 w 23"/>
                <a:gd name="T23" fmla="*/ 0 h 60"/>
                <a:gd name="T24" fmla="*/ 23 w 23"/>
                <a:gd name="T25" fmla="*/ 0 h 60"/>
                <a:gd name="T26" fmla="*/ 23 w 23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23" y="60"/>
                  </a:moveTo>
                  <a:lnTo>
                    <a:pt x="16" y="60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9" y="19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17" name="Rectangle 63"/>
            <p:cNvSpPr>
              <a:spLocks noChangeArrowheads="1"/>
            </p:cNvSpPr>
            <p:nvPr/>
          </p:nvSpPr>
          <p:spPr bwMode="auto">
            <a:xfrm>
              <a:off x="4039529" y="6681651"/>
              <a:ext cx="15382" cy="567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18" name="Freeform 64"/>
            <p:cNvSpPr>
              <a:spLocks/>
            </p:cNvSpPr>
            <p:nvPr/>
          </p:nvSpPr>
          <p:spPr bwMode="auto">
            <a:xfrm>
              <a:off x="4063301" y="6657529"/>
              <a:ext cx="15382" cy="42569"/>
            </a:xfrm>
            <a:custGeom>
              <a:avLst/>
              <a:gdLst>
                <a:gd name="T0" fmla="*/ 23 w 23"/>
                <a:gd name="T1" fmla="*/ 60 h 60"/>
                <a:gd name="T2" fmla="*/ 16 w 23"/>
                <a:gd name="T3" fmla="*/ 60 h 60"/>
                <a:gd name="T4" fmla="*/ 16 w 23"/>
                <a:gd name="T5" fmla="*/ 13 h 60"/>
                <a:gd name="T6" fmla="*/ 11 w 23"/>
                <a:gd name="T7" fmla="*/ 16 h 60"/>
                <a:gd name="T8" fmla="*/ 8 w 23"/>
                <a:gd name="T9" fmla="*/ 19 h 60"/>
                <a:gd name="T10" fmla="*/ 4 w 23"/>
                <a:gd name="T11" fmla="*/ 20 h 60"/>
                <a:gd name="T12" fmla="*/ 0 w 23"/>
                <a:gd name="T13" fmla="*/ 22 h 60"/>
                <a:gd name="T14" fmla="*/ 0 w 23"/>
                <a:gd name="T15" fmla="*/ 14 h 60"/>
                <a:gd name="T16" fmla="*/ 6 w 23"/>
                <a:gd name="T17" fmla="*/ 11 h 60"/>
                <a:gd name="T18" fmla="*/ 11 w 23"/>
                <a:gd name="T19" fmla="*/ 9 h 60"/>
                <a:gd name="T20" fmla="*/ 16 w 23"/>
                <a:gd name="T21" fmla="*/ 4 h 60"/>
                <a:gd name="T22" fmla="*/ 17 w 23"/>
                <a:gd name="T23" fmla="*/ 0 h 60"/>
                <a:gd name="T24" fmla="*/ 23 w 23"/>
                <a:gd name="T25" fmla="*/ 0 h 60"/>
                <a:gd name="T26" fmla="*/ 23 w 23"/>
                <a:gd name="T2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60">
                  <a:moveTo>
                    <a:pt x="23" y="60"/>
                  </a:moveTo>
                  <a:lnTo>
                    <a:pt x="16" y="60"/>
                  </a:lnTo>
                  <a:lnTo>
                    <a:pt x="16" y="13"/>
                  </a:lnTo>
                  <a:lnTo>
                    <a:pt x="11" y="16"/>
                  </a:lnTo>
                  <a:lnTo>
                    <a:pt x="8" y="19"/>
                  </a:lnTo>
                  <a:lnTo>
                    <a:pt x="4" y="20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6" y="11"/>
                  </a:lnTo>
                  <a:lnTo>
                    <a:pt x="11" y="9"/>
                  </a:lnTo>
                  <a:lnTo>
                    <a:pt x="16" y="4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19" name="Rectangle 65"/>
            <p:cNvSpPr>
              <a:spLocks noChangeArrowheads="1"/>
            </p:cNvSpPr>
            <p:nvPr/>
          </p:nvSpPr>
          <p:spPr bwMode="auto">
            <a:xfrm>
              <a:off x="1672565" y="5678559"/>
              <a:ext cx="83903" cy="993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0" name="Freeform 66"/>
            <p:cNvSpPr>
              <a:spLocks noEditPoints="1"/>
            </p:cNvSpPr>
            <p:nvPr/>
          </p:nvSpPr>
          <p:spPr bwMode="auto">
            <a:xfrm>
              <a:off x="1694939" y="5610448"/>
              <a:ext cx="62927" cy="56759"/>
            </a:xfrm>
            <a:custGeom>
              <a:avLst/>
              <a:gdLst>
                <a:gd name="T0" fmla="*/ 44 w 89"/>
                <a:gd name="T1" fmla="*/ 80 h 80"/>
                <a:gd name="T2" fmla="*/ 30 w 89"/>
                <a:gd name="T3" fmla="*/ 77 h 80"/>
                <a:gd name="T4" fmla="*/ 18 w 89"/>
                <a:gd name="T5" fmla="*/ 73 h 80"/>
                <a:gd name="T6" fmla="*/ 8 w 89"/>
                <a:gd name="T7" fmla="*/ 66 h 80"/>
                <a:gd name="T8" fmla="*/ 1 w 89"/>
                <a:gd name="T9" fmla="*/ 54 h 80"/>
                <a:gd name="T10" fmla="*/ 0 w 89"/>
                <a:gd name="T11" fmla="*/ 40 h 80"/>
                <a:gd name="T12" fmla="*/ 2 w 89"/>
                <a:gd name="T13" fmla="*/ 23 h 80"/>
                <a:gd name="T14" fmla="*/ 11 w 89"/>
                <a:gd name="T15" fmla="*/ 10 h 80"/>
                <a:gd name="T16" fmla="*/ 24 w 89"/>
                <a:gd name="T17" fmla="*/ 3 h 80"/>
                <a:gd name="T18" fmla="*/ 43 w 89"/>
                <a:gd name="T19" fmla="*/ 0 h 80"/>
                <a:gd name="T20" fmla="*/ 57 w 89"/>
                <a:gd name="T21" fmla="*/ 0 h 80"/>
                <a:gd name="T22" fmla="*/ 69 w 89"/>
                <a:gd name="T23" fmla="*/ 4 h 80"/>
                <a:gd name="T24" fmla="*/ 74 w 89"/>
                <a:gd name="T25" fmla="*/ 8 h 80"/>
                <a:gd name="T26" fmla="*/ 80 w 89"/>
                <a:gd name="T27" fmla="*/ 13 h 80"/>
                <a:gd name="T28" fmla="*/ 83 w 89"/>
                <a:gd name="T29" fmla="*/ 19 h 80"/>
                <a:gd name="T30" fmla="*/ 86 w 89"/>
                <a:gd name="T31" fmla="*/ 26 h 80"/>
                <a:gd name="T32" fmla="*/ 89 w 89"/>
                <a:gd name="T33" fmla="*/ 31 h 80"/>
                <a:gd name="T34" fmla="*/ 89 w 89"/>
                <a:gd name="T35" fmla="*/ 40 h 80"/>
                <a:gd name="T36" fmla="*/ 86 w 89"/>
                <a:gd name="T37" fmla="*/ 56 h 80"/>
                <a:gd name="T38" fmla="*/ 77 w 89"/>
                <a:gd name="T39" fmla="*/ 69 h 80"/>
                <a:gd name="T40" fmla="*/ 63 w 89"/>
                <a:gd name="T41" fmla="*/ 77 h 80"/>
                <a:gd name="T42" fmla="*/ 44 w 89"/>
                <a:gd name="T43" fmla="*/ 80 h 80"/>
                <a:gd name="T44" fmla="*/ 44 w 89"/>
                <a:gd name="T45" fmla="*/ 64 h 80"/>
                <a:gd name="T46" fmla="*/ 59 w 89"/>
                <a:gd name="T47" fmla="*/ 63 h 80"/>
                <a:gd name="T48" fmla="*/ 69 w 89"/>
                <a:gd name="T49" fmla="*/ 57 h 80"/>
                <a:gd name="T50" fmla="*/ 73 w 89"/>
                <a:gd name="T51" fmla="*/ 52 h 80"/>
                <a:gd name="T52" fmla="*/ 76 w 89"/>
                <a:gd name="T53" fmla="*/ 46 h 80"/>
                <a:gd name="T54" fmla="*/ 77 w 89"/>
                <a:gd name="T55" fmla="*/ 40 h 80"/>
                <a:gd name="T56" fmla="*/ 76 w 89"/>
                <a:gd name="T57" fmla="*/ 33 h 80"/>
                <a:gd name="T58" fmla="*/ 73 w 89"/>
                <a:gd name="T59" fmla="*/ 27 h 80"/>
                <a:gd name="T60" fmla="*/ 69 w 89"/>
                <a:gd name="T61" fmla="*/ 21 h 80"/>
                <a:gd name="T62" fmla="*/ 59 w 89"/>
                <a:gd name="T63" fmla="*/ 16 h 80"/>
                <a:gd name="T64" fmla="*/ 44 w 89"/>
                <a:gd name="T65" fmla="*/ 14 h 80"/>
                <a:gd name="T66" fmla="*/ 30 w 89"/>
                <a:gd name="T67" fmla="*/ 16 h 80"/>
                <a:gd name="T68" fmla="*/ 20 w 89"/>
                <a:gd name="T69" fmla="*/ 21 h 80"/>
                <a:gd name="T70" fmla="*/ 15 w 89"/>
                <a:gd name="T71" fmla="*/ 27 h 80"/>
                <a:gd name="T72" fmla="*/ 12 w 89"/>
                <a:gd name="T73" fmla="*/ 33 h 80"/>
                <a:gd name="T74" fmla="*/ 11 w 89"/>
                <a:gd name="T75" fmla="*/ 40 h 80"/>
                <a:gd name="T76" fmla="*/ 12 w 89"/>
                <a:gd name="T77" fmla="*/ 46 h 80"/>
                <a:gd name="T78" fmla="*/ 15 w 89"/>
                <a:gd name="T79" fmla="*/ 52 h 80"/>
                <a:gd name="T80" fmla="*/ 20 w 89"/>
                <a:gd name="T81" fmla="*/ 57 h 80"/>
                <a:gd name="T82" fmla="*/ 30 w 89"/>
                <a:gd name="T83" fmla="*/ 63 h 80"/>
                <a:gd name="T84" fmla="*/ 44 w 89"/>
                <a:gd name="T85" fmla="*/ 6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9" h="80">
                  <a:moveTo>
                    <a:pt x="44" y="80"/>
                  </a:moveTo>
                  <a:lnTo>
                    <a:pt x="30" y="77"/>
                  </a:lnTo>
                  <a:lnTo>
                    <a:pt x="18" y="73"/>
                  </a:lnTo>
                  <a:lnTo>
                    <a:pt x="8" y="66"/>
                  </a:lnTo>
                  <a:lnTo>
                    <a:pt x="1" y="54"/>
                  </a:lnTo>
                  <a:lnTo>
                    <a:pt x="0" y="40"/>
                  </a:lnTo>
                  <a:lnTo>
                    <a:pt x="2" y="23"/>
                  </a:lnTo>
                  <a:lnTo>
                    <a:pt x="11" y="10"/>
                  </a:lnTo>
                  <a:lnTo>
                    <a:pt x="24" y="3"/>
                  </a:lnTo>
                  <a:lnTo>
                    <a:pt x="43" y="0"/>
                  </a:lnTo>
                  <a:lnTo>
                    <a:pt x="57" y="0"/>
                  </a:lnTo>
                  <a:lnTo>
                    <a:pt x="69" y="4"/>
                  </a:lnTo>
                  <a:lnTo>
                    <a:pt x="74" y="8"/>
                  </a:lnTo>
                  <a:lnTo>
                    <a:pt x="80" y="13"/>
                  </a:lnTo>
                  <a:lnTo>
                    <a:pt x="83" y="19"/>
                  </a:lnTo>
                  <a:lnTo>
                    <a:pt x="86" y="26"/>
                  </a:lnTo>
                  <a:lnTo>
                    <a:pt x="89" y="31"/>
                  </a:lnTo>
                  <a:lnTo>
                    <a:pt x="89" y="40"/>
                  </a:lnTo>
                  <a:lnTo>
                    <a:pt x="86" y="56"/>
                  </a:lnTo>
                  <a:lnTo>
                    <a:pt x="77" y="69"/>
                  </a:lnTo>
                  <a:lnTo>
                    <a:pt x="63" y="77"/>
                  </a:lnTo>
                  <a:lnTo>
                    <a:pt x="44" y="80"/>
                  </a:lnTo>
                  <a:close/>
                  <a:moveTo>
                    <a:pt x="44" y="64"/>
                  </a:moveTo>
                  <a:lnTo>
                    <a:pt x="59" y="63"/>
                  </a:lnTo>
                  <a:lnTo>
                    <a:pt x="69" y="57"/>
                  </a:lnTo>
                  <a:lnTo>
                    <a:pt x="73" y="52"/>
                  </a:lnTo>
                  <a:lnTo>
                    <a:pt x="76" y="46"/>
                  </a:lnTo>
                  <a:lnTo>
                    <a:pt x="77" y="40"/>
                  </a:lnTo>
                  <a:lnTo>
                    <a:pt x="76" y="33"/>
                  </a:lnTo>
                  <a:lnTo>
                    <a:pt x="73" y="27"/>
                  </a:lnTo>
                  <a:lnTo>
                    <a:pt x="69" y="21"/>
                  </a:lnTo>
                  <a:lnTo>
                    <a:pt x="59" y="16"/>
                  </a:lnTo>
                  <a:lnTo>
                    <a:pt x="44" y="14"/>
                  </a:lnTo>
                  <a:lnTo>
                    <a:pt x="30" y="16"/>
                  </a:lnTo>
                  <a:lnTo>
                    <a:pt x="20" y="21"/>
                  </a:lnTo>
                  <a:lnTo>
                    <a:pt x="15" y="27"/>
                  </a:lnTo>
                  <a:lnTo>
                    <a:pt x="12" y="33"/>
                  </a:lnTo>
                  <a:lnTo>
                    <a:pt x="11" y="40"/>
                  </a:lnTo>
                  <a:lnTo>
                    <a:pt x="12" y="46"/>
                  </a:lnTo>
                  <a:lnTo>
                    <a:pt x="15" y="52"/>
                  </a:lnTo>
                  <a:lnTo>
                    <a:pt x="20" y="57"/>
                  </a:lnTo>
                  <a:lnTo>
                    <a:pt x="30" y="63"/>
                  </a:lnTo>
                  <a:lnTo>
                    <a:pt x="44" y="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1" name="Freeform 67"/>
            <p:cNvSpPr>
              <a:spLocks noEditPoints="1"/>
            </p:cNvSpPr>
            <p:nvPr/>
          </p:nvSpPr>
          <p:spPr bwMode="auto">
            <a:xfrm>
              <a:off x="1694939" y="5548012"/>
              <a:ext cx="85301" cy="53921"/>
            </a:xfrm>
            <a:custGeom>
              <a:avLst/>
              <a:gdLst>
                <a:gd name="T0" fmla="*/ 96 w 122"/>
                <a:gd name="T1" fmla="*/ 59 h 76"/>
                <a:gd name="T2" fmla="*/ 103 w 122"/>
                <a:gd name="T3" fmla="*/ 56 h 76"/>
                <a:gd name="T4" fmla="*/ 108 w 122"/>
                <a:gd name="T5" fmla="*/ 49 h 76"/>
                <a:gd name="T6" fmla="*/ 110 w 122"/>
                <a:gd name="T7" fmla="*/ 39 h 76"/>
                <a:gd name="T8" fmla="*/ 108 w 122"/>
                <a:gd name="T9" fmla="*/ 27 h 76"/>
                <a:gd name="T10" fmla="*/ 103 w 122"/>
                <a:gd name="T11" fmla="*/ 20 h 76"/>
                <a:gd name="T12" fmla="*/ 95 w 122"/>
                <a:gd name="T13" fmla="*/ 16 h 76"/>
                <a:gd name="T14" fmla="*/ 85 w 122"/>
                <a:gd name="T15" fmla="*/ 15 h 76"/>
                <a:gd name="T16" fmla="*/ 85 w 122"/>
                <a:gd name="T17" fmla="*/ 26 h 76"/>
                <a:gd name="T18" fmla="*/ 85 w 122"/>
                <a:gd name="T19" fmla="*/ 55 h 76"/>
                <a:gd name="T20" fmla="*/ 60 w 122"/>
                <a:gd name="T21" fmla="*/ 73 h 76"/>
                <a:gd name="T22" fmla="*/ 36 w 122"/>
                <a:gd name="T23" fmla="*/ 75 h 76"/>
                <a:gd name="T24" fmla="*/ 21 w 122"/>
                <a:gd name="T25" fmla="*/ 72 h 76"/>
                <a:gd name="T26" fmla="*/ 10 w 122"/>
                <a:gd name="T27" fmla="*/ 63 h 76"/>
                <a:gd name="T28" fmla="*/ 1 w 122"/>
                <a:gd name="T29" fmla="*/ 52 h 76"/>
                <a:gd name="T30" fmla="*/ 0 w 122"/>
                <a:gd name="T31" fmla="*/ 39 h 76"/>
                <a:gd name="T32" fmla="*/ 11 w 122"/>
                <a:gd name="T33" fmla="*/ 13 h 76"/>
                <a:gd name="T34" fmla="*/ 1 w 122"/>
                <a:gd name="T35" fmla="*/ 0 h 76"/>
                <a:gd name="T36" fmla="*/ 93 w 122"/>
                <a:gd name="T37" fmla="*/ 2 h 76"/>
                <a:gd name="T38" fmla="*/ 109 w 122"/>
                <a:gd name="T39" fmla="*/ 7 h 76"/>
                <a:gd name="T40" fmla="*/ 118 w 122"/>
                <a:gd name="T41" fmla="*/ 17 h 76"/>
                <a:gd name="T42" fmla="*/ 122 w 122"/>
                <a:gd name="T43" fmla="*/ 30 h 76"/>
                <a:gd name="T44" fmla="*/ 121 w 122"/>
                <a:gd name="T45" fmla="*/ 53 h 76"/>
                <a:gd name="T46" fmla="*/ 112 w 122"/>
                <a:gd name="T47" fmla="*/ 68 h 76"/>
                <a:gd name="T48" fmla="*/ 100 w 122"/>
                <a:gd name="T49" fmla="*/ 72 h 76"/>
                <a:gd name="T50" fmla="*/ 43 w 122"/>
                <a:gd name="T51" fmla="*/ 61 h 76"/>
                <a:gd name="T52" fmla="*/ 67 w 122"/>
                <a:gd name="T53" fmla="*/ 55 h 76"/>
                <a:gd name="T54" fmla="*/ 74 w 122"/>
                <a:gd name="T55" fmla="*/ 43 h 76"/>
                <a:gd name="T56" fmla="*/ 74 w 122"/>
                <a:gd name="T57" fmla="*/ 30 h 76"/>
                <a:gd name="T58" fmla="*/ 67 w 122"/>
                <a:gd name="T59" fmla="*/ 20 h 76"/>
                <a:gd name="T60" fmla="*/ 43 w 122"/>
                <a:gd name="T61" fmla="*/ 13 h 76"/>
                <a:gd name="T62" fmla="*/ 20 w 122"/>
                <a:gd name="T63" fmla="*/ 20 h 76"/>
                <a:gd name="T64" fmla="*/ 12 w 122"/>
                <a:gd name="T65" fmla="*/ 32 h 76"/>
                <a:gd name="T66" fmla="*/ 12 w 122"/>
                <a:gd name="T67" fmla="*/ 43 h 76"/>
                <a:gd name="T68" fmla="*/ 20 w 122"/>
                <a:gd name="T69" fmla="*/ 53 h 76"/>
                <a:gd name="T70" fmla="*/ 43 w 122"/>
                <a:gd name="T71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2" h="76">
                  <a:moveTo>
                    <a:pt x="95" y="73"/>
                  </a:moveTo>
                  <a:lnTo>
                    <a:pt x="96" y="59"/>
                  </a:lnTo>
                  <a:lnTo>
                    <a:pt x="100" y="58"/>
                  </a:lnTo>
                  <a:lnTo>
                    <a:pt x="103" y="56"/>
                  </a:lnTo>
                  <a:lnTo>
                    <a:pt x="106" y="53"/>
                  </a:lnTo>
                  <a:lnTo>
                    <a:pt x="108" y="49"/>
                  </a:lnTo>
                  <a:lnTo>
                    <a:pt x="109" y="45"/>
                  </a:lnTo>
                  <a:lnTo>
                    <a:pt x="110" y="39"/>
                  </a:lnTo>
                  <a:lnTo>
                    <a:pt x="109" y="33"/>
                  </a:lnTo>
                  <a:lnTo>
                    <a:pt x="108" y="27"/>
                  </a:lnTo>
                  <a:lnTo>
                    <a:pt x="106" y="23"/>
                  </a:lnTo>
                  <a:lnTo>
                    <a:pt x="103" y="20"/>
                  </a:lnTo>
                  <a:lnTo>
                    <a:pt x="99" y="17"/>
                  </a:lnTo>
                  <a:lnTo>
                    <a:pt x="95" y="16"/>
                  </a:lnTo>
                  <a:lnTo>
                    <a:pt x="90" y="16"/>
                  </a:lnTo>
                  <a:lnTo>
                    <a:pt x="85" y="15"/>
                  </a:lnTo>
                  <a:lnTo>
                    <a:pt x="76" y="15"/>
                  </a:lnTo>
                  <a:lnTo>
                    <a:pt x="85" y="26"/>
                  </a:lnTo>
                  <a:lnTo>
                    <a:pt x="87" y="39"/>
                  </a:lnTo>
                  <a:lnTo>
                    <a:pt x="85" y="55"/>
                  </a:lnTo>
                  <a:lnTo>
                    <a:pt x="74" y="66"/>
                  </a:lnTo>
                  <a:lnTo>
                    <a:pt x="60" y="73"/>
                  </a:lnTo>
                  <a:lnTo>
                    <a:pt x="44" y="76"/>
                  </a:lnTo>
                  <a:lnTo>
                    <a:pt x="36" y="75"/>
                  </a:lnTo>
                  <a:lnTo>
                    <a:pt x="28" y="73"/>
                  </a:lnTo>
                  <a:lnTo>
                    <a:pt x="21" y="72"/>
                  </a:lnTo>
                  <a:lnTo>
                    <a:pt x="14" y="68"/>
                  </a:lnTo>
                  <a:lnTo>
                    <a:pt x="10" y="63"/>
                  </a:lnTo>
                  <a:lnTo>
                    <a:pt x="5" y="59"/>
                  </a:lnTo>
                  <a:lnTo>
                    <a:pt x="1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2" y="25"/>
                  </a:lnTo>
                  <a:lnTo>
                    <a:pt x="11" y="13"/>
                  </a:lnTo>
                  <a:lnTo>
                    <a:pt x="1" y="13"/>
                  </a:lnTo>
                  <a:lnTo>
                    <a:pt x="1" y="0"/>
                  </a:lnTo>
                  <a:lnTo>
                    <a:pt x="76" y="0"/>
                  </a:lnTo>
                  <a:lnTo>
                    <a:pt x="93" y="2"/>
                  </a:lnTo>
                  <a:lnTo>
                    <a:pt x="103" y="4"/>
                  </a:lnTo>
                  <a:lnTo>
                    <a:pt x="109" y="7"/>
                  </a:lnTo>
                  <a:lnTo>
                    <a:pt x="113" y="12"/>
                  </a:lnTo>
                  <a:lnTo>
                    <a:pt x="118" y="17"/>
                  </a:lnTo>
                  <a:lnTo>
                    <a:pt x="119" y="23"/>
                  </a:lnTo>
                  <a:lnTo>
                    <a:pt x="122" y="30"/>
                  </a:lnTo>
                  <a:lnTo>
                    <a:pt x="122" y="39"/>
                  </a:lnTo>
                  <a:lnTo>
                    <a:pt x="121" y="53"/>
                  </a:lnTo>
                  <a:lnTo>
                    <a:pt x="115" y="63"/>
                  </a:lnTo>
                  <a:lnTo>
                    <a:pt x="112" y="68"/>
                  </a:lnTo>
                  <a:lnTo>
                    <a:pt x="106" y="71"/>
                  </a:lnTo>
                  <a:lnTo>
                    <a:pt x="100" y="72"/>
                  </a:lnTo>
                  <a:lnTo>
                    <a:pt x="95" y="73"/>
                  </a:lnTo>
                  <a:close/>
                  <a:moveTo>
                    <a:pt x="43" y="61"/>
                  </a:moveTo>
                  <a:lnTo>
                    <a:pt x="57" y="59"/>
                  </a:lnTo>
                  <a:lnTo>
                    <a:pt x="67" y="55"/>
                  </a:lnTo>
                  <a:lnTo>
                    <a:pt x="72" y="49"/>
                  </a:lnTo>
                  <a:lnTo>
                    <a:pt x="74" y="43"/>
                  </a:lnTo>
                  <a:lnTo>
                    <a:pt x="74" y="38"/>
                  </a:lnTo>
                  <a:lnTo>
                    <a:pt x="74" y="30"/>
                  </a:lnTo>
                  <a:lnTo>
                    <a:pt x="72" y="26"/>
                  </a:lnTo>
                  <a:lnTo>
                    <a:pt x="67" y="20"/>
                  </a:lnTo>
                  <a:lnTo>
                    <a:pt x="57" y="16"/>
                  </a:lnTo>
                  <a:lnTo>
                    <a:pt x="43" y="13"/>
                  </a:lnTo>
                  <a:lnTo>
                    <a:pt x="30" y="16"/>
                  </a:lnTo>
                  <a:lnTo>
                    <a:pt x="20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11" y="38"/>
                  </a:lnTo>
                  <a:lnTo>
                    <a:pt x="12" y="43"/>
                  </a:lnTo>
                  <a:lnTo>
                    <a:pt x="15" y="49"/>
                  </a:lnTo>
                  <a:lnTo>
                    <a:pt x="20" y="53"/>
                  </a:lnTo>
                  <a:lnTo>
                    <a:pt x="28" y="59"/>
                  </a:lnTo>
                  <a:lnTo>
                    <a:pt x="43" y="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2" name="Freeform 68"/>
            <p:cNvSpPr>
              <a:spLocks/>
            </p:cNvSpPr>
            <p:nvPr/>
          </p:nvSpPr>
          <p:spPr bwMode="auto">
            <a:xfrm>
              <a:off x="1672565" y="5372059"/>
              <a:ext cx="85301" cy="32637"/>
            </a:xfrm>
            <a:custGeom>
              <a:avLst/>
              <a:gdLst>
                <a:gd name="T0" fmla="*/ 123 w 123"/>
                <a:gd name="T1" fmla="*/ 46 h 46"/>
                <a:gd name="T2" fmla="*/ 0 w 123"/>
                <a:gd name="T3" fmla="*/ 11 h 46"/>
                <a:gd name="T4" fmla="*/ 0 w 123"/>
                <a:gd name="T5" fmla="*/ 0 h 46"/>
                <a:gd name="T6" fmla="*/ 123 w 123"/>
                <a:gd name="T7" fmla="*/ 34 h 46"/>
                <a:gd name="T8" fmla="*/ 123 w 123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6">
                  <a:moveTo>
                    <a:pt x="123" y="4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23" y="34"/>
                  </a:lnTo>
                  <a:lnTo>
                    <a:pt x="123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3" name="Freeform 69"/>
            <p:cNvSpPr>
              <a:spLocks/>
            </p:cNvSpPr>
            <p:nvPr/>
          </p:nvSpPr>
          <p:spPr bwMode="auto">
            <a:xfrm>
              <a:off x="1672565" y="5267055"/>
              <a:ext cx="85301" cy="66693"/>
            </a:xfrm>
            <a:custGeom>
              <a:avLst/>
              <a:gdLst>
                <a:gd name="T0" fmla="*/ 81 w 123"/>
                <a:gd name="T1" fmla="*/ 79 h 94"/>
                <a:gd name="T2" fmla="*/ 93 w 123"/>
                <a:gd name="T3" fmla="*/ 77 h 94"/>
                <a:gd name="T4" fmla="*/ 100 w 123"/>
                <a:gd name="T5" fmla="*/ 72 h 94"/>
                <a:gd name="T6" fmla="*/ 106 w 123"/>
                <a:gd name="T7" fmla="*/ 63 h 94"/>
                <a:gd name="T8" fmla="*/ 108 w 123"/>
                <a:gd name="T9" fmla="*/ 51 h 94"/>
                <a:gd name="T10" fmla="*/ 108 w 123"/>
                <a:gd name="T11" fmla="*/ 36 h 94"/>
                <a:gd name="T12" fmla="*/ 104 w 123"/>
                <a:gd name="T13" fmla="*/ 24 h 94"/>
                <a:gd name="T14" fmla="*/ 98 w 123"/>
                <a:gd name="T15" fmla="*/ 18 h 94"/>
                <a:gd name="T16" fmla="*/ 88 w 123"/>
                <a:gd name="T17" fmla="*/ 15 h 94"/>
                <a:gd name="T18" fmla="*/ 80 w 123"/>
                <a:gd name="T19" fmla="*/ 18 h 94"/>
                <a:gd name="T20" fmla="*/ 74 w 123"/>
                <a:gd name="T21" fmla="*/ 24 h 94"/>
                <a:gd name="T22" fmla="*/ 71 w 123"/>
                <a:gd name="T23" fmla="*/ 31 h 94"/>
                <a:gd name="T24" fmla="*/ 68 w 123"/>
                <a:gd name="T25" fmla="*/ 43 h 94"/>
                <a:gd name="T26" fmla="*/ 64 w 123"/>
                <a:gd name="T27" fmla="*/ 60 h 94"/>
                <a:gd name="T28" fmla="*/ 59 w 123"/>
                <a:gd name="T29" fmla="*/ 73 h 94"/>
                <a:gd name="T30" fmla="*/ 52 w 123"/>
                <a:gd name="T31" fmla="*/ 82 h 94"/>
                <a:gd name="T32" fmla="*/ 44 w 123"/>
                <a:gd name="T33" fmla="*/ 87 h 94"/>
                <a:gd name="T34" fmla="*/ 34 w 123"/>
                <a:gd name="T35" fmla="*/ 90 h 94"/>
                <a:gd name="T36" fmla="*/ 22 w 123"/>
                <a:gd name="T37" fmla="*/ 87 h 94"/>
                <a:gd name="T38" fmla="*/ 12 w 123"/>
                <a:gd name="T39" fmla="*/ 80 h 94"/>
                <a:gd name="T40" fmla="*/ 5 w 123"/>
                <a:gd name="T41" fmla="*/ 70 h 94"/>
                <a:gd name="T42" fmla="*/ 0 w 123"/>
                <a:gd name="T43" fmla="*/ 56 h 94"/>
                <a:gd name="T44" fmla="*/ 2 w 123"/>
                <a:gd name="T45" fmla="*/ 36 h 94"/>
                <a:gd name="T46" fmla="*/ 8 w 123"/>
                <a:gd name="T47" fmla="*/ 18 h 94"/>
                <a:gd name="T48" fmla="*/ 18 w 123"/>
                <a:gd name="T49" fmla="*/ 10 h 94"/>
                <a:gd name="T50" fmla="*/ 29 w 123"/>
                <a:gd name="T51" fmla="*/ 4 h 94"/>
                <a:gd name="T52" fmla="*/ 36 w 123"/>
                <a:gd name="T53" fmla="*/ 18 h 94"/>
                <a:gd name="T54" fmla="*/ 25 w 123"/>
                <a:gd name="T55" fmla="*/ 23 h 94"/>
                <a:gd name="T56" fmla="*/ 16 w 123"/>
                <a:gd name="T57" fmla="*/ 31 h 94"/>
                <a:gd name="T58" fmla="*/ 15 w 123"/>
                <a:gd name="T59" fmla="*/ 47 h 94"/>
                <a:gd name="T60" fmla="*/ 16 w 123"/>
                <a:gd name="T61" fmla="*/ 60 h 94"/>
                <a:gd name="T62" fmla="*/ 19 w 123"/>
                <a:gd name="T63" fmla="*/ 67 h 94"/>
                <a:gd name="T64" fmla="*/ 28 w 123"/>
                <a:gd name="T65" fmla="*/ 73 h 94"/>
                <a:gd name="T66" fmla="*/ 36 w 123"/>
                <a:gd name="T67" fmla="*/ 74 h 94"/>
                <a:gd name="T68" fmla="*/ 42 w 123"/>
                <a:gd name="T69" fmla="*/ 70 h 94"/>
                <a:gd name="T70" fmla="*/ 51 w 123"/>
                <a:gd name="T71" fmla="*/ 46 h 94"/>
                <a:gd name="T72" fmla="*/ 58 w 123"/>
                <a:gd name="T73" fmla="*/ 20 h 94"/>
                <a:gd name="T74" fmla="*/ 67 w 123"/>
                <a:gd name="T75" fmla="*/ 8 h 94"/>
                <a:gd name="T76" fmla="*/ 75 w 123"/>
                <a:gd name="T77" fmla="*/ 3 h 94"/>
                <a:gd name="T78" fmla="*/ 88 w 123"/>
                <a:gd name="T79" fmla="*/ 0 h 94"/>
                <a:gd name="T80" fmla="*/ 100 w 123"/>
                <a:gd name="T81" fmla="*/ 3 h 94"/>
                <a:gd name="T82" fmla="*/ 110 w 123"/>
                <a:gd name="T83" fmla="*/ 10 h 94"/>
                <a:gd name="T84" fmla="*/ 119 w 123"/>
                <a:gd name="T85" fmla="*/ 21 h 94"/>
                <a:gd name="T86" fmla="*/ 123 w 123"/>
                <a:gd name="T87" fmla="*/ 36 h 94"/>
                <a:gd name="T88" fmla="*/ 121 w 123"/>
                <a:gd name="T89" fmla="*/ 59 h 94"/>
                <a:gd name="T90" fmla="*/ 114 w 123"/>
                <a:gd name="T91" fmla="*/ 77 h 94"/>
                <a:gd name="T92" fmla="*/ 104 w 123"/>
                <a:gd name="T93" fmla="*/ 87 h 94"/>
                <a:gd name="T94" fmla="*/ 91 w 123"/>
                <a:gd name="T95" fmla="*/ 9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94">
                  <a:moveTo>
                    <a:pt x="82" y="94"/>
                  </a:moveTo>
                  <a:lnTo>
                    <a:pt x="81" y="79"/>
                  </a:lnTo>
                  <a:lnTo>
                    <a:pt x="87" y="79"/>
                  </a:lnTo>
                  <a:lnTo>
                    <a:pt x="93" y="77"/>
                  </a:lnTo>
                  <a:lnTo>
                    <a:pt x="97" y="74"/>
                  </a:lnTo>
                  <a:lnTo>
                    <a:pt x="100" y="72"/>
                  </a:lnTo>
                  <a:lnTo>
                    <a:pt x="103" y="67"/>
                  </a:lnTo>
                  <a:lnTo>
                    <a:pt x="106" y="63"/>
                  </a:lnTo>
                  <a:lnTo>
                    <a:pt x="107" y="57"/>
                  </a:lnTo>
                  <a:lnTo>
                    <a:pt x="108" y="51"/>
                  </a:lnTo>
                  <a:lnTo>
                    <a:pt x="108" y="44"/>
                  </a:lnTo>
                  <a:lnTo>
                    <a:pt x="108" y="36"/>
                  </a:lnTo>
                  <a:lnTo>
                    <a:pt x="107" y="28"/>
                  </a:lnTo>
                  <a:lnTo>
                    <a:pt x="104" y="24"/>
                  </a:lnTo>
                  <a:lnTo>
                    <a:pt x="101" y="21"/>
                  </a:lnTo>
                  <a:lnTo>
                    <a:pt x="98" y="18"/>
                  </a:lnTo>
                  <a:lnTo>
                    <a:pt x="94" y="15"/>
                  </a:lnTo>
                  <a:lnTo>
                    <a:pt x="88" y="15"/>
                  </a:lnTo>
                  <a:lnTo>
                    <a:pt x="84" y="15"/>
                  </a:lnTo>
                  <a:lnTo>
                    <a:pt x="80" y="18"/>
                  </a:lnTo>
                  <a:lnTo>
                    <a:pt x="77" y="21"/>
                  </a:lnTo>
                  <a:lnTo>
                    <a:pt x="74" y="24"/>
                  </a:lnTo>
                  <a:lnTo>
                    <a:pt x="72" y="28"/>
                  </a:lnTo>
                  <a:lnTo>
                    <a:pt x="71" y="31"/>
                  </a:lnTo>
                  <a:lnTo>
                    <a:pt x="70" y="37"/>
                  </a:lnTo>
                  <a:lnTo>
                    <a:pt x="68" y="43"/>
                  </a:lnTo>
                  <a:lnTo>
                    <a:pt x="67" y="50"/>
                  </a:lnTo>
                  <a:lnTo>
                    <a:pt x="64" y="60"/>
                  </a:lnTo>
                  <a:lnTo>
                    <a:pt x="61" y="67"/>
                  </a:lnTo>
                  <a:lnTo>
                    <a:pt x="59" y="73"/>
                  </a:lnTo>
                  <a:lnTo>
                    <a:pt x="55" y="77"/>
                  </a:lnTo>
                  <a:lnTo>
                    <a:pt x="52" y="82"/>
                  </a:lnTo>
                  <a:lnTo>
                    <a:pt x="48" y="86"/>
                  </a:lnTo>
                  <a:lnTo>
                    <a:pt x="44" y="87"/>
                  </a:lnTo>
                  <a:lnTo>
                    <a:pt x="38" y="89"/>
                  </a:lnTo>
                  <a:lnTo>
                    <a:pt x="34" y="90"/>
                  </a:lnTo>
                  <a:lnTo>
                    <a:pt x="28" y="89"/>
                  </a:lnTo>
                  <a:lnTo>
                    <a:pt x="22" y="87"/>
                  </a:lnTo>
                  <a:lnTo>
                    <a:pt x="16" y="84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5" y="70"/>
                  </a:lnTo>
                  <a:lnTo>
                    <a:pt x="2" y="63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2" y="36"/>
                  </a:lnTo>
                  <a:lnTo>
                    <a:pt x="5" y="24"/>
                  </a:lnTo>
                  <a:lnTo>
                    <a:pt x="8" y="18"/>
                  </a:lnTo>
                  <a:lnTo>
                    <a:pt x="12" y="14"/>
                  </a:lnTo>
                  <a:lnTo>
                    <a:pt x="18" y="10"/>
                  </a:lnTo>
                  <a:lnTo>
                    <a:pt x="23" y="5"/>
                  </a:lnTo>
                  <a:lnTo>
                    <a:pt x="29" y="4"/>
                  </a:lnTo>
                  <a:lnTo>
                    <a:pt x="36" y="4"/>
                  </a:lnTo>
                  <a:lnTo>
                    <a:pt x="36" y="18"/>
                  </a:lnTo>
                  <a:lnTo>
                    <a:pt x="31" y="20"/>
                  </a:lnTo>
                  <a:lnTo>
                    <a:pt x="25" y="23"/>
                  </a:lnTo>
                  <a:lnTo>
                    <a:pt x="21" y="27"/>
                  </a:lnTo>
                  <a:lnTo>
                    <a:pt x="16" y="31"/>
                  </a:lnTo>
                  <a:lnTo>
                    <a:pt x="15" y="38"/>
                  </a:lnTo>
                  <a:lnTo>
                    <a:pt x="15" y="47"/>
                  </a:lnTo>
                  <a:lnTo>
                    <a:pt x="15" y="54"/>
                  </a:lnTo>
                  <a:lnTo>
                    <a:pt x="16" y="60"/>
                  </a:lnTo>
                  <a:lnTo>
                    <a:pt x="18" y="64"/>
                  </a:lnTo>
                  <a:lnTo>
                    <a:pt x="19" y="67"/>
                  </a:lnTo>
                  <a:lnTo>
                    <a:pt x="23" y="72"/>
                  </a:lnTo>
                  <a:lnTo>
                    <a:pt x="28" y="73"/>
                  </a:lnTo>
                  <a:lnTo>
                    <a:pt x="32" y="74"/>
                  </a:lnTo>
                  <a:lnTo>
                    <a:pt x="36" y="74"/>
                  </a:lnTo>
                  <a:lnTo>
                    <a:pt x="39" y="73"/>
                  </a:lnTo>
                  <a:lnTo>
                    <a:pt x="42" y="70"/>
                  </a:lnTo>
                  <a:lnTo>
                    <a:pt x="46" y="61"/>
                  </a:lnTo>
                  <a:lnTo>
                    <a:pt x="51" y="46"/>
                  </a:lnTo>
                  <a:lnTo>
                    <a:pt x="55" y="30"/>
                  </a:lnTo>
                  <a:lnTo>
                    <a:pt x="58" y="20"/>
                  </a:lnTo>
                  <a:lnTo>
                    <a:pt x="62" y="14"/>
                  </a:lnTo>
                  <a:lnTo>
                    <a:pt x="67" y="8"/>
                  </a:lnTo>
                  <a:lnTo>
                    <a:pt x="71" y="5"/>
                  </a:lnTo>
                  <a:lnTo>
                    <a:pt x="75" y="3"/>
                  </a:lnTo>
                  <a:lnTo>
                    <a:pt x="81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100" y="3"/>
                  </a:lnTo>
                  <a:lnTo>
                    <a:pt x="106" y="5"/>
                  </a:lnTo>
                  <a:lnTo>
                    <a:pt x="110" y="10"/>
                  </a:lnTo>
                  <a:lnTo>
                    <a:pt x="114" y="14"/>
                  </a:lnTo>
                  <a:lnTo>
                    <a:pt x="119" y="21"/>
                  </a:lnTo>
                  <a:lnTo>
                    <a:pt x="121" y="28"/>
                  </a:lnTo>
                  <a:lnTo>
                    <a:pt x="123" y="36"/>
                  </a:lnTo>
                  <a:lnTo>
                    <a:pt x="123" y="44"/>
                  </a:lnTo>
                  <a:lnTo>
                    <a:pt x="121" y="59"/>
                  </a:lnTo>
                  <a:lnTo>
                    <a:pt x="119" y="70"/>
                  </a:lnTo>
                  <a:lnTo>
                    <a:pt x="114" y="77"/>
                  </a:lnTo>
                  <a:lnTo>
                    <a:pt x="110" y="83"/>
                  </a:lnTo>
                  <a:lnTo>
                    <a:pt x="104" y="87"/>
                  </a:lnTo>
                  <a:lnTo>
                    <a:pt x="98" y="92"/>
                  </a:lnTo>
                  <a:lnTo>
                    <a:pt x="91" y="93"/>
                  </a:lnTo>
                  <a:lnTo>
                    <a:pt x="82" y="9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4" name="Freeform 70"/>
            <p:cNvSpPr>
              <a:spLocks/>
            </p:cNvSpPr>
            <p:nvPr/>
          </p:nvSpPr>
          <p:spPr bwMode="auto">
            <a:xfrm>
              <a:off x="1694939" y="5203201"/>
              <a:ext cx="62927" cy="53921"/>
            </a:xfrm>
            <a:custGeom>
              <a:avLst/>
              <a:gdLst>
                <a:gd name="T0" fmla="*/ 56 w 89"/>
                <a:gd name="T1" fmla="*/ 14 h 74"/>
                <a:gd name="T2" fmla="*/ 57 w 89"/>
                <a:gd name="T3" fmla="*/ 0 h 74"/>
                <a:gd name="T4" fmla="*/ 70 w 89"/>
                <a:gd name="T5" fmla="*/ 4 h 74"/>
                <a:gd name="T6" fmla="*/ 80 w 89"/>
                <a:gd name="T7" fmla="*/ 11 h 74"/>
                <a:gd name="T8" fmla="*/ 87 w 89"/>
                <a:gd name="T9" fmla="*/ 21 h 74"/>
                <a:gd name="T10" fmla="*/ 89 w 89"/>
                <a:gd name="T11" fmla="*/ 34 h 74"/>
                <a:gd name="T12" fmla="*/ 86 w 89"/>
                <a:gd name="T13" fmla="*/ 50 h 74"/>
                <a:gd name="T14" fmla="*/ 77 w 89"/>
                <a:gd name="T15" fmla="*/ 63 h 74"/>
                <a:gd name="T16" fmla="*/ 63 w 89"/>
                <a:gd name="T17" fmla="*/ 71 h 74"/>
                <a:gd name="T18" fmla="*/ 44 w 89"/>
                <a:gd name="T19" fmla="*/ 74 h 74"/>
                <a:gd name="T20" fmla="*/ 31 w 89"/>
                <a:gd name="T21" fmla="*/ 73 h 74"/>
                <a:gd name="T22" fmla="*/ 20 w 89"/>
                <a:gd name="T23" fmla="*/ 69 h 74"/>
                <a:gd name="T24" fmla="*/ 14 w 89"/>
                <a:gd name="T25" fmla="*/ 66 h 74"/>
                <a:gd name="T26" fmla="*/ 8 w 89"/>
                <a:gd name="T27" fmla="*/ 61 h 74"/>
                <a:gd name="T28" fmla="*/ 4 w 89"/>
                <a:gd name="T29" fmla="*/ 56 h 74"/>
                <a:gd name="T30" fmla="*/ 1 w 89"/>
                <a:gd name="T31" fmla="*/ 48 h 74"/>
                <a:gd name="T32" fmla="*/ 0 w 89"/>
                <a:gd name="T33" fmla="*/ 41 h 74"/>
                <a:gd name="T34" fmla="*/ 0 w 89"/>
                <a:gd name="T35" fmla="*/ 34 h 74"/>
                <a:gd name="T36" fmla="*/ 1 w 89"/>
                <a:gd name="T37" fmla="*/ 23 h 74"/>
                <a:gd name="T38" fmla="*/ 7 w 89"/>
                <a:gd name="T39" fmla="*/ 11 h 74"/>
                <a:gd name="T40" fmla="*/ 11 w 89"/>
                <a:gd name="T41" fmla="*/ 7 h 74"/>
                <a:gd name="T42" fmla="*/ 18 w 89"/>
                <a:gd name="T43" fmla="*/ 2 h 74"/>
                <a:gd name="T44" fmla="*/ 27 w 89"/>
                <a:gd name="T45" fmla="*/ 1 h 74"/>
                <a:gd name="T46" fmla="*/ 28 w 89"/>
                <a:gd name="T47" fmla="*/ 14 h 74"/>
                <a:gd name="T48" fmla="*/ 23 w 89"/>
                <a:gd name="T49" fmla="*/ 17 h 74"/>
                <a:gd name="T50" fmla="*/ 18 w 89"/>
                <a:gd name="T51" fmla="*/ 18 h 74"/>
                <a:gd name="T52" fmla="*/ 15 w 89"/>
                <a:gd name="T53" fmla="*/ 21 h 74"/>
                <a:gd name="T54" fmla="*/ 12 w 89"/>
                <a:gd name="T55" fmla="*/ 25 h 74"/>
                <a:gd name="T56" fmla="*/ 11 w 89"/>
                <a:gd name="T57" fmla="*/ 30 h 74"/>
                <a:gd name="T58" fmla="*/ 11 w 89"/>
                <a:gd name="T59" fmla="*/ 34 h 74"/>
                <a:gd name="T60" fmla="*/ 12 w 89"/>
                <a:gd name="T61" fmla="*/ 41 h 74"/>
                <a:gd name="T62" fmla="*/ 15 w 89"/>
                <a:gd name="T63" fmla="*/ 47 h 74"/>
                <a:gd name="T64" fmla="*/ 20 w 89"/>
                <a:gd name="T65" fmla="*/ 51 h 74"/>
                <a:gd name="T66" fmla="*/ 30 w 89"/>
                <a:gd name="T67" fmla="*/ 57 h 74"/>
                <a:gd name="T68" fmla="*/ 44 w 89"/>
                <a:gd name="T69" fmla="*/ 59 h 74"/>
                <a:gd name="T70" fmla="*/ 59 w 89"/>
                <a:gd name="T71" fmla="*/ 57 h 74"/>
                <a:gd name="T72" fmla="*/ 69 w 89"/>
                <a:gd name="T73" fmla="*/ 53 h 74"/>
                <a:gd name="T74" fmla="*/ 73 w 89"/>
                <a:gd name="T75" fmla="*/ 47 h 74"/>
                <a:gd name="T76" fmla="*/ 76 w 89"/>
                <a:gd name="T77" fmla="*/ 41 h 74"/>
                <a:gd name="T78" fmla="*/ 77 w 89"/>
                <a:gd name="T79" fmla="*/ 36 h 74"/>
                <a:gd name="T80" fmla="*/ 76 w 89"/>
                <a:gd name="T81" fmla="*/ 30 h 74"/>
                <a:gd name="T82" fmla="*/ 74 w 89"/>
                <a:gd name="T83" fmla="*/ 25 h 74"/>
                <a:gd name="T84" fmla="*/ 72 w 89"/>
                <a:gd name="T85" fmla="*/ 21 h 74"/>
                <a:gd name="T86" fmla="*/ 67 w 89"/>
                <a:gd name="T87" fmla="*/ 17 h 74"/>
                <a:gd name="T88" fmla="*/ 63 w 89"/>
                <a:gd name="T89" fmla="*/ 15 h 74"/>
                <a:gd name="T90" fmla="*/ 56 w 89"/>
                <a:gd name="T91" fmla="*/ 1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9" h="74">
                  <a:moveTo>
                    <a:pt x="56" y="14"/>
                  </a:moveTo>
                  <a:lnTo>
                    <a:pt x="57" y="0"/>
                  </a:lnTo>
                  <a:lnTo>
                    <a:pt x="70" y="4"/>
                  </a:lnTo>
                  <a:lnTo>
                    <a:pt x="80" y="11"/>
                  </a:lnTo>
                  <a:lnTo>
                    <a:pt x="87" y="21"/>
                  </a:lnTo>
                  <a:lnTo>
                    <a:pt x="89" y="34"/>
                  </a:lnTo>
                  <a:lnTo>
                    <a:pt x="86" y="50"/>
                  </a:lnTo>
                  <a:lnTo>
                    <a:pt x="77" y="63"/>
                  </a:lnTo>
                  <a:lnTo>
                    <a:pt x="63" y="71"/>
                  </a:lnTo>
                  <a:lnTo>
                    <a:pt x="44" y="74"/>
                  </a:lnTo>
                  <a:lnTo>
                    <a:pt x="31" y="73"/>
                  </a:lnTo>
                  <a:lnTo>
                    <a:pt x="20" y="69"/>
                  </a:lnTo>
                  <a:lnTo>
                    <a:pt x="14" y="66"/>
                  </a:lnTo>
                  <a:lnTo>
                    <a:pt x="8" y="61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1" y="23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8" y="2"/>
                  </a:lnTo>
                  <a:lnTo>
                    <a:pt x="27" y="1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8" y="18"/>
                  </a:lnTo>
                  <a:lnTo>
                    <a:pt x="15" y="21"/>
                  </a:lnTo>
                  <a:lnTo>
                    <a:pt x="12" y="25"/>
                  </a:lnTo>
                  <a:lnTo>
                    <a:pt x="11" y="30"/>
                  </a:lnTo>
                  <a:lnTo>
                    <a:pt x="11" y="34"/>
                  </a:lnTo>
                  <a:lnTo>
                    <a:pt x="12" y="41"/>
                  </a:lnTo>
                  <a:lnTo>
                    <a:pt x="15" y="47"/>
                  </a:lnTo>
                  <a:lnTo>
                    <a:pt x="20" y="51"/>
                  </a:lnTo>
                  <a:lnTo>
                    <a:pt x="30" y="57"/>
                  </a:lnTo>
                  <a:lnTo>
                    <a:pt x="44" y="59"/>
                  </a:lnTo>
                  <a:lnTo>
                    <a:pt x="59" y="57"/>
                  </a:lnTo>
                  <a:lnTo>
                    <a:pt x="69" y="53"/>
                  </a:lnTo>
                  <a:lnTo>
                    <a:pt x="73" y="47"/>
                  </a:lnTo>
                  <a:lnTo>
                    <a:pt x="76" y="41"/>
                  </a:lnTo>
                  <a:lnTo>
                    <a:pt x="77" y="36"/>
                  </a:lnTo>
                  <a:lnTo>
                    <a:pt x="76" y="30"/>
                  </a:lnTo>
                  <a:lnTo>
                    <a:pt x="74" y="25"/>
                  </a:lnTo>
                  <a:lnTo>
                    <a:pt x="72" y="21"/>
                  </a:lnTo>
                  <a:lnTo>
                    <a:pt x="67" y="17"/>
                  </a:lnTo>
                  <a:lnTo>
                    <a:pt x="63" y="15"/>
                  </a:lnTo>
                  <a:lnTo>
                    <a:pt x="56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5" name="Freeform 71"/>
            <p:cNvSpPr>
              <a:spLocks/>
            </p:cNvSpPr>
            <p:nvPr/>
          </p:nvSpPr>
          <p:spPr bwMode="auto">
            <a:xfrm>
              <a:off x="1694939" y="5112386"/>
              <a:ext cx="61529" cy="82301"/>
            </a:xfrm>
            <a:custGeom>
              <a:avLst/>
              <a:gdLst>
                <a:gd name="T0" fmla="*/ 87 w 87"/>
                <a:gd name="T1" fmla="*/ 117 h 117"/>
                <a:gd name="T2" fmla="*/ 1 w 87"/>
                <a:gd name="T3" fmla="*/ 117 h 117"/>
                <a:gd name="T4" fmla="*/ 1 w 87"/>
                <a:gd name="T5" fmla="*/ 104 h 117"/>
                <a:gd name="T6" fmla="*/ 12 w 87"/>
                <a:gd name="T7" fmla="*/ 104 h 117"/>
                <a:gd name="T8" fmla="*/ 10 w 87"/>
                <a:gd name="T9" fmla="*/ 101 h 117"/>
                <a:gd name="T10" fmla="*/ 5 w 87"/>
                <a:gd name="T11" fmla="*/ 97 h 117"/>
                <a:gd name="T12" fmla="*/ 2 w 87"/>
                <a:gd name="T13" fmla="*/ 92 h 117"/>
                <a:gd name="T14" fmla="*/ 1 w 87"/>
                <a:gd name="T15" fmla="*/ 88 h 117"/>
                <a:gd name="T16" fmla="*/ 0 w 87"/>
                <a:gd name="T17" fmla="*/ 84 h 117"/>
                <a:gd name="T18" fmla="*/ 0 w 87"/>
                <a:gd name="T19" fmla="*/ 78 h 117"/>
                <a:gd name="T20" fmla="*/ 0 w 87"/>
                <a:gd name="T21" fmla="*/ 72 h 117"/>
                <a:gd name="T22" fmla="*/ 1 w 87"/>
                <a:gd name="T23" fmla="*/ 66 h 117"/>
                <a:gd name="T24" fmla="*/ 4 w 87"/>
                <a:gd name="T25" fmla="*/ 62 h 117"/>
                <a:gd name="T26" fmla="*/ 7 w 87"/>
                <a:gd name="T27" fmla="*/ 58 h 117"/>
                <a:gd name="T28" fmla="*/ 10 w 87"/>
                <a:gd name="T29" fmla="*/ 55 h 117"/>
                <a:gd name="T30" fmla="*/ 14 w 87"/>
                <a:gd name="T31" fmla="*/ 53 h 117"/>
                <a:gd name="T32" fmla="*/ 2 w 87"/>
                <a:gd name="T33" fmla="*/ 42 h 117"/>
                <a:gd name="T34" fmla="*/ 0 w 87"/>
                <a:gd name="T35" fmla="*/ 28 h 117"/>
                <a:gd name="T36" fmla="*/ 0 w 87"/>
                <a:gd name="T37" fmla="*/ 20 h 117"/>
                <a:gd name="T38" fmla="*/ 1 w 87"/>
                <a:gd name="T39" fmla="*/ 16 h 117"/>
                <a:gd name="T40" fmla="*/ 2 w 87"/>
                <a:gd name="T41" fmla="*/ 10 h 117"/>
                <a:gd name="T42" fmla="*/ 7 w 87"/>
                <a:gd name="T43" fmla="*/ 7 h 117"/>
                <a:gd name="T44" fmla="*/ 10 w 87"/>
                <a:gd name="T45" fmla="*/ 5 h 117"/>
                <a:gd name="T46" fmla="*/ 15 w 87"/>
                <a:gd name="T47" fmla="*/ 2 h 117"/>
                <a:gd name="T48" fmla="*/ 21 w 87"/>
                <a:gd name="T49" fmla="*/ 0 h 117"/>
                <a:gd name="T50" fmla="*/ 28 w 87"/>
                <a:gd name="T51" fmla="*/ 0 h 117"/>
                <a:gd name="T52" fmla="*/ 87 w 87"/>
                <a:gd name="T53" fmla="*/ 0 h 117"/>
                <a:gd name="T54" fmla="*/ 87 w 87"/>
                <a:gd name="T55" fmla="*/ 15 h 117"/>
                <a:gd name="T56" fmla="*/ 33 w 87"/>
                <a:gd name="T57" fmla="*/ 15 h 117"/>
                <a:gd name="T58" fmla="*/ 27 w 87"/>
                <a:gd name="T59" fmla="*/ 15 h 117"/>
                <a:gd name="T60" fmla="*/ 24 w 87"/>
                <a:gd name="T61" fmla="*/ 16 h 117"/>
                <a:gd name="T62" fmla="*/ 20 w 87"/>
                <a:gd name="T63" fmla="*/ 16 h 117"/>
                <a:gd name="T64" fmla="*/ 17 w 87"/>
                <a:gd name="T65" fmla="*/ 18 h 117"/>
                <a:gd name="T66" fmla="*/ 14 w 87"/>
                <a:gd name="T67" fmla="*/ 22 h 117"/>
                <a:gd name="T68" fmla="*/ 12 w 87"/>
                <a:gd name="T69" fmla="*/ 25 h 117"/>
                <a:gd name="T70" fmla="*/ 12 w 87"/>
                <a:gd name="T71" fmla="*/ 30 h 117"/>
                <a:gd name="T72" fmla="*/ 12 w 87"/>
                <a:gd name="T73" fmla="*/ 36 h 117"/>
                <a:gd name="T74" fmla="*/ 14 w 87"/>
                <a:gd name="T75" fmla="*/ 41 h 117"/>
                <a:gd name="T76" fmla="*/ 18 w 87"/>
                <a:gd name="T77" fmla="*/ 45 h 117"/>
                <a:gd name="T78" fmla="*/ 21 w 87"/>
                <a:gd name="T79" fmla="*/ 48 h 117"/>
                <a:gd name="T80" fmla="*/ 25 w 87"/>
                <a:gd name="T81" fmla="*/ 49 h 117"/>
                <a:gd name="T82" fmla="*/ 31 w 87"/>
                <a:gd name="T83" fmla="*/ 51 h 117"/>
                <a:gd name="T84" fmla="*/ 37 w 87"/>
                <a:gd name="T85" fmla="*/ 51 h 117"/>
                <a:gd name="T86" fmla="*/ 87 w 87"/>
                <a:gd name="T87" fmla="*/ 51 h 117"/>
                <a:gd name="T88" fmla="*/ 87 w 87"/>
                <a:gd name="T89" fmla="*/ 65 h 117"/>
                <a:gd name="T90" fmla="*/ 31 w 87"/>
                <a:gd name="T91" fmla="*/ 65 h 117"/>
                <a:gd name="T92" fmla="*/ 25 w 87"/>
                <a:gd name="T93" fmla="*/ 66 h 117"/>
                <a:gd name="T94" fmla="*/ 21 w 87"/>
                <a:gd name="T95" fmla="*/ 68 h 117"/>
                <a:gd name="T96" fmla="*/ 17 w 87"/>
                <a:gd name="T97" fmla="*/ 69 h 117"/>
                <a:gd name="T98" fmla="*/ 14 w 87"/>
                <a:gd name="T99" fmla="*/ 72 h 117"/>
                <a:gd name="T100" fmla="*/ 12 w 87"/>
                <a:gd name="T101" fmla="*/ 76 h 117"/>
                <a:gd name="T102" fmla="*/ 12 w 87"/>
                <a:gd name="T103" fmla="*/ 81 h 117"/>
                <a:gd name="T104" fmla="*/ 12 w 87"/>
                <a:gd name="T105" fmla="*/ 87 h 117"/>
                <a:gd name="T106" fmla="*/ 15 w 87"/>
                <a:gd name="T107" fmla="*/ 92 h 117"/>
                <a:gd name="T108" fmla="*/ 17 w 87"/>
                <a:gd name="T109" fmla="*/ 95 h 117"/>
                <a:gd name="T110" fmla="*/ 21 w 87"/>
                <a:gd name="T111" fmla="*/ 98 h 117"/>
                <a:gd name="T112" fmla="*/ 24 w 87"/>
                <a:gd name="T113" fmla="*/ 99 h 117"/>
                <a:gd name="T114" fmla="*/ 30 w 87"/>
                <a:gd name="T115" fmla="*/ 101 h 117"/>
                <a:gd name="T116" fmla="*/ 36 w 87"/>
                <a:gd name="T117" fmla="*/ 102 h 117"/>
                <a:gd name="T118" fmla="*/ 43 w 87"/>
                <a:gd name="T119" fmla="*/ 102 h 117"/>
                <a:gd name="T120" fmla="*/ 87 w 87"/>
                <a:gd name="T121" fmla="*/ 102 h 117"/>
                <a:gd name="T122" fmla="*/ 87 w 87"/>
                <a:gd name="T12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7" h="117">
                  <a:moveTo>
                    <a:pt x="87" y="117"/>
                  </a:moveTo>
                  <a:lnTo>
                    <a:pt x="1" y="117"/>
                  </a:lnTo>
                  <a:lnTo>
                    <a:pt x="1" y="104"/>
                  </a:lnTo>
                  <a:lnTo>
                    <a:pt x="12" y="104"/>
                  </a:lnTo>
                  <a:lnTo>
                    <a:pt x="10" y="101"/>
                  </a:lnTo>
                  <a:lnTo>
                    <a:pt x="5" y="97"/>
                  </a:lnTo>
                  <a:lnTo>
                    <a:pt x="2" y="92"/>
                  </a:lnTo>
                  <a:lnTo>
                    <a:pt x="1" y="8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" y="66"/>
                  </a:lnTo>
                  <a:lnTo>
                    <a:pt x="4" y="62"/>
                  </a:lnTo>
                  <a:lnTo>
                    <a:pt x="7" y="58"/>
                  </a:lnTo>
                  <a:lnTo>
                    <a:pt x="10" y="55"/>
                  </a:lnTo>
                  <a:lnTo>
                    <a:pt x="14" y="53"/>
                  </a:lnTo>
                  <a:lnTo>
                    <a:pt x="2" y="42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1" y="16"/>
                  </a:lnTo>
                  <a:lnTo>
                    <a:pt x="2" y="10"/>
                  </a:lnTo>
                  <a:lnTo>
                    <a:pt x="7" y="7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87" y="0"/>
                  </a:lnTo>
                  <a:lnTo>
                    <a:pt x="87" y="15"/>
                  </a:lnTo>
                  <a:lnTo>
                    <a:pt x="33" y="15"/>
                  </a:lnTo>
                  <a:lnTo>
                    <a:pt x="27" y="15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4" y="41"/>
                  </a:lnTo>
                  <a:lnTo>
                    <a:pt x="18" y="45"/>
                  </a:lnTo>
                  <a:lnTo>
                    <a:pt x="21" y="48"/>
                  </a:lnTo>
                  <a:lnTo>
                    <a:pt x="25" y="49"/>
                  </a:lnTo>
                  <a:lnTo>
                    <a:pt x="31" y="51"/>
                  </a:lnTo>
                  <a:lnTo>
                    <a:pt x="37" y="51"/>
                  </a:lnTo>
                  <a:lnTo>
                    <a:pt x="87" y="51"/>
                  </a:lnTo>
                  <a:lnTo>
                    <a:pt x="87" y="65"/>
                  </a:lnTo>
                  <a:lnTo>
                    <a:pt x="31" y="65"/>
                  </a:lnTo>
                  <a:lnTo>
                    <a:pt x="25" y="66"/>
                  </a:lnTo>
                  <a:lnTo>
                    <a:pt x="21" y="68"/>
                  </a:lnTo>
                  <a:lnTo>
                    <a:pt x="17" y="69"/>
                  </a:lnTo>
                  <a:lnTo>
                    <a:pt x="14" y="72"/>
                  </a:lnTo>
                  <a:lnTo>
                    <a:pt x="12" y="76"/>
                  </a:lnTo>
                  <a:lnTo>
                    <a:pt x="12" y="81"/>
                  </a:lnTo>
                  <a:lnTo>
                    <a:pt x="12" y="87"/>
                  </a:lnTo>
                  <a:lnTo>
                    <a:pt x="15" y="92"/>
                  </a:lnTo>
                  <a:lnTo>
                    <a:pt x="17" y="95"/>
                  </a:lnTo>
                  <a:lnTo>
                    <a:pt x="21" y="98"/>
                  </a:lnTo>
                  <a:lnTo>
                    <a:pt x="24" y="99"/>
                  </a:lnTo>
                  <a:lnTo>
                    <a:pt x="30" y="101"/>
                  </a:lnTo>
                  <a:lnTo>
                    <a:pt x="36" y="102"/>
                  </a:lnTo>
                  <a:lnTo>
                    <a:pt x="43" y="102"/>
                  </a:lnTo>
                  <a:lnTo>
                    <a:pt x="87" y="102"/>
                  </a:lnTo>
                  <a:lnTo>
                    <a:pt x="87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6" name="Freeform 72"/>
            <p:cNvSpPr>
              <a:spLocks noEditPoints="1"/>
            </p:cNvSpPr>
            <p:nvPr/>
          </p:nvSpPr>
          <p:spPr bwMode="auto">
            <a:xfrm>
              <a:off x="1704727" y="5438751"/>
              <a:ext cx="53138" cy="63855"/>
            </a:xfrm>
            <a:custGeom>
              <a:avLst/>
              <a:gdLst>
                <a:gd name="T0" fmla="*/ 13 w 77"/>
                <a:gd name="T1" fmla="*/ 0 h 91"/>
                <a:gd name="T2" fmla="*/ 13 w 77"/>
                <a:gd name="T3" fmla="*/ 36 h 91"/>
                <a:gd name="T4" fmla="*/ 18 w 77"/>
                <a:gd name="T5" fmla="*/ 29 h 91"/>
                <a:gd name="T6" fmla="*/ 24 w 77"/>
                <a:gd name="T7" fmla="*/ 23 h 91"/>
                <a:gd name="T8" fmla="*/ 28 w 77"/>
                <a:gd name="T9" fmla="*/ 18 h 91"/>
                <a:gd name="T10" fmla="*/ 34 w 77"/>
                <a:gd name="T11" fmla="*/ 15 h 91"/>
                <a:gd name="T12" fmla="*/ 41 w 77"/>
                <a:gd name="T13" fmla="*/ 13 h 91"/>
                <a:gd name="T14" fmla="*/ 47 w 77"/>
                <a:gd name="T15" fmla="*/ 12 h 91"/>
                <a:gd name="T16" fmla="*/ 54 w 77"/>
                <a:gd name="T17" fmla="*/ 13 h 91"/>
                <a:gd name="T18" fmla="*/ 60 w 77"/>
                <a:gd name="T19" fmla="*/ 15 h 91"/>
                <a:gd name="T20" fmla="*/ 64 w 77"/>
                <a:gd name="T21" fmla="*/ 18 h 91"/>
                <a:gd name="T22" fmla="*/ 68 w 77"/>
                <a:gd name="T23" fmla="*/ 22 h 91"/>
                <a:gd name="T24" fmla="*/ 75 w 77"/>
                <a:gd name="T25" fmla="*/ 34 h 91"/>
                <a:gd name="T26" fmla="*/ 77 w 77"/>
                <a:gd name="T27" fmla="*/ 49 h 91"/>
                <a:gd name="T28" fmla="*/ 74 w 77"/>
                <a:gd name="T29" fmla="*/ 65 h 91"/>
                <a:gd name="T30" fmla="*/ 65 w 77"/>
                <a:gd name="T31" fmla="*/ 78 h 91"/>
                <a:gd name="T32" fmla="*/ 52 w 77"/>
                <a:gd name="T33" fmla="*/ 88 h 91"/>
                <a:gd name="T34" fmla="*/ 36 w 77"/>
                <a:gd name="T35" fmla="*/ 91 h 91"/>
                <a:gd name="T36" fmla="*/ 29 w 77"/>
                <a:gd name="T37" fmla="*/ 90 h 91"/>
                <a:gd name="T38" fmla="*/ 24 w 77"/>
                <a:gd name="T39" fmla="*/ 88 h 91"/>
                <a:gd name="T40" fmla="*/ 18 w 77"/>
                <a:gd name="T41" fmla="*/ 85 h 91"/>
                <a:gd name="T42" fmla="*/ 12 w 77"/>
                <a:gd name="T43" fmla="*/ 82 h 91"/>
                <a:gd name="T44" fmla="*/ 9 w 77"/>
                <a:gd name="T45" fmla="*/ 78 h 91"/>
                <a:gd name="T46" fmla="*/ 5 w 77"/>
                <a:gd name="T47" fmla="*/ 72 h 91"/>
                <a:gd name="T48" fmla="*/ 2 w 77"/>
                <a:gd name="T49" fmla="*/ 64 h 91"/>
                <a:gd name="T50" fmla="*/ 0 w 77"/>
                <a:gd name="T51" fmla="*/ 49 h 91"/>
                <a:gd name="T52" fmla="*/ 0 w 77"/>
                <a:gd name="T53" fmla="*/ 0 h 91"/>
                <a:gd name="T54" fmla="*/ 13 w 77"/>
                <a:gd name="T55" fmla="*/ 0 h 91"/>
                <a:gd name="T56" fmla="*/ 13 w 77"/>
                <a:gd name="T57" fmla="*/ 44 h 91"/>
                <a:gd name="T58" fmla="*/ 13 w 77"/>
                <a:gd name="T59" fmla="*/ 46 h 91"/>
                <a:gd name="T60" fmla="*/ 13 w 77"/>
                <a:gd name="T61" fmla="*/ 48 h 91"/>
                <a:gd name="T62" fmla="*/ 13 w 77"/>
                <a:gd name="T63" fmla="*/ 55 h 91"/>
                <a:gd name="T64" fmla="*/ 15 w 77"/>
                <a:gd name="T65" fmla="*/ 61 h 91"/>
                <a:gd name="T66" fmla="*/ 16 w 77"/>
                <a:gd name="T67" fmla="*/ 65 h 91"/>
                <a:gd name="T68" fmla="*/ 19 w 77"/>
                <a:gd name="T69" fmla="*/ 69 h 91"/>
                <a:gd name="T70" fmla="*/ 25 w 77"/>
                <a:gd name="T71" fmla="*/ 74 h 91"/>
                <a:gd name="T72" fmla="*/ 31 w 77"/>
                <a:gd name="T73" fmla="*/ 75 h 91"/>
                <a:gd name="T74" fmla="*/ 38 w 77"/>
                <a:gd name="T75" fmla="*/ 77 h 91"/>
                <a:gd name="T76" fmla="*/ 52 w 77"/>
                <a:gd name="T77" fmla="*/ 75 h 91"/>
                <a:gd name="T78" fmla="*/ 62 w 77"/>
                <a:gd name="T79" fmla="*/ 68 h 91"/>
                <a:gd name="T80" fmla="*/ 68 w 77"/>
                <a:gd name="T81" fmla="*/ 62 h 91"/>
                <a:gd name="T82" fmla="*/ 71 w 77"/>
                <a:gd name="T83" fmla="*/ 55 h 91"/>
                <a:gd name="T84" fmla="*/ 73 w 77"/>
                <a:gd name="T85" fmla="*/ 48 h 91"/>
                <a:gd name="T86" fmla="*/ 71 w 77"/>
                <a:gd name="T87" fmla="*/ 42 h 91"/>
                <a:gd name="T88" fmla="*/ 70 w 77"/>
                <a:gd name="T89" fmla="*/ 38 h 91"/>
                <a:gd name="T90" fmla="*/ 65 w 77"/>
                <a:gd name="T91" fmla="*/ 32 h 91"/>
                <a:gd name="T92" fmla="*/ 60 w 77"/>
                <a:gd name="T93" fmla="*/ 29 h 91"/>
                <a:gd name="T94" fmla="*/ 54 w 77"/>
                <a:gd name="T95" fmla="*/ 28 h 91"/>
                <a:gd name="T96" fmla="*/ 45 w 77"/>
                <a:gd name="T97" fmla="*/ 26 h 91"/>
                <a:gd name="T98" fmla="*/ 28 w 77"/>
                <a:gd name="T99" fmla="*/ 31 h 91"/>
                <a:gd name="T100" fmla="*/ 13 w 77"/>
                <a:gd name="T101" fmla="*/ 4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" h="91">
                  <a:moveTo>
                    <a:pt x="13" y="0"/>
                  </a:moveTo>
                  <a:lnTo>
                    <a:pt x="13" y="36"/>
                  </a:lnTo>
                  <a:lnTo>
                    <a:pt x="18" y="29"/>
                  </a:lnTo>
                  <a:lnTo>
                    <a:pt x="24" y="23"/>
                  </a:lnTo>
                  <a:lnTo>
                    <a:pt x="28" y="18"/>
                  </a:lnTo>
                  <a:lnTo>
                    <a:pt x="34" y="15"/>
                  </a:lnTo>
                  <a:lnTo>
                    <a:pt x="41" y="13"/>
                  </a:lnTo>
                  <a:lnTo>
                    <a:pt x="47" y="12"/>
                  </a:lnTo>
                  <a:lnTo>
                    <a:pt x="54" y="13"/>
                  </a:lnTo>
                  <a:lnTo>
                    <a:pt x="60" y="15"/>
                  </a:lnTo>
                  <a:lnTo>
                    <a:pt x="64" y="18"/>
                  </a:lnTo>
                  <a:lnTo>
                    <a:pt x="68" y="22"/>
                  </a:lnTo>
                  <a:lnTo>
                    <a:pt x="75" y="34"/>
                  </a:lnTo>
                  <a:lnTo>
                    <a:pt x="77" y="49"/>
                  </a:lnTo>
                  <a:lnTo>
                    <a:pt x="74" y="65"/>
                  </a:lnTo>
                  <a:lnTo>
                    <a:pt x="65" y="78"/>
                  </a:lnTo>
                  <a:lnTo>
                    <a:pt x="52" y="88"/>
                  </a:lnTo>
                  <a:lnTo>
                    <a:pt x="36" y="91"/>
                  </a:lnTo>
                  <a:lnTo>
                    <a:pt x="29" y="90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12" y="82"/>
                  </a:lnTo>
                  <a:lnTo>
                    <a:pt x="9" y="78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49"/>
                  </a:lnTo>
                  <a:lnTo>
                    <a:pt x="0" y="0"/>
                  </a:lnTo>
                  <a:lnTo>
                    <a:pt x="13" y="0"/>
                  </a:lnTo>
                  <a:close/>
                  <a:moveTo>
                    <a:pt x="13" y="44"/>
                  </a:moveTo>
                  <a:lnTo>
                    <a:pt x="13" y="46"/>
                  </a:lnTo>
                  <a:lnTo>
                    <a:pt x="13" y="48"/>
                  </a:lnTo>
                  <a:lnTo>
                    <a:pt x="13" y="55"/>
                  </a:lnTo>
                  <a:lnTo>
                    <a:pt x="15" y="61"/>
                  </a:lnTo>
                  <a:lnTo>
                    <a:pt x="16" y="65"/>
                  </a:lnTo>
                  <a:lnTo>
                    <a:pt x="19" y="69"/>
                  </a:lnTo>
                  <a:lnTo>
                    <a:pt x="25" y="74"/>
                  </a:lnTo>
                  <a:lnTo>
                    <a:pt x="31" y="75"/>
                  </a:lnTo>
                  <a:lnTo>
                    <a:pt x="38" y="77"/>
                  </a:lnTo>
                  <a:lnTo>
                    <a:pt x="52" y="75"/>
                  </a:lnTo>
                  <a:lnTo>
                    <a:pt x="62" y="68"/>
                  </a:lnTo>
                  <a:lnTo>
                    <a:pt x="68" y="62"/>
                  </a:lnTo>
                  <a:lnTo>
                    <a:pt x="71" y="55"/>
                  </a:lnTo>
                  <a:lnTo>
                    <a:pt x="73" y="48"/>
                  </a:lnTo>
                  <a:lnTo>
                    <a:pt x="71" y="42"/>
                  </a:lnTo>
                  <a:lnTo>
                    <a:pt x="70" y="38"/>
                  </a:lnTo>
                  <a:lnTo>
                    <a:pt x="65" y="32"/>
                  </a:lnTo>
                  <a:lnTo>
                    <a:pt x="60" y="29"/>
                  </a:lnTo>
                  <a:lnTo>
                    <a:pt x="54" y="28"/>
                  </a:lnTo>
                  <a:lnTo>
                    <a:pt x="45" y="26"/>
                  </a:lnTo>
                  <a:lnTo>
                    <a:pt x="28" y="31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7" name="Rectangle 73"/>
            <p:cNvSpPr>
              <a:spLocks noChangeArrowheads="1"/>
            </p:cNvSpPr>
            <p:nvPr/>
          </p:nvSpPr>
          <p:spPr bwMode="auto">
            <a:xfrm>
              <a:off x="1680955" y="5086845"/>
              <a:ext cx="5594" cy="1561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8" name="Freeform 74"/>
            <p:cNvSpPr>
              <a:spLocks/>
            </p:cNvSpPr>
            <p:nvPr/>
          </p:nvSpPr>
          <p:spPr bwMode="auto">
            <a:xfrm>
              <a:off x="1657182" y="5062722"/>
              <a:ext cx="40553" cy="15610"/>
            </a:xfrm>
            <a:custGeom>
              <a:avLst/>
              <a:gdLst>
                <a:gd name="T0" fmla="*/ 59 w 59"/>
                <a:gd name="T1" fmla="*/ 0 h 22"/>
                <a:gd name="T2" fmla="*/ 59 w 59"/>
                <a:gd name="T3" fmla="*/ 8 h 22"/>
                <a:gd name="T4" fmla="*/ 13 w 59"/>
                <a:gd name="T5" fmla="*/ 8 h 22"/>
                <a:gd name="T6" fmla="*/ 16 w 59"/>
                <a:gd name="T7" fmla="*/ 10 h 22"/>
                <a:gd name="T8" fmla="*/ 17 w 59"/>
                <a:gd name="T9" fmla="*/ 15 h 22"/>
                <a:gd name="T10" fmla="*/ 20 w 59"/>
                <a:gd name="T11" fmla="*/ 19 h 22"/>
                <a:gd name="T12" fmla="*/ 21 w 59"/>
                <a:gd name="T13" fmla="*/ 22 h 22"/>
                <a:gd name="T14" fmla="*/ 14 w 59"/>
                <a:gd name="T15" fmla="*/ 22 h 22"/>
                <a:gd name="T16" fmla="*/ 11 w 59"/>
                <a:gd name="T17" fmla="*/ 16 h 22"/>
                <a:gd name="T18" fmla="*/ 7 w 59"/>
                <a:gd name="T19" fmla="*/ 12 h 22"/>
                <a:gd name="T20" fmla="*/ 4 w 59"/>
                <a:gd name="T21" fmla="*/ 8 h 22"/>
                <a:gd name="T22" fmla="*/ 0 w 59"/>
                <a:gd name="T23" fmla="*/ 5 h 22"/>
                <a:gd name="T24" fmla="*/ 0 w 59"/>
                <a:gd name="T25" fmla="*/ 0 h 22"/>
                <a:gd name="T26" fmla="*/ 59 w 59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22">
                  <a:moveTo>
                    <a:pt x="59" y="0"/>
                  </a:moveTo>
                  <a:lnTo>
                    <a:pt x="59" y="8"/>
                  </a:lnTo>
                  <a:lnTo>
                    <a:pt x="13" y="8"/>
                  </a:lnTo>
                  <a:lnTo>
                    <a:pt x="16" y="10"/>
                  </a:lnTo>
                  <a:lnTo>
                    <a:pt x="17" y="15"/>
                  </a:lnTo>
                  <a:lnTo>
                    <a:pt x="20" y="19"/>
                  </a:lnTo>
                  <a:lnTo>
                    <a:pt x="21" y="22"/>
                  </a:lnTo>
                  <a:lnTo>
                    <a:pt x="14" y="22"/>
                  </a:lnTo>
                  <a:lnTo>
                    <a:pt x="11" y="16"/>
                  </a:lnTo>
                  <a:lnTo>
                    <a:pt x="7" y="12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6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29" name="Rectangle 75"/>
            <p:cNvSpPr>
              <a:spLocks noChangeArrowheads="1"/>
            </p:cNvSpPr>
            <p:nvPr/>
          </p:nvSpPr>
          <p:spPr bwMode="auto">
            <a:xfrm>
              <a:off x="2058518" y="4255323"/>
              <a:ext cx="2905835" cy="2171037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35" name="Freeform 76"/>
            <p:cNvSpPr>
              <a:spLocks/>
            </p:cNvSpPr>
            <p:nvPr/>
          </p:nvSpPr>
          <p:spPr bwMode="auto">
            <a:xfrm>
              <a:off x="2528374" y="4661151"/>
              <a:ext cx="2374451" cy="1587838"/>
            </a:xfrm>
            <a:custGeom>
              <a:avLst/>
              <a:gdLst>
                <a:gd name="T0" fmla="*/ 3382 w 3397"/>
                <a:gd name="T1" fmla="*/ 2237 h 2237"/>
                <a:gd name="T2" fmla="*/ 3397 w 3397"/>
                <a:gd name="T3" fmla="*/ 2216 h 2237"/>
                <a:gd name="T4" fmla="*/ 353 w 3397"/>
                <a:gd name="T5" fmla="*/ 193 h 2237"/>
                <a:gd name="T6" fmla="*/ 269 w 3397"/>
                <a:gd name="T7" fmla="*/ 138 h 2237"/>
                <a:gd name="T8" fmla="*/ 265 w 3397"/>
                <a:gd name="T9" fmla="*/ 135 h 2237"/>
                <a:gd name="T10" fmla="*/ 180 w 3397"/>
                <a:gd name="T11" fmla="*/ 85 h 2237"/>
                <a:gd name="T12" fmla="*/ 95 w 3397"/>
                <a:gd name="T13" fmla="*/ 39 h 2237"/>
                <a:gd name="T14" fmla="*/ 10 w 3397"/>
                <a:gd name="T15" fmla="*/ 0 h 2237"/>
                <a:gd name="T16" fmla="*/ 0 w 3397"/>
                <a:gd name="T17" fmla="*/ 23 h 2237"/>
                <a:gd name="T18" fmla="*/ 85 w 3397"/>
                <a:gd name="T19" fmla="*/ 64 h 2237"/>
                <a:gd name="T20" fmla="*/ 170 w 3397"/>
                <a:gd name="T21" fmla="*/ 109 h 2237"/>
                <a:gd name="T22" fmla="*/ 255 w 3397"/>
                <a:gd name="T23" fmla="*/ 160 h 2237"/>
                <a:gd name="T24" fmla="*/ 261 w 3397"/>
                <a:gd name="T25" fmla="*/ 147 h 2237"/>
                <a:gd name="T26" fmla="*/ 251 w 3397"/>
                <a:gd name="T27" fmla="*/ 157 h 2237"/>
                <a:gd name="T28" fmla="*/ 255 w 3397"/>
                <a:gd name="T29" fmla="*/ 160 h 2237"/>
                <a:gd name="T30" fmla="*/ 261 w 3397"/>
                <a:gd name="T31" fmla="*/ 147 h 2237"/>
                <a:gd name="T32" fmla="*/ 251 w 3397"/>
                <a:gd name="T33" fmla="*/ 157 h 2237"/>
                <a:gd name="T34" fmla="*/ 338 w 3397"/>
                <a:gd name="T35" fmla="*/ 214 h 2237"/>
                <a:gd name="T36" fmla="*/ 3382 w 3397"/>
                <a:gd name="T37" fmla="*/ 2237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97" h="2237">
                  <a:moveTo>
                    <a:pt x="3382" y="2237"/>
                  </a:moveTo>
                  <a:lnTo>
                    <a:pt x="3397" y="2216"/>
                  </a:lnTo>
                  <a:lnTo>
                    <a:pt x="353" y="193"/>
                  </a:lnTo>
                  <a:lnTo>
                    <a:pt x="269" y="138"/>
                  </a:lnTo>
                  <a:lnTo>
                    <a:pt x="265" y="135"/>
                  </a:lnTo>
                  <a:lnTo>
                    <a:pt x="180" y="85"/>
                  </a:lnTo>
                  <a:lnTo>
                    <a:pt x="95" y="39"/>
                  </a:lnTo>
                  <a:lnTo>
                    <a:pt x="10" y="0"/>
                  </a:lnTo>
                  <a:lnTo>
                    <a:pt x="0" y="23"/>
                  </a:lnTo>
                  <a:lnTo>
                    <a:pt x="85" y="64"/>
                  </a:lnTo>
                  <a:lnTo>
                    <a:pt x="170" y="109"/>
                  </a:lnTo>
                  <a:lnTo>
                    <a:pt x="255" y="160"/>
                  </a:lnTo>
                  <a:lnTo>
                    <a:pt x="261" y="147"/>
                  </a:lnTo>
                  <a:lnTo>
                    <a:pt x="251" y="157"/>
                  </a:lnTo>
                  <a:lnTo>
                    <a:pt x="255" y="160"/>
                  </a:lnTo>
                  <a:lnTo>
                    <a:pt x="261" y="147"/>
                  </a:lnTo>
                  <a:lnTo>
                    <a:pt x="251" y="157"/>
                  </a:lnTo>
                  <a:lnTo>
                    <a:pt x="338" y="214"/>
                  </a:lnTo>
                  <a:lnTo>
                    <a:pt x="3382" y="2237"/>
                  </a:lnTo>
                  <a:close/>
                </a:path>
              </a:pathLst>
            </a:custGeom>
            <a:solidFill>
              <a:srgbClr val="FC000D"/>
            </a:solidFill>
            <a:ln w="0">
              <a:solidFill>
                <a:srgbClr val="FC000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38" name="Freeform 77"/>
            <p:cNvSpPr>
              <a:spLocks/>
            </p:cNvSpPr>
            <p:nvPr/>
          </p:nvSpPr>
          <p:spPr bwMode="auto">
            <a:xfrm>
              <a:off x="2051525" y="4361746"/>
              <a:ext cx="1328462" cy="1162144"/>
            </a:xfrm>
            <a:custGeom>
              <a:avLst/>
              <a:gdLst>
                <a:gd name="T0" fmla="*/ 1883 w 1901"/>
                <a:gd name="T1" fmla="*/ 1638 h 1638"/>
                <a:gd name="T2" fmla="*/ 1901 w 1901"/>
                <a:gd name="T3" fmla="*/ 1619 h 1638"/>
                <a:gd name="T4" fmla="*/ 18 w 1901"/>
                <a:gd name="T5" fmla="*/ 0 h 1638"/>
                <a:gd name="T6" fmla="*/ 0 w 1901"/>
                <a:gd name="T7" fmla="*/ 19 h 1638"/>
                <a:gd name="T8" fmla="*/ 1883 w 1901"/>
                <a:gd name="T9" fmla="*/ 1638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1" h="1638">
                  <a:moveTo>
                    <a:pt x="1883" y="1638"/>
                  </a:moveTo>
                  <a:lnTo>
                    <a:pt x="1901" y="1619"/>
                  </a:lnTo>
                  <a:lnTo>
                    <a:pt x="18" y="0"/>
                  </a:lnTo>
                  <a:lnTo>
                    <a:pt x="0" y="19"/>
                  </a:lnTo>
                  <a:lnTo>
                    <a:pt x="1883" y="1638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1" name="Freeform 78"/>
            <p:cNvSpPr>
              <a:spLocks/>
            </p:cNvSpPr>
            <p:nvPr/>
          </p:nvSpPr>
          <p:spPr bwMode="auto">
            <a:xfrm>
              <a:off x="2051525" y="4323434"/>
              <a:ext cx="1334055" cy="1443101"/>
            </a:xfrm>
            <a:custGeom>
              <a:avLst/>
              <a:gdLst>
                <a:gd name="T0" fmla="*/ 19 w 1908"/>
                <a:gd name="T1" fmla="*/ 0 h 2035"/>
                <a:gd name="T2" fmla="*/ 0 w 1908"/>
                <a:gd name="T3" fmla="*/ 18 h 2035"/>
                <a:gd name="T4" fmla="*/ 1889 w 1908"/>
                <a:gd name="T5" fmla="*/ 2035 h 2035"/>
                <a:gd name="T6" fmla="*/ 1908 w 1908"/>
                <a:gd name="T7" fmla="*/ 2017 h 2035"/>
                <a:gd name="T8" fmla="*/ 19 w 1908"/>
                <a:gd name="T9" fmla="*/ 0 h 2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8" h="2035">
                  <a:moveTo>
                    <a:pt x="19" y="0"/>
                  </a:moveTo>
                  <a:lnTo>
                    <a:pt x="0" y="18"/>
                  </a:lnTo>
                  <a:lnTo>
                    <a:pt x="1889" y="2035"/>
                  </a:lnTo>
                  <a:lnTo>
                    <a:pt x="1908" y="20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3" name="Freeform 79"/>
            <p:cNvSpPr>
              <a:spLocks/>
            </p:cNvSpPr>
            <p:nvPr/>
          </p:nvSpPr>
          <p:spPr bwMode="auto">
            <a:xfrm>
              <a:off x="2051525" y="4642704"/>
              <a:ext cx="901955" cy="1139440"/>
            </a:xfrm>
            <a:custGeom>
              <a:avLst/>
              <a:gdLst>
                <a:gd name="T0" fmla="*/ 20 w 1291"/>
                <a:gd name="T1" fmla="*/ 0 h 1608"/>
                <a:gd name="T2" fmla="*/ 0 w 1291"/>
                <a:gd name="T3" fmla="*/ 16 h 1608"/>
                <a:gd name="T4" fmla="*/ 1271 w 1291"/>
                <a:gd name="T5" fmla="*/ 1608 h 1608"/>
                <a:gd name="T6" fmla="*/ 1291 w 1291"/>
                <a:gd name="T7" fmla="*/ 1592 h 1608"/>
                <a:gd name="T8" fmla="*/ 20 w 1291"/>
                <a:gd name="T9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1" h="1608">
                  <a:moveTo>
                    <a:pt x="20" y="0"/>
                  </a:moveTo>
                  <a:lnTo>
                    <a:pt x="0" y="16"/>
                  </a:lnTo>
                  <a:lnTo>
                    <a:pt x="1271" y="1608"/>
                  </a:lnTo>
                  <a:lnTo>
                    <a:pt x="1291" y="159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333FF"/>
            </a:solidFill>
            <a:ln w="0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4" name="Line 80"/>
            <p:cNvSpPr>
              <a:spLocks noChangeShapeType="1"/>
            </p:cNvSpPr>
            <p:nvPr/>
          </p:nvSpPr>
          <p:spPr bwMode="auto">
            <a:xfrm flipV="1">
              <a:off x="4309911" y="4204240"/>
              <a:ext cx="0" cy="482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6" name="Line 81"/>
            <p:cNvSpPr>
              <a:spLocks noChangeShapeType="1"/>
            </p:cNvSpPr>
            <p:nvPr/>
          </p:nvSpPr>
          <p:spPr bwMode="auto">
            <a:xfrm flipV="1">
              <a:off x="3582753" y="4204240"/>
              <a:ext cx="0" cy="482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7" name="Line 82"/>
            <p:cNvSpPr>
              <a:spLocks noChangeShapeType="1"/>
            </p:cNvSpPr>
            <p:nvPr/>
          </p:nvSpPr>
          <p:spPr bwMode="auto">
            <a:xfrm flipV="1">
              <a:off x="3105904" y="4194307"/>
              <a:ext cx="0" cy="581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49" name="Line 83"/>
            <p:cNvSpPr>
              <a:spLocks noChangeShapeType="1"/>
            </p:cNvSpPr>
            <p:nvPr/>
          </p:nvSpPr>
          <p:spPr bwMode="auto">
            <a:xfrm flipH="1" flipV="1">
              <a:off x="2777285" y="4208496"/>
              <a:ext cx="2797" cy="439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65" name="Line 84"/>
            <p:cNvSpPr>
              <a:spLocks noChangeShapeType="1"/>
            </p:cNvSpPr>
            <p:nvPr/>
          </p:nvSpPr>
          <p:spPr bwMode="auto">
            <a:xfrm flipV="1">
              <a:off x="2524178" y="4208496"/>
              <a:ext cx="0" cy="439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67" name="Line 85"/>
            <p:cNvSpPr>
              <a:spLocks noChangeShapeType="1"/>
            </p:cNvSpPr>
            <p:nvPr/>
          </p:nvSpPr>
          <p:spPr bwMode="auto">
            <a:xfrm flipV="1">
              <a:off x="2188567" y="4211334"/>
              <a:ext cx="0" cy="4115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69" name="Line 86"/>
            <p:cNvSpPr>
              <a:spLocks noChangeShapeType="1"/>
            </p:cNvSpPr>
            <p:nvPr/>
          </p:nvSpPr>
          <p:spPr bwMode="auto">
            <a:xfrm flipV="1">
              <a:off x="4723832" y="6378115"/>
              <a:ext cx="0" cy="482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70" name="Line 87"/>
            <p:cNvSpPr>
              <a:spLocks noChangeShapeType="1"/>
            </p:cNvSpPr>
            <p:nvPr/>
          </p:nvSpPr>
          <p:spPr bwMode="auto">
            <a:xfrm flipV="1">
              <a:off x="4076381" y="6383791"/>
              <a:ext cx="0" cy="4256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72" name="Line 88"/>
            <p:cNvSpPr>
              <a:spLocks noChangeShapeType="1"/>
            </p:cNvSpPr>
            <p:nvPr/>
          </p:nvSpPr>
          <p:spPr bwMode="auto">
            <a:xfrm flipV="1">
              <a:off x="3431728" y="6389467"/>
              <a:ext cx="0" cy="3689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74" name="Line 89"/>
            <p:cNvSpPr>
              <a:spLocks noChangeShapeType="1"/>
            </p:cNvSpPr>
            <p:nvPr/>
          </p:nvSpPr>
          <p:spPr bwMode="auto">
            <a:xfrm flipV="1">
              <a:off x="2789870" y="6393723"/>
              <a:ext cx="2797" cy="32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75" name="Line 90"/>
            <p:cNvSpPr>
              <a:spLocks noChangeShapeType="1"/>
            </p:cNvSpPr>
            <p:nvPr/>
          </p:nvSpPr>
          <p:spPr bwMode="auto">
            <a:xfrm flipV="1">
              <a:off x="2150811" y="6393723"/>
              <a:ext cx="1398" cy="326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76" name="Line 91"/>
            <p:cNvSpPr>
              <a:spLocks noChangeShapeType="1"/>
            </p:cNvSpPr>
            <p:nvPr/>
          </p:nvSpPr>
          <p:spPr bwMode="auto">
            <a:xfrm flipH="1">
              <a:off x="1998387" y="5633151"/>
              <a:ext cx="6013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77" name="Line 92"/>
            <p:cNvSpPr>
              <a:spLocks noChangeShapeType="1"/>
            </p:cNvSpPr>
            <p:nvPr/>
          </p:nvSpPr>
          <p:spPr bwMode="auto">
            <a:xfrm flipH="1">
              <a:off x="1992793" y="5257122"/>
              <a:ext cx="5873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78" name="Line 93"/>
            <p:cNvSpPr>
              <a:spLocks noChangeShapeType="1"/>
            </p:cNvSpPr>
            <p:nvPr/>
          </p:nvSpPr>
          <p:spPr bwMode="auto">
            <a:xfrm flipH="1">
              <a:off x="1995590" y="4859808"/>
              <a:ext cx="5873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89" name="Line 94"/>
            <p:cNvSpPr>
              <a:spLocks noChangeShapeType="1"/>
            </p:cNvSpPr>
            <p:nvPr/>
          </p:nvSpPr>
          <p:spPr bwMode="auto">
            <a:xfrm flipH="1">
              <a:off x="1996989" y="4458237"/>
              <a:ext cx="58732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90" name="Line 95"/>
            <p:cNvSpPr>
              <a:spLocks noChangeShapeType="1"/>
            </p:cNvSpPr>
            <p:nvPr/>
          </p:nvSpPr>
          <p:spPr bwMode="auto">
            <a:xfrm flipH="1">
              <a:off x="1998387" y="6034722"/>
              <a:ext cx="6013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91" name="Freeform 96"/>
            <p:cNvSpPr>
              <a:spLocks noEditPoints="1"/>
            </p:cNvSpPr>
            <p:nvPr/>
          </p:nvSpPr>
          <p:spPr bwMode="auto">
            <a:xfrm>
              <a:off x="3372996" y="5753765"/>
              <a:ext cx="622279" cy="674016"/>
            </a:xfrm>
            <a:custGeom>
              <a:avLst/>
              <a:gdLst>
                <a:gd name="T0" fmla="*/ 0 w 892"/>
                <a:gd name="T1" fmla="*/ 18 h 950"/>
                <a:gd name="T2" fmla="*/ 36 w 892"/>
                <a:gd name="T3" fmla="*/ 19 h 950"/>
                <a:gd name="T4" fmla="*/ 89 w 892"/>
                <a:gd name="T5" fmla="*/ 77 h 950"/>
                <a:gd name="T6" fmla="*/ 88 w 892"/>
                <a:gd name="T7" fmla="*/ 112 h 950"/>
                <a:gd name="T8" fmla="*/ 89 w 892"/>
                <a:gd name="T9" fmla="*/ 77 h 950"/>
                <a:gd name="T10" fmla="*/ 143 w 892"/>
                <a:gd name="T11" fmla="*/ 170 h 950"/>
                <a:gd name="T12" fmla="*/ 179 w 892"/>
                <a:gd name="T13" fmla="*/ 171 h 950"/>
                <a:gd name="T14" fmla="*/ 232 w 892"/>
                <a:gd name="T15" fmla="*/ 229 h 950"/>
                <a:gd name="T16" fmla="*/ 231 w 892"/>
                <a:gd name="T17" fmla="*/ 265 h 950"/>
                <a:gd name="T18" fmla="*/ 232 w 892"/>
                <a:gd name="T19" fmla="*/ 229 h 950"/>
                <a:gd name="T20" fmla="*/ 285 w 892"/>
                <a:gd name="T21" fmla="*/ 322 h 950"/>
                <a:gd name="T22" fmla="*/ 321 w 892"/>
                <a:gd name="T23" fmla="*/ 324 h 950"/>
                <a:gd name="T24" fmla="*/ 375 w 892"/>
                <a:gd name="T25" fmla="*/ 381 h 950"/>
                <a:gd name="T26" fmla="*/ 373 w 892"/>
                <a:gd name="T27" fmla="*/ 417 h 950"/>
                <a:gd name="T28" fmla="*/ 375 w 892"/>
                <a:gd name="T29" fmla="*/ 381 h 950"/>
                <a:gd name="T30" fmla="*/ 428 w 892"/>
                <a:gd name="T31" fmla="*/ 474 h 950"/>
                <a:gd name="T32" fmla="*/ 464 w 892"/>
                <a:gd name="T33" fmla="*/ 476 h 950"/>
                <a:gd name="T34" fmla="*/ 517 w 892"/>
                <a:gd name="T35" fmla="*/ 533 h 950"/>
                <a:gd name="T36" fmla="*/ 516 w 892"/>
                <a:gd name="T37" fmla="*/ 569 h 950"/>
                <a:gd name="T38" fmla="*/ 517 w 892"/>
                <a:gd name="T39" fmla="*/ 533 h 950"/>
                <a:gd name="T40" fmla="*/ 571 w 892"/>
                <a:gd name="T41" fmla="*/ 627 h 950"/>
                <a:gd name="T42" fmla="*/ 607 w 892"/>
                <a:gd name="T43" fmla="*/ 628 h 950"/>
                <a:gd name="T44" fmla="*/ 660 w 892"/>
                <a:gd name="T45" fmla="*/ 686 h 950"/>
                <a:gd name="T46" fmla="*/ 658 w 892"/>
                <a:gd name="T47" fmla="*/ 722 h 950"/>
                <a:gd name="T48" fmla="*/ 660 w 892"/>
                <a:gd name="T49" fmla="*/ 686 h 950"/>
                <a:gd name="T50" fmla="*/ 713 w 892"/>
                <a:gd name="T51" fmla="*/ 779 h 950"/>
                <a:gd name="T52" fmla="*/ 749 w 892"/>
                <a:gd name="T53" fmla="*/ 780 h 950"/>
                <a:gd name="T54" fmla="*/ 803 w 892"/>
                <a:gd name="T55" fmla="*/ 838 h 950"/>
                <a:gd name="T56" fmla="*/ 801 w 892"/>
                <a:gd name="T57" fmla="*/ 874 h 950"/>
                <a:gd name="T58" fmla="*/ 803 w 892"/>
                <a:gd name="T59" fmla="*/ 838 h 950"/>
                <a:gd name="T60" fmla="*/ 856 w 892"/>
                <a:gd name="T61" fmla="*/ 931 h 950"/>
                <a:gd name="T62" fmla="*/ 892 w 892"/>
                <a:gd name="T63" fmla="*/ 933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2" h="950">
                  <a:moveTo>
                    <a:pt x="19" y="0"/>
                  </a:moveTo>
                  <a:lnTo>
                    <a:pt x="0" y="18"/>
                  </a:lnTo>
                  <a:lnTo>
                    <a:pt x="17" y="36"/>
                  </a:lnTo>
                  <a:lnTo>
                    <a:pt x="36" y="19"/>
                  </a:lnTo>
                  <a:lnTo>
                    <a:pt x="19" y="0"/>
                  </a:lnTo>
                  <a:close/>
                  <a:moveTo>
                    <a:pt x="89" y="77"/>
                  </a:moveTo>
                  <a:lnTo>
                    <a:pt x="71" y="94"/>
                  </a:lnTo>
                  <a:lnTo>
                    <a:pt x="88" y="112"/>
                  </a:lnTo>
                  <a:lnTo>
                    <a:pt x="107" y="95"/>
                  </a:lnTo>
                  <a:lnTo>
                    <a:pt x="89" y="77"/>
                  </a:lnTo>
                  <a:close/>
                  <a:moveTo>
                    <a:pt x="161" y="153"/>
                  </a:moveTo>
                  <a:lnTo>
                    <a:pt x="143" y="170"/>
                  </a:lnTo>
                  <a:lnTo>
                    <a:pt x="160" y="189"/>
                  </a:lnTo>
                  <a:lnTo>
                    <a:pt x="179" y="171"/>
                  </a:lnTo>
                  <a:lnTo>
                    <a:pt x="161" y="153"/>
                  </a:lnTo>
                  <a:close/>
                  <a:moveTo>
                    <a:pt x="232" y="229"/>
                  </a:moveTo>
                  <a:lnTo>
                    <a:pt x="213" y="246"/>
                  </a:lnTo>
                  <a:lnTo>
                    <a:pt x="231" y="265"/>
                  </a:lnTo>
                  <a:lnTo>
                    <a:pt x="249" y="247"/>
                  </a:lnTo>
                  <a:lnTo>
                    <a:pt x="232" y="229"/>
                  </a:lnTo>
                  <a:close/>
                  <a:moveTo>
                    <a:pt x="304" y="305"/>
                  </a:moveTo>
                  <a:lnTo>
                    <a:pt x="285" y="322"/>
                  </a:lnTo>
                  <a:lnTo>
                    <a:pt x="303" y="341"/>
                  </a:lnTo>
                  <a:lnTo>
                    <a:pt x="321" y="324"/>
                  </a:lnTo>
                  <a:lnTo>
                    <a:pt x="304" y="305"/>
                  </a:lnTo>
                  <a:close/>
                  <a:moveTo>
                    <a:pt x="375" y="381"/>
                  </a:moveTo>
                  <a:lnTo>
                    <a:pt x="356" y="398"/>
                  </a:lnTo>
                  <a:lnTo>
                    <a:pt x="373" y="417"/>
                  </a:lnTo>
                  <a:lnTo>
                    <a:pt x="392" y="400"/>
                  </a:lnTo>
                  <a:lnTo>
                    <a:pt x="375" y="381"/>
                  </a:lnTo>
                  <a:close/>
                  <a:moveTo>
                    <a:pt x="447" y="457"/>
                  </a:moveTo>
                  <a:lnTo>
                    <a:pt x="428" y="474"/>
                  </a:lnTo>
                  <a:lnTo>
                    <a:pt x="445" y="493"/>
                  </a:lnTo>
                  <a:lnTo>
                    <a:pt x="464" y="476"/>
                  </a:lnTo>
                  <a:lnTo>
                    <a:pt x="447" y="457"/>
                  </a:lnTo>
                  <a:close/>
                  <a:moveTo>
                    <a:pt x="517" y="533"/>
                  </a:moveTo>
                  <a:lnTo>
                    <a:pt x="499" y="551"/>
                  </a:lnTo>
                  <a:lnTo>
                    <a:pt x="516" y="569"/>
                  </a:lnTo>
                  <a:lnTo>
                    <a:pt x="535" y="552"/>
                  </a:lnTo>
                  <a:lnTo>
                    <a:pt x="517" y="533"/>
                  </a:lnTo>
                  <a:close/>
                  <a:moveTo>
                    <a:pt x="589" y="610"/>
                  </a:moveTo>
                  <a:lnTo>
                    <a:pt x="571" y="627"/>
                  </a:lnTo>
                  <a:lnTo>
                    <a:pt x="588" y="645"/>
                  </a:lnTo>
                  <a:lnTo>
                    <a:pt x="607" y="628"/>
                  </a:lnTo>
                  <a:lnTo>
                    <a:pt x="589" y="610"/>
                  </a:lnTo>
                  <a:close/>
                  <a:moveTo>
                    <a:pt x="660" y="686"/>
                  </a:moveTo>
                  <a:lnTo>
                    <a:pt x="641" y="703"/>
                  </a:lnTo>
                  <a:lnTo>
                    <a:pt x="658" y="722"/>
                  </a:lnTo>
                  <a:lnTo>
                    <a:pt x="677" y="704"/>
                  </a:lnTo>
                  <a:lnTo>
                    <a:pt x="660" y="686"/>
                  </a:lnTo>
                  <a:close/>
                  <a:moveTo>
                    <a:pt x="732" y="762"/>
                  </a:moveTo>
                  <a:lnTo>
                    <a:pt x="713" y="779"/>
                  </a:lnTo>
                  <a:lnTo>
                    <a:pt x="731" y="798"/>
                  </a:lnTo>
                  <a:lnTo>
                    <a:pt x="749" y="780"/>
                  </a:lnTo>
                  <a:lnTo>
                    <a:pt x="732" y="762"/>
                  </a:lnTo>
                  <a:close/>
                  <a:moveTo>
                    <a:pt x="803" y="838"/>
                  </a:moveTo>
                  <a:lnTo>
                    <a:pt x="784" y="855"/>
                  </a:lnTo>
                  <a:lnTo>
                    <a:pt x="801" y="874"/>
                  </a:lnTo>
                  <a:lnTo>
                    <a:pt x="820" y="857"/>
                  </a:lnTo>
                  <a:lnTo>
                    <a:pt x="803" y="838"/>
                  </a:lnTo>
                  <a:close/>
                  <a:moveTo>
                    <a:pt x="875" y="914"/>
                  </a:moveTo>
                  <a:lnTo>
                    <a:pt x="856" y="931"/>
                  </a:lnTo>
                  <a:lnTo>
                    <a:pt x="873" y="950"/>
                  </a:lnTo>
                  <a:lnTo>
                    <a:pt x="892" y="933"/>
                  </a:lnTo>
                  <a:lnTo>
                    <a:pt x="875" y="914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92" name="Freeform 97"/>
            <p:cNvSpPr>
              <a:spLocks noEditPoints="1"/>
            </p:cNvSpPr>
            <p:nvPr/>
          </p:nvSpPr>
          <p:spPr bwMode="auto">
            <a:xfrm>
              <a:off x="2939498" y="5770793"/>
              <a:ext cx="529986" cy="658406"/>
            </a:xfrm>
            <a:custGeom>
              <a:avLst/>
              <a:gdLst>
                <a:gd name="T0" fmla="*/ 20 w 757"/>
                <a:gd name="T1" fmla="*/ 0 h 926"/>
                <a:gd name="T2" fmla="*/ 0 w 757"/>
                <a:gd name="T3" fmla="*/ 16 h 926"/>
                <a:gd name="T4" fmla="*/ 16 w 757"/>
                <a:gd name="T5" fmla="*/ 36 h 926"/>
                <a:gd name="T6" fmla="*/ 36 w 757"/>
                <a:gd name="T7" fmla="*/ 20 h 926"/>
                <a:gd name="T8" fmla="*/ 20 w 757"/>
                <a:gd name="T9" fmla="*/ 0 h 926"/>
                <a:gd name="T10" fmla="*/ 86 w 757"/>
                <a:gd name="T11" fmla="*/ 80 h 926"/>
                <a:gd name="T12" fmla="*/ 66 w 757"/>
                <a:gd name="T13" fmla="*/ 96 h 926"/>
                <a:gd name="T14" fmla="*/ 82 w 757"/>
                <a:gd name="T15" fmla="*/ 116 h 926"/>
                <a:gd name="T16" fmla="*/ 102 w 757"/>
                <a:gd name="T17" fmla="*/ 100 h 926"/>
                <a:gd name="T18" fmla="*/ 86 w 757"/>
                <a:gd name="T19" fmla="*/ 80 h 926"/>
                <a:gd name="T20" fmla="*/ 151 w 757"/>
                <a:gd name="T21" fmla="*/ 161 h 926"/>
                <a:gd name="T22" fmla="*/ 131 w 757"/>
                <a:gd name="T23" fmla="*/ 177 h 926"/>
                <a:gd name="T24" fmla="*/ 148 w 757"/>
                <a:gd name="T25" fmla="*/ 197 h 926"/>
                <a:gd name="T26" fmla="*/ 168 w 757"/>
                <a:gd name="T27" fmla="*/ 181 h 926"/>
                <a:gd name="T28" fmla="*/ 151 w 757"/>
                <a:gd name="T29" fmla="*/ 161 h 926"/>
                <a:gd name="T30" fmla="*/ 217 w 757"/>
                <a:gd name="T31" fmla="*/ 243 h 926"/>
                <a:gd name="T32" fmla="*/ 197 w 757"/>
                <a:gd name="T33" fmla="*/ 258 h 926"/>
                <a:gd name="T34" fmla="*/ 213 w 757"/>
                <a:gd name="T35" fmla="*/ 279 h 926"/>
                <a:gd name="T36" fmla="*/ 233 w 757"/>
                <a:gd name="T37" fmla="*/ 263 h 926"/>
                <a:gd name="T38" fmla="*/ 217 w 757"/>
                <a:gd name="T39" fmla="*/ 243 h 926"/>
                <a:gd name="T40" fmla="*/ 282 w 757"/>
                <a:gd name="T41" fmla="*/ 323 h 926"/>
                <a:gd name="T42" fmla="*/ 262 w 757"/>
                <a:gd name="T43" fmla="*/ 339 h 926"/>
                <a:gd name="T44" fmla="*/ 279 w 757"/>
                <a:gd name="T45" fmla="*/ 359 h 926"/>
                <a:gd name="T46" fmla="*/ 299 w 757"/>
                <a:gd name="T47" fmla="*/ 343 h 926"/>
                <a:gd name="T48" fmla="*/ 282 w 757"/>
                <a:gd name="T49" fmla="*/ 323 h 926"/>
                <a:gd name="T50" fmla="*/ 348 w 757"/>
                <a:gd name="T51" fmla="*/ 405 h 926"/>
                <a:gd name="T52" fmla="*/ 328 w 757"/>
                <a:gd name="T53" fmla="*/ 421 h 926"/>
                <a:gd name="T54" fmla="*/ 344 w 757"/>
                <a:gd name="T55" fmla="*/ 441 h 926"/>
                <a:gd name="T56" fmla="*/ 364 w 757"/>
                <a:gd name="T57" fmla="*/ 425 h 926"/>
                <a:gd name="T58" fmla="*/ 348 w 757"/>
                <a:gd name="T59" fmla="*/ 405 h 926"/>
                <a:gd name="T60" fmla="*/ 413 w 757"/>
                <a:gd name="T61" fmla="*/ 485 h 926"/>
                <a:gd name="T62" fmla="*/ 393 w 757"/>
                <a:gd name="T63" fmla="*/ 501 h 926"/>
                <a:gd name="T64" fmla="*/ 410 w 757"/>
                <a:gd name="T65" fmla="*/ 521 h 926"/>
                <a:gd name="T66" fmla="*/ 430 w 757"/>
                <a:gd name="T67" fmla="*/ 506 h 926"/>
                <a:gd name="T68" fmla="*/ 413 w 757"/>
                <a:gd name="T69" fmla="*/ 485 h 926"/>
                <a:gd name="T70" fmla="*/ 479 w 757"/>
                <a:gd name="T71" fmla="*/ 567 h 926"/>
                <a:gd name="T72" fmla="*/ 459 w 757"/>
                <a:gd name="T73" fmla="*/ 583 h 926"/>
                <a:gd name="T74" fmla="*/ 475 w 757"/>
                <a:gd name="T75" fmla="*/ 603 h 926"/>
                <a:gd name="T76" fmla="*/ 495 w 757"/>
                <a:gd name="T77" fmla="*/ 587 h 926"/>
                <a:gd name="T78" fmla="*/ 479 w 757"/>
                <a:gd name="T79" fmla="*/ 567 h 926"/>
                <a:gd name="T80" fmla="*/ 544 w 757"/>
                <a:gd name="T81" fmla="*/ 648 h 926"/>
                <a:gd name="T82" fmla="*/ 524 w 757"/>
                <a:gd name="T83" fmla="*/ 664 h 926"/>
                <a:gd name="T84" fmla="*/ 541 w 757"/>
                <a:gd name="T85" fmla="*/ 684 h 926"/>
                <a:gd name="T86" fmla="*/ 561 w 757"/>
                <a:gd name="T87" fmla="*/ 668 h 926"/>
                <a:gd name="T88" fmla="*/ 544 w 757"/>
                <a:gd name="T89" fmla="*/ 648 h 926"/>
                <a:gd name="T90" fmla="*/ 610 w 757"/>
                <a:gd name="T91" fmla="*/ 728 h 926"/>
                <a:gd name="T92" fmla="*/ 590 w 757"/>
                <a:gd name="T93" fmla="*/ 744 h 926"/>
                <a:gd name="T94" fmla="*/ 606 w 757"/>
                <a:gd name="T95" fmla="*/ 764 h 926"/>
                <a:gd name="T96" fmla="*/ 626 w 757"/>
                <a:gd name="T97" fmla="*/ 748 h 926"/>
                <a:gd name="T98" fmla="*/ 610 w 757"/>
                <a:gd name="T99" fmla="*/ 728 h 926"/>
                <a:gd name="T100" fmla="*/ 677 w 757"/>
                <a:gd name="T101" fmla="*/ 810 h 926"/>
                <a:gd name="T102" fmla="*/ 657 w 757"/>
                <a:gd name="T103" fmla="*/ 826 h 926"/>
                <a:gd name="T104" fmla="*/ 672 w 757"/>
                <a:gd name="T105" fmla="*/ 846 h 926"/>
                <a:gd name="T106" fmla="*/ 693 w 757"/>
                <a:gd name="T107" fmla="*/ 830 h 926"/>
                <a:gd name="T108" fmla="*/ 677 w 757"/>
                <a:gd name="T109" fmla="*/ 810 h 926"/>
                <a:gd name="T110" fmla="*/ 742 w 757"/>
                <a:gd name="T111" fmla="*/ 891 h 926"/>
                <a:gd name="T112" fmla="*/ 721 w 757"/>
                <a:gd name="T113" fmla="*/ 906 h 926"/>
                <a:gd name="T114" fmla="*/ 737 w 757"/>
                <a:gd name="T115" fmla="*/ 926 h 926"/>
                <a:gd name="T116" fmla="*/ 757 w 757"/>
                <a:gd name="T117" fmla="*/ 911 h 926"/>
                <a:gd name="T118" fmla="*/ 742 w 757"/>
                <a:gd name="T119" fmla="*/ 891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7" h="926">
                  <a:moveTo>
                    <a:pt x="20" y="0"/>
                  </a:moveTo>
                  <a:lnTo>
                    <a:pt x="0" y="16"/>
                  </a:lnTo>
                  <a:lnTo>
                    <a:pt x="16" y="36"/>
                  </a:lnTo>
                  <a:lnTo>
                    <a:pt x="36" y="20"/>
                  </a:lnTo>
                  <a:lnTo>
                    <a:pt x="20" y="0"/>
                  </a:lnTo>
                  <a:close/>
                  <a:moveTo>
                    <a:pt x="86" y="80"/>
                  </a:moveTo>
                  <a:lnTo>
                    <a:pt x="66" y="96"/>
                  </a:lnTo>
                  <a:lnTo>
                    <a:pt x="82" y="116"/>
                  </a:lnTo>
                  <a:lnTo>
                    <a:pt x="102" y="100"/>
                  </a:lnTo>
                  <a:lnTo>
                    <a:pt x="86" y="80"/>
                  </a:lnTo>
                  <a:close/>
                  <a:moveTo>
                    <a:pt x="151" y="161"/>
                  </a:moveTo>
                  <a:lnTo>
                    <a:pt x="131" y="177"/>
                  </a:lnTo>
                  <a:lnTo>
                    <a:pt x="148" y="197"/>
                  </a:lnTo>
                  <a:lnTo>
                    <a:pt x="168" y="181"/>
                  </a:lnTo>
                  <a:lnTo>
                    <a:pt x="151" y="161"/>
                  </a:lnTo>
                  <a:close/>
                  <a:moveTo>
                    <a:pt x="217" y="243"/>
                  </a:moveTo>
                  <a:lnTo>
                    <a:pt x="197" y="258"/>
                  </a:lnTo>
                  <a:lnTo>
                    <a:pt x="213" y="279"/>
                  </a:lnTo>
                  <a:lnTo>
                    <a:pt x="233" y="263"/>
                  </a:lnTo>
                  <a:lnTo>
                    <a:pt x="217" y="243"/>
                  </a:lnTo>
                  <a:close/>
                  <a:moveTo>
                    <a:pt x="282" y="323"/>
                  </a:moveTo>
                  <a:lnTo>
                    <a:pt x="262" y="339"/>
                  </a:lnTo>
                  <a:lnTo>
                    <a:pt x="279" y="359"/>
                  </a:lnTo>
                  <a:lnTo>
                    <a:pt x="299" y="343"/>
                  </a:lnTo>
                  <a:lnTo>
                    <a:pt x="282" y="323"/>
                  </a:lnTo>
                  <a:close/>
                  <a:moveTo>
                    <a:pt x="348" y="405"/>
                  </a:moveTo>
                  <a:lnTo>
                    <a:pt x="328" y="421"/>
                  </a:lnTo>
                  <a:lnTo>
                    <a:pt x="344" y="441"/>
                  </a:lnTo>
                  <a:lnTo>
                    <a:pt x="364" y="425"/>
                  </a:lnTo>
                  <a:lnTo>
                    <a:pt x="348" y="405"/>
                  </a:lnTo>
                  <a:close/>
                  <a:moveTo>
                    <a:pt x="413" y="485"/>
                  </a:moveTo>
                  <a:lnTo>
                    <a:pt x="393" y="501"/>
                  </a:lnTo>
                  <a:lnTo>
                    <a:pt x="410" y="521"/>
                  </a:lnTo>
                  <a:lnTo>
                    <a:pt x="430" y="506"/>
                  </a:lnTo>
                  <a:lnTo>
                    <a:pt x="413" y="485"/>
                  </a:lnTo>
                  <a:close/>
                  <a:moveTo>
                    <a:pt x="479" y="567"/>
                  </a:moveTo>
                  <a:lnTo>
                    <a:pt x="459" y="583"/>
                  </a:lnTo>
                  <a:lnTo>
                    <a:pt x="475" y="603"/>
                  </a:lnTo>
                  <a:lnTo>
                    <a:pt x="495" y="587"/>
                  </a:lnTo>
                  <a:lnTo>
                    <a:pt x="479" y="567"/>
                  </a:lnTo>
                  <a:close/>
                  <a:moveTo>
                    <a:pt x="544" y="648"/>
                  </a:moveTo>
                  <a:lnTo>
                    <a:pt x="524" y="664"/>
                  </a:lnTo>
                  <a:lnTo>
                    <a:pt x="541" y="684"/>
                  </a:lnTo>
                  <a:lnTo>
                    <a:pt x="561" y="668"/>
                  </a:lnTo>
                  <a:lnTo>
                    <a:pt x="544" y="648"/>
                  </a:lnTo>
                  <a:close/>
                  <a:moveTo>
                    <a:pt x="610" y="728"/>
                  </a:moveTo>
                  <a:lnTo>
                    <a:pt x="590" y="744"/>
                  </a:lnTo>
                  <a:lnTo>
                    <a:pt x="606" y="764"/>
                  </a:lnTo>
                  <a:lnTo>
                    <a:pt x="626" y="748"/>
                  </a:lnTo>
                  <a:lnTo>
                    <a:pt x="610" y="728"/>
                  </a:lnTo>
                  <a:close/>
                  <a:moveTo>
                    <a:pt x="677" y="810"/>
                  </a:moveTo>
                  <a:lnTo>
                    <a:pt x="657" y="826"/>
                  </a:lnTo>
                  <a:lnTo>
                    <a:pt x="672" y="846"/>
                  </a:lnTo>
                  <a:lnTo>
                    <a:pt x="693" y="830"/>
                  </a:lnTo>
                  <a:lnTo>
                    <a:pt x="677" y="810"/>
                  </a:lnTo>
                  <a:close/>
                  <a:moveTo>
                    <a:pt x="742" y="891"/>
                  </a:moveTo>
                  <a:lnTo>
                    <a:pt x="721" y="906"/>
                  </a:lnTo>
                  <a:lnTo>
                    <a:pt x="737" y="926"/>
                  </a:lnTo>
                  <a:lnTo>
                    <a:pt x="757" y="911"/>
                  </a:lnTo>
                  <a:lnTo>
                    <a:pt x="742" y="891"/>
                  </a:lnTo>
                  <a:close/>
                </a:path>
              </a:pathLst>
            </a:custGeom>
            <a:solidFill>
              <a:srgbClr val="3333FF"/>
            </a:solidFill>
            <a:ln w="0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93" name="Freeform 98"/>
            <p:cNvSpPr>
              <a:spLocks noEditPoints="1"/>
            </p:cNvSpPr>
            <p:nvPr/>
          </p:nvSpPr>
          <p:spPr bwMode="auto">
            <a:xfrm>
              <a:off x="3368800" y="5509700"/>
              <a:ext cx="1076753" cy="923755"/>
            </a:xfrm>
            <a:custGeom>
              <a:avLst/>
              <a:gdLst>
                <a:gd name="T0" fmla="*/ 0 w 1540"/>
                <a:gd name="T1" fmla="*/ 20 h 1303"/>
                <a:gd name="T2" fmla="*/ 34 w 1540"/>
                <a:gd name="T3" fmla="*/ 17 h 1303"/>
                <a:gd name="T4" fmla="*/ 95 w 1540"/>
                <a:gd name="T5" fmla="*/ 67 h 1303"/>
                <a:gd name="T6" fmla="*/ 99 w 1540"/>
                <a:gd name="T7" fmla="*/ 103 h 1303"/>
                <a:gd name="T8" fmla="*/ 95 w 1540"/>
                <a:gd name="T9" fmla="*/ 67 h 1303"/>
                <a:gd name="T10" fmla="*/ 158 w 1540"/>
                <a:gd name="T11" fmla="*/ 155 h 1303"/>
                <a:gd name="T12" fmla="*/ 194 w 1540"/>
                <a:gd name="T13" fmla="*/ 150 h 1303"/>
                <a:gd name="T14" fmla="*/ 255 w 1540"/>
                <a:gd name="T15" fmla="*/ 201 h 1303"/>
                <a:gd name="T16" fmla="*/ 259 w 1540"/>
                <a:gd name="T17" fmla="*/ 238 h 1303"/>
                <a:gd name="T18" fmla="*/ 255 w 1540"/>
                <a:gd name="T19" fmla="*/ 201 h 1303"/>
                <a:gd name="T20" fmla="*/ 318 w 1540"/>
                <a:gd name="T21" fmla="*/ 288 h 1303"/>
                <a:gd name="T22" fmla="*/ 354 w 1540"/>
                <a:gd name="T23" fmla="*/ 285 h 1303"/>
                <a:gd name="T24" fmla="*/ 415 w 1540"/>
                <a:gd name="T25" fmla="*/ 336 h 1303"/>
                <a:gd name="T26" fmla="*/ 418 w 1540"/>
                <a:gd name="T27" fmla="*/ 373 h 1303"/>
                <a:gd name="T28" fmla="*/ 415 w 1540"/>
                <a:gd name="T29" fmla="*/ 336 h 1303"/>
                <a:gd name="T30" fmla="*/ 478 w 1540"/>
                <a:gd name="T31" fmla="*/ 423 h 1303"/>
                <a:gd name="T32" fmla="*/ 514 w 1540"/>
                <a:gd name="T33" fmla="*/ 419 h 1303"/>
                <a:gd name="T34" fmla="*/ 573 w 1540"/>
                <a:gd name="T35" fmla="*/ 469 h 1303"/>
                <a:gd name="T36" fmla="*/ 577 w 1540"/>
                <a:gd name="T37" fmla="*/ 507 h 1303"/>
                <a:gd name="T38" fmla="*/ 573 w 1540"/>
                <a:gd name="T39" fmla="*/ 469 h 1303"/>
                <a:gd name="T40" fmla="*/ 638 w 1540"/>
                <a:gd name="T41" fmla="*/ 557 h 1303"/>
                <a:gd name="T42" fmla="*/ 674 w 1540"/>
                <a:gd name="T43" fmla="*/ 554 h 1303"/>
                <a:gd name="T44" fmla="*/ 733 w 1540"/>
                <a:gd name="T45" fmla="*/ 604 h 1303"/>
                <a:gd name="T46" fmla="*/ 737 w 1540"/>
                <a:gd name="T47" fmla="*/ 642 h 1303"/>
                <a:gd name="T48" fmla="*/ 733 w 1540"/>
                <a:gd name="T49" fmla="*/ 604 h 1303"/>
                <a:gd name="T50" fmla="*/ 798 w 1540"/>
                <a:gd name="T51" fmla="*/ 692 h 1303"/>
                <a:gd name="T52" fmla="*/ 834 w 1540"/>
                <a:gd name="T53" fmla="*/ 688 h 1303"/>
                <a:gd name="T54" fmla="*/ 893 w 1540"/>
                <a:gd name="T55" fmla="*/ 739 h 1303"/>
                <a:gd name="T56" fmla="*/ 897 w 1540"/>
                <a:gd name="T57" fmla="*/ 775 h 1303"/>
                <a:gd name="T58" fmla="*/ 893 w 1540"/>
                <a:gd name="T59" fmla="*/ 739 h 1303"/>
                <a:gd name="T60" fmla="*/ 958 w 1540"/>
                <a:gd name="T61" fmla="*/ 826 h 1303"/>
                <a:gd name="T62" fmla="*/ 992 w 1540"/>
                <a:gd name="T63" fmla="*/ 823 h 1303"/>
                <a:gd name="T64" fmla="*/ 1053 w 1540"/>
                <a:gd name="T65" fmla="*/ 873 h 1303"/>
                <a:gd name="T66" fmla="*/ 1057 w 1540"/>
                <a:gd name="T67" fmla="*/ 910 h 1303"/>
                <a:gd name="T68" fmla="*/ 1053 w 1540"/>
                <a:gd name="T69" fmla="*/ 873 h 1303"/>
                <a:gd name="T70" fmla="*/ 1116 w 1540"/>
                <a:gd name="T71" fmla="*/ 961 h 1303"/>
                <a:gd name="T72" fmla="*/ 1152 w 1540"/>
                <a:gd name="T73" fmla="*/ 958 h 1303"/>
                <a:gd name="T74" fmla="*/ 1213 w 1540"/>
                <a:gd name="T75" fmla="*/ 1008 h 1303"/>
                <a:gd name="T76" fmla="*/ 1217 w 1540"/>
                <a:gd name="T77" fmla="*/ 1044 h 1303"/>
                <a:gd name="T78" fmla="*/ 1213 w 1540"/>
                <a:gd name="T79" fmla="*/ 1008 h 1303"/>
                <a:gd name="T80" fmla="*/ 1276 w 1540"/>
                <a:gd name="T81" fmla="*/ 1094 h 1303"/>
                <a:gd name="T82" fmla="*/ 1312 w 1540"/>
                <a:gd name="T83" fmla="*/ 1091 h 1303"/>
                <a:gd name="T84" fmla="*/ 1373 w 1540"/>
                <a:gd name="T85" fmla="*/ 1142 h 1303"/>
                <a:gd name="T86" fmla="*/ 1376 w 1540"/>
                <a:gd name="T87" fmla="*/ 1179 h 1303"/>
                <a:gd name="T88" fmla="*/ 1373 w 1540"/>
                <a:gd name="T89" fmla="*/ 1142 h 1303"/>
                <a:gd name="T90" fmla="*/ 1436 w 1540"/>
                <a:gd name="T91" fmla="*/ 1229 h 1303"/>
                <a:gd name="T92" fmla="*/ 1472 w 1540"/>
                <a:gd name="T93" fmla="*/ 1226 h 1303"/>
                <a:gd name="T94" fmla="*/ 1531 w 1540"/>
                <a:gd name="T95" fmla="*/ 1277 h 1303"/>
                <a:gd name="T96" fmla="*/ 1524 w 1540"/>
                <a:gd name="T97" fmla="*/ 1303 h 1303"/>
                <a:gd name="T98" fmla="*/ 1531 w 1540"/>
                <a:gd name="T99" fmla="*/ 1277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0" h="1303">
                  <a:moveTo>
                    <a:pt x="16" y="0"/>
                  </a:moveTo>
                  <a:lnTo>
                    <a:pt x="0" y="20"/>
                  </a:lnTo>
                  <a:lnTo>
                    <a:pt x="19" y="37"/>
                  </a:lnTo>
                  <a:lnTo>
                    <a:pt x="34" y="17"/>
                  </a:lnTo>
                  <a:lnTo>
                    <a:pt x="16" y="0"/>
                  </a:lnTo>
                  <a:close/>
                  <a:moveTo>
                    <a:pt x="95" y="67"/>
                  </a:moveTo>
                  <a:lnTo>
                    <a:pt x="79" y="87"/>
                  </a:lnTo>
                  <a:lnTo>
                    <a:pt x="99" y="103"/>
                  </a:lnTo>
                  <a:lnTo>
                    <a:pt x="115" y="83"/>
                  </a:lnTo>
                  <a:lnTo>
                    <a:pt x="95" y="67"/>
                  </a:lnTo>
                  <a:close/>
                  <a:moveTo>
                    <a:pt x="174" y="135"/>
                  </a:moveTo>
                  <a:lnTo>
                    <a:pt x="158" y="155"/>
                  </a:lnTo>
                  <a:lnTo>
                    <a:pt x="178" y="171"/>
                  </a:lnTo>
                  <a:lnTo>
                    <a:pt x="194" y="150"/>
                  </a:lnTo>
                  <a:lnTo>
                    <a:pt x="174" y="135"/>
                  </a:lnTo>
                  <a:close/>
                  <a:moveTo>
                    <a:pt x="255" y="201"/>
                  </a:moveTo>
                  <a:lnTo>
                    <a:pt x="239" y="221"/>
                  </a:lnTo>
                  <a:lnTo>
                    <a:pt x="259" y="238"/>
                  </a:lnTo>
                  <a:lnTo>
                    <a:pt x="275" y="218"/>
                  </a:lnTo>
                  <a:lnTo>
                    <a:pt x="255" y="201"/>
                  </a:lnTo>
                  <a:close/>
                  <a:moveTo>
                    <a:pt x="334" y="268"/>
                  </a:moveTo>
                  <a:lnTo>
                    <a:pt x="318" y="288"/>
                  </a:lnTo>
                  <a:lnTo>
                    <a:pt x="338" y="306"/>
                  </a:lnTo>
                  <a:lnTo>
                    <a:pt x="354" y="285"/>
                  </a:lnTo>
                  <a:lnTo>
                    <a:pt x="334" y="268"/>
                  </a:lnTo>
                  <a:close/>
                  <a:moveTo>
                    <a:pt x="415" y="336"/>
                  </a:moveTo>
                  <a:lnTo>
                    <a:pt x="399" y="356"/>
                  </a:lnTo>
                  <a:lnTo>
                    <a:pt x="418" y="373"/>
                  </a:lnTo>
                  <a:lnTo>
                    <a:pt x="433" y="353"/>
                  </a:lnTo>
                  <a:lnTo>
                    <a:pt x="415" y="336"/>
                  </a:lnTo>
                  <a:close/>
                  <a:moveTo>
                    <a:pt x="494" y="403"/>
                  </a:moveTo>
                  <a:lnTo>
                    <a:pt x="478" y="423"/>
                  </a:lnTo>
                  <a:lnTo>
                    <a:pt x="498" y="439"/>
                  </a:lnTo>
                  <a:lnTo>
                    <a:pt x="514" y="419"/>
                  </a:lnTo>
                  <a:lnTo>
                    <a:pt x="494" y="403"/>
                  </a:lnTo>
                  <a:close/>
                  <a:moveTo>
                    <a:pt x="573" y="469"/>
                  </a:moveTo>
                  <a:lnTo>
                    <a:pt x="557" y="489"/>
                  </a:lnTo>
                  <a:lnTo>
                    <a:pt x="577" y="507"/>
                  </a:lnTo>
                  <a:lnTo>
                    <a:pt x="593" y="487"/>
                  </a:lnTo>
                  <a:lnTo>
                    <a:pt x="573" y="469"/>
                  </a:lnTo>
                  <a:close/>
                  <a:moveTo>
                    <a:pt x="654" y="537"/>
                  </a:moveTo>
                  <a:lnTo>
                    <a:pt x="638" y="557"/>
                  </a:lnTo>
                  <a:lnTo>
                    <a:pt x="658" y="574"/>
                  </a:lnTo>
                  <a:lnTo>
                    <a:pt x="674" y="554"/>
                  </a:lnTo>
                  <a:lnTo>
                    <a:pt x="654" y="537"/>
                  </a:lnTo>
                  <a:close/>
                  <a:moveTo>
                    <a:pt x="733" y="604"/>
                  </a:moveTo>
                  <a:lnTo>
                    <a:pt x="717" y="625"/>
                  </a:lnTo>
                  <a:lnTo>
                    <a:pt x="737" y="642"/>
                  </a:lnTo>
                  <a:lnTo>
                    <a:pt x="753" y="622"/>
                  </a:lnTo>
                  <a:lnTo>
                    <a:pt x="733" y="604"/>
                  </a:lnTo>
                  <a:close/>
                  <a:moveTo>
                    <a:pt x="814" y="672"/>
                  </a:moveTo>
                  <a:lnTo>
                    <a:pt x="798" y="692"/>
                  </a:lnTo>
                  <a:lnTo>
                    <a:pt x="818" y="708"/>
                  </a:lnTo>
                  <a:lnTo>
                    <a:pt x="834" y="688"/>
                  </a:lnTo>
                  <a:lnTo>
                    <a:pt x="814" y="672"/>
                  </a:lnTo>
                  <a:close/>
                  <a:moveTo>
                    <a:pt x="893" y="739"/>
                  </a:moveTo>
                  <a:lnTo>
                    <a:pt x="877" y="760"/>
                  </a:lnTo>
                  <a:lnTo>
                    <a:pt x="897" y="775"/>
                  </a:lnTo>
                  <a:lnTo>
                    <a:pt x="913" y="755"/>
                  </a:lnTo>
                  <a:lnTo>
                    <a:pt x="893" y="739"/>
                  </a:lnTo>
                  <a:close/>
                  <a:moveTo>
                    <a:pt x="974" y="806"/>
                  </a:moveTo>
                  <a:lnTo>
                    <a:pt x="958" y="826"/>
                  </a:lnTo>
                  <a:lnTo>
                    <a:pt x="977" y="843"/>
                  </a:lnTo>
                  <a:lnTo>
                    <a:pt x="992" y="823"/>
                  </a:lnTo>
                  <a:lnTo>
                    <a:pt x="974" y="806"/>
                  </a:lnTo>
                  <a:close/>
                  <a:moveTo>
                    <a:pt x="1053" y="873"/>
                  </a:moveTo>
                  <a:lnTo>
                    <a:pt x="1037" y="893"/>
                  </a:lnTo>
                  <a:lnTo>
                    <a:pt x="1057" y="910"/>
                  </a:lnTo>
                  <a:lnTo>
                    <a:pt x="1073" y="890"/>
                  </a:lnTo>
                  <a:lnTo>
                    <a:pt x="1053" y="873"/>
                  </a:lnTo>
                  <a:close/>
                  <a:moveTo>
                    <a:pt x="1132" y="941"/>
                  </a:moveTo>
                  <a:lnTo>
                    <a:pt x="1116" y="961"/>
                  </a:lnTo>
                  <a:lnTo>
                    <a:pt x="1136" y="978"/>
                  </a:lnTo>
                  <a:lnTo>
                    <a:pt x="1152" y="958"/>
                  </a:lnTo>
                  <a:lnTo>
                    <a:pt x="1132" y="941"/>
                  </a:lnTo>
                  <a:close/>
                  <a:moveTo>
                    <a:pt x="1213" y="1008"/>
                  </a:moveTo>
                  <a:lnTo>
                    <a:pt x="1197" y="1028"/>
                  </a:lnTo>
                  <a:lnTo>
                    <a:pt x="1217" y="1044"/>
                  </a:lnTo>
                  <a:lnTo>
                    <a:pt x="1233" y="1024"/>
                  </a:lnTo>
                  <a:lnTo>
                    <a:pt x="1213" y="1008"/>
                  </a:lnTo>
                  <a:close/>
                  <a:moveTo>
                    <a:pt x="1292" y="1074"/>
                  </a:moveTo>
                  <a:lnTo>
                    <a:pt x="1276" y="1094"/>
                  </a:lnTo>
                  <a:lnTo>
                    <a:pt x="1296" y="1112"/>
                  </a:lnTo>
                  <a:lnTo>
                    <a:pt x="1312" y="1091"/>
                  </a:lnTo>
                  <a:lnTo>
                    <a:pt x="1292" y="1074"/>
                  </a:lnTo>
                  <a:close/>
                  <a:moveTo>
                    <a:pt x="1373" y="1142"/>
                  </a:moveTo>
                  <a:lnTo>
                    <a:pt x="1357" y="1162"/>
                  </a:lnTo>
                  <a:lnTo>
                    <a:pt x="1376" y="1179"/>
                  </a:lnTo>
                  <a:lnTo>
                    <a:pt x="1391" y="1159"/>
                  </a:lnTo>
                  <a:lnTo>
                    <a:pt x="1373" y="1142"/>
                  </a:lnTo>
                  <a:close/>
                  <a:moveTo>
                    <a:pt x="1452" y="1209"/>
                  </a:moveTo>
                  <a:lnTo>
                    <a:pt x="1436" y="1229"/>
                  </a:lnTo>
                  <a:lnTo>
                    <a:pt x="1456" y="1247"/>
                  </a:lnTo>
                  <a:lnTo>
                    <a:pt x="1472" y="1226"/>
                  </a:lnTo>
                  <a:lnTo>
                    <a:pt x="1452" y="1209"/>
                  </a:lnTo>
                  <a:close/>
                  <a:moveTo>
                    <a:pt x="1531" y="1277"/>
                  </a:moveTo>
                  <a:lnTo>
                    <a:pt x="1515" y="1297"/>
                  </a:lnTo>
                  <a:lnTo>
                    <a:pt x="1524" y="1303"/>
                  </a:lnTo>
                  <a:lnTo>
                    <a:pt x="1540" y="1283"/>
                  </a:lnTo>
                  <a:lnTo>
                    <a:pt x="1531" y="1277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97" name="Freeform 102"/>
            <p:cNvSpPr>
              <a:spLocks/>
            </p:cNvSpPr>
            <p:nvPr/>
          </p:nvSpPr>
          <p:spPr bwMode="auto">
            <a:xfrm>
              <a:off x="3235954" y="5282663"/>
              <a:ext cx="82504" cy="83721"/>
            </a:xfrm>
            <a:custGeom>
              <a:avLst/>
              <a:gdLst>
                <a:gd name="T0" fmla="*/ 73 w 118"/>
                <a:gd name="T1" fmla="*/ 95 h 119"/>
                <a:gd name="T2" fmla="*/ 83 w 118"/>
                <a:gd name="T3" fmla="*/ 108 h 119"/>
                <a:gd name="T4" fmla="*/ 67 w 118"/>
                <a:gd name="T5" fmla="*/ 117 h 119"/>
                <a:gd name="T6" fmla="*/ 50 w 118"/>
                <a:gd name="T7" fmla="*/ 119 h 119"/>
                <a:gd name="T8" fmla="*/ 34 w 118"/>
                <a:gd name="T9" fmla="*/ 115 h 119"/>
                <a:gd name="T10" fmla="*/ 20 w 118"/>
                <a:gd name="T11" fmla="*/ 107 h 119"/>
                <a:gd name="T12" fmla="*/ 8 w 118"/>
                <a:gd name="T13" fmla="*/ 94 h 119"/>
                <a:gd name="T14" fmla="*/ 1 w 118"/>
                <a:gd name="T15" fmla="*/ 81 h 119"/>
                <a:gd name="T16" fmla="*/ 0 w 118"/>
                <a:gd name="T17" fmla="*/ 66 h 119"/>
                <a:gd name="T18" fmla="*/ 1 w 118"/>
                <a:gd name="T19" fmla="*/ 52 h 119"/>
                <a:gd name="T20" fmla="*/ 8 w 118"/>
                <a:gd name="T21" fmla="*/ 38 h 119"/>
                <a:gd name="T22" fmla="*/ 17 w 118"/>
                <a:gd name="T23" fmla="*/ 23 h 119"/>
                <a:gd name="T24" fmla="*/ 30 w 118"/>
                <a:gd name="T25" fmla="*/ 12 h 119"/>
                <a:gd name="T26" fmla="*/ 43 w 118"/>
                <a:gd name="T27" fmla="*/ 3 h 119"/>
                <a:gd name="T28" fmla="*/ 57 w 118"/>
                <a:gd name="T29" fmla="*/ 0 h 119"/>
                <a:gd name="T30" fmla="*/ 73 w 118"/>
                <a:gd name="T31" fmla="*/ 0 h 119"/>
                <a:gd name="T32" fmla="*/ 86 w 118"/>
                <a:gd name="T33" fmla="*/ 5 h 119"/>
                <a:gd name="T34" fmla="*/ 99 w 118"/>
                <a:gd name="T35" fmla="*/ 13 h 119"/>
                <a:gd name="T36" fmla="*/ 111 w 118"/>
                <a:gd name="T37" fmla="*/ 26 h 119"/>
                <a:gd name="T38" fmla="*/ 116 w 118"/>
                <a:gd name="T39" fmla="*/ 39 h 119"/>
                <a:gd name="T40" fmla="*/ 118 w 118"/>
                <a:gd name="T41" fmla="*/ 55 h 119"/>
                <a:gd name="T42" fmla="*/ 113 w 118"/>
                <a:gd name="T43" fmla="*/ 69 h 119"/>
                <a:gd name="T44" fmla="*/ 99 w 118"/>
                <a:gd name="T45" fmla="*/ 62 h 119"/>
                <a:gd name="T46" fmla="*/ 100 w 118"/>
                <a:gd name="T47" fmla="*/ 55 h 119"/>
                <a:gd name="T48" fmla="*/ 102 w 118"/>
                <a:gd name="T49" fmla="*/ 48 h 119"/>
                <a:gd name="T50" fmla="*/ 102 w 118"/>
                <a:gd name="T51" fmla="*/ 40 h 119"/>
                <a:gd name="T52" fmla="*/ 99 w 118"/>
                <a:gd name="T53" fmla="*/ 35 h 119"/>
                <a:gd name="T54" fmla="*/ 96 w 118"/>
                <a:gd name="T55" fmla="*/ 29 h 119"/>
                <a:gd name="T56" fmla="*/ 90 w 118"/>
                <a:gd name="T57" fmla="*/ 23 h 119"/>
                <a:gd name="T58" fmla="*/ 83 w 118"/>
                <a:gd name="T59" fmla="*/ 19 h 119"/>
                <a:gd name="T60" fmla="*/ 76 w 118"/>
                <a:gd name="T61" fmla="*/ 15 h 119"/>
                <a:gd name="T62" fmla="*/ 69 w 118"/>
                <a:gd name="T63" fmla="*/ 13 h 119"/>
                <a:gd name="T64" fmla="*/ 62 w 118"/>
                <a:gd name="T65" fmla="*/ 13 h 119"/>
                <a:gd name="T66" fmla="*/ 54 w 118"/>
                <a:gd name="T67" fmla="*/ 16 h 119"/>
                <a:gd name="T68" fmla="*/ 47 w 118"/>
                <a:gd name="T69" fmla="*/ 19 h 119"/>
                <a:gd name="T70" fmla="*/ 39 w 118"/>
                <a:gd name="T71" fmla="*/ 26 h 119"/>
                <a:gd name="T72" fmla="*/ 30 w 118"/>
                <a:gd name="T73" fmla="*/ 33 h 119"/>
                <a:gd name="T74" fmla="*/ 21 w 118"/>
                <a:gd name="T75" fmla="*/ 45 h 119"/>
                <a:gd name="T76" fmla="*/ 15 w 118"/>
                <a:gd name="T77" fmla="*/ 56 h 119"/>
                <a:gd name="T78" fmla="*/ 14 w 118"/>
                <a:gd name="T79" fmla="*/ 65 h 119"/>
                <a:gd name="T80" fmla="*/ 14 w 118"/>
                <a:gd name="T81" fmla="*/ 72 h 119"/>
                <a:gd name="T82" fmla="*/ 15 w 118"/>
                <a:gd name="T83" fmla="*/ 79 h 119"/>
                <a:gd name="T84" fmla="*/ 18 w 118"/>
                <a:gd name="T85" fmla="*/ 85 h 119"/>
                <a:gd name="T86" fmla="*/ 23 w 118"/>
                <a:gd name="T87" fmla="*/ 91 h 119"/>
                <a:gd name="T88" fmla="*/ 27 w 118"/>
                <a:gd name="T89" fmla="*/ 95 h 119"/>
                <a:gd name="T90" fmla="*/ 34 w 118"/>
                <a:gd name="T91" fmla="*/ 101 h 119"/>
                <a:gd name="T92" fmla="*/ 41 w 118"/>
                <a:gd name="T93" fmla="*/ 104 h 119"/>
                <a:gd name="T94" fmla="*/ 50 w 118"/>
                <a:gd name="T95" fmla="*/ 104 h 119"/>
                <a:gd name="T96" fmla="*/ 62 w 118"/>
                <a:gd name="T97" fmla="*/ 102 h 119"/>
                <a:gd name="T98" fmla="*/ 73 w 118"/>
                <a:gd name="T99" fmla="*/ 9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" h="119">
                  <a:moveTo>
                    <a:pt x="73" y="95"/>
                  </a:moveTo>
                  <a:lnTo>
                    <a:pt x="83" y="108"/>
                  </a:lnTo>
                  <a:lnTo>
                    <a:pt x="67" y="117"/>
                  </a:lnTo>
                  <a:lnTo>
                    <a:pt x="50" y="119"/>
                  </a:lnTo>
                  <a:lnTo>
                    <a:pt x="34" y="115"/>
                  </a:lnTo>
                  <a:lnTo>
                    <a:pt x="20" y="107"/>
                  </a:lnTo>
                  <a:lnTo>
                    <a:pt x="8" y="94"/>
                  </a:lnTo>
                  <a:lnTo>
                    <a:pt x="1" y="81"/>
                  </a:lnTo>
                  <a:lnTo>
                    <a:pt x="0" y="66"/>
                  </a:lnTo>
                  <a:lnTo>
                    <a:pt x="1" y="52"/>
                  </a:lnTo>
                  <a:lnTo>
                    <a:pt x="8" y="38"/>
                  </a:lnTo>
                  <a:lnTo>
                    <a:pt x="17" y="23"/>
                  </a:lnTo>
                  <a:lnTo>
                    <a:pt x="30" y="12"/>
                  </a:lnTo>
                  <a:lnTo>
                    <a:pt x="43" y="3"/>
                  </a:lnTo>
                  <a:lnTo>
                    <a:pt x="57" y="0"/>
                  </a:lnTo>
                  <a:lnTo>
                    <a:pt x="73" y="0"/>
                  </a:lnTo>
                  <a:lnTo>
                    <a:pt x="86" y="5"/>
                  </a:lnTo>
                  <a:lnTo>
                    <a:pt x="99" y="13"/>
                  </a:lnTo>
                  <a:lnTo>
                    <a:pt x="111" y="26"/>
                  </a:lnTo>
                  <a:lnTo>
                    <a:pt x="116" y="39"/>
                  </a:lnTo>
                  <a:lnTo>
                    <a:pt x="118" y="55"/>
                  </a:lnTo>
                  <a:lnTo>
                    <a:pt x="113" y="69"/>
                  </a:lnTo>
                  <a:lnTo>
                    <a:pt x="99" y="62"/>
                  </a:lnTo>
                  <a:lnTo>
                    <a:pt x="100" y="55"/>
                  </a:lnTo>
                  <a:lnTo>
                    <a:pt x="102" y="48"/>
                  </a:lnTo>
                  <a:lnTo>
                    <a:pt x="102" y="40"/>
                  </a:lnTo>
                  <a:lnTo>
                    <a:pt x="99" y="35"/>
                  </a:lnTo>
                  <a:lnTo>
                    <a:pt x="96" y="29"/>
                  </a:lnTo>
                  <a:lnTo>
                    <a:pt x="90" y="23"/>
                  </a:lnTo>
                  <a:lnTo>
                    <a:pt x="83" y="19"/>
                  </a:lnTo>
                  <a:lnTo>
                    <a:pt x="76" y="15"/>
                  </a:lnTo>
                  <a:lnTo>
                    <a:pt x="69" y="13"/>
                  </a:lnTo>
                  <a:lnTo>
                    <a:pt x="62" y="13"/>
                  </a:lnTo>
                  <a:lnTo>
                    <a:pt x="54" y="16"/>
                  </a:lnTo>
                  <a:lnTo>
                    <a:pt x="47" y="19"/>
                  </a:lnTo>
                  <a:lnTo>
                    <a:pt x="39" y="26"/>
                  </a:lnTo>
                  <a:lnTo>
                    <a:pt x="30" y="33"/>
                  </a:lnTo>
                  <a:lnTo>
                    <a:pt x="21" y="45"/>
                  </a:lnTo>
                  <a:lnTo>
                    <a:pt x="15" y="56"/>
                  </a:lnTo>
                  <a:lnTo>
                    <a:pt x="14" y="65"/>
                  </a:lnTo>
                  <a:lnTo>
                    <a:pt x="14" y="72"/>
                  </a:lnTo>
                  <a:lnTo>
                    <a:pt x="15" y="79"/>
                  </a:lnTo>
                  <a:lnTo>
                    <a:pt x="18" y="85"/>
                  </a:lnTo>
                  <a:lnTo>
                    <a:pt x="23" y="91"/>
                  </a:lnTo>
                  <a:lnTo>
                    <a:pt x="27" y="95"/>
                  </a:lnTo>
                  <a:lnTo>
                    <a:pt x="34" y="101"/>
                  </a:lnTo>
                  <a:lnTo>
                    <a:pt x="41" y="104"/>
                  </a:lnTo>
                  <a:lnTo>
                    <a:pt x="50" y="104"/>
                  </a:lnTo>
                  <a:lnTo>
                    <a:pt x="62" y="102"/>
                  </a:lnTo>
                  <a:lnTo>
                    <a:pt x="73" y="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98" name="Freeform 103"/>
            <p:cNvSpPr>
              <a:spLocks/>
            </p:cNvSpPr>
            <p:nvPr/>
          </p:nvSpPr>
          <p:spPr bwMode="auto">
            <a:xfrm>
              <a:off x="3301678" y="5336585"/>
              <a:ext cx="85301" cy="90815"/>
            </a:xfrm>
            <a:custGeom>
              <a:avLst/>
              <a:gdLst>
                <a:gd name="T0" fmla="*/ 54 w 121"/>
                <a:gd name="T1" fmla="*/ 72 h 126"/>
                <a:gd name="T2" fmla="*/ 62 w 121"/>
                <a:gd name="T3" fmla="*/ 60 h 126"/>
                <a:gd name="T4" fmla="*/ 101 w 121"/>
                <a:gd name="T5" fmla="*/ 93 h 126"/>
                <a:gd name="T6" fmla="*/ 72 w 121"/>
                <a:gd name="T7" fmla="*/ 126 h 126"/>
                <a:gd name="T8" fmla="*/ 58 w 121"/>
                <a:gd name="T9" fmla="*/ 125 h 126"/>
                <a:gd name="T10" fmla="*/ 45 w 121"/>
                <a:gd name="T11" fmla="*/ 122 h 126"/>
                <a:gd name="T12" fmla="*/ 38 w 121"/>
                <a:gd name="T13" fmla="*/ 119 h 126"/>
                <a:gd name="T14" fmla="*/ 29 w 121"/>
                <a:gd name="T15" fmla="*/ 115 h 126"/>
                <a:gd name="T16" fmla="*/ 23 w 121"/>
                <a:gd name="T17" fmla="*/ 109 h 126"/>
                <a:gd name="T18" fmla="*/ 12 w 121"/>
                <a:gd name="T19" fmla="*/ 97 h 126"/>
                <a:gd name="T20" fmla="*/ 3 w 121"/>
                <a:gd name="T21" fmla="*/ 83 h 126"/>
                <a:gd name="T22" fmla="*/ 0 w 121"/>
                <a:gd name="T23" fmla="*/ 67 h 126"/>
                <a:gd name="T24" fmla="*/ 0 w 121"/>
                <a:gd name="T25" fmla="*/ 53 h 126"/>
                <a:gd name="T26" fmla="*/ 6 w 121"/>
                <a:gd name="T27" fmla="*/ 37 h 126"/>
                <a:gd name="T28" fmla="*/ 16 w 121"/>
                <a:gd name="T29" fmla="*/ 24 h 126"/>
                <a:gd name="T30" fmla="*/ 28 w 121"/>
                <a:gd name="T31" fmla="*/ 13 h 126"/>
                <a:gd name="T32" fmla="*/ 42 w 121"/>
                <a:gd name="T33" fmla="*/ 4 h 126"/>
                <a:gd name="T34" fmla="*/ 56 w 121"/>
                <a:gd name="T35" fmla="*/ 0 h 126"/>
                <a:gd name="T36" fmla="*/ 72 w 121"/>
                <a:gd name="T37" fmla="*/ 0 h 126"/>
                <a:gd name="T38" fmla="*/ 87 w 121"/>
                <a:gd name="T39" fmla="*/ 6 h 126"/>
                <a:gd name="T40" fmla="*/ 101 w 121"/>
                <a:gd name="T41" fmla="*/ 14 h 126"/>
                <a:gd name="T42" fmla="*/ 107 w 121"/>
                <a:gd name="T43" fmla="*/ 20 h 126"/>
                <a:gd name="T44" fmla="*/ 113 w 121"/>
                <a:gd name="T45" fmla="*/ 26 h 126"/>
                <a:gd name="T46" fmla="*/ 116 w 121"/>
                <a:gd name="T47" fmla="*/ 33 h 126"/>
                <a:gd name="T48" fmla="*/ 118 w 121"/>
                <a:gd name="T49" fmla="*/ 39 h 126"/>
                <a:gd name="T50" fmla="*/ 121 w 121"/>
                <a:gd name="T51" fmla="*/ 46 h 126"/>
                <a:gd name="T52" fmla="*/ 121 w 121"/>
                <a:gd name="T53" fmla="*/ 52 h 126"/>
                <a:gd name="T54" fmla="*/ 120 w 121"/>
                <a:gd name="T55" fmla="*/ 59 h 126"/>
                <a:gd name="T56" fmla="*/ 118 w 121"/>
                <a:gd name="T57" fmla="*/ 66 h 126"/>
                <a:gd name="T58" fmla="*/ 116 w 121"/>
                <a:gd name="T59" fmla="*/ 73 h 126"/>
                <a:gd name="T60" fmla="*/ 103 w 121"/>
                <a:gd name="T61" fmla="*/ 66 h 126"/>
                <a:gd name="T62" fmla="*/ 104 w 121"/>
                <a:gd name="T63" fmla="*/ 62 h 126"/>
                <a:gd name="T64" fmla="*/ 105 w 121"/>
                <a:gd name="T65" fmla="*/ 56 h 126"/>
                <a:gd name="T66" fmla="*/ 105 w 121"/>
                <a:gd name="T67" fmla="*/ 52 h 126"/>
                <a:gd name="T68" fmla="*/ 105 w 121"/>
                <a:gd name="T69" fmla="*/ 44 h 126"/>
                <a:gd name="T70" fmla="*/ 103 w 121"/>
                <a:gd name="T71" fmla="*/ 37 h 126"/>
                <a:gd name="T72" fmla="*/ 98 w 121"/>
                <a:gd name="T73" fmla="*/ 31 h 126"/>
                <a:gd name="T74" fmla="*/ 92 w 121"/>
                <a:gd name="T75" fmla="*/ 24 h 126"/>
                <a:gd name="T76" fmla="*/ 84 w 121"/>
                <a:gd name="T77" fmla="*/ 18 h 126"/>
                <a:gd name="T78" fmla="*/ 77 w 121"/>
                <a:gd name="T79" fmla="*/ 16 h 126"/>
                <a:gd name="T80" fmla="*/ 68 w 121"/>
                <a:gd name="T81" fmla="*/ 14 h 126"/>
                <a:gd name="T82" fmla="*/ 61 w 121"/>
                <a:gd name="T83" fmla="*/ 14 h 126"/>
                <a:gd name="T84" fmla="*/ 54 w 121"/>
                <a:gd name="T85" fmla="*/ 16 h 126"/>
                <a:gd name="T86" fmla="*/ 48 w 121"/>
                <a:gd name="T87" fmla="*/ 18 h 126"/>
                <a:gd name="T88" fmla="*/ 41 w 121"/>
                <a:gd name="T89" fmla="*/ 23 h 126"/>
                <a:gd name="T90" fmla="*/ 35 w 121"/>
                <a:gd name="T91" fmla="*/ 27 h 126"/>
                <a:gd name="T92" fmla="*/ 29 w 121"/>
                <a:gd name="T93" fmla="*/ 33 h 126"/>
                <a:gd name="T94" fmla="*/ 20 w 121"/>
                <a:gd name="T95" fmla="*/ 46 h 126"/>
                <a:gd name="T96" fmla="*/ 16 w 121"/>
                <a:gd name="T97" fmla="*/ 57 h 126"/>
                <a:gd name="T98" fmla="*/ 15 w 121"/>
                <a:gd name="T99" fmla="*/ 64 h 126"/>
                <a:gd name="T100" fmla="*/ 15 w 121"/>
                <a:gd name="T101" fmla="*/ 72 h 126"/>
                <a:gd name="T102" fmla="*/ 18 w 121"/>
                <a:gd name="T103" fmla="*/ 80 h 126"/>
                <a:gd name="T104" fmla="*/ 22 w 121"/>
                <a:gd name="T105" fmla="*/ 86 h 126"/>
                <a:gd name="T106" fmla="*/ 26 w 121"/>
                <a:gd name="T107" fmla="*/ 92 h 126"/>
                <a:gd name="T108" fmla="*/ 32 w 121"/>
                <a:gd name="T109" fmla="*/ 97 h 126"/>
                <a:gd name="T110" fmla="*/ 39 w 121"/>
                <a:gd name="T111" fmla="*/ 103 h 126"/>
                <a:gd name="T112" fmla="*/ 49 w 121"/>
                <a:gd name="T113" fmla="*/ 108 h 126"/>
                <a:gd name="T114" fmla="*/ 55 w 121"/>
                <a:gd name="T115" fmla="*/ 109 h 126"/>
                <a:gd name="T116" fmla="*/ 61 w 121"/>
                <a:gd name="T117" fmla="*/ 110 h 126"/>
                <a:gd name="T118" fmla="*/ 65 w 121"/>
                <a:gd name="T119" fmla="*/ 110 h 126"/>
                <a:gd name="T120" fmla="*/ 80 w 121"/>
                <a:gd name="T121" fmla="*/ 93 h 126"/>
                <a:gd name="T122" fmla="*/ 54 w 121"/>
                <a:gd name="T123" fmla="*/ 7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1" h="126">
                  <a:moveTo>
                    <a:pt x="54" y="72"/>
                  </a:moveTo>
                  <a:lnTo>
                    <a:pt x="62" y="60"/>
                  </a:lnTo>
                  <a:lnTo>
                    <a:pt x="101" y="93"/>
                  </a:lnTo>
                  <a:lnTo>
                    <a:pt x="72" y="126"/>
                  </a:lnTo>
                  <a:lnTo>
                    <a:pt x="58" y="125"/>
                  </a:lnTo>
                  <a:lnTo>
                    <a:pt x="45" y="122"/>
                  </a:lnTo>
                  <a:lnTo>
                    <a:pt x="38" y="119"/>
                  </a:lnTo>
                  <a:lnTo>
                    <a:pt x="29" y="115"/>
                  </a:lnTo>
                  <a:lnTo>
                    <a:pt x="23" y="109"/>
                  </a:lnTo>
                  <a:lnTo>
                    <a:pt x="12" y="97"/>
                  </a:lnTo>
                  <a:lnTo>
                    <a:pt x="3" y="83"/>
                  </a:lnTo>
                  <a:lnTo>
                    <a:pt x="0" y="67"/>
                  </a:lnTo>
                  <a:lnTo>
                    <a:pt x="0" y="53"/>
                  </a:lnTo>
                  <a:lnTo>
                    <a:pt x="6" y="37"/>
                  </a:lnTo>
                  <a:lnTo>
                    <a:pt x="16" y="24"/>
                  </a:lnTo>
                  <a:lnTo>
                    <a:pt x="28" y="13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2" y="0"/>
                  </a:lnTo>
                  <a:lnTo>
                    <a:pt x="87" y="6"/>
                  </a:lnTo>
                  <a:lnTo>
                    <a:pt x="101" y="14"/>
                  </a:lnTo>
                  <a:lnTo>
                    <a:pt x="107" y="20"/>
                  </a:lnTo>
                  <a:lnTo>
                    <a:pt x="113" y="26"/>
                  </a:lnTo>
                  <a:lnTo>
                    <a:pt x="116" y="33"/>
                  </a:lnTo>
                  <a:lnTo>
                    <a:pt x="118" y="39"/>
                  </a:lnTo>
                  <a:lnTo>
                    <a:pt x="121" y="46"/>
                  </a:lnTo>
                  <a:lnTo>
                    <a:pt x="121" y="52"/>
                  </a:lnTo>
                  <a:lnTo>
                    <a:pt x="120" y="59"/>
                  </a:lnTo>
                  <a:lnTo>
                    <a:pt x="118" y="66"/>
                  </a:lnTo>
                  <a:lnTo>
                    <a:pt x="116" y="73"/>
                  </a:lnTo>
                  <a:lnTo>
                    <a:pt x="103" y="66"/>
                  </a:lnTo>
                  <a:lnTo>
                    <a:pt x="104" y="62"/>
                  </a:lnTo>
                  <a:lnTo>
                    <a:pt x="105" y="56"/>
                  </a:lnTo>
                  <a:lnTo>
                    <a:pt x="105" y="52"/>
                  </a:lnTo>
                  <a:lnTo>
                    <a:pt x="105" y="44"/>
                  </a:lnTo>
                  <a:lnTo>
                    <a:pt x="103" y="37"/>
                  </a:lnTo>
                  <a:lnTo>
                    <a:pt x="98" y="31"/>
                  </a:lnTo>
                  <a:lnTo>
                    <a:pt x="92" y="24"/>
                  </a:lnTo>
                  <a:lnTo>
                    <a:pt x="84" y="18"/>
                  </a:lnTo>
                  <a:lnTo>
                    <a:pt x="77" y="16"/>
                  </a:lnTo>
                  <a:lnTo>
                    <a:pt x="68" y="14"/>
                  </a:lnTo>
                  <a:lnTo>
                    <a:pt x="61" y="14"/>
                  </a:lnTo>
                  <a:lnTo>
                    <a:pt x="54" y="16"/>
                  </a:lnTo>
                  <a:lnTo>
                    <a:pt x="48" y="18"/>
                  </a:lnTo>
                  <a:lnTo>
                    <a:pt x="41" y="23"/>
                  </a:lnTo>
                  <a:lnTo>
                    <a:pt x="35" y="27"/>
                  </a:lnTo>
                  <a:lnTo>
                    <a:pt x="29" y="33"/>
                  </a:lnTo>
                  <a:lnTo>
                    <a:pt x="20" y="46"/>
                  </a:lnTo>
                  <a:lnTo>
                    <a:pt x="16" y="57"/>
                  </a:lnTo>
                  <a:lnTo>
                    <a:pt x="15" y="64"/>
                  </a:lnTo>
                  <a:lnTo>
                    <a:pt x="15" y="72"/>
                  </a:lnTo>
                  <a:lnTo>
                    <a:pt x="18" y="80"/>
                  </a:lnTo>
                  <a:lnTo>
                    <a:pt x="22" y="86"/>
                  </a:lnTo>
                  <a:lnTo>
                    <a:pt x="26" y="92"/>
                  </a:lnTo>
                  <a:lnTo>
                    <a:pt x="32" y="97"/>
                  </a:lnTo>
                  <a:lnTo>
                    <a:pt x="39" y="103"/>
                  </a:lnTo>
                  <a:lnTo>
                    <a:pt x="49" y="108"/>
                  </a:lnTo>
                  <a:lnTo>
                    <a:pt x="55" y="109"/>
                  </a:lnTo>
                  <a:lnTo>
                    <a:pt x="61" y="110"/>
                  </a:lnTo>
                  <a:lnTo>
                    <a:pt x="65" y="110"/>
                  </a:lnTo>
                  <a:lnTo>
                    <a:pt x="80" y="93"/>
                  </a:lnTo>
                  <a:lnTo>
                    <a:pt x="54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699" name="Freeform 104"/>
            <p:cNvSpPr>
              <a:spLocks noEditPoints="1"/>
            </p:cNvSpPr>
            <p:nvPr/>
          </p:nvSpPr>
          <p:spPr bwMode="auto">
            <a:xfrm>
              <a:off x="3370199" y="5394762"/>
              <a:ext cx="83903" cy="86558"/>
            </a:xfrm>
            <a:custGeom>
              <a:avLst/>
              <a:gdLst>
                <a:gd name="T0" fmla="*/ 15 w 120"/>
                <a:gd name="T1" fmla="*/ 24 h 120"/>
                <a:gd name="T2" fmla="*/ 28 w 120"/>
                <a:gd name="T3" fmla="*/ 11 h 120"/>
                <a:gd name="T4" fmla="*/ 42 w 120"/>
                <a:gd name="T5" fmla="*/ 4 h 120"/>
                <a:gd name="T6" fmla="*/ 56 w 120"/>
                <a:gd name="T7" fmla="*/ 0 h 120"/>
                <a:gd name="T8" fmla="*/ 79 w 120"/>
                <a:gd name="T9" fmla="*/ 1 h 120"/>
                <a:gd name="T10" fmla="*/ 100 w 120"/>
                <a:gd name="T11" fmla="*/ 13 h 120"/>
                <a:gd name="T12" fmla="*/ 110 w 120"/>
                <a:gd name="T13" fmla="*/ 24 h 120"/>
                <a:gd name="T14" fmla="*/ 117 w 120"/>
                <a:gd name="T15" fmla="*/ 38 h 120"/>
                <a:gd name="T16" fmla="*/ 120 w 120"/>
                <a:gd name="T17" fmla="*/ 53 h 120"/>
                <a:gd name="T18" fmla="*/ 118 w 120"/>
                <a:gd name="T19" fmla="*/ 67 h 120"/>
                <a:gd name="T20" fmla="*/ 113 w 120"/>
                <a:gd name="T21" fmla="*/ 83 h 120"/>
                <a:gd name="T22" fmla="*/ 103 w 120"/>
                <a:gd name="T23" fmla="*/ 96 h 120"/>
                <a:gd name="T24" fmla="*/ 91 w 120"/>
                <a:gd name="T25" fmla="*/ 109 h 120"/>
                <a:gd name="T26" fmla="*/ 77 w 120"/>
                <a:gd name="T27" fmla="*/ 116 h 120"/>
                <a:gd name="T28" fmla="*/ 62 w 120"/>
                <a:gd name="T29" fmla="*/ 120 h 120"/>
                <a:gd name="T30" fmla="*/ 46 w 120"/>
                <a:gd name="T31" fmla="*/ 119 h 120"/>
                <a:gd name="T32" fmla="*/ 33 w 120"/>
                <a:gd name="T33" fmla="*/ 115 h 120"/>
                <a:gd name="T34" fmla="*/ 20 w 120"/>
                <a:gd name="T35" fmla="*/ 107 h 120"/>
                <a:gd name="T36" fmla="*/ 9 w 120"/>
                <a:gd name="T37" fmla="*/ 95 h 120"/>
                <a:gd name="T38" fmla="*/ 3 w 120"/>
                <a:gd name="T39" fmla="*/ 82 h 120"/>
                <a:gd name="T40" fmla="*/ 0 w 120"/>
                <a:gd name="T41" fmla="*/ 67 h 120"/>
                <a:gd name="T42" fmla="*/ 2 w 120"/>
                <a:gd name="T43" fmla="*/ 51 h 120"/>
                <a:gd name="T44" fmla="*/ 6 w 120"/>
                <a:gd name="T45" fmla="*/ 37 h 120"/>
                <a:gd name="T46" fmla="*/ 15 w 120"/>
                <a:gd name="T47" fmla="*/ 24 h 120"/>
                <a:gd name="T48" fmla="*/ 28 w 120"/>
                <a:gd name="T49" fmla="*/ 36 h 120"/>
                <a:gd name="T50" fmla="*/ 18 w 120"/>
                <a:gd name="T51" fmla="*/ 51 h 120"/>
                <a:gd name="T52" fmla="*/ 15 w 120"/>
                <a:gd name="T53" fmla="*/ 69 h 120"/>
                <a:gd name="T54" fmla="*/ 19 w 120"/>
                <a:gd name="T55" fmla="*/ 84 h 120"/>
                <a:gd name="T56" fmla="*/ 29 w 120"/>
                <a:gd name="T57" fmla="*/ 96 h 120"/>
                <a:gd name="T58" fmla="*/ 43 w 120"/>
                <a:gd name="T59" fmla="*/ 105 h 120"/>
                <a:gd name="T60" fmla="*/ 59 w 120"/>
                <a:gd name="T61" fmla="*/ 106 h 120"/>
                <a:gd name="T62" fmla="*/ 75 w 120"/>
                <a:gd name="T63" fmla="*/ 100 h 120"/>
                <a:gd name="T64" fmla="*/ 91 w 120"/>
                <a:gd name="T65" fmla="*/ 86 h 120"/>
                <a:gd name="T66" fmla="*/ 97 w 120"/>
                <a:gd name="T67" fmla="*/ 79 h 120"/>
                <a:gd name="T68" fmla="*/ 100 w 120"/>
                <a:gd name="T69" fmla="*/ 72 h 120"/>
                <a:gd name="T70" fmla="*/ 103 w 120"/>
                <a:gd name="T71" fmla="*/ 63 h 120"/>
                <a:gd name="T72" fmla="*/ 104 w 120"/>
                <a:gd name="T73" fmla="*/ 56 h 120"/>
                <a:gd name="T74" fmla="*/ 104 w 120"/>
                <a:gd name="T75" fmla="*/ 49 h 120"/>
                <a:gd name="T76" fmla="*/ 103 w 120"/>
                <a:gd name="T77" fmla="*/ 41 h 120"/>
                <a:gd name="T78" fmla="*/ 100 w 120"/>
                <a:gd name="T79" fmla="*/ 34 h 120"/>
                <a:gd name="T80" fmla="*/ 95 w 120"/>
                <a:gd name="T81" fmla="*/ 28 h 120"/>
                <a:gd name="T82" fmla="*/ 91 w 120"/>
                <a:gd name="T83" fmla="*/ 23 h 120"/>
                <a:gd name="T84" fmla="*/ 77 w 120"/>
                <a:gd name="T85" fmla="*/ 15 h 120"/>
                <a:gd name="T86" fmla="*/ 61 w 120"/>
                <a:gd name="T87" fmla="*/ 14 h 120"/>
                <a:gd name="T88" fmla="*/ 45 w 120"/>
                <a:gd name="T89" fmla="*/ 20 h 120"/>
                <a:gd name="T90" fmla="*/ 28 w 120"/>
                <a:gd name="T91" fmla="*/ 3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120">
                  <a:moveTo>
                    <a:pt x="15" y="24"/>
                  </a:moveTo>
                  <a:lnTo>
                    <a:pt x="28" y="11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79" y="1"/>
                  </a:lnTo>
                  <a:lnTo>
                    <a:pt x="100" y="13"/>
                  </a:lnTo>
                  <a:lnTo>
                    <a:pt x="110" y="24"/>
                  </a:lnTo>
                  <a:lnTo>
                    <a:pt x="117" y="38"/>
                  </a:lnTo>
                  <a:lnTo>
                    <a:pt x="120" y="53"/>
                  </a:lnTo>
                  <a:lnTo>
                    <a:pt x="118" y="67"/>
                  </a:lnTo>
                  <a:lnTo>
                    <a:pt x="113" y="83"/>
                  </a:lnTo>
                  <a:lnTo>
                    <a:pt x="103" y="96"/>
                  </a:lnTo>
                  <a:lnTo>
                    <a:pt x="91" y="109"/>
                  </a:lnTo>
                  <a:lnTo>
                    <a:pt x="77" y="116"/>
                  </a:lnTo>
                  <a:lnTo>
                    <a:pt x="62" y="120"/>
                  </a:lnTo>
                  <a:lnTo>
                    <a:pt x="46" y="119"/>
                  </a:lnTo>
                  <a:lnTo>
                    <a:pt x="33" y="115"/>
                  </a:lnTo>
                  <a:lnTo>
                    <a:pt x="20" y="107"/>
                  </a:lnTo>
                  <a:lnTo>
                    <a:pt x="9" y="95"/>
                  </a:lnTo>
                  <a:lnTo>
                    <a:pt x="3" y="82"/>
                  </a:lnTo>
                  <a:lnTo>
                    <a:pt x="0" y="67"/>
                  </a:lnTo>
                  <a:lnTo>
                    <a:pt x="2" y="51"/>
                  </a:lnTo>
                  <a:lnTo>
                    <a:pt x="6" y="37"/>
                  </a:lnTo>
                  <a:lnTo>
                    <a:pt x="15" y="24"/>
                  </a:lnTo>
                  <a:close/>
                  <a:moveTo>
                    <a:pt x="28" y="36"/>
                  </a:moveTo>
                  <a:lnTo>
                    <a:pt x="18" y="51"/>
                  </a:lnTo>
                  <a:lnTo>
                    <a:pt x="15" y="69"/>
                  </a:lnTo>
                  <a:lnTo>
                    <a:pt x="19" y="84"/>
                  </a:lnTo>
                  <a:lnTo>
                    <a:pt x="29" y="96"/>
                  </a:lnTo>
                  <a:lnTo>
                    <a:pt x="43" y="105"/>
                  </a:lnTo>
                  <a:lnTo>
                    <a:pt x="59" y="106"/>
                  </a:lnTo>
                  <a:lnTo>
                    <a:pt x="75" y="100"/>
                  </a:lnTo>
                  <a:lnTo>
                    <a:pt x="91" y="86"/>
                  </a:lnTo>
                  <a:lnTo>
                    <a:pt x="97" y="79"/>
                  </a:lnTo>
                  <a:lnTo>
                    <a:pt x="100" y="72"/>
                  </a:lnTo>
                  <a:lnTo>
                    <a:pt x="103" y="63"/>
                  </a:lnTo>
                  <a:lnTo>
                    <a:pt x="104" y="56"/>
                  </a:lnTo>
                  <a:lnTo>
                    <a:pt x="104" y="49"/>
                  </a:lnTo>
                  <a:lnTo>
                    <a:pt x="103" y="41"/>
                  </a:lnTo>
                  <a:lnTo>
                    <a:pt x="100" y="34"/>
                  </a:lnTo>
                  <a:lnTo>
                    <a:pt x="95" y="28"/>
                  </a:lnTo>
                  <a:lnTo>
                    <a:pt x="91" y="23"/>
                  </a:lnTo>
                  <a:lnTo>
                    <a:pt x="77" y="15"/>
                  </a:lnTo>
                  <a:lnTo>
                    <a:pt x="61" y="14"/>
                  </a:lnTo>
                  <a:lnTo>
                    <a:pt x="45" y="20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700" name="Freeform 105"/>
            <p:cNvSpPr>
              <a:spLocks/>
            </p:cNvSpPr>
            <p:nvPr/>
          </p:nvSpPr>
          <p:spPr bwMode="auto">
            <a:xfrm>
              <a:off x="2959075" y="5454360"/>
              <a:ext cx="68520" cy="95072"/>
            </a:xfrm>
            <a:custGeom>
              <a:avLst/>
              <a:gdLst>
                <a:gd name="T0" fmla="*/ 0 w 98"/>
                <a:gd name="T1" fmla="*/ 79 h 134"/>
                <a:gd name="T2" fmla="*/ 88 w 98"/>
                <a:gd name="T3" fmla="*/ 0 h 134"/>
                <a:gd name="T4" fmla="*/ 98 w 98"/>
                <a:gd name="T5" fmla="*/ 12 h 134"/>
                <a:gd name="T6" fmla="*/ 21 w 98"/>
                <a:gd name="T7" fmla="*/ 82 h 134"/>
                <a:gd name="T8" fmla="*/ 60 w 98"/>
                <a:gd name="T9" fmla="*/ 125 h 134"/>
                <a:gd name="T10" fmla="*/ 49 w 98"/>
                <a:gd name="T11" fmla="*/ 134 h 134"/>
                <a:gd name="T12" fmla="*/ 0 w 98"/>
                <a:gd name="T13" fmla="*/ 7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34">
                  <a:moveTo>
                    <a:pt x="0" y="79"/>
                  </a:moveTo>
                  <a:lnTo>
                    <a:pt x="88" y="0"/>
                  </a:lnTo>
                  <a:lnTo>
                    <a:pt x="98" y="12"/>
                  </a:lnTo>
                  <a:lnTo>
                    <a:pt x="21" y="82"/>
                  </a:lnTo>
                  <a:lnTo>
                    <a:pt x="60" y="125"/>
                  </a:lnTo>
                  <a:lnTo>
                    <a:pt x="49" y="134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701" name="Freeform 106"/>
            <p:cNvSpPr>
              <a:spLocks/>
            </p:cNvSpPr>
            <p:nvPr/>
          </p:nvSpPr>
          <p:spPr bwMode="auto">
            <a:xfrm>
              <a:off x="3010815" y="5511119"/>
              <a:ext cx="83903" cy="85139"/>
            </a:xfrm>
            <a:custGeom>
              <a:avLst/>
              <a:gdLst>
                <a:gd name="T0" fmla="*/ 24 w 120"/>
                <a:gd name="T1" fmla="*/ 49 h 120"/>
                <a:gd name="T2" fmla="*/ 16 w 120"/>
                <a:gd name="T3" fmla="*/ 62 h 120"/>
                <a:gd name="T4" fmla="*/ 16 w 120"/>
                <a:gd name="T5" fmla="*/ 72 h 120"/>
                <a:gd name="T6" fmla="*/ 22 w 120"/>
                <a:gd name="T7" fmla="*/ 85 h 120"/>
                <a:gd name="T8" fmla="*/ 33 w 120"/>
                <a:gd name="T9" fmla="*/ 98 h 120"/>
                <a:gd name="T10" fmla="*/ 46 w 120"/>
                <a:gd name="T11" fmla="*/ 105 h 120"/>
                <a:gd name="T12" fmla="*/ 58 w 120"/>
                <a:gd name="T13" fmla="*/ 104 h 120"/>
                <a:gd name="T14" fmla="*/ 65 w 120"/>
                <a:gd name="T15" fmla="*/ 97 h 120"/>
                <a:gd name="T16" fmla="*/ 68 w 120"/>
                <a:gd name="T17" fmla="*/ 88 h 120"/>
                <a:gd name="T18" fmla="*/ 65 w 120"/>
                <a:gd name="T19" fmla="*/ 79 h 120"/>
                <a:gd name="T20" fmla="*/ 62 w 120"/>
                <a:gd name="T21" fmla="*/ 72 h 120"/>
                <a:gd name="T22" fmla="*/ 55 w 120"/>
                <a:gd name="T23" fmla="*/ 61 h 120"/>
                <a:gd name="T24" fmla="*/ 49 w 120"/>
                <a:gd name="T25" fmla="*/ 48 h 120"/>
                <a:gd name="T26" fmla="*/ 45 w 120"/>
                <a:gd name="T27" fmla="*/ 38 h 120"/>
                <a:gd name="T28" fmla="*/ 45 w 120"/>
                <a:gd name="T29" fmla="*/ 26 h 120"/>
                <a:gd name="T30" fmla="*/ 46 w 120"/>
                <a:gd name="T31" fmla="*/ 16 h 120"/>
                <a:gd name="T32" fmla="*/ 53 w 120"/>
                <a:gd name="T33" fmla="*/ 9 h 120"/>
                <a:gd name="T34" fmla="*/ 63 w 120"/>
                <a:gd name="T35" fmla="*/ 3 h 120"/>
                <a:gd name="T36" fmla="*/ 75 w 120"/>
                <a:gd name="T37" fmla="*/ 0 h 120"/>
                <a:gd name="T38" fmla="*/ 88 w 120"/>
                <a:gd name="T39" fmla="*/ 5 h 120"/>
                <a:gd name="T40" fmla="*/ 99 w 120"/>
                <a:gd name="T41" fmla="*/ 12 h 120"/>
                <a:gd name="T42" fmla="*/ 111 w 120"/>
                <a:gd name="T43" fmla="*/ 25 h 120"/>
                <a:gd name="T44" fmla="*/ 118 w 120"/>
                <a:gd name="T45" fmla="*/ 38 h 120"/>
                <a:gd name="T46" fmla="*/ 120 w 120"/>
                <a:gd name="T47" fmla="*/ 51 h 120"/>
                <a:gd name="T48" fmla="*/ 117 w 120"/>
                <a:gd name="T49" fmla="*/ 64 h 120"/>
                <a:gd name="T50" fmla="*/ 109 w 120"/>
                <a:gd name="T51" fmla="*/ 75 h 120"/>
                <a:gd name="T52" fmla="*/ 102 w 120"/>
                <a:gd name="T53" fmla="*/ 58 h 120"/>
                <a:gd name="T54" fmla="*/ 105 w 120"/>
                <a:gd name="T55" fmla="*/ 46 h 120"/>
                <a:gd name="T56" fmla="*/ 101 w 120"/>
                <a:gd name="T57" fmla="*/ 34 h 120"/>
                <a:gd name="T58" fmla="*/ 89 w 120"/>
                <a:gd name="T59" fmla="*/ 22 h 120"/>
                <a:gd name="T60" fmla="*/ 78 w 120"/>
                <a:gd name="T61" fmla="*/ 16 h 120"/>
                <a:gd name="T62" fmla="*/ 68 w 120"/>
                <a:gd name="T63" fmla="*/ 16 h 120"/>
                <a:gd name="T64" fmla="*/ 62 w 120"/>
                <a:gd name="T65" fmla="*/ 22 h 120"/>
                <a:gd name="T66" fmla="*/ 59 w 120"/>
                <a:gd name="T67" fmla="*/ 29 h 120"/>
                <a:gd name="T68" fmla="*/ 69 w 120"/>
                <a:gd name="T69" fmla="*/ 52 h 120"/>
                <a:gd name="T70" fmla="*/ 81 w 120"/>
                <a:gd name="T71" fmla="*/ 78 h 120"/>
                <a:gd name="T72" fmla="*/ 83 w 120"/>
                <a:gd name="T73" fmla="*/ 91 h 120"/>
                <a:gd name="T74" fmla="*/ 81 w 120"/>
                <a:gd name="T75" fmla="*/ 102 h 120"/>
                <a:gd name="T76" fmla="*/ 73 w 120"/>
                <a:gd name="T77" fmla="*/ 111 h 120"/>
                <a:gd name="T78" fmla="*/ 62 w 120"/>
                <a:gd name="T79" fmla="*/ 118 h 120"/>
                <a:gd name="T80" fmla="*/ 49 w 120"/>
                <a:gd name="T81" fmla="*/ 120 h 120"/>
                <a:gd name="T82" fmla="*/ 36 w 120"/>
                <a:gd name="T83" fmla="*/ 117 h 120"/>
                <a:gd name="T84" fmla="*/ 23 w 120"/>
                <a:gd name="T85" fmla="*/ 108 h 120"/>
                <a:gd name="T86" fmla="*/ 9 w 120"/>
                <a:gd name="T87" fmla="*/ 91 h 120"/>
                <a:gd name="T88" fmla="*/ 0 w 120"/>
                <a:gd name="T89" fmla="*/ 72 h 120"/>
                <a:gd name="T90" fmla="*/ 1 w 120"/>
                <a:gd name="T91" fmla="*/ 58 h 120"/>
                <a:gd name="T92" fmla="*/ 7 w 120"/>
                <a:gd name="T9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0" h="120">
                  <a:moveTo>
                    <a:pt x="13" y="39"/>
                  </a:moveTo>
                  <a:lnTo>
                    <a:pt x="24" y="49"/>
                  </a:lnTo>
                  <a:lnTo>
                    <a:pt x="19" y="55"/>
                  </a:lnTo>
                  <a:lnTo>
                    <a:pt x="16" y="62"/>
                  </a:lnTo>
                  <a:lnTo>
                    <a:pt x="16" y="67"/>
                  </a:lnTo>
                  <a:lnTo>
                    <a:pt x="16" y="72"/>
                  </a:lnTo>
                  <a:lnTo>
                    <a:pt x="17" y="77"/>
                  </a:lnTo>
                  <a:lnTo>
                    <a:pt x="22" y="85"/>
                  </a:lnTo>
                  <a:lnTo>
                    <a:pt x="27" y="92"/>
                  </a:lnTo>
                  <a:lnTo>
                    <a:pt x="33" y="98"/>
                  </a:lnTo>
                  <a:lnTo>
                    <a:pt x="39" y="102"/>
                  </a:lnTo>
                  <a:lnTo>
                    <a:pt x="46" y="105"/>
                  </a:lnTo>
                  <a:lnTo>
                    <a:pt x="52" y="105"/>
                  </a:lnTo>
                  <a:lnTo>
                    <a:pt x="58" y="104"/>
                  </a:lnTo>
                  <a:lnTo>
                    <a:pt x="62" y="101"/>
                  </a:lnTo>
                  <a:lnTo>
                    <a:pt x="65" y="97"/>
                  </a:lnTo>
                  <a:lnTo>
                    <a:pt x="66" y="92"/>
                  </a:lnTo>
                  <a:lnTo>
                    <a:pt x="68" y="88"/>
                  </a:lnTo>
                  <a:lnTo>
                    <a:pt x="66" y="85"/>
                  </a:lnTo>
                  <a:lnTo>
                    <a:pt x="65" y="79"/>
                  </a:lnTo>
                  <a:lnTo>
                    <a:pt x="63" y="77"/>
                  </a:lnTo>
                  <a:lnTo>
                    <a:pt x="62" y="72"/>
                  </a:lnTo>
                  <a:lnTo>
                    <a:pt x="59" y="67"/>
                  </a:lnTo>
                  <a:lnTo>
                    <a:pt x="55" y="61"/>
                  </a:lnTo>
                  <a:lnTo>
                    <a:pt x="52" y="54"/>
                  </a:lnTo>
                  <a:lnTo>
                    <a:pt x="49" y="48"/>
                  </a:lnTo>
                  <a:lnTo>
                    <a:pt x="46" y="42"/>
                  </a:lnTo>
                  <a:lnTo>
                    <a:pt x="45" y="38"/>
                  </a:lnTo>
                  <a:lnTo>
                    <a:pt x="45" y="32"/>
                  </a:lnTo>
                  <a:lnTo>
                    <a:pt x="45" y="26"/>
                  </a:lnTo>
                  <a:lnTo>
                    <a:pt x="45" y="22"/>
                  </a:lnTo>
                  <a:lnTo>
                    <a:pt x="46" y="16"/>
                  </a:lnTo>
                  <a:lnTo>
                    <a:pt x="49" y="12"/>
                  </a:lnTo>
                  <a:lnTo>
                    <a:pt x="53" y="9"/>
                  </a:lnTo>
                  <a:lnTo>
                    <a:pt x="58" y="5"/>
                  </a:lnTo>
                  <a:lnTo>
                    <a:pt x="63" y="3"/>
                  </a:lnTo>
                  <a:lnTo>
                    <a:pt x="69" y="2"/>
                  </a:lnTo>
                  <a:lnTo>
                    <a:pt x="75" y="0"/>
                  </a:lnTo>
                  <a:lnTo>
                    <a:pt x="82" y="2"/>
                  </a:lnTo>
                  <a:lnTo>
                    <a:pt x="88" y="5"/>
                  </a:lnTo>
                  <a:lnTo>
                    <a:pt x="94" y="8"/>
                  </a:lnTo>
                  <a:lnTo>
                    <a:pt x="99" y="12"/>
                  </a:lnTo>
                  <a:lnTo>
                    <a:pt x="105" y="18"/>
                  </a:lnTo>
                  <a:lnTo>
                    <a:pt x="111" y="25"/>
                  </a:lnTo>
                  <a:lnTo>
                    <a:pt x="115" y="31"/>
                  </a:lnTo>
                  <a:lnTo>
                    <a:pt x="118" y="38"/>
                  </a:lnTo>
                  <a:lnTo>
                    <a:pt x="120" y="45"/>
                  </a:lnTo>
                  <a:lnTo>
                    <a:pt x="120" y="51"/>
                  </a:lnTo>
                  <a:lnTo>
                    <a:pt x="120" y="58"/>
                  </a:lnTo>
                  <a:lnTo>
                    <a:pt x="117" y="64"/>
                  </a:lnTo>
                  <a:lnTo>
                    <a:pt x="114" y="69"/>
                  </a:lnTo>
                  <a:lnTo>
                    <a:pt x="109" y="75"/>
                  </a:lnTo>
                  <a:lnTo>
                    <a:pt x="98" y="64"/>
                  </a:lnTo>
                  <a:lnTo>
                    <a:pt x="102" y="58"/>
                  </a:lnTo>
                  <a:lnTo>
                    <a:pt x="105" y="52"/>
                  </a:lnTo>
                  <a:lnTo>
                    <a:pt x="105" y="46"/>
                  </a:lnTo>
                  <a:lnTo>
                    <a:pt x="104" y="41"/>
                  </a:lnTo>
                  <a:lnTo>
                    <a:pt x="101" y="34"/>
                  </a:lnTo>
                  <a:lnTo>
                    <a:pt x="95" y="28"/>
                  </a:lnTo>
                  <a:lnTo>
                    <a:pt x="89" y="22"/>
                  </a:lnTo>
                  <a:lnTo>
                    <a:pt x="83" y="18"/>
                  </a:lnTo>
                  <a:lnTo>
                    <a:pt x="78" y="16"/>
                  </a:lnTo>
                  <a:lnTo>
                    <a:pt x="72" y="15"/>
                  </a:lnTo>
                  <a:lnTo>
                    <a:pt x="68" y="16"/>
                  </a:lnTo>
                  <a:lnTo>
                    <a:pt x="63" y="19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9" y="29"/>
                  </a:lnTo>
                  <a:lnTo>
                    <a:pt x="62" y="38"/>
                  </a:lnTo>
                  <a:lnTo>
                    <a:pt x="69" y="52"/>
                  </a:lnTo>
                  <a:lnTo>
                    <a:pt x="76" y="68"/>
                  </a:lnTo>
                  <a:lnTo>
                    <a:pt x="81" y="78"/>
                  </a:lnTo>
                  <a:lnTo>
                    <a:pt x="82" y="84"/>
                  </a:lnTo>
                  <a:lnTo>
                    <a:pt x="83" y="91"/>
                  </a:lnTo>
                  <a:lnTo>
                    <a:pt x="82" y="97"/>
                  </a:lnTo>
                  <a:lnTo>
                    <a:pt x="81" y="102"/>
                  </a:lnTo>
                  <a:lnTo>
                    <a:pt x="76" y="107"/>
                  </a:lnTo>
                  <a:lnTo>
                    <a:pt x="73" y="111"/>
                  </a:lnTo>
                  <a:lnTo>
                    <a:pt x="68" y="115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9" y="120"/>
                  </a:lnTo>
                  <a:lnTo>
                    <a:pt x="43" y="120"/>
                  </a:lnTo>
                  <a:lnTo>
                    <a:pt x="36" y="117"/>
                  </a:lnTo>
                  <a:lnTo>
                    <a:pt x="29" y="113"/>
                  </a:lnTo>
                  <a:lnTo>
                    <a:pt x="23" y="108"/>
                  </a:lnTo>
                  <a:lnTo>
                    <a:pt x="17" y="102"/>
                  </a:lnTo>
                  <a:lnTo>
                    <a:pt x="9" y="91"/>
                  </a:lnTo>
                  <a:lnTo>
                    <a:pt x="3" y="79"/>
                  </a:lnTo>
                  <a:lnTo>
                    <a:pt x="0" y="72"/>
                  </a:lnTo>
                  <a:lnTo>
                    <a:pt x="0" y="65"/>
                  </a:lnTo>
                  <a:lnTo>
                    <a:pt x="1" y="58"/>
                  </a:lnTo>
                  <a:lnTo>
                    <a:pt x="4" y="51"/>
                  </a:lnTo>
                  <a:lnTo>
                    <a:pt x="7" y="45"/>
                  </a:lnTo>
                  <a:lnTo>
                    <a:pt x="13" y="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702" name="Freeform 107"/>
            <p:cNvSpPr>
              <a:spLocks/>
            </p:cNvSpPr>
            <p:nvPr/>
          </p:nvSpPr>
          <p:spPr bwMode="auto">
            <a:xfrm>
              <a:off x="3068149" y="5574973"/>
              <a:ext cx="85301" cy="90815"/>
            </a:xfrm>
            <a:custGeom>
              <a:avLst/>
              <a:gdLst>
                <a:gd name="T0" fmla="*/ 52 w 123"/>
                <a:gd name="T1" fmla="*/ 70 h 127"/>
                <a:gd name="T2" fmla="*/ 62 w 123"/>
                <a:gd name="T3" fmla="*/ 61 h 127"/>
                <a:gd name="T4" fmla="*/ 97 w 123"/>
                <a:gd name="T5" fmla="*/ 99 h 127"/>
                <a:gd name="T6" fmla="*/ 63 w 123"/>
                <a:gd name="T7" fmla="*/ 127 h 127"/>
                <a:gd name="T8" fmla="*/ 49 w 123"/>
                <a:gd name="T9" fmla="*/ 125 h 127"/>
                <a:gd name="T10" fmla="*/ 38 w 123"/>
                <a:gd name="T11" fmla="*/ 119 h 127"/>
                <a:gd name="T12" fmla="*/ 29 w 123"/>
                <a:gd name="T13" fmla="*/ 114 h 127"/>
                <a:gd name="T14" fmla="*/ 23 w 123"/>
                <a:gd name="T15" fmla="*/ 109 h 127"/>
                <a:gd name="T16" fmla="*/ 17 w 123"/>
                <a:gd name="T17" fmla="*/ 103 h 127"/>
                <a:gd name="T18" fmla="*/ 7 w 123"/>
                <a:gd name="T19" fmla="*/ 90 h 127"/>
                <a:gd name="T20" fmla="*/ 1 w 123"/>
                <a:gd name="T21" fmla="*/ 74 h 127"/>
                <a:gd name="T22" fmla="*/ 0 w 123"/>
                <a:gd name="T23" fmla="*/ 60 h 127"/>
                <a:gd name="T24" fmla="*/ 3 w 123"/>
                <a:gd name="T25" fmla="*/ 44 h 127"/>
                <a:gd name="T26" fmla="*/ 10 w 123"/>
                <a:gd name="T27" fmla="*/ 30 h 127"/>
                <a:gd name="T28" fmla="*/ 22 w 123"/>
                <a:gd name="T29" fmla="*/ 18 h 127"/>
                <a:gd name="T30" fmla="*/ 35 w 123"/>
                <a:gd name="T31" fmla="*/ 8 h 127"/>
                <a:gd name="T32" fmla="*/ 50 w 123"/>
                <a:gd name="T33" fmla="*/ 1 h 127"/>
                <a:gd name="T34" fmla="*/ 66 w 123"/>
                <a:gd name="T35" fmla="*/ 0 h 127"/>
                <a:gd name="T36" fmla="*/ 81 w 123"/>
                <a:gd name="T37" fmla="*/ 2 h 127"/>
                <a:gd name="T38" fmla="*/ 95 w 123"/>
                <a:gd name="T39" fmla="*/ 10 h 127"/>
                <a:gd name="T40" fmla="*/ 107 w 123"/>
                <a:gd name="T41" fmla="*/ 21 h 127"/>
                <a:gd name="T42" fmla="*/ 112 w 123"/>
                <a:gd name="T43" fmla="*/ 27 h 127"/>
                <a:gd name="T44" fmla="*/ 117 w 123"/>
                <a:gd name="T45" fmla="*/ 34 h 127"/>
                <a:gd name="T46" fmla="*/ 120 w 123"/>
                <a:gd name="T47" fmla="*/ 41 h 127"/>
                <a:gd name="T48" fmla="*/ 121 w 123"/>
                <a:gd name="T49" fmla="*/ 47 h 127"/>
                <a:gd name="T50" fmla="*/ 123 w 123"/>
                <a:gd name="T51" fmla="*/ 54 h 127"/>
                <a:gd name="T52" fmla="*/ 121 w 123"/>
                <a:gd name="T53" fmla="*/ 60 h 127"/>
                <a:gd name="T54" fmla="*/ 120 w 123"/>
                <a:gd name="T55" fmla="*/ 67 h 127"/>
                <a:gd name="T56" fmla="*/ 117 w 123"/>
                <a:gd name="T57" fmla="*/ 73 h 127"/>
                <a:gd name="T58" fmla="*/ 114 w 123"/>
                <a:gd name="T59" fmla="*/ 80 h 127"/>
                <a:gd name="T60" fmla="*/ 101 w 123"/>
                <a:gd name="T61" fmla="*/ 73 h 127"/>
                <a:gd name="T62" fmla="*/ 104 w 123"/>
                <a:gd name="T63" fmla="*/ 67 h 127"/>
                <a:gd name="T64" fmla="*/ 105 w 123"/>
                <a:gd name="T65" fmla="*/ 63 h 127"/>
                <a:gd name="T66" fmla="*/ 107 w 123"/>
                <a:gd name="T67" fmla="*/ 57 h 127"/>
                <a:gd name="T68" fmla="*/ 108 w 123"/>
                <a:gd name="T69" fmla="*/ 51 h 127"/>
                <a:gd name="T70" fmla="*/ 105 w 123"/>
                <a:gd name="T71" fmla="*/ 44 h 127"/>
                <a:gd name="T72" fmla="*/ 102 w 123"/>
                <a:gd name="T73" fmla="*/ 37 h 127"/>
                <a:gd name="T74" fmla="*/ 97 w 123"/>
                <a:gd name="T75" fmla="*/ 30 h 127"/>
                <a:gd name="T76" fmla="*/ 89 w 123"/>
                <a:gd name="T77" fmla="*/ 23 h 127"/>
                <a:gd name="T78" fmla="*/ 82 w 123"/>
                <a:gd name="T79" fmla="*/ 18 h 127"/>
                <a:gd name="T80" fmla="*/ 75 w 123"/>
                <a:gd name="T81" fmla="*/ 15 h 127"/>
                <a:gd name="T82" fmla="*/ 68 w 123"/>
                <a:gd name="T83" fmla="*/ 14 h 127"/>
                <a:gd name="T84" fmla="*/ 61 w 123"/>
                <a:gd name="T85" fmla="*/ 15 h 127"/>
                <a:gd name="T86" fmla="*/ 53 w 123"/>
                <a:gd name="T87" fmla="*/ 17 h 127"/>
                <a:gd name="T88" fmla="*/ 46 w 123"/>
                <a:gd name="T89" fmla="*/ 20 h 127"/>
                <a:gd name="T90" fmla="*/ 39 w 123"/>
                <a:gd name="T91" fmla="*/ 24 h 127"/>
                <a:gd name="T92" fmla="*/ 33 w 123"/>
                <a:gd name="T93" fmla="*/ 30 h 127"/>
                <a:gd name="T94" fmla="*/ 26 w 123"/>
                <a:gd name="T95" fmla="*/ 37 h 127"/>
                <a:gd name="T96" fmla="*/ 20 w 123"/>
                <a:gd name="T97" fmla="*/ 44 h 127"/>
                <a:gd name="T98" fmla="*/ 17 w 123"/>
                <a:gd name="T99" fmla="*/ 51 h 127"/>
                <a:gd name="T100" fmla="*/ 14 w 123"/>
                <a:gd name="T101" fmla="*/ 58 h 127"/>
                <a:gd name="T102" fmla="*/ 14 w 123"/>
                <a:gd name="T103" fmla="*/ 66 h 127"/>
                <a:gd name="T104" fmla="*/ 16 w 123"/>
                <a:gd name="T105" fmla="*/ 73 h 127"/>
                <a:gd name="T106" fmla="*/ 19 w 123"/>
                <a:gd name="T107" fmla="*/ 80 h 127"/>
                <a:gd name="T108" fmla="*/ 22 w 123"/>
                <a:gd name="T109" fmla="*/ 87 h 127"/>
                <a:gd name="T110" fmla="*/ 26 w 123"/>
                <a:gd name="T111" fmla="*/ 93 h 127"/>
                <a:gd name="T112" fmla="*/ 35 w 123"/>
                <a:gd name="T113" fmla="*/ 100 h 127"/>
                <a:gd name="T114" fmla="*/ 43 w 123"/>
                <a:gd name="T115" fmla="*/ 106 h 127"/>
                <a:gd name="T116" fmla="*/ 49 w 123"/>
                <a:gd name="T117" fmla="*/ 107 h 127"/>
                <a:gd name="T118" fmla="*/ 55 w 123"/>
                <a:gd name="T119" fmla="*/ 110 h 127"/>
                <a:gd name="T120" fmla="*/ 59 w 123"/>
                <a:gd name="T121" fmla="*/ 110 h 127"/>
                <a:gd name="T122" fmla="*/ 75 w 123"/>
                <a:gd name="T123" fmla="*/ 96 h 127"/>
                <a:gd name="T124" fmla="*/ 52 w 123"/>
                <a:gd name="T125" fmla="*/ 7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3" h="127">
                  <a:moveTo>
                    <a:pt x="52" y="70"/>
                  </a:moveTo>
                  <a:lnTo>
                    <a:pt x="62" y="61"/>
                  </a:lnTo>
                  <a:lnTo>
                    <a:pt x="97" y="99"/>
                  </a:lnTo>
                  <a:lnTo>
                    <a:pt x="63" y="127"/>
                  </a:lnTo>
                  <a:lnTo>
                    <a:pt x="49" y="125"/>
                  </a:lnTo>
                  <a:lnTo>
                    <a:pt x="38" y="119"/>
                  </a:lnTo>
                  <a:lnTo>
                    <a:pt x="29" y="114"/>
                  </a:lnTo>
                  <a:lnTo>
                    <a:pt x="23" y="109"/>
                  </a:lnTo>
                  <a:lnTo>
                    <a:pt x="17" y="103"/>
                  </a:lnTo>
                  <a:lnTo>
                    <a:pt x="7" y="90"/>
                  </a:lnTo>
                  <a:lnTo>
                    <a:pt x="1" y="74"/>
                  </a:lnTo>
                  <a:lnTo>
                    <a:pt x="0" y="60"/>
                  </a:lnTo>
                  <a:lnTo>
                    <a:pt x="3" y="44"/>
                  </a:lnTo>
                  <a:lnTo>
                    <a:pt x="10" y="30"/>
                  </a:lnTo>
                  <a:lnTo>
                    <a:pt x="22" y="18"/>
                  </a:lnTo>
                  <a:lnTo>
                    <a:pt x="35" y="8"/>
                  </a:lnTo>
                  <a:lnTo>
                    <a:pt x="50" y="1"/>
                  </a:lnTo>
                  <a:lnTo>
                    <a:pt x="66" y="0"/>
                  </a:lnTo>
                  <a:lnTo>
                    <a:pt x="81" y="2"/>
                  </a:lnTo>
                  <a:lnTo>
                    <a:pt x="95" y="10"/>
                  </a:lnTo>
                  <a:lnTo>
                    <a:pt x="107" y="21"/>
                  </a:lnTo>
                  <a:lnTo>
                    <a:pt x="112" y="27"/>
                  </a:lnTo>
                  <a:lnTo>
                    <a:pt x="117" y="34"/>
                  </a:lnTo>
                  <a:lnTo>
                    <a:pt x="120" y="41"/>
                  </a:lnTo>
                  <a:lnTo>
                    <a:pt x="121" y="47"/>
                  </a:lnTo>
                  <a:lnTo>
                    <a:pt x="123" y="54"/>
                  </a:lnTo>
                  <a:lnTo>
                    <a:pt x="121" y="60"/>
                  </a:lnTo>
                  <a:lnTo>
                    <a:pt x="120" y="67"/>
                  </a:lnTo>
                  <a:lnTo>
                    <a:pt x="117" y="73"/>
                  </a:lnTo>
                  <a:lnTo>
                    <a:pt x="114" y="80"/>
                  </a:lnTo>
                  <a:lnTo>
                    <a:pt x="101" y="73"/>
                  </a:lnTo>
                  <a:lnTo>
                    <a:pt x="104" y="67"/>
                  </a:lnTo>
                  <a:lnTo>
                    <a:pt x="105" y="63"/>
                  </a:lnTo>
                  <a:lnTo>
                    <a:pt x="107" y="57"/>
                  </a:lnTo>
                  <a:lnTo>
                    <a:pt x="108" y="51"/>
                  </a:lnTo>
                  <a:lnTo>
                    <a:pt x="105" y="44"/>
                  </a:lnTo>
                  <a:lnTo>
                    <a:pt x="102" y="37"/>
                  </a:lnTo>
                  <a:lnTo>
                    <a:pt x="97" y="30"/>
                  </a:lnTo>
                  <a:lnTo>
                    <a:pt x="89" y="23"/>
                  </a:lnTo>
                  <a:lnTo>
                    <a:pt x="82" y="18"/>
                  </a:lnTo>
                  <a:lnTo>
                    <a:pt x="75" y="15"/>
                  </a:lnTo>
                  <a:lnTo>
                    <a:pt x="68" y="14"/>
                  </a:lnTo>
                  <a:lnTo>
                    <a:pt x="61" y="15"/>
                  </a:lnTo>
                  <a:lnTo>
                    <a:pt x="53" y="17"/>
                  </a:lnTo>
                  <a:lnTo>
                    <a:pt x="46" y="20"/>
                  </a:lnTo>
                  <a:lnTo>
                    <a:pt x="39" y="24"/>
                  </a:lnTo>
                  <a:lnTo>
                    <a:pt x="33" y="30"/>
                  </a:lnTo>
                  <a:lnTo>
                    <a:pt x="26" y="37"/>
                  </a:lnTo>
                  <a:lnTo>
                    <a:pt x="20" y="44"/>
                  </a:lnTo>
                  <a:lnTo>
                    <a:pt x="17" y="51"/>
                  </a:lnTo>
                  <a:lnTo>
                    <a:pt x="14" y="58"/>
                  </a:lnTo>
                  <a:lnTo>
                    <a:pt x="14" y="66"/>
                  </a:lnTo>
                  <a:lnTo>
                    <a:pt x="16" y="73"/>
                  </a:lnTo>
                  <a:lnTo>
                    <a:pt x="19" y="80"/>
                  </a:lnTo>
                  <a:lnTo>
                    <a:pt x="22" y="87"/>
                  </a:lnTo>
                  <a:lnTo>
                    <a:pt x="26" y="93"/>
                  </a:lnTo>
                  <a:lnTo>
                    <a:pt x="35" y="100"/>
                  </a:lnTo>
                  <a:lnTo>
                    <a:pt x="43" y="106"/>
                  </a:lnTo>
                  <a:lnTo>
                    <a:pt x="49" y="107"/>
                  </a:lnTo>
                  <a:lnTo>
                    <a:pt x="55" y="110"/>
                  </a:lnTo>
                  <a:lnTo>
                    <a:pt x="59" y="110"/>
                  </a:lnTo>
                  <a:lnTo>
                    <a:pt x="75" y="96"/>
                  </a:lnTo>
                  <a:lnTo>
                    <a:pt x="5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703" name="Freeform 108"/>
            <p:cNvSpPr>
              <a:spLocks/>
            </p:cNvSpPr>
            <p:nvPr/>
          </p:nvSpPr>
          <p:spPr bwMode="auto">
            <a:xfrm>
              <a:off x="3114295" y="5628895"/>
              <a:ext cx="114667" cy="116356"/>
            </a:xfrm>
            <a:custGeom>
              <a:avLst/>
              <a:gdLst>
                <a:gd name="T0" fmla="*/ 0 w 165"/>
                <a:gd name="T1" fmla="*/ 79 h 163"/>
                <a:gd name="T2" fmla="*/ 88 w 165"/>
                <a:gd name="T3" fmla="*/ 0 h 163"/>
                <a:gd name="T4" fmla="*/ 104 w 165"/>
                <a:gd name="T5" fmla="*/ 17 h 163"/>
                <a:gd name="T6" fmla="*/ 61 w 165"/>
                <a:gd name="T7" fmla="*/ 95 h 163"/>
                <a:gd name="T8" fmla="*/ 57 w 165"/>
                <a:gd name="T9" fmla="*/ 102 h 163"/>
                <a:gd name="T10" fmla="*/ 54 w 165"/>
                <a:gd name="T11" fmla="*/ 106 h 163"/>
                <a:gd name="T12" fmla="*/ 51 w 165"/>
                <a:gd name="T13" fmla="*/ 110 h 163"/>
                <a:gd name="T14" fmla="*/ 57 w 165"/>
                <a:gd name="T15" fmla="*/ 109 h 163"/>
                <a:gd name="T16" fmla="*/ 62 w 165"/>
                <a:gd name="T17" fmla="*/ 106 h 163"/>
                <a:gd name="T18" fmla="*/ 69 w 165"/>
                <a:gd name="T19" fmla="*/ 102 h 163"/>
                <a:gd name="T20" fmla="*/ 150 w 165"/>
                <a:gd name="T21" fmla="*/ 69 h 163"/>
                <a:gd name="T22" fmla="*/ 165 w 165"/>
                <a:gd name="T23" fmla="*/ 84 h 163"/>
                <a:gd name="T24" fmla="*/ 77 w 165"/>
                <a:gd name="T25" fmla="*/ 163 h 163"/>
                <a:gd name="T26" fmla="*/ 65 w 165"/>
                <a:gd name="T27" fmla="*/ 152 h 163"/>
                <a:gd name="T28" fmla="*/ 140 w 165"/>
                <a:gd name="T29" fmla="*/ 86 h 163"/>
                <a:gd name="T30" fmla="*/ 42 w 165"/>
                <a:gd name="T31" fmla="*/ 126 h 163"/>
                <a:gd name="T32" fmla="*/ 33 w 165"/>
                <a:gd name="T33" fmla="*/ 116 h 163"/>
                <a:gd name="T34" fmla="*/ 85 w 165"/>
                <a:gd name="T35" fmla="*/ 23 h 163"/>
                <a:gd name="T36" fmla="*/ 10 w 165"/>
                <a:gd name="T37" fmla="*/ 90 h 163"/>
                <a:gd name="T38" fmla="*/ 0 w 165"/>
                <a:gd name="T39" fmla="*/ 7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63">
                  <a:moveTo>
                    <a:pt x="0" y="79"/>
                  </a:moveTo>
                  <a:lnTo>
                    <a:pt x="88" y="0"/>
                  </a:lnTo>
                  <a:lnTo>
                    <a:pt x="104" y="17"/>
                  </a:lnTo>
                  <a:lnTo>
                    <a:pt x="61" y="95"/>
                  </a:lnTo>
                  <a:lnTo>
                    <a:pt x="57" y="102"/>
                  </a:lnTo>
                  <a:lnTo>
                    <a:pt x="54" y="106"/>
                  </a:lnTo>
                  <a:lnTo>
                    <a:pt x="51" y="110"/>
                  </a:lnTo>
                  <a:lnTo>
                    <a:pt x="57" y="109"/>
                  </a:lnTo>
                  <a:lnTo>
                    <a:pt x="62" y="106"/>
                  </a:lnTo>
                  <a:lnTo>
                    <a:pt x="69" y="102"/>
                  </a:lnTo>
                  <a:lnTo>
                    <a:pt x="150" y="69"/>
                  </a:lnTo>
                  <a:lnTo>
                    <a:pt x="165" y="84"/>
                  </a:lnTo>
                  <a:lnTo>
                    <a:pt x="77" y="163"/>
                  </a:lnTo>
                  <a:lnTo>
                    <a:pt x="65" y="152"/>
                  </a:lnTo>
                  <a:lnTo>
                    <a:pt x="140" y="86"/>
                  </a:lnTo>
                  <a:lnTo>
                    <a:pt x="42" y="126"/>
                  </a:lnTo>
                  <a:lnTo>
                    <a:pt x="33" y="116"/>
                  </a:lnTo>
                  <a:lnTo>
                    <a:pt x="85" y="23"/>
                  </a:lnTo>
                  <a:lnTo>
                    <a:pt x="10" y="9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704" name="Freeform 109"/>
            <p:cNvSpPr>
              <a:spLocks/>
            </p:cNvSpPr>
            <p:nvPr/>
          </p:nvSpPr>
          <p:spPr bwMode="auto">
            <a:xfrm>
              <a:off x="2602487" y="5469969"/>
              <a:ext cx="92293" cy="86558"/>
            </a:xfrm>
            <a:custGeom>
              <a:avLst/>
              <a:gdLst>
                <a:gd name="T0" fmla="*/ 0 w 133"/>
                <a:gd name="T1" fmla="*/ 109 h 122"/>
                <a:gd name="T2" fmla="*/ 39 w 133"/>
                <a:gd name="T3" fmla="*/ 79 h 122"/>
                <a:gd name="T4" fmla="*/ 65 w 133"/>
                <a:gd name="T5" fmla="*/ 0 h 122"/>
                <a:gd name="T6" fmla="*/ 76 w 133"/>
                <a:gd name="T7" fmla="*/ 15 h 122"/>
                <a:gd name="T8" fmla="*/ 63 w 133"/>
                <a:gd name="T9" fmla="*/ 56 h 122"/>
                <a:gd name="T10" fmla="*/ 59 w 133"/>
                <a:gd name="T11" fmla="*/ 67 h 122"/>
                <a:gd name="T12" fmla="*/ 55 w 133"/>
                <a:gd name="T13" fmla="*/ 77 h 122"/>
                <a:gd name="T14" fmla="*/ 79 w 133"/>
                <a:gd name="T15" fmla="*/ 74 h 122"/>
                <a:gd name="T16" fmla="*/ 121 w 133"/>
                <a:gd name="T17" fmla="*/ 71 h 122"/>
                <a:gd name="T18" fmla="*/ 133 w 133"/>
                <a:gd name="T19" fmla="*/ 86 h 122"/>
                <a:gd name="T20" fmla="*/ 49 w 133"/>
                <a:gd name="T21" fmla="*/ 90 h 122"/>
                <a:gd name="T22" fmla="*/ 10 w 133"/>
                <a:gd name="T23" fmla="*/ 122 h 122"/>
                <a:gd name="T24" fmla="*/ 0 w 133"/>
                <a:gd name="T25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122">
                  <a:moveTo>
                    <a:pt x="0" y="109"/>
                  </a:moveTo>
                  <a:lnTo>
                    <a:pt x="39" y="79"/>
                  </a:lnTo>
                  <a:lnTo>
                    <a:pt x="65" y="0"/>
                  </a:lnTo>
                  <a:lnTo>
                    <a:pt x="76" y="15"/>
                  </a:lnTo>
                  <a:lnTo>
                    <a:pt x="63" y="56"/>
                  </a:lnTo>
                  <a:lnTo>
                    <a:pt x="59" y="67"/>
                  </a:lnTo>
                  <a:lnTo>
                    <a:pt x="55" y="77"/>
                  </a:lnTo>
                  <a:lnTo>
                    <a:pt x="79" y="74"/>
                  </a:lnTo>
                  <a:lnTo>
                    <a:pt x="121" y="71"/>
                  </a:lnTo>
                  <a:lnTo>
                    <a:pt x="133" y="86"/>
                  </a:lnTo>
                  <a:lnTo>
                    <a:pt x="49" y="90"/>
                  </a:lnTo>
                  <a:lnTo>
                    <a:pt x="10" y="122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3333FF"/>
            </a:solidFill>
            <a:ln w="0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705" name="Freeform 110"/>
            <p:cNvSpPr>
              <a:spLocks/>
            </p:cNvSpPr>
            <p:nvPr/>
          </p:nvSpPr>
          <p:spPr bwMode="auto">
            <a:xfrm>
              <a:off x="2643041" y="5546594"/>
              <a:ext cx="85301" cy="83721"/>
            </a:xfrm>
            <a:custGeom>
              <a:avLst/>
              <a:gdLst>
                <a:gd name="T0" fmla="*/ 25 w 121"/>
                <a:gd name="T1" fmla="*/ 44 h 118"/>
                <a:gd name="T2" fmla="*/ 17 w 121"/>
                <a:gd name="T3" fmla="*/ 57 h 118"/>
                <a:gd name="T4" fmla="*/ 16 w 121"/>
                <a:gd name="T5" fmla="*/ 66 h 118"/>
                <a:gd name="T6" fmla="*/ 20 w 121"/>
                <a:gd name="T7" fmla="*/ 80 h 118"/>
                <a:gd name="T8" fmla="*/ 30 w 121"/>
                <a:gd name="T9" fmla="*/ 95 h 118"/>
                <a:gd name="T10" fmla="*/ 43 w 121"/>
                <a:gd name="T11" fmla="*/ 102 h 118"/>
                <a:gd name="T12" fmla="*/ 55 w 121"/>
                <a:gd name="T13" fmla="*/ 102 h 118"/>
                <a:gd name="T14" fmla="*/ 64 w 121"/>
                <a:gd name="T15" fmla="*/ 96 h 118"/>
                <a:gd name="T16" fmla="*/ 65 w 121"/>
                <a:gd name="T17" fmla="*/ 87 h 118"/>
                <a:gd name="T18" fmla="*/ 64 w 121"/>
                <a:gd name="T19" fmla="*/ 77 h 118"/>
                <a:gd name="T20" fmla="*/ 61 w 121"/>
                <a:gd name="T21" fmla="*/ 70 h 118"/>
                <a:gd name="T22" fmla="*/ 55 w 121"/>
                <a:gd name="T23" fmla="*/ 57 h 118"/>
                <a:gd name="T24" fmla="*/ 49 w 121"/>
                <a:gd name="T25" fmla="*/ 44 h 118"/>
                <a:gd name="T26" fmla="*/ 48 w 121"/>
                <a:gd name="T27" fmla="*/ 36 h 118"/>
                <a:gd name="T28" fmla="*/ 46 w 121"/>
                <a:gd name="T29" fmla="*/ 24 h 118"/>
                <a:gd name="T30" fmla="*/ 51 w 121"/>
                <a:gd name="T31" fmla="*/ 14 h 118"/>
                <a:gd name="T32" fmla="*/ 58 w 121"/>
                <a:gd name="T33" fmla="*/ 5 h 118"/>
                <a:gd name="T34" fmla="*/ 68 w 121"/>
                <a:gd name="T35" fmla="*/ 1 h 118"/>
                <a:gd name="T36" fmla="*/ 79 w 121"/>
                <a:gd name="T37" fmla="*/ 0 h 118"/>
                <a:gd name="T38" fmla="*/ 92 w 121"/>
                <a:gd name="T39" fmla="*/ 4 h 118"/>
                <a:gd name="T40" fmla="*/ 104 w 121"/>
                <a:gd name="T41" fmla="*/ 13 h 118"/>
                <a:gd name="T42" fmla="*/ 114 w 121"/>
                <a:gd name="T43" fmla="*/ 26 h 118"/>
                <a:gd name="T44" fmla="*/ 120 w 121"/>
                <a:gd name="T45" fmla="*/ 40 h 118"/>
                <a:gd name="T46" fmla="*/ 121 w 121"/>
                <a:gd name="T47" fmla="*/ 53 h 118"/>
                <a:gd name="T48" fmla="*/ 117 w 121"/>
                <a:gd name="T49" fmla="*/ 66 h 118"/>
                <a:gd name="T50" fmla="*/ 108 w 121"/>
                <a:gd name="T51" fmla="*/ 76 h 118"/>
                <a:gd name="T52" fmla="*/ 102 w 121"/>
                <a:gd name="T53" fmla="*/ 59 h 118"/>
                <a:gd name="T54" fmla="*/ 107 w 121"/>
                <a:gd name="T55" fmla="*/ 47 h 118"/>
                <a:gd name="T56" fmla="*/ 102 w 121"/>
                <a:gd name="T57" fmla="*/ 34 h 118"/>
                <a:gd name="T58" fmla="*/ 92 w 121"/>
                <a:gd name="T59" fmla="*/ 21 h 118"/>
                <a:gd name="T60" fmla="*/ 81 w 121"/>
                <a:gd name="T61" fmla="*/ 14 h 118"/>
                <a:gd name="T62" fmla="*/ 71 w 121"/>
                <a:gd name="T63" fmla="*/ 16 h 118"/>
                <a:gd name="T64" fmla="*/ 65 w 121"/>
                <a:gd name="T65" fmla="*/ 20 h 118"/>
                <a:gd name="T66" fmla="*/ 62 w 121"/>
                <a:gd name="T67" fmla="*/ 27 h 118"/>
                <a:gd name="T68" fmla="*/ 69 w 121"/>
                <a:gd name="T69" fmla="*/ 51 h 118"/>
                <a:gd name="T70" fmla="*/ 79 w 121"/>
                <a:gd name="T71" fmla="*/ 76 h 118"/>
                <a:gd name="T72" fmla="*/ 81 w 121"/>
                <a:gd name="T73" fmla="*/ 90 h 118"/>
                <a:gd name="T74" fmla="*/ 78 w 121"/>
                <a:gd name="T75" fmla="*/ 102 h 118"/>
                <a:gd name="T76" fmla="*/ 69 w 121"/>
                <a:gd name="T77" fmla="*/ 110 h 118"/>
                <a:gd name="T78" fmla="*/ 58 w 121"/>
                <a:gd name="T79" fmla="*/ 116 h 118"/>
                <a:gd name="T80" fmla="*/ 45 w 121"/>
                <a:gd name="T81" fmla="*/ 116 h 118"/>
                <a:gd name="T82" fmla="*/ 32 w 121"/>
                <a:gd name="T83" fmla="*/ 113 h 118"/>
                <a:gd name="T84" fmla="*/ 20 w 121"/>
                <a:gd name="T85" fmla="*/ 103 h 118"/>
                <a:gd name="T86" fmla="*/ 6 w 121"/>
                <a:gd name="T87" fmla="*/ 85 h 118"/>
                <a:gd name="T88" fmla="*/ 0 w 121"/>
                <a:gd name="T89" fmla="*/ 66 h 118"/>
                <a:gd name="T90" fmla="*/ 2 w 121"/>
                <a:gd name="T91" fmla="*/ 51 h 118"/>
                <a:gd name="T92" fmla="*/ 9 w 121"/>
                <a:gd name="T93" fmla="*/ 3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1" h="118">
                  <a:moveTo>
                    <a:pt x="15" y="33"/>
                  </a:moveTo>
                  <a:lnTo>
                    <a:pt x="25" y="44"/>
                  </a:lnTo>
                  <a:lnTo>
                    <a:pt x="20" y="50"/>
                  </a:lnTo>
                  <a:lnTo>
                    <a:pt x="17" y="57"/>
                  </a:lnTo>
                  <a:lnTo>
                    <a:pt x="16" y="62"/>
                  </a:lnTo>
                  <a:lnTo>
                    <a:pt x="16" y="66"/>
                  </a:lnTo>
                  <a:lnTo>
                    <a:pt x="17" y="72"/>
                  </a:lnTo>
                  <a:lnTo>
                    <a:pt x="20" y="80"/>
                  </a:lnTo>
                  <a:lnTo>
                    <a:pt x="25" y="89"/>
                  </a:lnTo>
                  <a:lnTo>
                    <a:pt x="30" y="95"/>
                  </a:lnTo>
                  <a:lnTo>
                    <a:pt x="38" y="99"/>
                  </a:lnTo>
                  <a:lnTo>
                    <a:pt x="43" y="102"/>
                  </a:lnTo>
                  <a:lnTo>
                    <a:pt x="49" y="103"/>
                  </a:lnTo>
                  <a:lnTo>
                    <a:pt x="55" y="102"/>
                  </a:lnTo>
                  <a:lnTo>
                    <a:pt x="59" y="99"/>
                  </a:lnTo>
                  <a:lnTo>
                    <a:pt x="64" y="96"/>
                  </a:lnTo>
                  <a:lnTo>
                    <a:pt x="65" y="90"/>
                  </a:lnTo>
                  <a:lnTo>
                    <a:pt x="65" y="87"/>
                  </a:lnTo>
                  <a:lnTo>
                    <a:pt x="65" y="83"/>
                  </a:lnTo>
                  <a:lnTo>
                    <a:pt x="64" y="77"/>
                  </a:lnTo>
                  <a:lnTo>
                    <a:pt x="62" y="74"/>
                  </a:lnTo>
                  <a:lnTo>
                    <a:pt x="61" y="70"/>
                  </a:lnTo>
                  <a:lnTo>
                    <a:pt x="59" y="64"/>
                  </a:lnTo>
                  <a:lnTo>
                    <a:pt x="55" y="57"/>
                  </a:lnTo>
                  <a:lnTo>
                    <a:pt x="52" y="50"/>
                  </a:lnTo>
                  <a:lnTo>
                    <a:pt x="49" y="44"/>
                  </a:lnTo>
                  <a:lnTo>
                    <a:pt x="48" y="40"/>
                  </a:lnTo>
                  <a:lnTo>
                    <a:pt x="48" y="36"/>
                  </a:lnTo>
                  <a:lnTo>
                    <a:pt x="46" y="28"/>
                  </a:lnTo>
                  <a:lnTo>
                    <a:pt x="46" y="24"/>
                  </a:lnTo>
                  <a:lnTo>
                    <a:pt x="48" y="18"/>
                  </a:lnTo>
                  <a:lnTo>
                    <a:pt x="51" y="14"/>
                  </a:lnTo>
                  <a:lnTo>
                    <a:pt x="53" y="10"/>
                  </a:lnTo>
                  <a:lnTo>
                    <a:pt x="58" y="5"/>
                  </a:lnTo>
                  <a:lnTo>
                    <a:pt x="62" y="3"/>
                  </a:lnTo>
                  <a:lnTo>
                    <a:pt x="68" y="1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7" y="1"/>
                  </a:lnTo>
                  <a:lnTo>
                    <a:pt x="92" y="4"/>
                  </a:lnTo>
                  <a:lnTo>
                    <a:pt x="98" y="8"/>
                  </a:lnTo>
                  <a:lnTo>
                    <a:pt x="104" y="13"/>
                  </a:lnTo>
                  <a:lnTo>
                    <a:pt x="108" y="18"/>
                  </a:lnTo>
                  <a:lnTo>
                    <a:pt x="114" y="26"/>
                  </a:lnTo>
                  <a:lnTo>
                    <a:pt x="117" y="33"/>
                  </a:lnTo>
                  <a:lnTo>
                    <a:pt x="120" y="40"/>
                  </a:lnTo>
                  <a:lnTo>
                    <a:pt x="121" y="47"/>
                  </a:lnTo>
                  <a:lnTo>
                    <a:pt x="121" y="53"/>
                  </a:lnTo>
                  <a:lnTo>
                    <a:pt x="120" y="60"/>
                  </a:lnTo>
                  <a:lnTo>
                    <a:pt x="117" y="66"/>
                  </a:lnTo>
                  <a:lnTo>
                    <a:pt x="112" y="72"/>
                  </a:lnTo>
                  <a:lnTo>
                    <a:pt x="108" y="76"/>
                  </a:lnTo>
                  <a:lnTo>
                    <a:pt x="98" y="64"/>
                  </a:lnTo>
                  <a:lnTo>
                    <a:pt x="102" y="59"/>
                  </a:lnTo>
                  <a:lnTo>
                    <a:pt x="105" y="53"/>
                  </a:lnTo>
                  <a:lnTo>
                    <a:pt x="107" y="47"/>
                  </a:lnTo>
                  <a:lnTo>
                    <a:pt x="105" y="41"/>
                  </a:lnTo>
                  <a:lnTo>
                    <a:pt x="102" y="34"/>
                  </a:lnTo>
                  <a:lnTo>
                    <a:pt x="98" y="28"/>
                  </a:lnTo>
                  <a:lnTo>
                    <a:pt x="92" y="21"/>
                  </a:lnTo>
                  <a:lnTo>
                    <a:pt x="87" y="17"/>
                  </a:lnTo>
                  <a:lnTo>
                    <a:pt x="81" y="14"/>
                  </a:lnTo>
                  <a:lnTo>
                    <a:pt x="76" y="14"/>
                  </a:lnTo>
                  <a:lnTo>
                    <a:pt x="71" y="16"/>
                  </a:lnTo>
                  <a:lnTo>
                    <a:pt x="68" y="17"/>
                  </a:lnTo>
                  <a:lnTo>
                    <a:pt x="65" y="20"/>
                  </a:lnTo>
                  <a:lnTo>
                    <a:pt x="62" y="24"/>
                  </a:lnTo>
                  <a:lnTo>
                    <a:pt x="62" y="27"/>
                  </a:lnTo>
                  <a:lnTo>
                    <a:pt x="64" y="37"/>
                  </a:lnTo>
                  <a:lnTo>
                    <a:pt x="69" y="51"/>
                  </a:lnTo>
                  <a:lnTo>
                    <a:pt x="76" y="66"/>
                  </a:lnTo>
                  <a:lnTo>
                    <a:pt x="79" y="76"/>
                  </a:lnTo>
                  <a:lnTo>
                    <a:pt x="81" y="83"/>
                  </a:lnTo>
                  <a:lnTo>
                    <a:pt x="81" y="90"/>
                  </a:lnTo>
                  <a:lnTo>
                    <a:pt x="79" y="96"/>
                  </a:lnTo>
                  <a:lnTo>
                    <a:pt x="78" y="102"/>
                  </a:lnTo>
                  <a:lnTo>
                    <a:pt x="74" y="106"/>
                  </a:lnTo>
                  <a:lnTo>
                    <a:pt x="69" y="110"/>
                  </a:lnTo>
                  <a:lnTo>
                    <a:pt x="65" y="113"/>
                  </a:lnTo>
                  <a:lnTo>
                    <a:pt x="58" y="116"/>
                  </a:lnTo>
                  <a:lnTo>
                    <a:pt x="52" y="118"/>
                  </a:lnTo>
                  <a:lnTo>
                    <a:pt x="45" y="116"/>
                  </a:lnTo>
                  <a:lnTo>
                    <a:pt x="39" y="115"/>
                  </a:lnTo>
                  <a:lnTo>
                    <a:pt x="32" y="113"/>
                  </a:lnTo>
                  <a:lnTo>
                    <a:pt x="26" y="109"/>
                  </a:lnTo>
                  <a:lnTo>
                    <a:pt x="20" y="103"/>
                  </a:lnTo>
                  <a:lnTo>
                    <a:pt x="15" y="97"/>
                  </a:lnTo>
                  <a:lnTo>
                    <a:pt x="6" y="85"/>
                  </a:lnTo>
                  <a:lnTo>
                    <a:pt x="2" y="73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2" y="51"/>
                  </a:lnTo>
                  <a:lnTo>
                    <a:pt x="4" y="44"/>
                  </a:lnTo>
                  <a:lnTo>
                    <a:pt x="9" y="39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3333FF"/>
            </a:solidFill>
            <a:ln w="0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706" name="Freeform 111"/>
            <p:cNvSpPr>
              <a:spLocks/>
            </p:cNvSpPr>
            <p:nvPr/>
          </p:nvSpPr>
          <p:spPr bwMode="auto">
            <a:xfrm>
              <a:off x="2678000" y="5599095"/>
              <a:ext cx="104878" cy="99328"/>
            </a:xfrm>
            <a:custGeom>
              <a:avLst/>
              <a:gdLst>
                <a:gd name="T0" fmla="*/ 0 w 149"/>
                <a:gd name="T1" fmla="*/ 68 h 141"/>
                <a:gd name="T2" fmla="*/ 11 w 149"/>
                <a:gd name="T3" fmla="*/ 59 h 141"/>
                <a:gd name="T4" fmla="*/ 109 w 149"/>
                <a:gd name="T5" fmla="*/ 59 h 141"/>
                <a:gd name="T6" fmla="*/ 118 w 149"/>
                <a:gd name="T7" fmla="*/ 60 h 141"/>
                <a:gd name="T8" fmla="*/ 126 w 149"/>
                <a:gd name="T9" fmla="*/ 60 h 141"/>
                <a:gd name="T10" fmla="*/ 86 w 149"/>
                <a:gd name="T11" fmla="*/ 9 h 141"/>
                <a:gd name="T12" fmla="*/ 97 w 149"/>
                <a:gd name="T13" fmla="*/ 0 h 141"/>
                <a:gd name="T14" fmla="*/ 149 w 149"/>
                <a:gd name="T15" fmla="*/ 66 h 141"/>
                <a:gd name="T16" fmla="*/ 138 w 149"/>
                <a:gd name="T17" fmla="*/ 75 h 141"/>
                <a:gd name="T18" fmla="*/ 33 w 149"/>
                <a:gd name="T19" fmla="*/ 73 h 141"/>
                <a:gd name="T20" fmla="*/ 21 w 149"/>
                <a:gd name="T21" fmla="*/ 73 h 141"/>
                <a:gd name="T22" fmla="*/ 69 w 149"/>
                <a:gd name="T23" fmla="*/ 132 h 141"/>
                <a:gd name="T24" fmla="*/ 57 w 149"/>
                <a:gd name="T25" fmla="*/ 141 h 141"/>
                <a:gd name="T26" fmla="*/ 0 w 149"/>
                <a:gd name="T27" fmla="*/ 6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41">
                  <a:moveTo>
                    <a:pt x="0" y="68"/>
                  </a:moveTo>
                  <a:lnTo>
                    <a:pt x="11" y="59"/>
                  </a:lnTo>
                  <a:lnTo>
                    <a:pt x="109" y="59"/>
                  </a:lnTo>
                  <a:lnTo>
                    <a:pt x="118" y="60"/>
                  </a:lnTo>
                  <a:lnTo>
                    <a:pt x="126" y="60"/>
                  </a:lnTo>
                  <a:lnTo>
                    <a:pt x="86" y="9"/>
                  </a:lnTo>
                  <a:lnTo>
                    <a:pt x="97" y="0"/>
                  </a:lnTo>
                  <a:lnTo>
                    <a:pt x="149" y="66"/>
                  </a:lnTo>
                  <a:lnTo>
                    <a:pt x="138" y="75"/>
                  </a:lnTo>
                  <a:lnTo>
                    <a:pt x="33" y="73"/>
                  </a:lnTo>
                  <a:lnTo>
                    <a:pt x="21" y="73"/>
                  </a:lnTo>
                  <a:lnTo>
                    <a:pt x="69" y="132"/>
                  </a:lnTo>
                  <a:lnTo>
                    <a:pt x="57" y="14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3333FF"/>
            </a:solidFill>
            <a:ln w="0">
              <a:solidFill>
                <a:srgbClr val="3333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03710" name="TextBox 1003709"/>
            <p:cNvSpPr txBox="1"/>
            <p:nvPr/>
          </p:nvSpPr>
          <p:spPr>
            <a:xfrm rot="2127174">
              <a:off x="3251206" y="5153660"/>
              <a:ext cx="1157433" cy="283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4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Ba(Zr,Y)O</a:t>
              </a:r>
              <a:r>
                <a:rPr lang="de-DE" sz="1400" baseline="-2500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3-x</a:t>
              </a:r>
              <a:endParaRPr lang="en-US" sz="1400" baseline="-2500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7" name="Text Box 68"/>
          <p:cNvSpPr txBox="1">
            <a:spLocks noChangeArrowheads="1"/>
          </p:cNvSpPr>
          <p:nvPr/>
        </p:nvSpPr>
        <p:spPr bwMode="auto">
          <a:xfrm>
            <a:off x="6781800" y="1273617"/>
            <a:ext cx="2179179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PCFC: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en-US" sz="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</a:t>
            </a:r>
            <a:r>
              <a:rPr lang="de-DE" alt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higher</a:t>
            </a: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de-DE" altLang="en-US" sz="1600" dirty="0" err="1" smtClean="0">
                <a:solidFill>
                  <a:srgbClr val="000000"/>
                </a:solidFill>
                <a:latin typeface="Symbol" panose="05050102010706020507" pitchFamily="18" charset="2"/>
                <a:cs typeface="Arial" charset="0"/>
              </a:rPr>
              <a:t>s</a:t>
            </a:r>
            <a:r>
              <a:rPr lang="de-DE" altLang="en-US" sz="1600" baseline="-25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ion</a:t>
            </a: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at </a:t>
            </a:r>
            <a:r>
              <a:rPr lang="de-DE" alt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en-US" sz="8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* </a:t>
            </a:r>
            <a:r>
              <a:rPr lang="de-DE" alt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fuel</a:t>
            </a: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not </a:t>
            </a:r>
            <a:r>
              <a:rPr lang="de-DE" alt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diluted</a:t>
            </a: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600" dirty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de-DE" altLang="en-US" sz="1600" dirty="0" err="1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by</a:t>
            </a: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 H</a:t>
            </a:r>
            <a:r>
              <a:rPr lang="de-DE" altLang="en-US" sz="1600" baseline="-250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2</a:t>
            </a:r>
            <a:r>
              <a:rPr lang="de-DE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en-US" sz="8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218" name="Text Box 68"/>
          <p:cNvSpPr txBox="1">
            <a:spLocks noChangeArrowheads="1"/>
          </p:cNvSpPr>
          <p:nvPr/>
        </p:nvSpPr>
        <p:spPr bwMode="auto">
          <a:xfrm>
            <a:off x="5136368" y="778966"/>
            <a:ext cx="1255897" cy="30777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Ba</a:t>
            </a:r>
            <a:r>
              <a:rPr lang="de-DE" alt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(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Zr,Y</a:t>
            </a:r>
            <a:r>
              <a:rPr lang="de-DE" altLang="en-US" sz="1400" dirty="0" smtClean="0">
                <a:solidFill>
                  <a:srgbClr val="000000"/>
                </a:solidFill>
                <a:latin typeface="Arial Narrow" panose="020B0606020202030204" pitchFamily="34" charset="0"/>
                <a:cs typeface="Arial" charset="0"/>
              </a:rPr>
              <a:t>)O</a:t>
            </a:r>
            <a:r>
              <a:rPr lang="de-DE" altLang="en-US" sz="1400" baseline="-25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3-x</a:t>
            </a:r>
            <a:endParaRPr lang="de-DE" altLang="en-US" sz="1400" baseline="-25000" dirty="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80136" y="966618"/>
            <a:ext cx="2616398" cy="2672484"/>
            <a:chOff x="580136" y="838428"/>
            <a:chExt cx="2616398" cy="2672484"/>
          </a:xfrm>
        </p:grpSpPr>
        <p:sp>
          <p:nvSpPr>
            <p:cNvPr id="221" name="Text Box 116"/>
            <p:cNvSpPr txBox="1">
              <a:spLocks noChangeAspect="1" noChangeArrowheads="1"/>
            </p:cNvSpPr>
            <p:nvPr/>
          </p:nvSpPr>
          <p:spPr bwMode="auto">
            <a:xfrm>
              <a:off x="2404372" y="976150"/>
              <a:ext cx="7445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222" name="Text Box 117"/>
            <p:cNvSpPr txBox="1">
              <a:spLocks noChangeAspect="1" noChangeArrowheads="1"/>
            </p:cNvSpPr>
            <p:nvPr/>
          </p:nvSpPr>
          <p:spPr bwMode="auto">
            <a:xfrm>
              <a:off x="2370059" y="2816539"/>
              <a:ext cx="4778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223" name="Text Box 153"/>
            <p:cNvSpPr txBox="1">
              <a:spLocks noChangeAspect="1" noChangeArrowheads="1"/>
            </p:cNvSpPr>
            <p:nvPr/>
          </p:nvSpPr>
          <p:spPr bwMode="auto">
            <a:xfrm>
              <a:off x="580136" y="1628137"/>
              <a:ext cx="457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1078284" y="838428"/>
              <a:ext cx="1372510" cy="2370858"/>
              <a:chOff x="1483823" y="808759"/>
              <a:chExt cx="1372510" cy="2724150"/>
            </a:xfrm>
          </p:grpSpPr>
          <p:sp>
            <p:nvSpPr>
              <p:cNvPr id="325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1776197" y="891573"/>
                <a:ext cx="719353" cy="255125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326" name="Picture 111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949" t="3063" r="4441" b="7"/>
              <a:stretch/>
            </p:blipFill>
            <p:spPr bwMode="auto">
              <a:xfrm>
                <a:off x="1483823" y="896320"/>
                <a:ext cx="292608" cy="2633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7" name="Picture 112" descr="sofc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654"/>
              <a:stretch>
                <a:fillRect/>
              </a:stretch>
            </p:blipFill>
            <p:spPr bwMode="auto">
              <a:xfrm>
                <a:off x="2494383" y="808759"/>
                <a:ext cx="361950" cy="2724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5" name="Line 119"/>
            <p:cNvSpPr>
              <a:spLocks noChangeAspect="1" noChangeShapeType="1"/>
            </p:cNvSpPr>
            <p:nvPr/>
          </p:nvSpPr>
          <p:spPr bwMode="auto">
            <a:xfrm>
              <a:off x="1437333" y="1226182"/>
              <a:ext cx="2298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6" name="Text Box 120"/>
            <p:cNvSpPr txBox="1">
              <a:spLocks noChangeAspect="1" noChangeArrowheads="1"/>
            </p:cNvSpPr>
            <p:nvPr/>
          </p:nvSpPr>
          <p:spPr bwMode="auto">
            <a:xfrm>
              <a:off x="1478422" y="2428237"/>
              <a:ext cx="57348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mtClean="0">
                  <a:solidFill>
                    <a:srgbClr val="3333FF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r>
                <a:rPr lang="en-US" altLang="zh-CN" baseline="30000" smtClean="0">
                  <a:solidFill>
                    <a:srgbClr val="3333FF"/>
                  </a:solidFill>
                  <a:latin typeface="Arial" charset="0"/>
                  <a:ea typeface="SimSun" pitchFamily="2" charset="-122"/>
                  <a:cs typeface="Arial" charset="0"/>
                </a:rPr>
                <a:t>2-</a:t>
              </a:r>
              <a:endParaRPr lang="en-GB" altLang="zh-CN">
                <a:solidFill>
                  <a:srgbClr val="3333FF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227" name="Line 122"/>
            <p:cNvSpPr>
              <a:spLocks noChangeAspect="1" noChangeShapeType="1"/>
            </p:cNvSpPr>
            <p:nvPr/>
          </p:nvSpPr>
          <p:spPr bwMode="auto">
            <a:xfrm>
              <a:off x="1437333" y="1694812"/>
              <a:ext cx="2298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8" name="Line 125"/>
            <p:cNvSpPr>
              <a:spLocks noChangeAspect="1" noChangeShapeType="1"/>
            </p:cNvSpPr>
            <p:nvPr/>
          </p:nvSpPr>
          <p:spPr bwMode="auto">
            <a:xfrm>
              <a:off x="1437333" y="2371722"/>
              <a:ext cx="2298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9" name="Line 128"/>
            <p:cNvSpPr>
              <a:spLocks noChangeAspect="1" noChangeShapeType="1"/>
            </p:cNvSpPr>
            <p:nvPr/>
          </p:nvSpPr>
          <p:spPr bwMode="auto">
            <a:xfrm>
              <a:off x="1437333" y="2827652"/>
              <a:ext cx="2298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0" name="Text Box 164"/>
            <p:cNvSpPr txBox="1">
              <a:spLocks noChangeAspect="1" noChangeArrowheads="1"/>
            </p:cNvSpPr>
            <p:nvPr/>
          </p:nvSpPr>
          <p:spPr bwMode="auto">
            <a:xfrm>
              <a:off x="1469878" y="1283332"/>
              <a:ext cx="57250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mtClean="0">
                  <a:solidFill>
                    <a:srgbClr val="3333FF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r>
                <a:rPr lang="en-US" altLang="zh-CN" baseline="30000" smtClean="0">
                  <a:solidFill>
                    <a:srgbClr val="3333FF"/>
                  </a:solidFill>
                  <a:latin typeface="Arial" charset="0"/>
                  <a:ea typeface="SimSun" pitchFamily="2" charset="-122"/>
                  <a:cs typeface="Arial" charset="0"/>
                </a:rPr>
                <a:t>2-</a:t>
              </a:r>
              <a:endParaRPr lang="en-GB" altLang="zh-CN">
                <a:solidFill>
                  <a:srgbClr val="3333FF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01" name="Line 165"/>
            <p:cNvSpPr>
              <a:spLocks noChangeAspect="1" noChangeShapeType="1"/>
            </p:cNvSpPr>
            <p:nvPr/>
          </p:nvSpPr>
          <p:spPr bwMode="auto">
            <a:xfrm>
              <a:off x="1816429" y="1226182"/>
              <a:ext cx="2298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2" name="Line 166"/>
            <p:cNvSpPr>
              <a:spLocks noChangeAspect="1" noChangeShapeType="1"/>
            </p:cNvSpPr>
            <p:nvPr/>
          </p:nvSpPr>
          <p:spPr bwMode="auto">
            <a:xfrm>
              <a:off x="1816429" y="1694812"/>
              <a:ext cx="2298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3" name="Line 167"/>
            <p:cNvSpPr>
              <a:spLocks noChangeAspect="1" noChangeShapeType="1"/>
            </p:cNvSpPr>
            <p:nvPr/>
          </p:nvSpPr>
          <p:spPr bwMode="auto">
            <a:xfrm>
              <a:off x="1816429" y="2371722"/>
              <a:ext cx="2298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4" name="Line 168"/>
            <p:cNvSpPr>
              <a:spLocks noChangeAspect="1" noChangeShapeType="1"/>
            </p:cNvSpPr>
            <p:nvPr/>
          </p:nvSpPr>
          <p:spPr bwMode="auto">
            <a:xfrm>
              <a:off x="1816429" y="2827652"/>
              <a:ext cx="229870" cy="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05" name="Group 304"/>
            <p:cNvGrpSpPr/>
            <p:nvPr/>
          </p:nvGrpSpPr>
          <p:grpSpPr>
            <a:xfrm>
              <a:off x="961152" y="3033075"/>
              <a:ext cx="1814659" cy="477837"/>
              <a:chOff x="1395266" y="3337647"/>
              <a:chExt cx="1814659" cy="477837"/>
            </a:xfrm>
          </p:grpSpPr>
          <p:grpSp>
            <p:nvGrpSpPr>
              <p:cNvPr id="313" name="Group 312"/>
              <p:cNvGrpSpPr/>
              <p:nvPr/>
            </p:nvGrpSpPr>
            <p:grpSpPr>
              <a:xfrm>
                <a:off x="1686663" y="3422419"/>
                <a:ext cx="999388" cy="249555"/>
                <a:chOff x="1715237" y="3422419"/>
                <a:chExt cx="1095376" cy="249555"/>
              </a:xfrm>
            </p:grpSpPr>
            <p:sp>
              <p:nvSpPr>
                <p:cNvPr id="321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1715237" y="3666894"/>
                  <a:ext cx="404495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2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2406753" y="3671974"/>
                  <a:ext cx="40386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3" name="Line 1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24762" y="3423054"/>
                  <a:ext cx="0" cy="22987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24" name="Line 138"/>
                <p:cNvSpPr>
                  <a:spLocks noChangeAspect="1" noChangeShapeType="1"/>
                </p:cNvSpPr>
                <p:nvPr/>
              </p:nvSpPr>
              <p:spPr bwMode="auto">
                <a:xfrm>
                  <a:off x="2791563" y="3422419"/>
                  <a:ext cx="0" cy="2311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 b="1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14" name="Text Box 131"/>
              <p:cNvSpPr txBox="1">
                <a:spLocks noChangeAspect="1" noChangeArrowheads="1"/>
              </p:cNvSpPr>
              <p:nvPr/>
            </p:nvSpPr>
            <p:spPr bwMode="auto">
              <a:xfrm>
                <a:off x="2643040" y="3337647"/>
                <a:ext cx="56688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smtClean="0">
                    <a:solidFill>
                      <a:srgbClr val="000000"/>
                    </a:solidFill>
                    <a:latin typeface="Arial" charset="0"/>
                    <a:ea typeface="SimSun" pitchFamily="2" charset="-122"/>
                    <a:cs typeface="Arial" charset="0"/>
                  </a:rPr>
                  <a:t>e</a:t>
                </a:r>
                <a:r>
                  <a:rPr lang="en-US" altLang="zh-CN" sz="1600" baseline="30000" smtClean="0">
                    <a:solidFill>
                      <a:srgbClr val="000000"/>
                    </a:solidFill>
                    <a:latin typeface="Arial" charset="0"/>
                    <a:ea typeface="SimSun" pitchFamily="2" charset="-122"/>
                    <a:cs typeface="Arial" charset="0"/>
                  </a:rPr>
                  <a:t>-</a:t>
                </a:r>
                <a:endParaRPr lang="en-GB" altLang="zh-CN" sz="1600" baseline="30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endParaRPr>
              </a:p>
            </p:txBody>
          </p:sp>
          <p:sp>
            <p:nvSpPr>
              <p:cNvPr id="315" name="Oval 132"/>
              <p:cNvSpPr>
                <a:spLocks noChangeAspect="1" noChangeArrowheads="1"/>
              </p:cNvSpPr>
              <p:nvPr/>
            </p:nvSpPr>
            <p:spPr bwMode="auto">
              <a:xfrm>
                <a:off x="2043533" y="3527194"/>
                <a:ext cx="288290" cy="28829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6" name="Line 133"/>
              <p:cNvSpPr>
                <a:spLocks noChangeAspect="1" noChangeShapeType="1"/>
              </p:cNvSpPr>
              <p:nvPr/>
            </p:nvSpPr>
            <p:spPr bwMode="auto">
              <a:xfrm flipH="1">
                <a:off x="2100682" y="3584344"/>
                <a:ext cx="172720" cy="172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" name="Line 134"/>
              <p:cNvSpPr>
                <a:spLocks noChangeAspect="1" noChangeShapeType="1"/>
              </p:cNvSpPr>
              <p:nvPr/>
            </p:nvSpPr>
            <p:spPr bwMode="auto">
              <a:xfrm>
                <a:off x="2100682" y="3584344"/>
                <a:ext cx="172720" cy="172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8" name="Line 139"/>
              <p:cNvSpPr>
                <a:spLocks noChangeAspect="1" noChangeShapeType="1"/>
              </p:cNvSpPr>
              <p:nvPr/>
            </p:nvSpPr>
            <p:spPr bwMode="auto">
              <a:xfrm flipH="1">
                <a:off x="2100682" y="3584344"/>
                <a:ext cx="172720" cy="172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9" name="Line 140"/>
              <p:cNvSpPr>
                <a:spLocks noChangeAspect="1" noChangeShapeType="1"/>
              </p:cNvSpPr>
              <p:nvPr/>
            </p:nvSpPr>
            <p:spPr bwMode="auto">
              <a:xfrm>
                <a:off x="2100682" y="3584344"/>
                <a:ext cx="172720" cy="172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0" name="Text Box 144"/>
              <p:cNvSpPr txBox="1">
                <a:spLocks noChangeAspect="1" noChangeArrowheads="1"/>
              </p:cNvSpPr>
              <p:nvPr/>
            </p:nvSpPr>
            <p:spPr bwMode="auto">
              <a:xfrm>
                <a:off x="1395266" y="3383684"/>
                <a:ext cx="40496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smtClean="0">
                    <a:solidFill>
                      <a:srgbClr val="000000"/>
                    </a:solidFill>
                    <a:latin typeface="Arial" charset="0"/>
                    <a:ea typeface="SimSun" pitchFamily="2" charset="-122"/>
                    <a:cs typeface="Arial" charset="0"/>
                  </a:rPr>
                  <a:t>e</a:t>
                </a:r>
                <a:r>
                  <a:rPr lang="en-US" altLang="zh-CN" sz="1600" baseline="30000" smtClean="0">
                    <a:solidFill>
                      <a:srgbClr val="000000"/>
                    </a:solidFill>
                    <a:latin typeface="Arial" charset="0"/>
                    <a:ea typeface="SimSun" pitchFamily="2" charset="-122"/>
                    <a:cs typeface="Arial" charset="0"/>
                  </a:rPr>
                  <a:t>-</a:t>
                </a:r>
                <a:endParaRPr lang="en-GB" altLang="zh-CN" sz="1600" baseline="30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endParaRPr>
              </a:p>
            </p:txBody>
          </p:sp>
        </p:grpSp>
        <p:sp>
          <p:nvSpPr>
            <p:cNvPr id="306" name="Line 151"/>
            <p:cNvSpPr>
              <a:spLocks noChangeAspect="1" noChangeShapeType="1"/>
            </p:cNvSpPr>
            <p:nvPr/>
          </p:nvSpPr>
          <p:spPr bwMode="auto">
            <a:xfrm flipV="1">
              <a:off x="886054" y="1441554"/>
              <a:ext cx="36195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7" name="Line 159"/>
            <p:cNvSpPr>
              <a:spLocks noChangeAspect="1" noChangeShapeType="1"/>
            </p:cNvSpPr>
            <p:nvPr/>
          </p:nvSpPr>
          <p:spPr bwMode="auto">
            <a:xfrm flipV="1">
              <a:off x="895579" y="2613129"/>
              <a:ext cx="361950" cy="204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8" name="Text Box 160"/>
            <p:cNvSpPr txBox="1">
              <a:spLocks noChangeAspect="1" noChangeArrowheads="1"/>
            </p:cNvSpPr>
            <p:nvPr/>
          </p:nvSpPr>
          <p:spPr bwMode="auto">
            <a:xfrm>
              <a:off x="2370059" y="1635439"/>
              <a:ext cx="4778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09" name="Text Box 161"/>
            <p:cNvSpPr txBox="1">
              <a:spLocks noChangeAspect="1" noChangeArrowheads="1"/>
            </p:cNvSpPr>
            <p:nvPr/>
          </p:nvSpPr>
          <p:spPr bwMode="auto">
            <a:xfrm>
              <a:off x="2451997" y="2185825"/>
              <a:ext cx="74453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H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10" name="AutoShape 162"/>
            <p:cNvSpPr>
              <a:spLocks noChangeAspect="1" noChangeArrowheads="1"/>
            </p:cNvSpPr>
            <p:nvPr/>
          </p:nvSpPr>
          <p:spPr bwMode="auto">
            <a:xfrm rot="15769966">
              <a:off x="2158512" y="2395930"/>
              <a:ext cx="609600" cy="534988"/>
            </a:xfrm>
            <a:custGeom>
              <a:avLst/>
              <a:gdLst>
                <a:gd name="G0" fmla="+- 358086 0 0"/>
                <a:gd name="G1" fmla="+- -11201041 0 0"/>
                <a:gd name="G2" fmla="+- 358086 0 -11201041"/>
                <a:gd name="G3" fmla="+- 10800 0 0"/>
                <a:gd name="G4" fmla="+- 0 0 3580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11201041"/>
                <a:gd name="G10" fmla="+- 10800 0 2700"/>
                <a:gd name="G11" fmla="cos G10 358086"/>
                <a:gd name="G12" fmla="sin G10 358086"/>
                <a:gd name="G13" fmla="cos 13500 358086"/>
                <a:gd name="G14" fmla="sin 13500 358086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358086"/>
                <a:gd name="G22" fmla="sin G20 358086"/>
                <a:gd name="G23" fmla="+- G21 10800 0"/>
                <a:gd name="G24" fmla="+- G12 G23 G22"/>
                <a:gd name="G25" fmla="+- G22 G23 G11"/>
                <a:gd name="G26" fmla="cos 10800 358086"/>
                <a:gd name="G27" fmla="sin 10800 358086"/>
                <a:gd name="G28" fmla="cos 10800 358086"/>
                <a:gd name="G29" fmla="sin 10800 3580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201041"/>
                <a:gd name="G36" fmla="sin G34 -11201041"/>
                <a:gd name="G37" fmla="+/ -11201041 3580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2167 w 21600"/>
                <a:gd name="T5" fmla="*/ 86 h 21600"/>
                <a:gd name="T6" fmla="*/ 135 w 21600"/>
                <a:gd name="T7" fmla="*/ 9094 h 21600"/>
                <a:gd name="T8" fmla="*/ 12167 w 21600"/>
                <a:gd name="T9" fmla="*/ 86 h 21600"/>
                <a:gd name="T10" fmla="*/ 24238 w 21600"/>
                <a:gd name="T11" fmla="*/ 12085 h 21600"/>
                <a:gd name="T12" fmla="*/ 21293 w 21600"/>
                <a:gd name="T13" fmla="*/ 14515 h 21600"/>
                <a:gd name="T14" fmla="*/ 18863 w 21600"/>
                <a:gd name="T15" fmla="*/ 115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550" y="11828"/>
                  </a:moveTo>
                  <a:cubicBezTo>
                    <a:pt x="21583" y="11486"/>
                    <a:pt x="21600" y="111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5493" y="-1"/>
                    <a:pt x="973" y="3854"/>
                    <a:pt x="135" y="9094"/>
                  </a:cubicBezTo>
                  <a:cubicBezTo>
                    <a:pt x="973" y="3854"/>
                    <a:pt x="549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143"/>
                    <a:pt x="21583" y="11486"/>
                    <a:pt x="21550" y="11828"/>
                  </a:cubicBezTo>
                  <a:lnTo>
                    <a:pt x="24238" y="12085"/>
                  </a:lnTo>
                  <a:lnTo>
                    <a:pt x="21293" y="14515"/>
                  </a:lnTo>
                  <a:lnTo>
                    <a:pt x="18863" y="11571"/>
                  </a:lnTo>
                  <a:lnTo>
                    <a:pt x="21550" y="1182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1" name="Text Box 163"/>
            <p:cNvSpPr txBox="1">
              <a:spLocks noChangeAspect="1" noChangeArrowheads="1"/>
            </p:cNvSpPr>
            <p:nvPr/>
          </p:nvSpPr>
          <p:spPr bwMode="auto">
            <a:xfrm>
              <a:off x="608711" y="2818762"/>
              <a:ext cx="4572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O</a:t>
              </a:r>
              <a:r>
                <a:rPr lang="en-US" altLang="zh-CN" sz="1600" baseline="-25000">
                  <a:solidFill>
                    <a:srgbClr val="000000"/>
                  </a:solidFill>
                  <a:latin typeface="Arial" charset="0"/>
                  <a:ea typeface="SimSun" pitchFamily="2" charset="-122"/>
                  <a:cs typeface="Arial" charset="0"/>
                </a:rPr>
                <a:t>2</a:t>
              </a:r>
              <a:endParaRPr lang="en-GB" altLang="zh-CN" sz="1600" baseline="-25000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endParaRPr>
            </a:p>
          </p:txBody>
        </p:sp>
        <p:sp>
          <p:nvSpPr>
            <p:cNvPr id="312" name="AutoShape 148"/>
            <p:cNvSpPr>
              <a:spLocks noChangeAspect="1" noChangeArrowheads="1"/>
            </p:cNvSpPr>
            <p:nvPr/>
          </p:nvSpPr>
          <p:spPr bwMode="auto">
            <a:xfrm rot="15769966">
              <a:off x="2110887" y="1205305"/>
              <a:ext cx="609600" cy="534988"/>
            </a:xfrm>
            <a:custGeom>
              <a:avLst/>
              <a:gdLst>
                <a:gd name="G0" fmla="+- 358086 0 0"/>
                <a:gd name="G1" fmla="+- -11201041 0 0"/>
                <a:gd name="G2" fmla="+- 358086 0 -11201041"/>
                <a:gd name="G3" fmla="+- 10800 0 0"/>
                <a:gd name="G4" fmla="+- 0 0 358086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10800 0 0"/>
                <a:gd name="G9" fmla="+- 0 0 -11201041"/>
                <a:gd name="G10" fmla="+- 10800 0 2700"/>
                <a:gd name="G11" fmla="cos G10 358086"/>
                <a:gd name="G12" fmla="sin G10 358086"/>
                <a:gd name="G13" fmla="cos 13500 358086"/>
                <a:gd name="G14" fmla="sin 13500 358086"/>
                <a:gd name="G15" fmla="+- G11 10800 0"/>
                <a:gd name="G16" fmla="+- G12 10800 0"/>
                <a:gd name="G17" fmla="+- G13 10800 0"/>
                <a:gd name="G18" fmla="+- G14 10800 0"/>
                <a:gd name="G19" fmla="*/ 10800 1 2"/>
                <a:gd name="G20" fmla="+- G19 5400 0"/>
                <a:gd name="G21" fmla="cos G20 358086"/>
                <a:gd name="G22" fmla="sin G20 358086"/>
                <a:gd name="G23" fmla="+- G21 10800 0"/>
                <a:gd name="G24" fmla="+- G12 G23 G22"/>
                <a:gd name="G25" fmla="+- G22 G23 G11"/>
                <a:gd name="G26" fmla="cos 10800 358086"/>
                <a:gd name="G27" fmla="sin 10800 358086"/>
                <a:gd name="G28" fmla="cos 10800 358086"/>
                <a:gd name="G29" fmla="sin 10800 358086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1201041"/>
                <a:gd name="G36" fmla="sin G34 -11201041"/>
                <a:gd name="G37" fmla="+/ -11201041 358086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10800 G39"/>
                <a:gd name="G43" fmla="sin 108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2167 w 21600"/>
                <a:gd name="T5" fmla="*/ 86 h 21600"/>
                <a:gd name="T6" fmla="*/ 135 w 21600"/>
                <a:gd name="T7" fmla="*/ 9094 h 21600"/>
                <a:gd name="T8" fmla="*/ 12167 w 21600"/>
                <a:gd name="T9" fmla="*/ 86 h 21600"/>
                <a:gd name="T10" fmla="*/ 24238 w 21600"/>
                <a:gd name="T11" fmla="*/ 12085 h 21600"/>
                <a:gd name="T12" fmla="*/ 21293 w 21600"/>
                <a:gd name="T13" fmla="*/ 14515 h 21600"/>
                <a:gd name="T14" fmla="*/ 18863 w 21600"/>
                <a:gd name="T15" fmla="*/ 11571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21550" y="11828"/>
                  </a:moveTo>
                  <a:cubicBezTo>
                    <a:pt x="21583" y="11486"/>
                    <a:pt x="21600" y="11143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5493" y="-1"/>
                    <a:pt x="973" y="3854"/>
                    <a:pt x="135" y="9094"/>
                  </a:cubicBezTo>
                  <a:cubicBezTo>
                    <a:pt x="973" y="3854"/>
                    <a:pt x="5493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1143"/>
                    <a:pt x="21583" y="11486"/>
                    <a:pt x="21550" y="11828"/>
                  </a:cubicBezTo>
                  <a:lnTo>
                    <a:pt x="24238" y="12085"/>
                  </a:lnTo>
                  <a:lnTo>
                    <a:pt x="21293" y="14515"/>
                  </a:lnTo>
                  <a:lnTo>
                    <a:pt x="18863" y="11571"/>
                  </a:lnTo>
                  <a:lnTo>
                    <a:pt x="21550" y="1182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9" name="Text Box 68"/>
          <p:cNvSpPr txBox="1">
            <a:spLocks noChangeArrowheads="1"/>
          </p:cNvSpPr>
          <p:nvPr/>
        </p:nvSpPr>
        <p:spPr bwMode="auto">
          <a:xfrm>
            <a:off x="1272235" y="751903"/>
            <a:ext cx="10935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(Zr,Y)O</a:t>
            </a:r>
            <a:r>
              <a:rPr lang="de-DE" altLang="en-US" sz="1400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2-x</a:t>
            </a:r>
            <a:endParaRPr lang="de-DE" altLang="en-US" sz="1400" baseline="-2500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328" name="Text Box 68"/>
          <p:cNvSpPr txBox="1">
            <a:spLocks noChangeArrowheads="1"/>
          </p:cNvSpPr>
          <p:nvPr/>
        </p:nvSpPr>
        <p:spPr bwMode="auto">
          <a:xfrm>
            <a:off x="228223" y="656475"/>
            <a:ext cx="76308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SOFC</a:t>
            </a:r>
            <a:endParaRPr lang="de-DE" altLang="en-US" sz="1600" b="1" baseline="-2500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330" name="Text Box 68"/>
          <p:cNvSpPr txBox="1">
            <a:spLocks noChangeArrowheads="1"/>
          </p:cNvSpPr>
          <p:nvPr/>
        </p:nvSpPr>
        <p:spPr bwMode="auto">
          <a:xfrm>
            <a:off x="3952771" y="646505"/>
            <a:ext cx="781604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PCFC</a:t>
            </a:r>
            <a:endParaRPr lang="de-DE" altLang="en-US" sz="1600" b="1" baseline="-2500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90" name="Text Box 68"/>
          <p:cNvSpPr txBox="1">
            <a:spLocks noChangeArrowheads="1"/>
          </p:cNvSpPr>
          <p:nvPr/>
        </p:nvSpPr>
        <p:spPr bwMode="auto">
          <a:xfrm>
            <a:off x="164040" y="3608069"/>
            <a:ext cx="1218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 700 °C</a:t>
            </a:r>
            <a:endParaRPr lang="de-DE" altLang="en-US" sz="140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191" name="Text Box 68"/>
          <p:cNvSpPr txBox="1">
            <a:spLocks noChangeArrowheads="1"/>
          </p:cNvSpPr>
          <p:nvPr/>
        </p:nvSpPr>
        <p:spPr bwMode="auto">
          <a:xfrm>
            <a:off x="5939475" y="3676386"/>
            <a:ext cx="12180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smtClean="0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300-600 °C</a:t>
            </a:r>
            <a:endParaRPr lang="de-DE" altLang="en-US" sz="1400">
              <a:solidFill>
                <a:srgbClr val="000000"/>
              </a:solidFill>
              <a:latin typeface="Arial" charset="0"/>
              <a:cs typeface="Arial" charset="0"/>
              <a:sym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2857-AB45-4FAD-92B0-DF149C99CC03}" type="slidenum">
              <a:rPr lang="de-DE" altLang="en-US" smtClean="0">
                <a:solidFill>
                  <a:srgbClr val="000000"/>
                </a:solidFill>
              </a:rPr>
              <a:pPr/>
              <a:t>2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DBB9-77FC-470E-9A1B-3C1E045E70A6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229" name="Footer Placeholder 2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3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1600201"/>
            <a:ext cx="8648699" cy="4648199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Surface </a:t>
            </a:r>
            <a:r>
              <a:rPr lang="de-DE" dirty="0" err="1" smtClean="0"/>
              <a:t>termination</a:t>
            </a:r>
            <a:r>
              <a:rPr lang="de-DE" dirty="0" smtClean="0"/>
              <a:t>,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dipoles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Mn</a:t>
            </a:r>
            <a:r>
              <a:rPr lang="de-DE" dirty="0" smtClean="0"/>
              <a:t> </a:t>
            </a:r>
            <a:r>
              <a:rPr lang="de-DE" dirty="0" err="1" smtClean="0"/>
              <a:t>oxidation</a:t>
            </a:r>
            <a:r>
              <a:rPr lang="de-DE" dirty="0" smtClean="0"/>
              <a:t> </a:t>
            </a:r>
            <a:r>
              <a:rPr lang="de-DE" dirty="0" err="1" smtClean="0"/>
              <a:t>states</a:t>
            </a:r>
            <a:r>
              <a:rPr lang="de-DE" dirty="0" smtClean="0"/>
              <a:t> (</a:t>
            </a:r>
            <a:r>
              <a:rPr lang="de-DE" dirty="0" err="1" smtClean="0"/>
              <a:t>nonstoichiometry</a:t>
            </a:r>
            <a:r>
              <a:rPr lang="de-DE" dirty="0" smtClean="0"/>
              <a:t>) </a:t>
            </a:r>
            <a:r>
              <a:rPr lang="de-DE" dirty="0" err="1" smtClean="0"/>
              <a:t>play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in </a:t>
            </a:r>
            <a:r>
              <a:rPr lang="de-DE" dirty="0" err="1" smtClean="0"/>
              <a:t>slab</a:t>
            </a:r>
            <a:r>
              <a:rPr lang="de-DE" dirty="0" smtClean="0"/>
              <a:t> </a:t>
            </a:r>
            <a:r>
              <a:rPr lang="de-DE" dirty="0" err="1" smtClean="0"/>
              <a:t>calculations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polar </a:t>
            </a:r>
            <a:r>
              <a:rPr lang="de-DE" dirty="0" err="1" smtClean="0"/>
              <a:t>surfaces</a:t>
            </a:r>
            <a:endParaRPr lang="de-DE" dirty="0" smtClean="0"/>
          </a:p>
          <a:p>
            <a:endParaRPr lang="de-DE" sz="900" dirty="0" smtClean="0"/>
          </a:p>
          <a:p>
            <a:r>
              <a:rPr lang="de-DE" dirty="0" smtClean="0"/>
              <a:t>O (O</a:t>
            </a:r>
            <a:r>
              <a:rPr lang="de-DE" baseline="-25000" dirty="0" smtClean="0"/>
              <a:t>2</a:t>
            </a:r>
            <a:r>
              <a:rPr lang="de-DE" dirty="0" smtClean="0"/>
              <a:t>) </a:t>
            </a:r>
            <a:r>
              <a:rPr lang="de-DE" dirty="0" err="1" smtClean="0"/>
              <a:t>adsorption</a:t>
            </a:r>
            <a:r>
              <a:rPr lang="de-DE" dirty="0" smtClean="0"/>
              <a:t> </a:t>
            </a:r>
            <a:r>
              <a:rPr lang="de-DE" dirty="0" err="1" smtClean="0"/>
              <a:t>energy</a:t>
            </a:r>
            <a:r>
              <a:rPr lang="de-DE" dirty="0" smtClean="0"/>
              <a:t> on (</a:t>
            </a:r>
            <a:r>
              <a:rPr lang="de-DE" dirty="0" err="1" smtClean="0"/>
              <a:t>La,Sr</a:t>
            </a:r>
            <a:r>
              <a:rPr lang="de-DE" dirty="0" smtClean="0"/>
              <a:t>)O </a:t>
            </a:r>
            <a:r>
              <a:rPr lang="de-DE" dirty="0" err="1" smtClean="0"/>
              <a:t>surfaces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dirty="0" err="1" smtClean="0"/>
              <a:t>much</a:t>
            </a:r>
            <a:r>
              <a:rPr lang="de-DE" dirty="0" smtClean="0"/>
              <a:t> larger </a:t>
            </a:r>
            <a:r>
              <a:rPr lang="de-DE" dirty="0" err="1" smtClean="0"/>
              <a:t>than</a:t>
            </a:r>
            <a:r>
              <a:rPr lang="de-DE" dirty="0" smtClean="0"/>
              <a:t> on MnO</a:t>
            </a:r>
            <a:r>
              <a:rPr lang="de-DE" baseline="-25000" dirty="0" smtClean="0"/>
              <a:t>2</a:t>
            </a:r>
            <a:r>
              <a:rPr lang="de-DE" dirty="0" smtClean="0"/>
              <a:t> (1-2 </a:t>
            </a:r>
            <a:r>
              <a:rPr lang="de-DE" dirty="0" err="1" smtClean="0"/>
              <a:t>order</a:t>
            </a:r>
            <a:r>
              <a:rPr lang="de-DE" dirty="0" smtClean="0"/>
              <a:t> larger </a:t>
            </a:r>
            <a:r>
              <a:rPr lang="de-DE" dirty="0" err="1" smtClean="0"/>
              <a:t>coverg</a:t>
            </a:r>
            <a:r>
              <a:rPr lang="de-DE" dirty="0" smtClean="0"/>
              <a:t>.)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BUT </a:t>
            </a:r>
            <a:r>
              <a:rPr lang="de-DE" dirty="0" err="1" smtClean="0"/>
              <a:t>concentrations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V</a:t>
            </a:r>
            <a:r>
              <a:rPr lang="de-DE" baseline="-25000" dirty="0" smtClean="0"/>
              <a:t>O</a:t>
            </a:r>
            <a:r>
              <a:rPr lang="de-DE" b="1" baseline="50000" dirty="0" smtClean="0"/>
              <a:t>..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4-7 </a:t>
            </a:r>
            <a:r>
              <a:rPr lang="de-DE" dirty="0" err="1" smtClean="0"/>
              <a:t>orders</a:t>
            </a:r>
            <a:r>
              <a:rPr lang="de-DE" dirty="0" smtClean="0"/>
              <a:t> </a:t>
            </a:r>
            <a:r>
              <a:rPr lang="de-DE" dirty="0" err="1" smtClean="0"/>
              <a:t>smaller</a:t>
            </a:r>
            <a:endParaRPr lang="de-DE" dirty="0" smtClean="0"/>
          </a:p>
          <a:p>
            <a:pPr marL="0" indent="0">
              <a:buNone/>
            </a:pPr>
            <a:endParaRPr lang="de-DE" sz="900" dirty="0" smtClean="0"/>
          </a:p>
          <a:p>
            <a:r>
              <a:rPr lang="de-DE" dirty="0" smtClean="0"/>
              <a:t>Thus, </a:t>
            </a:r>
            <a:r>
              <a:rPr lang="de-DE" dirty="0" smtClean="0">
                <a:solidFill>
                  <a:srgbClr val="FF0000"/>
                </a:solidFill>
              </a:rPr>
              <a:t>ORR rate at (</a:t>
            </a:r>
            <a:r>
              <a:rPr lang="de-DE" dirty="0" err="1" smtClean="0">
                <a:solidFill>
                  <a:srgbClr val="FF0000"/>
                </a:solidFill>
              </a:rPr>
              <a:t>La,Sr</a:t>
            </a:r>
            <a:r>
              <a:rPr lang="de-DE" dirty="0" smtClean="0">
                <a:solidFill>
                  <a:srgbClr val="FF0000"/>
                </a:solidFill>
              </a:rPr>
              <a:t>)O </a:t>
            </a:r>
            <a:r>
              <a:rPr lang="de-DE" dirty="0" err="1" smtClean="0">
                <a:solidFill>
                  <a:srgbClr val="FF0000"/>
                </a:solidFill>
              </a:rPr>
              <a:t>surface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is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much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slower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than</a:t>
            </a:r>
            <a:r>
              <a:rPr lang="de-DE" dirty="0" smtClean="0">
                <a:solidFill>
                  <a:srgbClr val="FF0000"/>
                </a:solidFill>
              </a:rPr>
              <a:t> on MnO</a:t>
            </a:r>
            <a:r>
              <a:rPr lang="de-DE" baseline="-25000" dirty="0" smtClean="0">
                <a:solidFill>
                  <a:srgbClr val="FF0000"/>
                </a:solidFill>
              </a:rPr>
              <a:t>2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termination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could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be</a:t>
            </a:r>
            <a:r>
              <a:rPr lang="de-DE" dirty="0" smtClean="0">
                <a:solidFill>
                  <a:srgbClr val="FF0000"/>
                </a:solidFill>
              </a:rPr>
              <a:t> relevant </a:t>
            </a:r>
            <a:r>
              <a:rPr lang="de-DE" dirty="0" err="1" smtClean="0">
                <a:solidFill>
                  <a:srgbClr val="FF0000"/>
                </a:solidFill>
              </a:rPr>
              <a:t>for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many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similar</a:t>
            </a:r>
            <a:r>
              <a:rPr lang="de-DE" dirty="0" smtClean="0">
                <a:solidFill>
                  <a:srgbClr val="FF0000"/>
                </a:solidFill>
              </a:rPr>
              <a:t> polar </a:t>
            </a:r>
            <a:r>
              <a:rPr lang="de-DE" dirty="0" err="1" smtClean="0">
                <a:solidFill>
                  <a:srgbClr val="FF0000"/>
                </a:solidFill>
              </a:rPr>
              <a:t>surfaces</a:t>
            </a:r>
            <a:r>
              <a:rPr lang="de-DE" smtClean="0">
                <a:solidFill>
                  <a:srgbClr val="FF0000"/>
                </a:solidFill>
              </a:rPr>
              <a:t> 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4CDA-A594-4B01-8E4D-B433830210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Computer modelling school-Moscow-2018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lv-LV" dirty="0" err="1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err="1" smtClean="0"/>
              <a:t>Many</a:t>
            </a:r>
            <a:r>
              <a:rPr lang="lv-LV" dirty="0" smtClean="0"/>
              <a:t> </a:t>
            </a:r>
            <a:r>
              <a:rPr lang="lv-LV" dirty="0" err="1" smtClean="0"/>
              <a:t>thanks</a:t>
            </a:r>
            <a:r>
              <a:rPr lang="lv-LV" dirty="0" smtClean="0"/>
              <a:t> to:</a:t>
            </a:r>
          </a:p>
          <a:p>
            <a:r>
              <a:rPr lang="lv-LV" dirty="0" smtClean="0"/>
              <a:t>E. </a:t>
            </a:r>
            <a:r>
              <a:rPr lang="lv-LV" dirty="0" err="1" smtClean="0"/>
              <a:t>Heifets</a:t>
            </a:r>
            <a:endParaRPr lang="lv-LV" dirty="0" smtClean="0"/>
          </a:p>
          <a:p>
            <a:r>
              <a:rPr lang="lv-LV" dirty="0" smtClean="0"/>
              <a:t>R. </a:t>
            </a:r>
            <a:r>
              <a:rPr lang="lv-LV" dirty="0" err="1" smtClean="0"/>
              <a:t>Evarestov</a:t>
            </a:r>
            <a:endParaRPr lang="lv-LV" dirty="0" smtClean="0"/>
          </a:p>
          <a:p>
            <a:r>
              <a:rPr lang="lv-LV" dirty="0"/>
              <a:t> </a:t>
            </a:r>
            <a:r>
              <a:rPr lang="lv-LV" dirty="0" err="1" smtClean="0"/>
              <a:t>D.Gryaznov</a:t>
            </a:r>
            <a:endParaRPr lang="lv-LV" dirty="0" smtClean="0"/>
          </a:p>
          <a:p>
            <a:r>
              <a:rPr lang="lv-LV" dirty="0"/>
              <a:t> </a:t>
            </a:r>
            <a:r>
              <a:rPr lang="lv-LV" dirty="0" err="1" smtClean="0"/>
              <a:t>R.Dovesi</a:t>
            </a:r>
            <a:r>
              <a:rPr lang="lv-LV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4AAFE-9381-4212-95D0-968964227C9B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0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altLang="en-US" sz="4000" smtClean="0"/>
              <a:t/>
            </a:r>
            <a:br>
              <a:rPr lang="de-DE" altLang="en-US" sz="4000" smtClean="0"/>
            </a:br>
            <a:r>
              <a:rPr lang="de-DE" altLang="en-US" sz="4000" smtClean="0"/>
              <a:t>Joint </a:t>
            </a:r>
            <a:r>
              <a:rPr lang="de-DE" altLang="en-US" sz="4000" smtClean="0">
                <a:solidFill>
                  <a:schemeClr val="tx1"/>
                </a:solidFill>
              </a:rPr>
              <a:t>experimental- </a:t>
            </a:r>
            <a:r>
              <a:rPr lang="de-DE" altLang="en-US" sz="4000" smtClean="0"/>
              <a:t>theoretical study on BSCF-LSCF solid solution solutions</a:t>
            </a:r>
            <a:endParaRPr lang="en-US" altLang="en-US" sz="400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1475"/>
          </a:xfrm>
          <a:solidFill>
            <a:schemeClr val="accent1"/>
          </a:solidFill>
        </p:spPr>
        <p:txBody>
          <a:bodyPr/>
          <a:lstStyle/>
          <a:p>
            <a:r>
              <a:rPr lang="de-DE" altLang="en-US" sz="2800" dirty="0" err="1" smtClean="0"/>
              <a:t>Recent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review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articles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related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to</a:t>
            </a:r>
            <a:r>
              <a:rPr lang="de-DE" altLang="en-US" sz="2800" dirty="0" smtClean="0"/>
              <a:t> SOFC:</a:t>
            </a:r>
          </a:p>
          <a:p>
            <a:r>
              <a:rPr lang="de-DE" altLang="en-US" sz="2800" b="1" dirty="0" smtClean="0">
                <a:solidFill>
                  <a:srgbClr val="FF0000"/>
                </a:solidFill>
              </a:rPr>
              <a:t>L. Wang et al, 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J.Mater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. Res. 27, 2000 (2012)</a:t>
            </a:r>
          </a:p>
          <a:p>
            <a:r>
              <a:rPr lang="de-DE" altLang="en-US" sz="2800" b="1" dirty="0" smtClean="0">
                <a:solidFill>
                  <a:srgbClr val="FF0000"/>
                </a:solidFill>
              </a:rPr>
              <a:t>M. 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Kuklja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 et al, PCCP (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review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) 15, 5443 (2013) </a:t>
            </a:r>
          </a:p>
          <a:p>
            <a:r>
              <a:rPr lang="de-DE" altLang="en-US" sz="2800" b="1" dirty="0" err="1" smtClean="0">
                <a:solidFill>
                  <a:srgbClr val="FF0000"/>
                </a:solidFill>
              </a:rPr>
              <a:t>R.Catlow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 (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ed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.) 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Computational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 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Approaches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 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to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 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Energy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 Materials, </a:t>
            </a:r>
            <a:r>
              <a:rPr lang="de-DE" altLang="en-US" sz="2800" b="1" dirty="0" err="1" smtClean="0">
                <a:solidFill>
                  <a:srgbClr val="FF0000"/>
                </a:solidFill>
              </a:rPr>
              <a:t>Wiley</a:t>
            </a:r>
            <a:r>
              <a:rPr lang="de-DE" altLang="en-US" sz="2800" b="1" dirty="0" smtClean="0">
                <a:solidFill>
                  <a:srgbClr val="FF0000"/>
                </a:solidFill>
              </a:rPr>
              <a:t>, 2013, Chapter 6. </a:t>
            </a:r>
          </a:p>
          <a:p>
            <a:r>
              <a:rPr lang="de-DE" altLang="en-US" sz="2800" dirty="0" err="1" smtClean="0"/>
              <a:t>Yu</a:t>
            </a:r>
            <a:r>
              <a:rPr lang="de-DE" altLang="en-US" sz="2800" dirty="0" smtClean="0"/>
              <a:t>. </a:t>
            </a:r>
            <a:r>
              <a:rPr lang="de-DE" altLang="en-US" sz="2800" dirty="0" err="1" smtClean="0"/>
              <a:t>Mastrikov</a:t>
            </a:r>
            <a:r>
              <a:rPr lang="de-DE" altLang="en-US" sz="2800" dirty="0" smtClean="0"/>
              <a:t> et al, PCCP 15, 911 (2013)</a:t>
            </a:r>
          </a:p>
          <a:p>
            <a:r>
              <a:rPr lang="de-DE" altLang="en-US" sz="2800" dirty="0" smtClean="0"/>
              <a:t>D. </a:t>
            </a:r>
            <a:r>
              <a:rPr lang="de-DE" altLang="en-US" sz="2800" dirty="0" err="1" smtClean="0"/>
              <a:t>Fuks</a:t>
            </a:r>
            <a:r>
              <a:rPr lang="de-DE" altLang="en-US" sz="2800" dirty="0" smtClean="0"/>
              <a:t> et al, J. Mater. Chem. A1, 14320 (2013) </a:t>
            </a:r>
            <a:endParaRPr lang="en-US" altLang="en-US" sz="2800" dirty="0" smtClean="0"/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4C2919-8BAA-477A-B2DE-3CBE71D41BA5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30725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FBA9F-EFE7-48EB-AE36-7B334580C289}" type="datetime1">
              <a:rPr lang="en-US" altLang="en-US" sz="1400" smtClean="0">
                <a:solidFill>
                  <a:srgbClr val="000000"/>
                </a:solidFill>
              </a:rPr>
              <a:t>9/11/2018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modelling school-Moscow-2018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872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6" name="Line 4"/>
          <p:cNvSpPr>
            <a:spLocks noChangeShapeType="1"/>
          </p:cNvSpPr>
          <p:nvPr/>
        </p:nvSpPr>
        <p:spPr bwMode="auto">
          <a:xfrm>
            <a:off x="1343025" y="2436813"/>
            <a:ext cx="392113" cy="1044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77" name="Text Box 5"/>
          <p:cNvSpPr txBox="1">
            <a:spLocks noChangeAspect="1" noChangeArrowheads="1"/>
          </p:cNvSpPr>
          <p:nvPr/>
        </p:nvSpPr>
        <p:spPr bwMode="auto">
          <a:xfrm>
            <a:off x="981075" y="3017838"/>
            <a:ext cx="631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-1.1eV</a:t>
            </a:r>
          </a:p>
        </p:txBody>
      </p:sp>
      <p:sp>
        <p:nvSpPr>
          <p:cNvPr id="566278" name="Text Box 6"/>
          <p:cNvSpPr txBox="1">
            <a:spLocks noChangeAspect="1" noChangeArrowheads="1"/>
          </p:cNvSpPr>
          <p:nvPr/>
        </p:nvSpPr>
        <p:spPr bwMode="auto">
          <a:xfrm>
            <a:off x="1704975" y="3532188"/>
            <a:ext cx="915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O  Mn</a:t>
            </a:r>
          </a:p>
        </p:txBody>
      </p:sp>
      <p:sp>
        <p:nvSpPr>
          <p:cNvPr id="566279" name="Line 7"/>
          <p:cNvSpPr>
            <a:spLocks noChangeAspect="1" noChangeShapeType="1"/>
          </p:cNvSpPr>
          <p:nvPr/>
        </p:nvSpPr>
        <p:spPr bwMode="auto">
          <a:xfrm>
            <a:off x="1701800" y="3556000"/>
            <a:ext cx="87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80" name="Text Box 8"/>
          <p:cNvSpPr txBox="1">
            <a:spLocks noChangeAspect="1" noChangeArrowheads="1"/>
          </p:cNvSpPr>
          <p:nvPr/>
        </p:nvSpPr>
        <p:spPr bwMode="auto">
          <a:xfrm>
            <a:off x="1874838" y="3135313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6281" name="Text Box 9"/>
          <p:cNvSpPr txBox="1">
            <a:spLocks noChangeAspect="1" noChangeArrowheads="1"/>
          </p:cNvSpPr>
          <p:nvPr/>
        </p:nvSpPr>
        <p:spPr bwMode="auto">
          <a:xfrm>
            <a:off x="1744663" y="3321050"/>
            <a:ext cx="303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566282" name="Line 10"/>
          <p:cNvSpPr>
            <a:spLocks noChangeAspect="1" noChangeShapeType="1"/>
          </p:cNvSpPr>
          <p:nvPr/>
        </p:nvSpPr>
        <p:spPr bwMode="auto">
          <a:xfrm flipH="1">
            <a:off x="1912938" y="3309938"/>
            <a:ext cx="60325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83" name="Text Box 11"/>
          <p:cNvSpPr txBox="1">
            <a:spLocks noChangeAspect="1" noChangeArrowheads="1"/>
          </p:cNvSpPr>
          <p:nvPr/>
        </p:nvSpPr>
        <p:spPr bwMode="auto">
          <a:xfrm>
            <a:off x="7431088" y="5651500"/>
            <a:ext cx="920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O</a:t>
            </a:r>
            <a:r>
              <a:rPr lang="de-DE" altLang="en-US" sz="1200" b="1" baseline="30000">
                <a:solidFill>
                  <a:srgbClr val="000000"/>
                </a:solidFill>
                <a:latin typeface="Arial" charset="0"/>
                <a:cs typeface="Arial" charset="0"/>
              </a:rPr>
              <a:t>2-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 Mn</a:t>
            </a:r>
          </a:p>
        </p:txBody>
      </p:sp>
      <p:sp>
        <p:nvSpPr>
          <p:cNvPr id="566284" name="Line 12"/>
          <p:cNvSpPr>
            <a:spLocks noChangeShapeType="1"/>
          </p:cNvSpPr>
          <p:nvPr/>
        </p:nvSpPr>
        <p:spPr bwMode="auto">
          <a:xfrm rot="-10800000" flipH="1" flipV="1">
            <a:off x="7126288" y="4360863"/>
            <a:ext cx="377825" cy="1138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86" name="Text Box 14"/>
          <p:cNvSpPr txBox="1">
            <a:spLocks noChangeAspect="1" noChangeArrowheads="1"/>
          </p:cNvSpPr>
          <p:nvPr/>
        </p:nvSpPr>
        <p:spPr bwMode="auto">
          <a:xfrm>
            <a:off x="2928938" y="2755900"/>
            <a:ext cx="636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     O</a:t>
            </a:r>
          </a:p>
        </p:txBody>
      </p:sp>
      <p:sp>
        <p:nvSpPr>
          <p:cNvPr id="566287" name="Text Box 15"/>
          <p:cNvSpPr txBox="1">
            <a:spLocks noChangeAspect="1" noChangeArrowheads="1"/>
          </p:cNvSpPr>
          <p:nvPr/>
        </p:nvSpPr>
        <p:spPr bwMode="auto">
          <a:xfrm>
            <a:off x="2824163" y="3025775"/>
            <a:ext cx="915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O  Mn</a:t>
            </a:r>
          </a:p>
        </p:txBody>
      </p:sp>
      <p:sp>
        <p:nvSpPr>
          <p:cNvPr id="566288" name="Line 16"/>
          <p:cNvSpPr>
            <a:spLocks noChangeAspect="1" noChangeShapeType="1"/>
          </p:cNvSpPr>
          <p:nvPr/>
        </p:nvSpPr>
        <p:spPr bwMode="auto">
          <a:xfrm>
            <a:off x="3151188" y="2887663"/>
            <a:ext cx="184150" cy="79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89" name="Line 17"/>
          <p:cNvSpPr>
            <a:spLocks noChangeAspect="1" noChangeShapeType="1"/>
          </p:cNvSpPr>
          <p:nvPr/>
        </p:nvSpPr>
        <p:spPr bwMode="auto">
          <a:xfrm>
            <a:off x="2828925" y="3041650"/>
            <a:ext cx="809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90" name="Line 18"/>
          <p:cNvSpPr>
            <a:spLocks noChangeShapeType="1"/>
          </p:cNvSpPr>
          <p:nvPr/>
        </p:nvSpPr>
        <p:spPr bwMode="auto">
          <a:xfrm>
            <a:off x="3703638" y="3122613"/>
            <a:ext cx="417512" cy="11382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91" name="Text Box 19"/>
          <p:cNvSpPr txBox="1">
            <a:spLocks noChangeAspect="1" noChangeArrowheads="1"/>
          </p:cNvSpPr>
          <p:nvPr/>
        </p:nvSpPr>
        <p:spPr bwMode="auto">
          <a:xfrm>
            <a:off x="2517775" y="3446463"/>
            <a:ext cx="669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+0.6eV</a:t>
            </a:r>
          </a:p>
        </p:txBody>
      </p:sp>
      <p:sp>
        <p:nvSpPr>
          <p:cNvPr id="566292" name="Line 20"/>
          <p:cNvSpPr>
            <a:spLocks noChangeShapeType="1"/>
          </p:cNvSpPr>
          <p:nvPr/>
        </p:nvSpPr>
        <p:spPr bwMode="auto">
          <a:xfrm flipV="1">
            <a:off x="2563813" y="3081338"/>
            <a:ext cx="230187" cy="42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93" name="Text Box 21"/>
          <p:cNvSpPr txBox="1">
            <a:spLocks noChangeAspect="1" noChangeArrowheads="1"/>
          </p:cNvSpPr>
          <p:nvPr/>
        </p:nvSpPr>
        <p:spPr bwMode="auto">
          <a:xfrm>
            <a:off x="3740150" y="3246438"/>
            <a:ext cx="631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-1.6eV</a:t>
            </a:r>
          </a:p>
        </p:txBody>
      </p:sp>
      <p:sp>
        <p:nvSpPr>
          <p:cNvPr id="566295" name="Text Box 23"/>
          <p:cNvSpPr txBox="1">
            <a:spLocks noChangeAspect="1" noChangeArrowheads="1"/>
          </p:cNvSpPr>
          <p:nvPr/>
        </p:nvSpPr>
        <p:spPr bwMode="auto">
          <a:xfrm>
            <a:off x="603250" y="1993900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6296" name="Text Box 24"/>
          <p:cNvSpPr txBox="1">
            <a:spLocks noChangeAspect="1" noChangeArrowheads="1"/>
          </p:cNvSpPr>
          <p:nvPr/>
        </p:nvSpPr>
        <p:spPr bwMode="auto">
          <a:xfrm>
            <a:off x="484188" y="2359025"/>
            <a:ext cx="915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O  Mn</a:t>
            </a:r>
          </a:p>
        </p:txBody>
      </p:sp>
      <p:sp>
        <p:nvSpPr>
          <p:cNvPr id="566297" name="Line 25"/>
          <p:cNvSpPr>
            <a:spLocks noChangeAspect="1" noChangeShapeType="1"/>
          </p:cNvSpPr>
          <p:nvPr/>
        </p:nvSpPr>
        <p:spPr bwMode="auto">
          <a:xfrm>
            <a:off x="581025" y="2374900"/>
            <a:ext cx="72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298" name="Text Box 26"/>
          <p:cNvSpPr txBox="1">
            <a:spLocks noChangeAspect="1" noChangeArrowheads="1"/>
          </p:cNvSpPr>
          <p:nvPr/>
        </p:nvSpPr>
        <p:spPr bwMode="auto">
          <a:xfrm>
            <a:off x="6219825" y="4094163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6299" name="Text Box 27"/>
          <p:cNvSpPr txBox="1">
            <a:spLocks noChangeAspect="1" noChangeArrowheads="1"/>
          </p:cNvSpPr>
          <p:nvPr/>
        </p:nvSpPr>
        <p:spPr bwMode="auto">
          <a:xfrm>
            <a:off x="6196013" y="4311650"/>
            <a:ext cx="968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      Mn</a:t>
            </a:r>
          </a:p>
        </p:txBody>
      </p:sp>
      <p:sp>
        <p:nvSpPr>
          <p:cNvPr id="566300" name="Line 28"/>
          <p:cNvSpPr>
            <a:spLocks noChangeAspect="1" noChangeShapeType="1"/>
          </p:cNvSpPr>
          <p:nvPr/>
        </p:nvSpPr>
        <p:spPr bwMode="auto">
          <a:xfrm>
            <a:off x="6556375" y="4327525"/>
            <a:ext cx="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01" name="Line 29"/>
          <p:cNvSpPr>
            <a:spLocks noChangeAspect="1" noChangeShapeType="1"/>
          </p:cNvSpPr>
          <p:nvPr/>
        </p:nvSpPr>
        <p:spPr bwMode="auto">
          <a:xfrm>
            <a:off x="6769100" y="4327525"/>
            <a:ext cx="0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02" name="Line 30"/>
          <p:cNvSpPr>
            <a:spLocks noChangeAspect="1" noChangeShapeType="1"/>
          </p:cNvSpPr>
          <p:nvPr/>
        </p:nvSpPr>
        <p:spPr bwMode="auto">
          <a:xfrm>
            <a:off x="6556375" y="4540250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03" name="Line 31"/>
          <p:cNvSpPr>
            <a:spLocks noChangeAspect="1" noChangeShapeType="1"/>
          </p:cNvSpPr>
          <p:nvPr/>
        </p:nvSpPr>
        <p:spPr bwMode="auto">
          <a:xfrm>
            <a:off x="6772275" y="4325938"/>
            <a:ext cx="320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04" name="Line 32"/>
          <p:cNvSpPr>
            <a:spLocks noChangeAspect="1" noChangeShapeType="1"/>
          </p:cNvSpPr>
          <p:nvPr/>
        </p:nvSpPr>
        <p:spPr bwMode="auto">
          <a:xfrm>
            <a:off x="6237288" y="4325938"/>
            <a:ext cx="3190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05" name="Text Box 33"/>
          <p:cNvSpPr txBox="1">
            <a:spLocks noChangeAspect="1" noChangeArrowheads="1"/>
          </p:cNvSpPr>
          <p:nvPr/>
        </p:nvSpPr>
        <p:spPr bwMode="auto">
          <a:xfrm>
            <a:off x="5240338" y="3811588"/>
            <a:ext cx="669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+0.7eV</a:t>
            </a:r>
          </a:p>
        </p:txBody>
      </p:sp>
      <p:sp>
        <p:nvSpPr>
          <p:cNvPr id="566307" name="Text Box 35"/>
          <p:cNvSpPr txBox="1">
            <a:spLocks noChangeAspect="1" noChangeArrowheads="1"/>
          </p:cNvSpPr>
          <p:nvPr/>
        </p:nvSpPr>
        <p:spPr bwMode="auto">
          <a:xfrm>
            <a:off x="4092575" y="4105275"/>
            <a:ext cx="917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          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6308" name="Text Box 36"/>
          <p:cNvSpPr txBox="1">
            <a:spLocks noChangeAspect="1" noChangeArrowheads="1"/>
          </p:cNvSpPr>
          <p:nvPr/>
        </p:nvSpPr>
        <p:spPr bwMode="auto">
          <a:xfrm>
            <a:off x="4089400" y="4338638"/>
            <a:ext cx="958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O   Mn</a:t>
            </a:r>
          </a:p>
        </p:txBody>
      </p:sp>
      <p:sp>
        <p:nvSpPr>
          <p:cNvPr id="566309" name="Line 37"/>
          <p:cNvSpPr>
            <a:spLocks noChangeAspect="1" noChangeShapeType="1"/>
          </p:cNvSpPr>
          <p:nvPr/>
        </p:nvSpPr>
        <p:spPr bwMode="auto">
          <a:xfrm>
            <a:off x="4113213" y="4329113"/>
            <a:ext cx="87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566310" name="Group 38"/>
          <p:cNvGrpSpPr>
            <a:grpSpLocks/>
          </p:cNvGrpSpPr>
          <p:nvPr/>
        </p:nvGrpSpPr>
        <p:grpSpPr bwMode="auto">
          <a:xfrm>
            <a:off x="4916488" y="4327525"/>
            <a:ext cx="781050" cy="279400"/>
            <a:chOff x="2813" y="1359"/>
            <a:chExt cx="492" cy="176"/>
          </a:xfrm>
        </p:grpSpPr>
        <p:sp>
          <p:nvSpPr>
            <p:cNvPr id="566311" name="Text Box 39"/>
            <p:cNvSpPr txBox="1">
              <a:spLocks noChangeAspect="1" noChangeArrowheads="1"/>
            </p:cNvSpPr>
            <p:nvPr/>
          </p:nvSpPr>
          <p:spPr bwMode="auto">
            <a:xfrm>
              <a:off x="2813" y="1362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Mn</a:t>
              </a:r>
            </a:p>
          </p:txBody>
        </p:sp>
        <p:sp>
          <p:nvSpPr>
            <p:cNvPr id="566312" name="Line 40"/>
            <p:cNvSpPr>
              <a:spLocks noChangeAspect="1" noChangeShapeType="1"/>
            </p:cNvSpPr>
            <p:nvPr/>
          </p:nvSpPr>
          <p:spPr bwMode="auto">
            <a:xfrm>
              <a:off x="2832" y="1360"/>
              <a:ext cx="3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6313" name="Line 41"/>
            <p:cNvSpPr>
              <a:spLocks noChangeAspect="1" noChangeShapeType="1"/>
            </p:cNvSpPr>
            <p:nvPr/>
          </p:nvSpPr>
          <p:spPr bwMode="auto">
            <a:xfrm>
              <a:off x="3171" y="1359"/>
              <a:ext cx="0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6314" name="Line 42"/>
            <p:cNvSpPr>
              <a:spLocks noChangeAspect="1" noChangeShapeType="1"/>
            </p:cNvSpPr>
            <p:nvPr/>
          </p:nvSpPr>
          <p:spPr bwMode="auto">
            <a:xfrm>
              <a:off x="3305" y="1359"/>
              <a:ext cx="0" cy="1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66315" name="Line 43"/>
            <p:cNvSpPr>
              <a:spLocks noChangeAspect="1" noChangeShapeType="1"/>
            </p:cNvSpPr>
            <p:nvPr/>
          </p:nvSpPr>
          <p:spPr bwMode="auto">
            <a:xfrm>
              <a:off x="3171" y="1494"/>
              <a:ext cx="1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66316" name="Line 44"/>
          <p:cNvSpPr>
            <a:spLocks noChangeAspect="1" noChangeShapeType="1"/>
          </p:cNvSpPr>
          <p:nvPr/>
        </p:nvSpPr>
        <p:spPr bwMode="auto">
          <a:xfrm flipV="1">
            <a:off x="5743575" y="3695700"/>
            <a:ext cx="212725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17" name="Line 45"/>
          <p:cNvSpPr>
            <a:spLocks noChangeAspect="1" noChangeShapeType="1"/>
          </p:cNvSpPr>
          <p:nvPr/>
        </p:nvSpPr>
        <p:spPr bwMode="auto">
          <a:xfrm rot="-10800000" flipH="1" flipV="1">
            <a:off x="6018213" y="3705225"/>
            <a:ext cx="212725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19" name="Text Box 47"/>
          <p:cNvSpPr txBox="1">
            <a:spLocks noChangeAspect="1" noChangeArrowheads="1"/>
          </p:cNvSpPr>
          <p:nvPr/>
        </p:nvSpPr>
        <p:spPr bwMode="auto">
          <a:xfrm>
            <a:off x="1711325" y="2036763"/>
            <a:ext cx="915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O  Mn</a:t>
            </a:r>
          </a:p>
        </p:txBody>
      </p:sp>
      <p:sp>
        <p:nvSpPr>
          <p:cNvPr id="566320" name="Line 48"/>
          <p:cNvSpPr>
            <a:spLocks noChangeAspect="1" noChangeShapeType="1"/>
          </p:cNvSpPr>
          <p:nvPr/>
        </p:nvSpPr>
        <p:spPr bwMode="auto">
          <a:xfrm>
            <a:off x="1708150" y="2060575"/>
            <a:ext cx="8763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21" name="Text Box 49"/>
          <p:cNvSpPr txBox="1">
            <a:spLocks noChangeAspect="1" noChangeArrowheads="1"/>
          </p:cNvSpPr>
          <p:nvPr/>
        </p:nvSpPr>
        <p:spPr bwMode="auto">
          <a:xfrm>
            <a:off x="1881188" y="1639888"/>
            <a:ext cx="336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6322" name="Text Box 50"/>
          <p:cNvSpPr txBox="1">
            <a:spLocks noChangeAspect="1" noChangeArrowheads="1"/>
          </p:cNvSpPr>
          <p:nvPr/>
        </p:nvSpPr>
        <p:spPr bwMode="auto">
          <a:xfrm>
            <a:off x="1751013" y="1825625"/>
            <a:ext cx="3032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566323" name="Line 51"/>
          <p:cNvSpPr>
            <a:spLocks noChangeAspect="1" noChangeShapeType="1"/>
          </p:cNvSpPr>
          <p:nvPr/>
        </p:nvSpPr>
        <p:spPr bwMode="auto">
          <a:xfrm flipH="1">
            <a:off x="1919288" y="1814513"/>
            <a:ext cx="60325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24" name="Text Box 52"/>
          <p:cNvSpPr txBox="1">
            <a:spLocks noChangeAspect="1" noChangeArrowheads="1"/>
          </p:cNvSpPr>
          <p:nvPr/>
        </p:nvSpPr>
        <p:spPr bwMode="auto">
          <a:xfrm>
            <a:off x="2935288" y="1304925"/>
            <a:ext cx="636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     O</a:t>
            </a:r>
          </a:p>
        </p:txBody>
      </p:sp>
      <p:sp>
        <p:nvSpPr>
          <p:cNvPr id="566325" name="Text Box 53"/>
          <p:cNvSpPr txBox="1">
            <a:spLocks noChangeAspect="1" noChangeArrowheads="1"/>
          </p:cNvSpPr>
          <p:nvPr/>
        </p:nvSpPr>
        <p:spPr bwMode="auto">
          <a:xfrm>
            <a:off x="2830513" y="1574800"/>
            <a:ext cx="915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O  Mn</a:t>
            </a:r>
          </a:p>
        </p:txBody>
      </p:sp>
      <p:sp>
        <p:nvSpPr>
          <p:cNvPr id="566326" name="Line 54"/>
          <p:cNvSpPr>
            <a:spLocks noChangeAspect="1" noChangeShapeType="1"/>
          </p:cNvSpPr>
          <p:nvPr/>
        </p:nvSpPr>
        <p:spPr bwMode="auto">
          <a:xfrm>
            <a:off x="3157538" y="1436688"/>
            <a:ext cx="184150" cy="79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27" name="Line 55"/>
          <p:cNvSpPr>
            <a:spLocks noChangeAspect="1" noChangeShapeType="1"/>
          </p:cNvSpPr>
          <p:nvPr/>
        </p:nvSpPr>
        <p:spPr bwMode="auto">
          <a:xfrm>
            <a:off x="2835275" y="1590675"/>
            <a:ext cx="8096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28" name="Text Box 56"/>
          <p:cNvSpPr txBox="1">
            <a:spLocks noChangeAspect="1" noChangeArrowheads="1"/>
          </p:cNvSpPr>
          <p:nvPr/>
        </p:nvSpPr>
        <p:spPr bwMode="auto">
          <a:xfrm>
            <a:off x="2524125" y="1951038"/>
            <a:ext cx="669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+0.6eV</a:t>
            </a:r>
          </a:p>
        </p:txBody>
      </p:sp>
      <p:sp>
        <p:nvSpPr>
          <p:cNvPr id="566329" name="Line 57"/>
          <p:cNvSpPr>
            <a:spLocks noChangeShapeType="1"/>
          </p:cNvSpPr>
          <p:nvPr/>
        </p:nvSpPr>
        <p:spPr bwMode="auto">
          <a:xfrm flipV="1">
            <a:off x="2570163" y="1585913"/>
            <a:ext cx="230187" cy="4222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30" name="Text Box 58"/>
          <p:cNvSpPr txBox="1">
            <a:spLocks noChangeAspect="1" noChangeArrowheads="1"/>
          </p:cNvSpPr>
          <p:nvPr/>
        </p:nvSpPr>
        <p:spPr bwMode="auto">
          <a:xfrm>
            <a:off x="4098925" y="2041525"/>
            <a:ext cx="917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          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6331" name="Text Box 59"/>
          <p:cNvSpPr txBox="1">
            <a:spLocks noChangeAspect="1" noChangeArrowheads="1"/>
          </p:cNvSpPr>
          <p:nvPr/>
        </p:nvSpPr>
        <p:spPr bwMode="auto">
          <a:xfrm>
            <a:off x="4095750" y="2266950"/>
            <a:ext cx="958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O   Mn</a:t>
            </a:r>
          </a:p>
        </p:txBody>
      </p:sp>
      <p:sp>
        <p:nvSpPr>
          <p:cNvPr id="566332" name="Line 60"/>
          <p:cNvSpPr>
            <a:spLocks noChangeAspect="1" noChangeShapeType="1"/>
          </p:cNvSpPr>
          <p:nvPr/>
        </p:nvSpPr>
        <p:spPr bwMode="auto">
          <a:xfrm>
            <a:off x="4119563" y="2273300"/>
            <a:ext cx="8763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33" name="Text Box 61"/>
          <p:cNvSpPr txBox="1">
            <a:spLocks noChangeAspect="1" noChangeArrowheads="1"/>
          </p:cNvSpPr>
          <p:nvPr/>
        </p:nvSpPr>
        <p:spPr bwMode="auto">
          <a:xfrm>
            <a:off x="4922838" y="227647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  Mn</a:t>
            </a:r>
          </a:p>
        </p:txBody>
      </p:sp>
      <p:sp>
        <p:nvSpPr>
          <p:cNvPr id="566334" name="Line 62"/>
          <p:cNvSpPr>
            <a:spLocks noChangeAspect="1" noChangeShapeType="1"/>
          </p:cNvSpPr>
          <p:nvPr/>
        </p:nvSpPr>
        <p:spPr bwMode="auto">
          <a:xfrm>
            <a:off x="4953000" y="2273300"/>
            <a:ext cx="53975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35" name="Line 63"/>
          <p:cNvSpPr>
            <a:spLocks noChangeAspect="1" noChangeShapeType="1"/>
          </p:cNvSpPr>
          <p:nvPr/>
        </p:nvSpPr>
        <p:spPr bwMode="auto">
          <a:xfrm>
            <a:off x="5491163" y="2271713"/>
            <a:ext cx="0" cy="214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36" name="Line 64"/>
          <p:cNvSpPr>
            <a:spLocks noChangeAspect="1" noChangeShapeType="1"/>
          </p:cNvSpPr>
          <p:nvPr/>
        </p:nvSpPr>
        <p:spPr bwMode="auto">
          <a:xfrm>
            <a:off x="5703888" y="2271713"/>
            <a:ext cx="0" cy="214312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37" name="Line 65"/>
          <p:cNvSpPr>
            <a:spLocks noChangeAspect="1" noChangeShapeType="1"/>
          </p:cNvSpPr>
          <p:nvPr/>
        </p:nvSpPr>
        <p:spPr bwMode="auto">
          <a:xfrm>
            <a:off x="5491163" y="2486025"/>
            <a:ext cx="2127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38" name="Text Box 66"/>
          <p:cNvSpPr txBox="1">
            <a:spLocks noChangeAspect="1" noChangeArrowheads="1"/>
          </p:cNvSpPr>
          <p:nvPr/>
        </p:nvSpPr>
        <p:spPr bwMode="auto">
          <a:xfrm>
            <a:off x="5259388" y="1739900"/>
            <a:ext cx="6699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+0.7eV</a:t>
            </a:r>
          </a:p>
        </p:txBody>
      </p:sp>
      <p:sp>
        <p:nvSpPr>
          <p:cNvPr id="566339" name="Line 67"/>
          <p:cNvSpPr>
            <a:spLocks noChangeShapeType="1"/>
          </p:cNvSpPr>
          <p:nvPr/>
        </p:nvSpPr>
        <p:spPr bwMode="auto">
          <a:xfrm>
            <a:off x="3738563" y="1616075"/>
            <a:ext cx="304800" cy="609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40" name="Text Box 68"/>
          <p:cNvSpPr txBox="1">
            <a:spLocks noChangeAspect="1" noChangeArrowheads="1"/>
          </p:cNvSpPr>
          <p:nvPr/>
        </p:nvSpPr>
        <p:spPr bwMode="auto">
          <a:xfrm>
            <a:off x="6213475" y="2044700"/>
            <a:ext cx="336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6341" name="Text Box 69"/>
          <p:cNvSpPr txBox="1">
            <a:spLocks noChangeAspect="1" noChangeArrowheads="1"/>
          </p:cNvSpPr>
          <p:nvPr/>
        </p:nvSpPr>
        <p:spPr bwMode="auto">
          <a:xfrm>
            <a:off x="6189663" y="2262188"/>
            <a:ext cx="968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       Mn</a:t>
            </a:r>
          </a:p>
        </p:txBody>
      </p:sp>
      <p:sp>
        <p:nvSpPr>
          <p:cNvPr id="566342" name="Line 70"/>
          <p:cNvSpPr>
            <a:spLocks noChangeAspect="1" noChangeShapeType="1"/>
          </p:cNvSpPr>
          <p:nvPr/>
        </p:nvSpPr>
        <p:spPr bwMode="auto">
          <a:xfrm>
            <a:off x="6550025" y="2278063"/>
            <a:ext cx="0" cy="2127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43" name="Line 71"/>
          <p:cNvSpPr>
            <a:spLocks noChangeAspect="1" noChangeShapeType="1"/>
          </p:cNvSpPr>
          <p:nvPr/>
        </p:nvSpPr>
        <p:spPr bwMode="auto">
          <a:xfrm>
            <a:off x="6762750" y="2278063"/>
            <a:ext cx="0" cy="212725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44" name="Line 72"/>
          <p:cNvSpPr>
            <a:spLocks noChangeAspect="1" noChangeShapeType="1"/>
          </p:cNvSpPr>
          <p:nvPr/>
        </p:nvSpPr>
        <p:spPr bwMode="auto">
          <a:xfrm>
            <a:off x="6550025" y="2490788"/>
            <a:ext cx="21272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45" name="Line 73"/>
          <p:cNvSpPr>
            <a:spLocks noChangeAspect="1" noChangeShapeType="1"/>
          </p:cNvSpPr>
          <p:nvPr/>
        </p:nvSpPr>
        <p:spPr bwMode="auto">
          <a:xfrm>
            <a:off x="6765925" y="2276475"/>
            <a:ext cx="320675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46" name="Line 74"/>
          <p:cNvSpPr>
            <a:spLocks noChangeAspect="1" noChangeShapeType="1"/>
          </p:cNvSpPr>
          <p:nvPr/>
        </p:nvSpPr>
        <p:spPr bwMode="auto">
          <a:xfrm>
            <a:off x="6230938" y="2276475"/>
            <a:ext cx="319087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47" name="Text Box 75"/>
          <p:cNvSpPr txBox="1">
            <a:spLocks noChangeAspect="1" noChangeArrowheads="1"/>
          </p:cNvSpPr>
          <p:nvPr/>
        </p:nvSpPr>
        <p:spPr bwMode="auto">
          <a:xfrm>
            <a:off x="7427913" y="3624263"/>
            <a:ext cx="920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Mn O</a:t>
            </a:r>
            <a:r>
              <a:rPr lang="de-DE" altLang="en-US" sz="1200" b="1" baseline="30000">
                <a:solidFill>
                  <a:srgbClr val="000000"/>
                </a:solidFill>
                <a:latin typeface="Arial" charset="0"/>
                <a:cs typeface="Arial" charset="0"/>
              </a:rPr>
              <a:t>2-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 Mn</a:t>
            </a:r>
          </a:p>
        </p:txBody>
      </p:sp>
      <p:sp>
        <p:nvSpPr>
          <p:cNvPr id="566348" name="Line 76"/>
          <p:cNvSpPr>
            <a:spLocks noChangeAspect="1" noChangeShapeType="1"/>
          </p:cNvSpPr>
          <p:nvPr/>
        </p:nvSpPr>
        <p:spPr bwMode="auto">
          <a:xfrm>
            <a:off x="7540625" y="5607050"/>
            <a:ext cx="684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49" name="Line 77"/>
          <p:cNvSpPr>
            <a:spLocks noChangeAspect="1" noChangeShapeType="1"/>
          </p:cNvSpPr>
          <p:nvPr/>
        </p:nvSpPr>
        <p:spPr bwMode="auto">
          <a:xfrm>
            <a:off x="7539038" y="3619500"/>
            <a:ext cx="684212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50" name="Line 78"/>
          <p:cNvSpPr>
            <a:spLocks noChangeShapeType="1"/>
          </p:cNvSpPr>
          <p:nvPr/>
        </p:nvSpPr>
        <p:spPr bwMode="auto">
          <a:xfrm rot="-10800000" flipH="1" flipV="1">
            <a:off x="7123113" y="2373313"/>
            <a:ext cx="377825" cy="11382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51" name="Text Box 79"/>
          <p:cNvSpPr txBox="1">
            <a:spLocks noChangeAspect="1" noChangeArrowheads="1"/>
          </p:cNvSpPr>
          <p:nvPr/>
        </p:nvSpPr>
        <p:spPr bwMode="auto">
          <a:xfrm>
            <a:off x="7481888" y="2979738"/>
            <a:ext cx="90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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(-1.5eV)</a:t>
            </a:r>
          </a:p>
        </p:txBody>
      </p:sp>
      <p:sp>
        <p:nvSpPr>
          <p:cNvPr id="566352" name="Line 80"/>
          <p:cNvSpPr>
            <a:spLocks noChangeShapeType="1"/>
          </p:cNvSpPr>
          <p:nvPr/>
        </p:nvSpPr>
        <p:spPr bwMode="auto">
          <a:xfrm flipV="1">
            <a:off x="1355725" y="2097088"/>
            <a:ext cx="304800" cy="228600"/>
          </a:xfrm>
          <a:prstGeom prst="line">
            <a:avLst/>
          </a:prstGeom>
          <a:noFill/>
          <a:ln w="28575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53" name="Line 81"/>
          <p:cNvSpPr>
            <a:spLocks noChangeShapeType="1"/>
          </p:cNvSpPr>
          <p:nvPr/>
        </p:nvSpPr>
        <p:spPr bwMode="auto">
          <a:xfrm flipV="1">
            <a:off x="350838" y="1392238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54" name="Line 82"/>
          <p:cNvSpPr>
            <a:spLocks noChangeShapeType="1"/>
          </p:cNvSpPr>
          <p:nvPr/>
        </p:nvSpPr>
        <p:spPr bwMode="auto">
          <a:xfrm flipV="1">
            <a:off x="242888" y="1087438"/>
            <a:ext cx="0" cy="1676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55" name="Text Box 83"/>
          <p:cNvSpPr txBox="1">
            <a:spLocks noChangeArrowheads="1"/>
          </p:cNvSpPr>
          <p:nvPr/>
        </p:nvSpPr>
        <p:spPr bwMode="auto">
          <a:xfrm>
            <a:off x="382588" y="136683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6356" name="Text Box 84"/>
          <p:cNvSpPr txBox="1">
            <a:spLocks noChangeArrowheads="1"/>
          </p:cNvSpPr>
          <p:nvPr/>
        </p:nvSpPr>
        <p:spPr bwMode="auto">
          <a:xfrm>
            <a:off x="274638" y="106203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FF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FF"/>
                </a:solidFill>
                <a:latin typeface="Arial" charset="0"/>
                <a:cs typeface="Arial" charset="0"/>
              </a:rPr>
              <a:t>G</a:t>
            </a:r>
            <a:endParaRPr lang="en-US" altLang="en-US" sz="1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566357" name="Line 85"/>
          <p:cNvSpPr>
            <a:spLocks noChangeAspect="1" noChangeShapeType="1"/>
          </p:cNvSpPr>
          <p:nvPr/>
        </p:nvSpPr>
        <p:spPr bwMode="auto">
          <a:xfrm flipV="1">
            <a:off x="5751513" y="1655763"/>
            <a:ext cx="212725" cy="504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58" name="Line 86"/>
          <p:cNvSpPr>
            <a:spLocks noChangeAspect="1" noChangeShapeType="1"/>
          </p:cNvSpPr>
          <p:nvPr/>
        </p:nvSpPr>
        <p:spPr bwMode="auto">
          <a:xfrm rot="-10800000" flipH="1" flipV="1">
            <a:off x="6026150" y="1665288"/>
            <a:ext cx="212725" cy="504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59" name="Line 87"/>
          <p:cNvSpPr>
            <a:spLocks noChangeShapeType="1"/>
          </p:cNvSpPr>
          <p:nvPr/>
        </p:nvSpPr>
        <p:spPr bwMode="auto">
          <a:xfrm rot="-10800000" flipH="1" flipV="1">
            <a:off x="7227888" y="2362200"/>
            <a:ext cx="377825" cy="11382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60" name="Line 88"/>
          <p:cNvSpPr>
            <a:spLocks noChangeShapeType="1"/>
          </p:cNvSpPr>
          <p:nvPr/>
        </p:nvSpPr>
        <p:spPr bwMode="auto">
          <a:xfrm rot="-10800000" flipH="1" flipV="1">
            <a:off x="7223125" y="4359275"/>
            <a:ext cx="377825" cy="1138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566361" name="Text Box 89"/>
          <p:cNvSpPr txBox="1">
            <a:spLocks noChangeAspect="1" noChangeArrowheads="1"/>
          </p:cNvSpPr>
          <p:nvPr/>
        </p:nvSpPr>
        <p:spPr bwMode="auto">
          <a:xfrm>
            <a:off x="7477125" y="4957763"/>
            <a:ext cx="901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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(-1.5eV)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0811" y="230737"/>
            <a:ext cx="4930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 err="1" smtClean="0">
                <a:solidFill>
                  <a:srgbClr val="3333FF"/>
                </a:solidFill>
                <a:latin typeface="Arial" charset="0"/>
                <a:cs typeface="Arial" charset="0"/>
              </a:rPr>
              <a:t>For</a:t>
            </a:r>
            <a:r>
              <a:rPr lang="de-DE" sz="1400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de-DE" sz="1400" b="1" dirty="0" err="1" smtClean="0">
                <a:solidFill>
                  <a:srgbClr val="3333FF"/>
                </a:solidFill>
                <a:latin typeface="Arial" charset="0"/>
                <a:cs typeface="Arial" charset="0"/>
              </a:rPr>
              <a:t>comparison</a:t>
            </a:r>
            <a:r>
              <a:rPr lang="de-DE" sz="1400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: LM (</a:t>
            </a:r>
            <a:r>
              <a:rPr lang="de-DE" sz="1400" b="1" dirty="0" err="1" smtClean="0">
                <a:solidFill>
                  <a:srgbClr val="3333FF"/>
                </a:solidFill>
                <a:latin typeface="Arial" charset="0"/>
                <a:cs typeface="Arial" charset="0"/>
              </a:rPr>
              <a:t>Mastrikov</a:t>
            </a:r>
            <a:r>
              <a:rPr lang="de-DE" sz="1400" b="1" dirty="0" smtClean="0">
                <a:solidFill>
                  <a:srgbClr val="3333FF"/>
                </a:solidFill>
                <a:latin typeface="Arial" charset="0"/>
                <a:cs typeface="Arial" charset="0"/>
              </a:rPr>
              <a:t>, 2010) </a:t>
            </a:r>
            <a:r>
              <a:rPr lang="de-DE" sz="1400" b="1" dirty="0">
                <a:solidFill>
                  <a:srgbClr val="3333FF"/>
                </a:solidFill>
                <a:latin typeface="Arial" charset="0"/>
                <a:cs typeface="Arial" charset="0"/>
              </a:rPr>
              <a:t>MnO</a:t>
            </a:r>
            <a:r>
              <a:rPr lang="de-DE" sz="1400" b="1" baseline="-25000" dirty="0">
                <a:solidFill>
                  <a:srgbClr val="3333FF"/>
                </a:solidFill>
                <a:latin typeface="Arial" charset="0"/>
                <a:cs typeface="Arial" charset="0"/>
              </a:rPr>
              <a:t>2</a:t>
            </a:r>
            <a:r>
              <a:rPr lang="de-DE" sz="1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de-DE" sz="1400" b="1" dirty="0" err="1">
                <a:solidFill>
                  <a:srgbClr val="3333FF"/>
                </a:solidFill>
                <a:latin typeface="Arial" charset="0"/>
                <a:cs typeface="Arial" charset="0"/>
              </a:rPr>
              <a:t>termination</a:t>
            </a:r>
            <a:endParaRPr lang="en-US" sz="1400" b="1" dirty="0">
              <a:solidFill>
                <a:srgbClr val="3333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515100"/>
            <a:ext cx="1905000" cy="457200"/>
          </a:xfrm>
        </p:spPr>
        <p:txBody>
          <a:bodyPr/>
          <a:lstStyle/>
          <a:p>
            <a:fld id="{7B76A07D-DE0D-4D53-BC34-214FF1F6DE7D}" type="datetime1">
              <a:rPr lang="en-US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9/11/2018</a:t>
            </a:fld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15100"/>
            <a:ext cx="2895600" cy="457200"/>
          </a:xfrm>
        </p:spPr>
        <p:txBody>
          <a:bodyPr/>
          <a:lstStyle/>
          <a:p>
            <a:r>
              <a:rPr lang="de-DE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t>Computer modelling school-Moscow-2018</a:t>
            </a:r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15100"/>
            <a:ext cx="1905000" cy="457200"/>
          </a:xfrm>
        </p:spPr>
        <p:txBody>
          <a:bodyPr/>
          <a:lstStyle/>
          <a:p>
            <a:fld id="{D4DEEDE2-522E-4A8C-9559-782347154069}" type="slidenum">
              <a:rPr lang="de-DE" altLang="en-US" sz="1200" smtClean="0">
                <a:solidFill>
                  <a:schemeClr val="bg2"/>
                </a:solidFill>
                <a:latin typeface="Calibri" panose="020F0502020204030204" pitchFamily="34" charset="0"/>
              </a:rPr>
              <a:pPr/>
              <a:t>23</a:t>
            </a:fld>
            <a:endParaRPr lang="de-DE" altLang="en-US" sz="120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Text Box 21"/>
          <p:cNvSpPr txBox="1">
            <a:spLocks noChangeArrowheads="1"/>
          </p:cNvSpPr>
          <p:nvPr/>
        </p:nvSpPr>
        <p:spPr bwMode="auto">
          <a:xfrm>
            <a:off x="2793597" y="5532166"/>
            <a:ext cx="10839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dissociation</a:t>
            </a:r>
          </a:p>
        </p:txBody>
      </p:sp>
      <p:sp>
        <p:nvSpPr>
          <p:cNvPr id="89" name="Text Box 21"/>
          <p:cNvSpPr txBox="1">
            <a:spLocks noChangeArrowheads="1"/>
          </p:cNvSpPr>
          <p:nvPr/>
        </p:nvSpPr>
        <p:spPr bwMode="auto">
          <a:xfrm>
            <a:off x="5332580" y="5577420"/>
            <a:ext cx="1633604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encounter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adsorbed O and V</a:t>
            </a:r>
            <a:r>
              <a:rPr lang="de-DE" altLang="en-US" sz="12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 smtClean="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  <a:endParaRPr lang="de-DE" altLang="en-US" sz="1200" b="1" baseline="50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Text Box 21"/>
          <p:cNvSpPr txBox="1">
            <a:spLocks noChangeArrowheads="1"/>
          </p:cNvSpPr>
          <p:nvPr/>
        </p:nvSpPr>
        <p:spPr bwMode="auto">
          <a:xfrm>
            <a:off x="1205167" y="5494066"/>
            <a:ext cx="14414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rate determining: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Text Box 21"/>
          <p:cNvSpPr txBox="1">
            <a:spLocks noChangeArrowheads="1"/>
          </p:cNvSpPr>
          <p:nvPr/>
        </p:nvSpPr>
        <p:spPr bwMode="auto">
          <a:xfrm>
            <a:off x="4487099" y="5519466"/>
            <a:ext cx="3385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or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8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LSO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04755-4497-4CC7-BE34-F27D8465C7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9/11/2018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Computer modelling school-Moscow-2018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876800" cy="399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32597" y="2209800"/>
            <a:ext cx="368280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smtClean="0"/>
              <a:t>AO surface charge smaller </a:t>
            </a:r>
          </a:p>
          <a:p>
            <a:r>
              <a:rPr lang="de-DE" sz="2400" smtClean="0"/>
              <a:t>than for MnO</a:t>
            </a:r>
            <a:r>
              <a:rPr lang="de-DE" sz="2400" baseline="-25000" smtClean="0"/>
              <a:t>2</a:t>
            </a:r>
          </a:p>
          <a:p>
            <a:endParaRPr lang="de-DE" sz="3200" smtClean="0">
              <a:sym typeface="Symbol"/>
            </a:endParaRPr>
          </a:p>
          <a:p>
            <a:r>
              <a:rPr lang="de-DE" sz="2400" smtClean="0">
                <a:sym typeface="Symbol"/>
              </a:rPr>
              <a:t>part of </a:t>
            </a:r>
            <a:r>
              <a:rPr lang="de-DE" sz="2400"/>
              <a:t>MnO</a:t>
            </a:r>
            <a:r>
              <a:rPr lang="de-DE" sz="2400" baseline="-25000"/>
              <a:t>2 </a:t>
            </a:r>
            <a:r>
              <a:rPr lang="de-DE" sz="2400" baseline="-25000" smtClean="0"/>
              <a:t> </a:t>
            </a:r>
            <a:r>
              <a:rPr lang="de-DE" sz="2400" smtClean="0">
                <a:sym typeface="Symbol"/>
              </a:rPr>
              <a:t>surface dipole</a:t>
            </a:r>
          </a:p>
          <a:p>
            <a:r>
              <a:rPr lang="de-DE" sz="2400" smtClean="0">
                <a:sym typeface="Symbol"/>
              </a:rPr>
              <a:t>compensated by different</a:t>
            </a:r>
          </a:p>
          <a:p>
            <a:r>
              <a:rPr lang="de-DE" sz="2400" smtClean="0">
                <a:sym typeface="Symbol"/>
              </a:rPr>
              <a:t>surface rumpling</a:t>
            </a:r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6434324" y="3029848"/>
            <a:ext cx="558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smtClean="0">
                <a:sym typeface="Symbol"/>
              </a:rPr>
              <a:t>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1691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8505" y="1147716"/>
            <a:ext cx="889987" cy="458507"/>
            <a:chOff x="816054" y="3180801"/>
            <a:chExt cx="889987" cy="681031"/>
          </a:xfrm>
        </p:grpSpPr>
        <p:sp>
          <p:nvSpPr>
            <p:cNvPr id="96" name="Text Box 23"/>
            <p:cNvSpPr txBox="1">
              <a:spLocks noChangeAspect="1" noChangeArrowheads="1"/>
            </p:cNvSpPr>
            <p:nvPr/>
          </p:nvSpPr>
          <p:spPr bwMode="auto">
            <a:xfrm>
              <a:off x="1063303" y="3180801"/>
              <a:ext cx="360363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Text Box 24"/>
            <p:cNvSpPr txBox="1">
              <a:spLocks noChangeAspect="1" noChangeArrowheads="1"/>
            </p:cNvSpPr>
            <p:nvPr/>
          </p:nvSpPr>
          <p:spPr bwMode="auto">
            <a:xfrm>
              <a:off x="816054" y="3584833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98" name="Line 25"/>
            <p:cNvSpPr>
              <a:spLocks noChangeAspect="1" noChangeShapeType="1"/>
            </p:cNvSpPr>
            <p:nvPr/>
          </p:nvSpPr>
          <p:spPr bwMode="auto">
            <a:xfrm>
              <a:off x="912891" y="3596826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3488" y="3399424"/>
            <a:ext cx="933269" cy="500765"/>
            <a:chOff x="1803488" y="3399424"/>
            <a:chExt cx="933269" cy="500765"/>
          </a:xfrm>
        </p:grpSpPr>
        <p:sp>
          <p:nvSpPr>
            <p:cNvPr id="99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0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103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15096" y="3366150"/>
            <a:ext cx="933269" cy="412165"/>
            <a:chOff x="3085016" y="3040263"/>
            <a:chExt cx="933269" cy="612198"/>
          </a:xfrm>
        </p:grpSpPr>
        <p:sp>
          <p:nvSpPr>
            <p:cNvPr id="106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7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109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528" y="5217469"/>
            <a:ext cx="1746552" cy="398973"/>
            <a:chOff x="4419586" y="4189326"/>
            <a:chExt cx="1746552" cy="592604"/>
          </a:xfrm>
        </p:grpSpPr>
        <p:sp>
          <p:nvSpPr>
            <p:cNvPr id="104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105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11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447373" y="5217549"/>
            <a:ext cx="896937" cy="392862"/>
            <a:chOff x="6638972" y="3875921"/>
            <a:chExt cx="896937" cy="583527"/>
          </a:xfrm>
        </p:grpSpPr>
        <p:sp>
          <p:nvSpPr>
            <p:cNvPr id="122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24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17450" y="5764046"/>
            <a:ext cx="841897" cy="186491"/>
            <a:chOff x="7225984" y="3270624"/>
            <a:chExt cx="841897" cy="276999"/>
          </a:xfrm>
        </p:grpSpPr>
        <p:sp>
          <p:nvSpPr>
            <p:cNvPr id="130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31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1461331" y="1435679"/>
            <a:ext cx="444381" cy="22304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 Box 5"/>
          <p:cNvSpPr txBox="1">
            <a:spLocks noChangeAspect="1" noChangeArrowheads="1"/>
          </p:cNvSpPr>
          <p:nvPr/>
        </p:nvSpPr>
        <p:spPr bwMode="auto">
          <a:xfrm>
            <a:off x="1105393" y="2524385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-5.0eV</a:t>
            </a:r>
          </a:p>
        </p:txBody>
      </p:sp>
      <p:sp>
        <p:nvSpPr>
          <p:cNvPr id="88" name="Line 18"/>
          <p:cNvSpPr>
            <a:spLocks noChangeShapeType="1"/>
          </p:cNvSpPr>
          <p:nvPr/>
        </p:nvSpPr>
        <p:spPr bwMode="auto">
          <a:xfrm flipV="1">
            <a:off x="2665727" y="3563596"/>
            <a:ext cx="94565" cy="151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Text Box 21"/>
          <p:cNvSpPr txBox="1">
            <a:spLocks noChangeAspect="1" noChangeArrowheads="1"/>
          </p:cNvSpPr>
          <p:nvPr/>
        </p:nvSpPr>
        <p:spPr bwMode="auto">
          <a:xfrm>
            <a:off x="3305247" y="4591697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-4.3eV</a:t>
            </a:r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>
            <a:off x="3640508" y="3606326"/>
            <a:ext cx="487125" cy="1807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44"/>
          <p:cNvSpPr>
            <a:spLocks noChangeAspect="1" noChangeShapeType="1"/>
          </p:cNvSpPr>
          <p:nvPr/>
        </p:nvSpPr>
        <p:spPr bwMode="auto">
          <a:xfrm flipV="1">
            <a:off x="7373667" y="5213592"/>
            <a:ext cx="141396" cy="2054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45"/>
          <p:cNvSpPr>
            <a:spLocks noChangeAspect="1" noChangeShapeType="1"/>
          </p:cNvSpPr>
          <p:nvPr/>
        </p:nvSpPr>
        <p:spPr bwMode="auto">
          <a:xfrm rot="10800000" flipH="1" flipV="1">
            <a:off x="7556215" y="5217467"/>
            <a:ext cx="374280" cy="543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7209946" y="6122819"/>
            <a:ext cx="1178528" cy="24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incorporation</a:t>
            </a:r>
          </a:p>
        </p:txBody>
      </p:sp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2793597" y="5710940"/>
            <a:ext cx="1083951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dissociation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low barrier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676589" y="5707945"/>
            <a:ext cx="9813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molecular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adsorption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5891255" y="4873533"/>
            <a:ext cx="535670" cy="523224"/>
            <a:chOff x="5538471" y="1793064"/>
            <a:chExt cx="487363" cy="388578"/>
          </a:xfrm>
        </p:grpSpPr>
        <p:sp>
          <p:nvSpPr>
            <p:cNvPr id="138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0" name="Text Box 33"/>
          <p:cNvSpPr txBox="1">
            <a:spLocks noChangeAspect="1" noChangeArrowheads="1"/>
          </p:cNvSpPr>
          <p:nvPr/>
        </p:nvSpPr>
        <p:spPr bwMode="auto">
          <a:xfrm>
            <a:off x="5289309" y="4944575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1.4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41" name="Text Box 21"/>
          <p:cNvSpPr txBox="1">
            <a:spLocks noChangeArrowheads="1"/>
          </p:cNvSpPr>
          <p:nvPr/>
        </p:nvSpPr>
        <p:spPr bwMode="auto">
          <a:xfrm>
            <a:off x="5332580" y="5756194"/>
            <a:ext cx="163360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encounter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adsorbed O and V</a:t>
            </a:r>
            <a:r>
              <a:rPr lang="de-DE" altLang="en-US" sz="12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via subsurface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8280" y="487111"/>
            <a:ext cx="5779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LaMnO</a:t>
            </a:r>
            <a:r>
              <a:rPr lang="de-DE" sz="14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 LaO termination, slab with initial Mn oxidation state 2.67+</a:t>
            </a:r>
            <a:endParaRPr 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81"/>
          <p:cNvSpPr>
            <a:spLocks noChangeShapeType="1"/>
          </p:cNvSpPr>
          <p:nvPr/>
        </p:nvSpPr>
        <p:spPr bwMode="auto">
          <a:xfrm flipV="1">
            <a:off x="350838" y="708558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2" name="Line 82"/>
          <p:cNvSpPr>
            <a:spLocks noChangeShapeType="1"/>
          </p:cNvSpPr>
          <p:nvPr/>
        </p:nvSpPr>
        <p:spPr bwMode="auto">
          <a:xfrm flipV="1">
            <a:off x="242888" y="403758"/>
            <a:ext cx="0" cy="1676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82588" y="68315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4" name="Text Box 84"/>
          <p:cNvSpPr txBox="1">
            <a:spLocks noChangeArrowheads="1"/>
          </p:cNvSpPr>
          <p:nvPr/>
        </p:nvSpPr>
        <p:spPr bwMode="auto">
          <a:xfrm>
            <a:off x="274638" y="37835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FF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FF"/>
                </a:solidFill>
                <a:latin typeface="Arial" charset="0"/>
                <a:cs typeface="Arial" charset="0"/>
              </a:rPr>
              <a:t>G</a:t>
            </a:r>
            <a:endParaRPr lang="en-US" altLang="en-US" sz="1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5" name="Line 45"/>
          <p:cNvSpPr>
            <a:spLocks noChangeAspect="1" noChangeShapeType="1"/>
          </p:cNvSpPr>
          <p:nvPr/>
        </p:nvSpPr>
        <p:spPr bwMode="auto">
          <a:xfrm rot="10800000" flipH="1" flipV="1">
            <a:off x="7623155" y="5216039"/>
            <a:ext cx="374280" cy="5437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Text Box 89"/>
          <p:cNvSpPr txBox="1">
            <a:spLocks noChangeAspect="1" noChangeArrowheads="1"/>
          </p:cNvSpPr>
          <p:nvPr/>
        </p:nvSpPr>
        <p:spPr bwMode="auto">
          <a:xfrm>
            <a:off x="7733496" y="5265411"/>
            <a:ext cx="9941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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(-0.75eV)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819152" y="2526304"/>
            <a:ext cx="933269" cy="500765"/>
            <a:chOff x="1803488" y="3399424"/>
            <a:chExt cx="933269" cy="500765"/>
          </a:xfrm>
        </p:grpSpPr>
        <p:sp>
          <p:nvSpPr>
            <p:cNvPr id="65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66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69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0" name="Line 4"/>
          <p:cNvSpPr>
            <a:spLocks noChangeShapeType="1"/>
          </p:cNvSpPr>
          <p:nvPr/>
        </p:nvSpPr>
        <p:spPr bwMode="auto">
          <a:xfrm>
            <a:off x="1486968" y="1444239"/>
            <a:ext cx="408774" cy="1400086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722218" y="2475962"/>
            <a:ext cx="933269" cy="412165"/>
            <a:chOff x="3085016" y="3040263"/>
            <a:chExt cx="933269" cy="612198"/>
          </a:xfrm>
        </p:grpSpPr>
        <p:sp>
          <p:nvSpPr>
            <p:cNvPr id="72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73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75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8" name="Line 18"/>
          <p:cNvSpPr>
            <a:spLocks noChangeShapeType="1"/>
          </p:cNvSpPr>
          <p:nvPr/>
        </p:nvSpPr>
        <p:spPr bwMode="auto">
          <a:xfrm flipV="1">
            <a:off x="2672849" y="2681954"/>
            <a:ext cx="94565" cy="151625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26916" y="4045239"/>
            <a:ext cx="1746552" cy="398973"/>
            <a:chOff x="4419586" y="4189326"/>
            <a:chExt cx="1746552" cy="592604"/>
          </a:xfrm>
        </p:grpSpPr>
        <p:sp>
          <p:nvSpPr>
            <p:cNvPr id="80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81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8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9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411761" y="4045319"/>
            <a:ext cx="896937" cy="392862"/>
            <a:chOff x="6638972" y="3875921"/>
            <a:chExt cx="896937" cy="583527"/>
          </a:xfrm>
        </p:grpSpPr>
        <p:sp>
          <p:nvSpPr>
            <p:cNvPr id="94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12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681838" y="4591816"/>
            <a:ext cx="841897" cy="186491"/>
            <a:chOff x="7225984" y="3270624"/>
            <a:chExt cx="841897" cy="276999"/>
          </a:xfrm>
        </p:grpSpPr>
        <p:sp>
          <p:nvSpPr>
            <p:cNvPr id="149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50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2" name="Line 44"/>
          <p:cNvSpPr>
            <a:spLocks noChangeAspect="1" noChangeShapeType="1"/>
          </p:cNvSpPr>
          <p:nvPr/>
        </p:nvSpPr>
        <p:spPr bwMode="auto">
          <a:xfrm flipV="1">
            <a:off x="7338055" y="4041362"/>
            <a:ext cx="141396" cy="20541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53" name="Line 45"/>
          <p:cNvSpPr>
            <a:spLocks noChangeAspect="1" noChangeShapeType="1"/>
          </p:cNvSpPr>
          <p:nvPr/>
        </p:nvSpPr>
        <p:spPr bwMode="auto">
          <a:xfrm rot="10800000" flipH="1" flipV="1">
            <a:off x="7520603" y="4045237"/>
            <a:ext cx="374280" cy="54373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5855643" y="3701303"/>
            <a:ext cx="535670" cy="523224"/>
            <a:chOff x="5538471" y="1793064"/>
            <a:chExt cx="487363" cy="388578"/>
          </a:xfrm>
        </p:grpSpPr>
        <p:sp>
          <p:nvSpPr>
            <p:cNvPr id="155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8" name="Line 45"/>
          <p:cNvSpPr>
            <a:spLocks noChangeAspect="1" noChangeShapeType="1"/>
          </p:cNvSpPr>
          <p:nvPr/>
        </p:nvSpPr>
        <p:spPr bwMode="auto">
          <a:xfrm rot="10800000" flipH="1" flipV="1">
            <a:off x="7587543" y="4043809"/>
            <a:ext cx="374280" cy="543738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60" name="Line 4"/>
          <p:cNvSpPr>
            <a:spLocks noChangeShapeType="1"/>
          </p:cNvSpPr>
          <p:nvPr/>
        </p:nvSpPr>
        <p:spPr bwMode="auto">
          <a:xfrm>
            <a:off x="3580688" y="2734654"/>
            <a:ext cx="485700" cy="1523932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006553" y="1818819"/>
            <a:ext cx="1794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high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coverage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(but plateau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50%?)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surface almost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poisoned by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en-US" sz="1400" baseline="30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842515" y="1817391"/>
            <a:ext cx="2149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very low surface [V</a:t>
            </a:r>
            <a:r>
              <a:rPr lang="de-DE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sz="14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-7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relative to BO</a:t>
            </a:r>
            <a:r>
              <a:rPr lang="de-DE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term.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with same ox state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at 1000 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 O incorporation is 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5E84A-FDF5-448B-A8A2-0E66BD3889D0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EDE2-522E-4A8C-9559-782347154069}" type="slidenum">
              <a:rPr lang="de-DE" altLang="en-US" smtClean="0">
                <a:solidFill>
                  <a:srgbClr val="000000"/>
                </a:solidFill>
              </a:rPr>
              <a:pPr/>
              <a:t>25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8505" y="1147716"/>
            <a:ext cx="889987" cy="458507"/>
            <a:chOff x="816054" y="3180801"/>
            <a:chExt cx="889987" cy="681031"/>
          </a:xfrm>
        </p:grpSpPr>
        <p:sp>
          <p:nvSpPr>
            <p:cNvPr id="96" name="Text Box 23"/>
            <p:cNvSpPr txBox="1">
              <a:spLocks noChangeAspect="1" noChangeArrowheads="1"/>
            </p:cNvSpPr>
            <p:nvPr/>
          </p:nvSpPr>
          <p:spPr bwMode="auto">
            <a:xfrm>
              <a:off x="1063303" y="3180801"/>
              <a:ext cx="360363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Text Box 24"/>
            <p:cNvSpPr txBox="1">
              <a:spLocks noChangeAspect="1" noChangeArrowheads="1"/>
            </p:cNvSpPr>
            <p:nvPr/>
          </p:nvSpPr>
          <p:spPr bwMode="auto">
            <a:xfrm>
              <a:off x="816054" y="3584833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98" name="Line 25"/>
            <p:cNvSpPr>
              <a:spLocks noChangeAspect="1" noChangeShapeType="1"/>
            </p:cNvSpPr>
            <p:nvPr/>
          </p:nvSpPr>
          <p:spPr bwMode="auto">
            <a:xfrm>
              <a:off x="912891" y="3596826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3488" y="2818296"/>
            <a:ext cx="933269" cy="500765"/>
            <a:chOff x="1803488" y="3399424"/>
            <a:chExt cx="933269" cy="500765"/>
          </a:xfrm>
        </p:grpSpPr>
        <p:sp>
          <p:nvSpPr>
            <p:cNvPr id="99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0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103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15096" y="2656832"/>
            <a:ext cx="933269" cy="412165"/>
            <a:chOff x="3085016" y="3040263"/>
            <a:chExt cx="933269" cy="612198"/>
          </a:xfrm>
        </p:grpSpPr>
        <p:sp>
          <p:nvSpPr>
            <p:cNvPr id="106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7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109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528" y="3995391"/>
            <a:ext cx="1746552" cy="398973"/>
            <a:chOff x="4419586" y="4189326"/>
            <a:chExt cx="1746552" cy="592604"/>
          </a:xfrm>
        </p:grpSpPr>
        <p:sp>
          <p:nvSpPr>
            <p:cNvPr id="104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105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11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447373" y="3995471"/>
            <a:ext cx="896937" cy="392862"/>
            <a:chOff x="6638972" y="3875921"/>
            <a:chExt cx="896937" cy="583527"/>
          </a:xfrm>
        </p:grpSpPr>
        <p:sp>
          <p:nvSpPr>
            <p:cNvPr id="122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24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17450" y="4798348"/>
            <a:ext cx="841897" cy="186491"/>
            <a:chOff x="7225984" y="3270624"/>
            <a:chExt cx="841897" cy="276999"/>
          </a:xfrm>
        </p:grpSpPr>
        <p:sp>
          <p:nvSpPr>
            <p:cNvPr id="130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31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1461332" y="1435680"/>
            <a:ext cx="418744" cy="168353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 Box 5"/>
          <p:cNvSpPr txBox="1">
            <a:spLocks noChangeAspect="1" noChangeArrowheads="1"/>
          </p:cNvSpPr>
          <p:nvPr/>
        </p:nvSpPr>
        <p:spPr bwMode="auto">
          <a:xfrm>
            <a:off x="1096847" y="2310735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-4.0eV</a:t>
            </a:r>
          </a:p>
        </p:txBody>
      </p:sp>
      <p:sp>
        <p:nvSpPr>
          <p:cNvPr id="90" name="Text Box 21"/>
          <p:cNvSpPr txBox="1">
            <a:spLocks noChangeAspect="1" noChangeArrowheads="1"/>
          </p:cNvSpPr>
          <p:nvPr/>
        </p:nvSpPr>
        <p:spPr bwMode="auto">
          <a:xfrm>
            <a:off x="3330883" y="3608931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-2.9eV</a:t>
            </a:r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>
            <a:off x="3580688" y="2914116"/>
            <a:ext cx="546945" cy="1277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44"/>
          <p:cNvSpPr>
            <a:spLocks noChangeAspect="1" noChangeShapeType="1"/>
          </p:cNvSpPr>
          <p:nvPr/>
        </p:nvSpPr>
        <p:spPr bwMode="auto">
          <a:xfrm flipV="1">
            <a:off x="7373667" y="3991514"/>
            <a:ext cx="141396" cy="2054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45"/>
          <p:cNvSpPr>
            <a:spLocks noChangeShapeType="1"/>
          </p:cNvSpPr>
          <p:nvPr/>
        </p:nvSpPr>
        <p:spPr bwMode="auto">
          <a:xfrm rot="10800000" flipH="1" flipV="1">
            <a:off x="7530577" y="4003941"/>
            <a:ext cx="340100" cy="79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7209946" y="5293857"/>
            <a:ext cx="1178528" cy="24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incorporation</a:t>
            </a:r>
          </a:p>
        </p:txBody>
      </p:sp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2793597" y="4881978"/>
            <a:ext cx="10839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dissociation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676589" y="4878983"/>
            <a:ext cx="9813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molecular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adsorption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5891255" y="3651455"/>
            <a:ext cx="535670" cy="523224"/>
            <a:chOff x="5538471" y="1793064"/>
            <a:chExt cx="487363" cy="388578"/>
          </a:xfrm>
        </p:grpSpPr>
        <p:sp>
          <p:nvSpPr>
            <p:cNvPr id="138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0" name="Text Box 33"/>
          <p:cNvSpPr txBox="1">
            <a:spLocks noChangeAspect="1" noChangeArrowheads="1"/>
          </p:cNvSpPr>
          <p:nvPr/>
        </p:nvSpPr>
        <p:spPr bwMode="auto">
          <a:xfrm>
            <a:off x="5366223" y="3722497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1.3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41" name="Text Box 21"/>
          <p:cNvSpPr txBox="1">
            <a:spLocks noChangeArrowheads="1"/>
          </p:cNvSpPr>
          <p:nvPr/>
        </p:nvSpPr>
        <p:spPr bwMode="auto">
          <a:xfrm>
            <a:off x="5332580" y="4927232"/>
            <a:ext cx="163360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encounter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adsorbed O and V</a:t>
            </a:r>
            <a:r>
              <a:rPr lang="de-DE" altLang="en-US" sz="12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via subsurface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3342" y="478565"/>
            <a:ext cx="6740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La</a:t>
            </a:r>
            <a:r>
              <a:rPr lang="de-DE" sz="14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0.75</a:t>
            </a: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Sr</a:t>
            </a:r>
            <a:r>
              <a:rPr lang="de-DE" sz="14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0.25</a:t>
            </a: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MnO</a:t>
            </a:r>
            <a:r>
              <a:rPr lang="de-DE" sz="14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 (La,Sr)O termination, slab with initial Mn oxidation state 3.0+</a:t>
            </a:r>
            <a:endParaRPr 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81"/>
          <p:cNvSpPr>
            <a:spLocks noChangeShapeType="1"/>
          </p:cNvSpPr>
          <p:nvPr/>
        </p:nvSpPr>
        <p:spPr bwMode="auto">
          <a:xfrm flipV="1">
            <a:off x="350838" y="708558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2" name="Line 82"/>
          <p:cNvSpPr>
            <a:spLocks noChangeShapeType="1"/>
          </p:cNvSpPr>
          <p:nvPr/>
        </p:nvSpPr>
        <p:spPr bwMode="auto">
          <a:xfrm flipV="1">
            <a:off x="242888" y="403758"/>
            <a:ext cx="0" cy="1676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82588" y="68315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4" name="Text Box 84"/>
          <p:cNvSpPr txBox="1">
            <a:spLocks noChangeArrowheads="1"/>
          </p:cNvSpPr>
          <p:nvPr/>
        </p:nvSpPr>
        <p:spPr bwMode="auto">
          <a:xfrm>
            <a:off x="274638" y="37835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FF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FF"/>
                </a:solidFill>
                <a:latin typeface="Arial" charset="0"/>
                <a:cs typeface="Arial" charset="0"/>
              </a:rPr>
              <a:t>G</a:t>
            </a:r>
            <a:endParaRPr lang="en-US" altLang="en-US" sz="1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Text Box 89"/>
          <p:cNvSpPr txBox="1">
            <a:spLocks noChangeAspect="1" noChangeArrowheads="1"/>
          </p:cNvSpPr>
          <p:nvPr/>
        </p:nvSpPr>
        <p:spPr bwMode="auto">
          <a:xfrm>
            <a:off x="7750587" y="4265531"/>
            <a:ext cx="9092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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(-1.4eV)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819152" y="2004998"/>
            <a:ext cx="933269" cy="500765"/>
            <a:chOff x="1803488" y="3399424"/>
            <a:chExt cx="933269" cy="500765"/>
          </a:xfrm>
        </p:grpSpPr>
        <p:sp>
          <p:nvSpPr>
            <p:cNvPr id="65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66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69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0" name="Line 4"/>
          <p:cNvSpPr>
            <a:spLocks noChangeShapeType="1"/>
          </p:cNvSpPr>
          <p:nvPr/>
        </p:nvSpPr>
        <p:spPr bwMode="auto">
          <a:xfrm>
            <a:off x="1486968" y="1444239"/>
            <a:ext cx="393107" cy="88021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722218" y="1826466"/>
            <a:ext cx="933269" cy="412165"/>
            <a:chOff x="3085016" y="3040263"/>
            <a:chExt cx="933269" cy="612198"/>
          </a:xfrm>
        </p:grpSpPr>
        <p:sp>
          <p:nvSpPr>
            <p:cNvPr id="72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73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75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8" name="Line 18"/>
          <p:cNvSpPr>
            <a:spLocks noChangeShapeType="1"/>
          </p:cNvSpPr>
          <p:nvPr/>
        </p:nvSpPr>
        <p:spPr bwMode="auto">
          <a:xfrm flipV="1">
            <a:off x="2672849" y="2093719"/>
            <a:ext cx="113080" cy="218553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26916" y="2823161"/>
            <a:ext cx="1746552" cy="398973"/>
            <a:chOff x="4419586" y="4189326"/>
            <a:chExt cx="1746552" cy="592604"/>
          </a:xfrm>
        </p:grpSpPr>
        <p:sp>
          <p:nvSpPr>
            <p:cNvPr id="80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81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8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9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411761" y="2823241"/>
            <a:ext cx="896937" cy="392862"/>
            <a:chOff x="6638972" y="3875921"/>
            <a:chExt cx="896937" cy="583527"/>
          </a:xfrm>
        </p:grpSpPr>
        <p:sp>
          <p:nvSpPr>
            <p:cNvPr id="94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12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681838" y="3626118"/>
            <a:ext cx="841897" cy="186491"/>
            <a:chOff x="7225984" y="3270624"/>
            <a:chExt cx="841897" cy="276999"/>
          </a:xfrm>
        </p:grpSpPr>
        <p:sp>
          <p:nvSpPr>
            <p:cNvPr id="149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50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2" name="Line 44"/>
          <p:cNvSpPr>
            <a:spLocks noChangeAspect="1" noChangeShapeType="1"/>
          </p:cNvSpPr>
          <p:nvPr/>
        </p:nvSpPr>
        <p:spPr bwMode="auto">
          <a:xfrm flipV="1">
            <a:off x="7338055" y="2819284"/>
            <a:ext cx="141396" cy="20541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53" name="Line 45"/>
          <p:cNvSpPr>
            <a:spLocks noChangeShapeType="1"/>
          </p:cNvSpPr>
          <p:nvPr/>
        </p:nvSpPr>
        <p:spPr bwMode="auto">
          <a:xfrm rot="10800000" flipH="1" flipV="1">
            <a:off x="7520603" y="2823158"/>
            <a:ext cx="298799" cy="808805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5855643" y="2479225"/>
            <a:ext cx="535670" cy="523224"/>
            <a:chOff x="5538471" y="1793064"/>
            <a:chExt cx="487363" cy="388578"/>
          </a:xfrm>
        </p:grpSpPr>
        <p:sp>
          <p:nvSpPr>
            <p:cNvPr id="155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0" name="Line 4"/>
          <p:cNvSpPr>
            <a:spLocks noChangeShapeType="1"/>
          </p:cNvSpPr>
          <p:nvPr/>
        </p:nvSpPr>
        <p:spPr bwMode="auto">
          <a:xfrm>
            <a:off x="3597778" y="2085174"/>
            <a:ext cx="468609" cy="95133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006553" y="1083863"/>
            <a:ext cx="1794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high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coverage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(but plateau 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50%?)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surface almost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poisoned by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endParaRPr lang="en-US" sz="1400" baseline="30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842515" y="1082435"/>
            <a:ext cx="214994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very low surface [V</a:t>
            </a:r>
            <a:r>
              <a:rPr lang="de-DE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sz="14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-5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relative to BO</a:t>
            </a:r>
            <a:r>
              <a:rPr lang="de-DE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term.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with same ox state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at 1000 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 O incorporation is rds</a:t>
            </a:r>
          </a:p>
        </p:txBody>
      </p:sp>
      <p:sp>
        <p:nvSpPr>
          <p:cNvPr id="151" name="Line 18"/>
          <p:cNvSpPr>
            <a:spLocks noChangeShapeType="1"/>
          </p:cNvSpPr>
          <p:nvPr/>
        </p:nvSpPr>
        <p:spPr bwMode="auto">
          <a:xfrm flipV="1">
            <a:off x="2662879" y="2912691"/>
            <a:ext cx="113080" cy="21855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Text Box 21"/>
          <p:cNvSpPr txBox="1">
            <a:spLocks noChangeAspect="1" noChangeArrowheads="1"/>
          </p:cNvSpPr>
          <p:nvPr/>
        </p:nvSpPr>
        <p:spPr bwMode="auto">
          <a:xfrm>
            <a:off x="2423608" y="3607511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0.6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59" name="Line 45"/>
          <p:cNvSpPr>
            <a:spLocks noChangeShapeType="1"/>
          </p:cNvSpPr>
          <p:nvPr/>
        </p:nvSpPr>
        <p:spPr bwMode="auto">
          <a:xfrm rot="10800000" flipH="1" flipV="1">
            <a:off x="7596091" y="2813188"/>
            <a:ext cx="298799" cy="808805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63" name="Line 45"/>
          <p:cNvSpPr>
            <a:spLocks noChangeShapeType="1"/>
          </p:cNvSpPr>
          <p:nvPr/>
        </p:nvSpPr>
        <p:spPr bwMode="auto">
          <a:xfrm rot="10800000" flipH="1" flipV="1">
            <a:off x="7597517" y="3985421"/>
            <a:ext cx="340100" cy="790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19C1-9F62-4669-961C-44ED9591DF74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EDE2-522E-4A8C-9559-782347154069}" type="slidenum">
              <a:rPr lang="de-DE" altLang="en-US" smtClean="0">
                <a:solidFill>
                  <a:srgbClr val="000000"/>
                </a:solidFill>
              </a:rPr>
              <a:pPr/>
              <a:t>26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8505" y="1703206"/>
            <a:ext cx="889987" cy="458507"/>
            <a:chOff x="816054" y="3180801"/>
            <a:chExt cx="889987" cy="681031"/>
          </a:xfrm>
        </p:grpSpPr>
        <p:sp>
          <p:nvSpPr>
            <p:cNvPr id="96" name="Text Box 23"/>
            <p:cNvSpPr txBox="1">
              <a:spLocks noChangeAspect="1" noChangeArrowheads="1"/>
            </p:cNvSpPr>
            <p:nvPr/>
          </p:nvSpPr>
          <p:spPr bwMode="auto">
            <a:xfrm>
              <a:off x="1063303" y="3180801"/>
              <a:ext cx="360363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7" name="Text Box 24"/>
            <p:cNvSpPr txBox="1">
              <a:spLocks noChangeAspect="1" noChangeArrowheads="1"/>
            </p:cNvSpPr>
            <p:nvPr/>
          </p:nvSpPr>
          <p:spPr bwMode="auto">
            <a:xfrm>
              <a:off x="816054" y="3584833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98" name="Line 25"/>
            <p:cNvSpPr>
              <a:spLocks noChangeAspect="1" noChangeShapeType="1"/>
            </p:cNvSpPr>
            <p:nvPr/>
          </p:nvSpPr>
          <p:spPr bwMode="auto">
            <a:xfrm>
              <a:off x="912891" y="3596826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3488" y="2767020"/>
            <a:ext cx="933269" cy="500765"/>
            <a:chOff x="1803488" y="3399424"/>
            <a:chExt cx="933269" cy="500765"/>
          </a:xfrm>
        </p:grpSpPr>
        <p:sp>
          <p:nvSpPr>
            <p:cNvPr id="99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0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2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103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15096" y="2528642"/>
            <a:ext cx="933269" cy="412165"/>
            <a:chOff x="3085016" y="3040263"/>
            <a:chExt cx="933269" cy="612198"/>
          </a:xfrm>
        </p:grpSpPr>
        <p:sp>
          <p:nvSpPr>
            <p:cNvPr id="106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107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8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109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0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1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62528" y="3414263"/>
            <a:ext cx="1746552" cy="398973"/>
            <a:chOff x="4419586" y="4189326"/>
            <a:chExt cx="1746552" cy="592604"/>
          </a:xfrm>
        </p:grpSpPr>
        <p:sp>
          <p:nvSpPr>
            <p:cNvPr id="104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105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3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11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8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9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447373" y="3414343"/>
            <a:ext cx="896937" cy="392862"/>
            <a:chOff x="6638972" y="3875921"/>
            <a:chExt cx="896937" cy="583527"/>
          </a:xfrm>
        </p:grpSpPr>
        <p:sp>
          <p:nvSpPr>
            <p:cNvPr id="122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24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5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6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7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8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717450" y="4712888"/>
            <a:ext cx="841897" cy="186491"/>
            <a:chOff x="7225984" y="3270624"/>
            <a:chExt cx="841897" cy="276999"/>
          </a:xfrm>
        </p:grpSpPr>
        <p:sp>
          <p:nvSpPr>
            <p:cNvPr id="130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31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83" name="Line 4"/>
          <p:cNvSpPr>
            <a:spLocks noChangeShapeType="1"/>
          </p:cNvSpPr>
          <p:nvPr/>
        </p:nvSpPr>
        <p:spPr bwMode="auto">
          <a:xfrm>
            <a:off x="1461332" y="1991170"/>
            <a:ext cx="444380" cy="107678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 Box 5"/>
          <p:cNvSpPr txBox="1">
            <a:spLocks noChangeAspect="1" noChangeArrowheads="1"/>
          </p:cNvSpPr>
          <p:nvPr/>
        </p:nvSpPr>
        <p:spPr bwMode="auto">
          <a:xfrm>
            <a:off x="1096847" y="2866225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-2.5eV</a:t>
            </a:r>
          </a:p>
        </p:txBody>
      </p:sp>
      <p:sp>
        <p:nvSpPr>
          <p:cNvPr id="90" name="Text Box 21"/>
          <p:cNvSpPr txBox="1">
            <a:spLocks noChangeAspect="1" noChangeArrowheads="1"/>
          </p:cNvSpPr>
          <p:nvPr/>
        </p:nvSpPr>
        <p:spPr bwMode="auto">
          <a:xfrm>
            <a:off x="3365066" y="3344022"/>
            <a:ext cx="6367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-1.3eV</a:t>
            </a:r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>
            <a:off x="3580689" y="2777397"/>
            <a:ext cx="478564" cy="82894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44"/>
          <p:cNvSpPr>
            <a:spLocks noChangeAspect="1" noChangeShapeType="1"/>
          </p:cNvSpPr>
          <p:nvPr/>
        </p:nvSpPr>
        <p:spPr bwMode="auto">
          <a:xfrm flipV="1">
            <a:off x="7373667" y="3410386"/>
            <a:ext cx="141396" cy="2054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Text Box 21"/>
          <p:cNvSpPr txBox="1">
            <a:spLocks noChangeArrowheads="1"/>
          </p:cNvSpPr>
          <p:nvPr/>
        </p:nvSpPr>
        <p:spPr bwMode="auto">
          <a:xfrm>
            <a:off x="7209946" y="5105845"/>
            <a:ext cx="1178528" cy="24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incorporation</a:t>
            </a:r>
          </a:p>
        </p:txBody>
      </p:sp>
      <p:sp>
        <p:nvSpPr>
          <p:cNvPr id="135" name="Text Box 21"/>
          <p:cNvSpPr txBox="1">
            <a:spLocks noChangeArrowheads="1"/>
          </p:cNvSpPr>
          <p:nvPr/>
        </p:nvSpPr>
        <p:spPr bwMode="auto">
          <a:xfrm>
            <a:off x="2793597" y="4693966"/>
            <a:ext cx="108395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dissociation</a:t>
            </a:r>
          </a:p>
        </p:txBody>
      </p:sp>
      <p:sp>
        <p:nvSpPr>
          <p:cNvPr id="136" name="Text Box 21"/>
          <p:cNvSpPr txBox="1">
            <a:spLocks noChangeArrowheads="1"/>
          </p:cNvSpPr>
          <p:nvPr/>
        </p:nvSpPr>
        <p:spPr bwMode="auto">
          <a:xfrm>
            <a:off x="1676589" y="4690971"/>
            <a:ext cx="9813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molecular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adsorption</a:t>
            </a:r>
          </a:p>
        </p:txBody>
      </p:sp>
      <p:grpSp>
        <p:nvGrpSpPr>
          <p:cNvPr id="137" name="Group 136"/>
          <p:cNvGrpSpPr/>
          <p:nvPr/>
        </p:nvGrpSpPr>
        <p:grpSpPr>
          <a:xfrm>
            <a:off x="5891255" y="3144851"/>
            <a:ext cx="535670" cy="448699"/>
            <a:chOff x="5538471" y="1793064"/>
            <a:chExt cx="487363" cy="388578"/>
          </a:xfrm>
        </p:grpSpPr>
        <p:sp>
          <p:nvSpPr>
            <p:cNvPr id="138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0" name="Text Box 33"/>
          <p:cNvSpPr txBox="1">
            <a:spLocks noChangeAspect="1" noChangeArrowheads="1"/>
          </p:cNvSpPr>
          <p:nvPr/>
        </p:nvSpPr>
        <p:spPr bwMode="auto">
          <a:xfrm>
            <a:off x="5366223" y="3141369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1.2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41" name="Text Box 21"/>
          <p:cNvSpPr txBox="1">
            <a:spLocks noChangeArrowheads="1"/>
          </p:cNvSpPr>
          <p:nvPr/>
        </p:nvSpPr>
        <p:spPr bwMode="auto">
          <a:xfrm>
            <a:off x="5332580" y="4739220"/>
            <a:ext cx="1633604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encounter 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adsorbed O and V</a:t>
            </a:r>
            <a:r>
              <a:rPr lang="de-DE" altLang="en-US" sz="12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altLang="en-US" sz="12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via subsurface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3305" y="94004"/>
            <a:ext cx="6566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La</a:t>
            </a:r>
            <a:r>
              <a:rPr lang="de-DE" sz="14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0.5</a:t>
            </a: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Sr</a:t>
            </a:r>
            <a:r>
              <a:rPr lang="de-DE" sz="14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0.5</a:t>
            </a: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MnO</a:t>
            </a:r>
            <a:r>
              <a:rPr lang="de-DE" sz="1400" b="1" baseline="-2500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de-DE" sz="1400" b="1">
                <a:solidFill>
                  <a:srgbClr val="000000"/>
                </a:solidFill>
                <a:latin typeface="Arial" charset="0"/>
                <a:cs typeface="Arial" charset="0"/>
              </a:rPr>
              <a:t> (La,Sr)O termination, slab with initial Mn oxidation state 3.3+</a:t>
            </a:r>
            <a:endParaRPr 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81"/>
          <p:cNvSpPr>
            <a:spLocks noChangeShapeType="1"/>
          </p:cNvSpPr>
          <p:nvPr/>
        </p:nvSpPr>
        <p:spPr bwMode="auto">
          <a:xfrm flipV="1">
            <a:off x="350838" y="1264048"/>
            <a:ext cx="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2" name="Line 82"/>
          <p:cNvSpPr>
            <a:spLocks noChangeShapeType="1"/>
          </p:cNvSpPr>
          <p:nvPr/>
        </p:nvSpPr>
        <p:spPr bwMode="auto">
          <a:xfrm flipV="1">
            <a:off x="242888" y="959248"/>
            <a:ext cx="0" cy="1676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3" name="Text Box 83"/>
          <p:cNvSpPr txBox="1">
            <a:spLocks noChangeArrowheads="1"/>
          </p:cNvSpPr>
          <p:nvPr/>
        </p:nvSpPr>
        <p:spPr bwMode="auto">
          <a:xfrm>
            <a:off x="382588" y="123864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00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endParaRPr lang="en-US" altLang="en-US" sz="1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4" name="Text Box 84"/>
          <p:cNvSpPr txBox="1">
            <a:spLocks noChangeArrowheads="1"/>
          </p:cNvSpPr>
          <p:nvPr/>
        </p:nvSpPr>
        <p:spPr bwMode="auto">
          <a:xfrm>
            <a:off x="274638" y="93384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400" b="1">
                <a:solidFill>
                  <a:srgbClr val="0000FF"/>
                </a:solidFill>
                <a:latin typeface="Symbol" pitchFamily="18" charset="2"/>
                <a:cs typeface="Arial" charset="0"/>
              </a:rPr>
              <a:t>D</a:t>
            </a:r>
            <a:r>
              <a:rPr lang="de-DE" altLang="en-US" sz="1400" b="1">
                <a:solidFill>
                  <a:srgbClr val="0000FF"/>
                </a:solidFill>
                <a:latin typeface="Arial" charset="0"/>
                <a:cs typeface="Arial" charset="0"/>
              </a:rPr>
              <a:t>G</a:t>
            </a:r>
            <a:endParaRPr lang="en-US" altLang="en-US" sz="14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6" name="Text Box 89"/>
          <p:cNvSpPr txBox="1">
            <a:spLocks noChangeAspect="1" noChangeArrowheads="1"/>
          </p:cNvSpPr>
          <p:nvPr/>
        </p:nvSpPr>
        <p:spPr bwMode="auto">
          <a:xfrm>
            <a:off x="7750587" y="4180071"/>
            <a:ext cx="90922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 pitchFamily="18" charset="2"/>
              </a:rPr>
              <a:t>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(-2.4eV)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819152" y="1953722"/>
            <a:ext cx="933269" cy="500765"/>
            <a:chOff x="1803488" y="3399424"/>
            <a:chExt cx="933269" cy="500765"/>
          </a:xfrm>
        </p:grpSpPr>
        <p:sp>
          <p:nvSpPr>
            <p:cNvPr id="65" name="Text Box 24"/>
            <p:cNvSpPr txBox="1">
              <a:spLocks noChangeAspect="1" noChangeArrowheads="1"/>
            </p:cNvSpPr>
            <p:nvPr/>
          </p:nvSpPr>
          <p:spPr bwMode="auto">
            <a:xfrm>
              <a:off x="1803488" y="3713698"/>
              <a:ext cx="933269" cy="1864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66" name="Line 25"/>
            <p:cNvSpPr>
              <a:spLocks noChangeAspect="1" noChangeShapeType="1"/>
            </p:cNvSpPr>
            <p:nvPr/>
          </p:nvSpPr>
          <p:spPr bwMode="auto">
            <a:xfrm>
              <a:off x="1900325" y="3721772"/>
              <a:ext cx="723900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" name="Text Box 8"/>
            <p:cNvSpPr txBox="1">
              <a:spLocks noChangeAspect="1" noChangeArrowheads="1"/>
            </p:cNvSpPr>
            <p:nvPr/>
          </p:nvSpPr>
          <p:spPr bwMode="auto">
            <a:xfrm>
              <a:off x="2195706" y="3399424"/>
              <a:ext cx="336550" cy="139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8" name="Text Box 9"/>
            <p:cNvSpPr txBox="1">
              <a:spLocks noChangeAspect="1" noChangeArrowheads="1"/>
            </p:cNvSpPr>
            <p:nvPr/>
          </p:nvSpPr>
          <p:spPr bwMode="auto">
            <a:xfrm>
              <a:off x="2039893" y="3516910"/>
              <a:ext cx="303212" cy="139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</a:p>
          </p:txBody>
        </p:sp>
        <p:sp>
          <p:nvSpPr>
            <p:cNvPr id="69" name="Line 10"/>
            <p:cNvSpPr>
              <a:spLocks noChangeAspect="1" noChangeShapeType="1"/>
            </p:cNvSpPr>
            <p:nvPr/>
          </p:nvSpPr>
          <p:spPr bwMode="auto">
            <a:xfrm flipH="1">
              <a:off x="2225260" y="3517011"/>
              <a:ext cx="60325" cy="37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0" name="Line 4"/>
          <p:cNvSpPr>
            <a:spLocks noChangeShapeType="1"/>
          </p:cNvSpPr>
          <p:nvPr/>
        </p:nvSpPr>
        <p:spPr bwMode="auto">
          <a:xfrm>
            <a:off x="1486968" y="1999730"/>
            <a:ext cx="401653" cy="264920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722218" y="1698276"/>
            <a:ext cx="933269" cy="412165"/>
            <a:chOff x="3085016" y="3040263"/>
            <a:chExt cx="933269" cy="612198"/>
          </a:xfrm>
        </p:grpSpPr>
        <p:sp>
          <p:nvSpPr>
            <p:cNvPr id="72" name="Text Box 24"/>
            <p:cNvSpPr txBox="1">
              <a:spLocks noChangeAspect="1" noChangeArrowheads="1"/>
            </p:cNvSpPr>
            <p:nvPr/>
          </p:nvSpPr>
          <p:spPr bwMode="auto">
            <a:xfrm>
              <a:off x="3085016" y="3375462"/>
              <a:ext cx="933269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 La</a:t>
              </a:r>
            </a:p>
          </p:txBody>
        </p:sp>
        <p:sp>
          <p:nvSpPr>
            <p:cNvPr id="73" name="Line 25"/>
            <p:cNvSpPr>
              <a:spLocks noChangeAspect="1" noChangeShapeType="1"/>
            </p:cNvSpPr>
            <p:nvPr/>
          </p:nvSpPr>
          <p:spPr bwMode="auto">
            <a:xfrm>
              <a:off x="3181853" y="3387455"/>
              <a:ext cx="723900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4" name="Text Box 14"/>
            <p:cNvSpPr txBox="1">
              <a:spLocks noChangeAspect="1" noChangeArrowheads="1"/>
            </p:cNvSpPr>
            <p:nvPr/>
          </p:nvSpPr>
          <p:spPr bwMode="auto">
            <a:xfrm>
              <a:off x="3253241" y="3040263"/>
              <a:ext cx="598241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O</a:t>
              </a:r>
            </a:p>
          </p:txBody>
        </p:sp>
        <p:sp>
          <p:nvSpPr>
            <p:cNvPr id="75" name="Line 16"/>
            <p:cNvSpPr>
              <a:spLocks noChangeAspect="1" noChangeShapeType="1"/>
            </p:cNvSpPr>
            <p:nvPr/>
          </p:nvSpPr>
          <p:spPr bwMode="auto">
            <a:xfrm>
              <a:off x="3465965" y="3163622"/>
              <a:ext cx="184150" cy="59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6" name="Line 16"/>
            <p:cNvSpPr>
              <a:spLocks noChangeShapeType="1"/>
            </p:cNvSpPr>
            <p:nvPr/>
          </p:nvSpPr>
          <p:spPr bwMode="auto">
            <a:xfrm flipV="1">
              <a:off x="3281287" y="3236293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7" name="Line 16"/>
            <p:cNvSpPr>
              <a:spLocks noChangeShapeType="1"/>
            </p:cNvSpPr>
            <p:nvPr/>
          </p:nvSpPr>
          <p:spPr bwMode="auto">
            <a:xfrm flipH="1" flipV="1">
              <a:off x="3743249" y="3231532"/>
              <a:ext cx="64029" cy="1153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8" name="Line 18"/>
          <p:cNvSpPr>
            <a:spLocks noChangeShapeType="1"/>
          </p:cNvSpPr>
          <p:nvPr/>
        </p:nvSpPr>
        <p:spPr bwMode="auto">
          <a:xfrm flipV="1">
            <a:off x="2672849" y="1957000"/>
            <a:ext cx="113080" cy="303996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026916" y="2242033"/>
            <a:ext cx="1746552" cy="398973"/>
            <a:chOff x="4419586" y="4189326"/>
            <a:chExt cx="1746552" cy="592604"/>
          </a:xfrm>
        </p:grpSpPr>
        <p:sp>
          <p:nvSpPr>
            <p:cNvPr id="80" name="Text Box 24"/>
            <p:cNvSpPr txBox="1">
              <a:spLocks noChangeAspect="1" noChangeArrowheads="1"/>
            </p:cNvSpPr>
            <p:nvPr/>
          </p:nvSpPr>
          <p:spPr bwMode="auto">
            <a:xfrm>
              <a:off x="4419586" y="4504931"/>
              <a:ext cx="137249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La       La</a:t>
              </a:r>
            </a:p>
          </p:txBody>
        </p:sp>
        <p:sp>
          <p:nvSpPr>
            <p:cNvPr id="81" name="Line 25"/>
            <p:cNvSpPr>
              <a:spLocks noChangeAspect="1" noChangeShapeType="1"/>
            </p:cNvSpPr>
            <p:nvPr/>
          </p:nvSpPr>
          <p:spPr bwMode="auto">
            <a:xfrm>
              <a:off x="4439508" y="4516924"/>
              <a:ext cx="1371631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2" name="Text Box 35"/>
            <p:cNvSpPr txBox="1">
              <a:spLocks noChangeAspect="1" noChangeArrowheads="1"/>
            </p:cNvSpPr>
            <p:nvPr/>
          </p:nvSpPr>
          <p:spPr bwMode="auto">
            <a:xfrm>
              <a:off x="4620995" y="4189326"/>
              <a:ext cx="917575" cy="20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          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5415251" y="4516513"/>
              <a:ext cx="750887" cy="161908"/>
              <a:chOff x="5278519" y="3525200"/>
              <a:chExt cx="750887" cy="161908"/>
            </a:xfrm>
          </p:grpSpPr>
          <p:sp>
            <p:nvSpPr>
              <p:cNvPr id="86" name="Line 40"/>
              <p:cNvSpPr>
                <a:spLocks noChangeAspect="1" noChangeShapeType="1"/>
              </p:cNvSpPr>
              <p:nvPr/>
            </p:nvSpPr>
            <p:spPr bwMode="auto">
              <a:xfrm>
                <a:off x="5278519" y="3526399"/>
                <a:ext cx="539750" cy="0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7" name="Line 41"/>
              <p:cNvSpPr>
                <a:spLocks noChangeAspect="1" noChangeShapeType="1"/>
              </p:cNvSpPr>
              <p:nvPr/>
            </p:nvSpPr>
            <p:spPr bwMode="auto">
              <a:xfrm>
                <a:off x="5816681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9" name="Line 42"/>
              <p:cNvSpPr>
                <a:spLocks noChangeAspect="1" noChangeShapeType="1"/>
              </p:cNvSpPr>
              <p:nvPr/>
            </p:nvSpPr>
            <p:spPr bwMode="auto">
              <a:xfrm>
                <a:off x="6029406" y="3525200"/>
                <a:ext cx="0" cy="161908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2" name="Line 43"/>
              <p:cNvSpPr>
                <a:spLocks noChangeAspect="1" noChangeShapeType="1"/>
              </p:cNvSpPr>
              <p:nvPr/>
            </p:nvSpPr>
            <p:spPr bwMode="auto">
              <a:xfrm>
                <a:off x="5816681" y="3687108"/>
                <a:ext cx="212725" cy="0"/>
              </a:xfrm>
              <a:prstGeom prst="line">
                <a:avLst/>
              </a:prstGeom>
              <a:noFill/>
              <a:ln w="12700">
                <a:solidFill>
                  <a:srgbClr val="3333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 b="1">
                  <a:solidFill>
                    <a:srgbClr val="3333CC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411761" y="2242113"/>
            <a:ext cx="896937" cy="392862"/>
            <a:chOff x="6638972" y="3875921"/>
            <a:chExt cx="896937" cy="583527"/>
          </a:xfrm>
        </p:grpSpPr>
        <p:sp>
          <p:nvSpPr>
            <p:cNvPr id="94" name="Text Box 26"/>
            <p:cNvSpPr txBox="1">
              <a:spLocks noChangeAspect="1" noChangeArrowheads="1"/>
            </p:cNvSpPr>
            <p:nvPr/>
          </p:nvSpPr>
          <p:spPr bwMode="auto">
            <a:xfrm>
              <a:off x="6662784" y="3875921"/>
              <a:ext cx="336550" cy="207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O</a:t>
              </a:r>
              <a:r>
                <a:rPr lang="de-DE" altLang="en-US" sz="1200" b="1" baseline="50000">
                  <a:solidFill>
                    <a:srgbClr val="000000"/>
                  </a:solidFill>
                  <a:latin typeface="Arial" charset="0"/>
                  <a:cs typeface="Arial" charset="0"/>
                </a:rPr>
                <a:t>-</a:t>
              </a:r>
              <a:endPara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5" name="Text Box 27"/>
            <p:cNvSpPr txBox="1">
              <a:spLocks noChangeAspect="1" noChangeArrowheads="1"/>
            </p:cNvSpPr>
            <p:nvPr/>
          </p:nvSpPr>
          <p:spPr bwMode="auto">
            <a:xfrm>
              <a:off x="6638972" y="4182449"/>
              <a:ext cx="88998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       La</a:t>
              </a:r>
            </a:p>
          </p:txBody>
        </p:sp>
        <p:sp>
          <p:nvSpPr>
            <p:cNvPr id="112" name="Line 28"/>
            <p:cNvSpPr>
              <a:spLocks noChangeAspect="1" noChangeShapeType="1"/>
            </p:cNvSpPr>
            <p:nvPr/>
          </p:nvSpPr>
          <p:spPr bwMode="auto">
            <a:xfrm>
              <a:off x="6999334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4" name="Line 29"/>
            <p:cNvSpPr>
              <a:spLocks noChangeAspect="1" noChangeShapeType="1"/>
            </p:cNvSpPr>
            <p:nvPr/>
          </p:nvSpPr>
          <p:spPr bwMode="auto">
            <a:xfrm>
              <a:off x="7212059" y="4211534"/>
              <a:ext cx="0" cy="160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" name="Line 30"/>
            <p:cNvSpPr>
              <a:spLocks noChangeAspect="1" noChangeShapeType="1"/>
            </p:cNvSpPr>
            <p:nvPr/>
          </p:nvSpPr>
          <p:spPr bwMode="auto">
            <a:xfrm>
              <a:off x="6999334" y="4372243"/>
              <a:ext cx="212725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" name="Line 31"/>
            <p:cNvSpPr>
              <a:spLocks noChangeAspect="1" noChangeShapeType="1"/>
            </p:cNvSpPr>
            <p:nvPr/>
          </p:nvSpPr>
          <p:spPr bwMode="auto">
            <a:xfrm>
              <a:off x="7215234" y="4210336"/>
              <a:ext cx="320675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" name="Line 32"/>
            <p:cNvSpPr>
              <a:spLocks noChangeAspect="1" noChangeShapeType="1"/>
            </p:cNvSpPr>
            <p:nvPr/>
          </p:nvSpPr>
          <p:spPr bwMode="auto">
            <a:xfrm>
              <a:off x="6680247" y="4210336"/>
              <a:ext cx="319087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7681838" y="3540658"/>
            <a:ext cx="841897" cy="186491"/>
            <a:chOff x="7225984" y="3270624"/>
            <a:chExt cx="841897" cy="276999"/>
          </a:xfrm>
        </p:grpSpPr>
        <p:sp>
          <p:nvSpPr>
            <p:cNvPr id="149" name="Text Box 11"/>
            <p:cNvSpPr txBox="1">
              <a:spLocks noChangeAspect="1" noChangeArrowheads="1"/>
            </p:cNvSpPr>
            <p:nvPr/>
          </p:nvSpPr>
          <p:spPr bwMode="auto">
            <a:xfrm>
              <a:off x="7225984" y="3270624"/>
              <a:ext cx="84189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La O</a:t>
              </a:r>
              <a:r>
                <a:rPr lang="de-DE" altLang="en-US" sz="1200" b="1" baseline="30000">
                  <a:solidFill>
                    <a:srgbClr val="000000"/>
                  </a:solidFill>
                  <a:latin typeface="Arial" charset="0"/>
                  <a:cs typeface="Arial" charset="0"/>
                </a:rPr>
                <a:t>2-</a:t>
              </a:r>
              <a:r>
                <a:rPr lang="de-DE" altLang="en-US" sz="12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 La</a:t>
              </a:r>
            </a:p>
          </p:txBody>
        </p:sp>
        <p:sp>
          <p:nvSpPr>
            <p:cNvPr id="150" name="Line 76"/>
            <p:cNvSpPr>
              <a:spLocks noChangeAspect="1" noChangeShapeType="1"/>
            </p:cNvSpPr>
            <p:nvPr/>
          </p:nvSpPr>
          <p:spPr bwMode="auto">
            <a:xfrm>
              <a:off x="7335521" y="3280589"/>
              <a:ext cx="684213" cy="0"/>
            </a:xfrm>
            <a:prstGeom prst="line">
              <a:avLst/>
            </a:prstGeom>
            <a:noFill/>
            <a:ln w="12700">
              <a:solidFill>
                <a:srgbClr val="3333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52" name="Line 44"/>
          <p:cNvSpPr>
            <a:spLocks noChangeAspect="1" noChangeShapeType="1"/>
          </p:cNvSpPr>
          <p:nvPr/>
        </p:nvSpPr>
        <p:spPr bwMode="auto">
          <a:xfrm flipV="1">
            <a:off x="7338055" y="2238156"/>
            <a:ext cx="141396" cy="205414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53" name="Line 45"/>
          <p:cNvSpPr>
            <a:spLocks noChangeShapeType="1"/>
          </p:cNvSpPr>
          <p:nvPr/>
        </p:nvSpPr>
        <p:spPr bwMode="auto">
          <a:xfrm rot="10800000" flipH="1" flipV="1">
            <a:off x="7520603" y="2242030"/>
            <a:ext cx="290253" cy="127883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5855643" y="2050991"/>
            <a:ext cx="535670" cy="370330"/>
            <a:chOff x="5538471" y="1793064"/>
            <a:chExt cx="487363" cy="388578"/>
          </a:xfrm>
        </p:grpSpPr>
        <p:sp>
          <p:nvSpPr>
            <p:cNvPr id="155" name="Line 44"/>
            <p:cNvSpPr>
              <a:spLocks noChangeAspect="1" noChangeShapeType="1"/>
            </p:cNvSpPr>
            <p:nvPr/>
          </p:nvSpPr>
          <p:spPr bwMode="auto">
            <a:xfrm flipV="1">
              <a:off x="5538471" y="1793064"/>
              <a:ext cx="212725" cy="38138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6" name="Line 45"/>
            <p:cNvSpPr>
              <a:spLocks noChangeAspect="1" noChangeShapeType="1"/>
            </p:cNvSpPr>
            <p:nvPr/>
          </p:nvSpPr>
          <p:spPr bwMode="auto">
            <a:xfrm rot="10800000" flipH="1" flipV="1">
              <a:off x="5813109" y="1800259"/>
              <a:ext cx="212725" cy="381383"/>
            </a:xfrm>
            <a:prstGeom prst="line">
              <a:avLst/>
            </a:prstGeom>
            <a:noFill/>
            <a:ln w="1905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b="1">
                <a:solidFill>
                  <a:srgbClr val="3333CC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60" name="Line 4"/>
          <p:cNvSpPr>
            <a:spLocks noChangeShapeType="1"/>
          </p:cNvSpPr>
          <p:nvPr/>
        </p:nvSpPr>
        <p:spPr bwMode="auto">
          <a:xfrm>
            <a:off x="3580688" y="1957001"/>
            <a:ext cx="435836" cy="51274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733081" y="502735"/>
            <a:ext cx="21323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moderate O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coverage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(still higher than on BO</a:t>
            </a:r>
            <a:r>
              <a:rPr lang="de-DE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coverage 10-30%</a:t>
            </a:r>
            <a:endParaRPr lang="en-US" sz="1400" baseline="300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876698" y="501307"/>
            <a:ext cx="22172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still low surface [V</a:t>
            </a:r>
            <a:r>
              <a:rPr lang="de-DE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O</a:t>
            </a:r>
            <a:r>
              <a:rPr lang="de-DE" sz="1400" b="1" baseline="50000">
                <a:solidFill>
                  <a:srgbClr val="000000"/>
                </a:solidFill>
                <a:latin typeface="Arial" charset="0"/>
                <a:cs typeface="Arial" charset="0"/>
              </a:rPr>
              <a:t>..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]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10</a:t>
            </a:r>
            <a:r>
              <a:rPr lang="de-DE" sz="1400" baseline="30000">
                <a:solidFill>
                  <a:srgbClr val="000000"/>
                </a:solidFill>
                <a:latin typeface="Arial" charset="0"/>
                <a:cs typeface="Arial" charset="0"/>
              </a:rPr>
              <a:t>-4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relative to BO</a:t>
            </a:r>
            <a:r>
              <a:rPr lang="de-DE" sz="1400" baseline="-2500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 term.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with same ox state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</a:rPr>
              <a:t>at 1000 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 O incorporation is rds</a:t>
            </a:r>
          </a:p>
        </p:txBody>
      </p:sp>
      <p:sp>
        <p:nvSpPr>
          <p:cNvPr id="151" name="Line 18"/>
          <p:cNvSpPr>
            <a:spLocks noChangeShapeType="1"/>
          </p:cNvSpPr>
          <p:nvPr/>
        </p:nvSpPr>
        <p:spPr bwMode="auto">
          <a:xfrm flipV="1">
            <a:off x="2662879" y="2760304"/>
            <a:ext cx="123050" cy="3196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57" name="Text Box 21"/>
          <p:cNvSpPr txBox="1">
            <a:spLocks noChangeAspect="1" noChangeArrowheads="1"/>
          </p:cNvSpPr>
          <p:nvPr/>
        </p:nvSpPr>
        <p:spPr bwMode="auto">
          <a:xfrm>
            <a:off x="2457791" y="3342602"/>
            <a:ext cx="6703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0.8</a:t>
            </a: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</a:rPr>
              <a:t>eV</a:t>
            </a:r>
          </a:p>
        </p:txBody>
      </p:sp>
      <p:sp>
        <p:nvSpPr>
          <p:cNvPr id="163" name="Line 45"/>
          <p:cNvSpPr>
            <a:spLocks noChangeShapeType="1"/>
          </p:cNvSpPr>
          <p:nvPr/>
        </p:nvSpPr>
        <p:spPr bwMode="auto">
          <a:xfrm rot="10800000" flipH="1" flipV="1">
            <a:off x="7520299" y="3469593"/>
            <a:ext cx="333286" cy="11964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45" name="Text Box 21"/>
          <p:cNvSpPr txBox="1">
            <a:spLocks noChangeAspect="1" noChangeArrowheads="1"/>
          </p:cNvSpPr>
          <p:nvPr/>
        </p:nvSpPr>
        <p:spPr bwMode="auto">
          <a:xfrm>
            <a:off x="2276899" y="5229777"/>
            <a:ext cx="236314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dissociation barrier increases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in parallel to less negative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overall reaction enthalpy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en-US" sz="1200" b="1">
                <a:solidFill>
                  <a:srgbClr val="000000"/>
                </a:solidFill>
                <a:latin typeface="Arial" charset="0"/>
                <a:cs typeface="Arial" charset="0"/>
                <a:sym typeface="Symbol"/>
              </a:rPr>
              <a:t>from LM to L5S5M</a:t>
            </a:r>
            <a:endParaRPr lang="de-DE" altLang="en-US" sz="12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8" name="Line 45"/>
          <p:cNvSpPr>
            <a:spLocks noChangeShapeType="1"/>
          </p:cNvSpPr>
          <p:nvPr/>
        </p:nvSpPr>
        <p:spPr bwMode="auto">
          <a:xfrm rot="10800000" flipH="1" flipV="1">
            <a:off x="7578695" y="3476715"/>
            <a:ext cx="333286" cy="119641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164" name="Line 45"/>
          <p:cNvSpPr>
            <a:spLocks noChangeShapeType="1"/>
          </p:cNvSpPr>
          <p:nvPr/>
        </p:nvSpPr>
        <p:spPr bwMode="auto">
          <a:xfrm rot="10800000" flipH="1" flipV="1">
            <a:off x="7578999" y="2249151"/>
            <a:ext cx="290253" cy="1278837"/>
          </a:xfrm>
          <a:prstGeom prst="line">
            <a:avLst/>
          </a:prstGeom>
          <a:noFill/>
          <a:ln w="1905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3333CC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68F09-7815-4303-81C2-271F97C81D4F}" type="datetime1">
              <a:rPr lang="en-US" altLang="en-US" smtClean="0">
                <a:solidFill>
                  <a:srgbClr val="000000"/>
                </a:solidFill>
              </a:rPr>
              <a:t>9/11/2018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en-US" smtClean="0">
                <a:solidFill>
                  <a:srgbClr val="000000"/>
                </a:solidFill>
              </a:rPr>
              <a:t>Computer modelling school-Moscow-2018</a:t>
            </a:r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EEDE2-522E-4A8C-9559-782347154069}" type="slidenum">
              <a:rPr lang="de-DE" altLang="en-US" smtClean="0">
                <a:solidFill>
                  <a:srgbClr val="000000"/>
                </a:solidFill>
              </a:rPr>
              <a:pPr/>
              <a:t>27</a:t>
            </a:fld>
            <a:endParaRPr lang="de-DE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Charge </a:t>
            </a:r>
            <a:r>
              <a:rPr lang="de-DE" dirty="0" err="1" smtClean="0"/>
              <a:t>redistribution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</a:t>
            </a:r>
            <a:r>
              <a:rPr lang="de-DE" dirty="0" err="1" smtClean="0"/>
              <a:t>surfaces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127998"/>
              </p:ext>
            </p:extLst>
          </p:nvPr>
        </p:nvGraphicFramePr>
        <p:xfrm>
          <a:off x="1447799" y="2057400"/>
          <a:ext cx="5928361" cy="1447803"/>
        </p:xfrm>
        <a:graphic>
          <a:graphicData uri="http://schemas.openxmlformats.org/drawingml/2006/table">
            <a:tbl>
              <a:tblPr firstRow="1" firstCol="1" bandRow="1"/>
              <a:tblGrid>
                <a:gridCol w="674773"/>
                <a:gridCol w="510096"/>
                <a:gridCol w="453865"/>
                <a:gridCol w="542228"/>
                <a:gridCol w="602476"/>
                <a:gridCol w="903713"/>
                <a:gridCol w="542228"/>
                <a:gridCol w="512774"/>
                <a:gridCol w="593104"/>
                <a:gridCol w="593104"/>
              </a:tblGrid>
              <a:tr h="2068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MS Mincho"/>
                        </a:rPr>
                        <a:t>(a) </a:t>
                      </a:r>
                      <a:r>
                        <a:rPr lang="en-US" sz="1000" dirty="0" err="1">
                          <a:effectLst/>
                          <a:latin typeface="Times New Roman"/>
                          <a:ea typeface="MS Mincho"/>
                        </a:rPr>
                        <a:t>x</a:t>
                      </a:r>
                      <a:r>
                        <a:rPr lang="en-US" sz="1000" baseline="-25000" dirty="0" err="1">
                          <a:effectLst/>
                          <a:latin typeface="Times New Roman"/>
                          <a:ea typeface="MS Mincho"/>
                        </a:rPr>
                        <a:t>Sr</a:t>
                      </a:r>
                      <a:r>
                        <a:rPr lang="en-US" sz="1000" dirty="0">
                          <a:effectLst/>
                          <a:latin typeface="Times New Roman"/>
                          <a:ea typeface="MS Mincho"/>
                        </a:rPr>
                        <a:t>=0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(b) x</a:t>
                      </a:r>
                      <a:r>
                        <a:rPr lang="en-US" sz="1000" baseline="-25000">
                          <a:effectLst/>
                          <a:latin typeface="Times New Roman"/>
                          <a:ea typeface="MS Mincho"/>
                        </a:rPr>
                        <a:t>Sr</a:t>
                      </a: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=0.50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La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Mn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O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plane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La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Sr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Times New Roman"/>
                          <a:ea typeface="MS Mincho"/>
                        </a:rPr>
                        <a:t>Mn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O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plane 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T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1.69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-0.71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1.77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-1.14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-0.51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0.89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1.59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-1.18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0.66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1.83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-1.21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-0.59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1.88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-1.16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-0.44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Central 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0.83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1.57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0.58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829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Bulk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1.78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2.10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1.58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1.85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-1.21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A140-CAEC-4467-B31F-2CF4A4ABBED5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277725"/>
              </p:ext>
            </p:extLst>
          </p:nvPr>
        </p:nvGraphicFramePr>
        <p:xfrm>
          <a:off x="1447802" y="4191000"/>
          <a:ext cx="6019798" cy="1371601"/>
        </p:xfrm>
        <a:graphic>
          <a:graphicData uri="http://schemas.openxmlformats.org/drawingml/2006/table">
            <a:tbl>
              <a:tblPr firstRow="1" firstCol="1" bandRow="1"/>
              <a:tblGrid>
                <a:gridCol w="685180"/>
                <a:gridCol w="517284"/>
                <a:gridCol w="600892"/>
                <a:gridCol w="533598"/>
                <a:gridCol w="550591"/>
                <a:gridCol w="856476"/>
                <a:gridCol w="550591"/>
                <a:gridCol w="522042"/>
                <a:gridCol w="601572"/>
                <a:gridCol w="601572"/>
              </a:tblGrid>
              <a:tr h="1959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(a) x</a:t>
                      </a:r>
                      <a:r>
                        <a:rPr lang="en-US" sz="1000" baseline="-25000">
                          <a:effectLst/>
                          <a:latin typeface="Times New Roman"/>
                          <a:ea typeface="MS Mincho"/>
                        </a:rPr>
                        <a:t>Sr</a:t>
                      </a: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=0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(b) x</a:t>
                      </a:r>
                      <a:r>
                        <a:rPr lang="en-US" sz="1000" baseline="-25000">
                          <a:effectLst/>
                          <a:latin typeface="Times New Roman"/>
                          <a:ea typeface="MS Mincho"/>
                        </a:rPr>
                        <a:t>Sr</a:t>
                      </a: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=0.50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La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Mn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O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plane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La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Sr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Mn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O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MS Mincho"/>
                        </a:rPr>
                        <a:t>plane 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T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1.99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-1.34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 0.64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2.00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1.57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-1.33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 0.45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1.59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-0.99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1.78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-0.70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-1.30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 0.77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1.58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 0.60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Central 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1.69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-0.85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1.78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 -0.70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bulk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2.07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-1.6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-1.3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2.09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1.59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1.79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MS Mincho"/>
                        </a:rPr>
                        <a:t>-1.24</a:t>
                      </a:r>
                      <a:endParaRPr lang="en-US" sz="12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Times New Roman"/>
                          <a:ea typeface="MS Mincho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71600" y="1635256"/>
            <a:ext cx="534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atomic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plane </a:t>
            </a:r>
            <a:r>
              <a:rPr lang="de-DE" dirty="0" err="1" smtClean="0"/>
              <a:t>charges</a:t>
            </a:r>
            <a:r>
              <a:rPr lang="de-DE" dirty="0" smtClean="0"/>
              <a:t>, MnO</a:t>
            </a:r>
            <a:r>
              <a:rPr lang="de-DE" baseline="-25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termination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3777734"/>
            <a:ext cx="2094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La,Sr</a:t>
            </a:r>
            <a:r>
              <a:rPr lang="de-DE" dirty="0" smtClean="0"/>
              <a:t>)O </a:t>
            </a:r>
            <a:r>
              <a:rPr lang="de-DE" dirty="0" err="1" smtClean="0"/>
              <a:t>termination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7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Charge </a:t>
            </a:r>
            <a:r>
              <a:rPr lang="de-DE" dirty="0" err="1" smtClean="0"/>
              <a:t>redistribution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mtClean="0"/>
              <a:t> Comparison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smtClean="0"/>
              <a:t>same Mn oxidation state:</a:t>
            </a:r>
          </a:p>
          <a:p>
            <a:pPr marL="0" indent="0">
              <a:spcBef>
                <a:spcPts val="0"/>
              </a:spcBef>
              <a:buNone/>
            </a:pPr>
            <a:endParaRPr lang="de-DE" sz="80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80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80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800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mtClean="0">
                <a:solidFill>
                  <a:srgbClr val="C00000"/>
                </a:solidFill>
              </a:rPr>
              <a:t> surface </a:t>
            </a:r>
            <a:r>
              <a:rPr lang="de-DE" dirty="0" smtClean="0">
                <a:solidFill>
                  <a:srgbClr val="C00000"/>
                </a:solidFill>
              </a:rPr>
              <a:t>O </a:t>
            </a:r>
            <a:r>
              <a:rPr lang="de-DE" err="1" smtClean="0">
                <a:solidFill>
                  <a:srgbClr val="C00000"/>
                </a:solidFill>
              </a:rPr>
              <a:t>ions</a:t>
            </a:r>
            <a:r>
              <a:rPr lang="de-DE" smtClean="0">
                <a:solidFill>
                  <a:srgbClr val="C00000"/>
                </a:solidFill>
              </a:rPr>
              <a:t> more negative for AO than MnO</a:t>
            </a:r>
            <a:r>
              <a:rPr lang="de-DE" baseline="-25000" smtClean="0">
                <a:solidFill>
                  <a:srgbClr val="C00000"/>
                </a:solidFill>
              </a:rPr>
              <a:t>2</a:t>
            </a:r>
            <a:r>
              <a:rPr lang="de-DE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 smtClean="0">
                <a:solidFill>
                  <a:srgbClr val="C00000"/>
                </a:solidFill>
              </a:rPr>
              <a:t>                                             (-1.34 vs </a:t>
            </a:r>
            <a:r>
              <a:rPr lang="de-DE" dirty="0" smtClean="0">
                <a:solidFill>
                  <a:srgbClr val="C00000"/>
                </a:solidFill>
              </a:rPr>
              <a:t>-1.20 </a:t>
            </a:r>
            <a:r>
              <a:rPr lang="de-DE" smtClean="0">
                <a:solidFill>
                  <a:srgbClr val="C00000"/>
                </a:solidFill>
              </a:rPr>
              <a:t>e),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 smtClean="0">
                <a:solidFill>
                  <a:srgbClr val="C00000"/>
                </a:solidFill>
              </a:rPr>
              <a:t>    La charge less positive (+1.99 vs +2.09 e)</a:t>
            </a:r>
          </a:p>
          <a:p>
            <a:pPr marL="0" indent="0">
              <a:spcBef>
                <a:spcPts val="0"/>
              </a:spcBef>
              <a:buNone/>
            </a:pPr>
            <a:endParaRPr lang="de-DE" sz="80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80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80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de-DE" sz="80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de-DE" smtClean="0">
                <a:solidFill>
                  <a:srgbClr val="C00000"/>
                </a:solidFill>
              </a:rPr>
              <a:t> surface MnO</a:t>
            </a:r>
            <a:r>
              <a:rPr lang="de-DE" baseline="-25000" smtClean="0">
                <a:solidFill>
                  <a:srgbClr val="C00000"/>
                </a:solidFill>
              </a:rPr>
              <a:t>2</a:t>
            </a:r>
            <a:r>
              <a:rPr lang="de-DE" smtClean="0">
                <a:solidFill>
                  <a:srgbClr val="C00000"/>
                </a:solidFill>
              </a:rPr>
              <a:t> layers more covalent than bulk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>
                <a:solidFill>
                  <a:srgbClr val="C00000"/>
                </a:solidFill>
              </a:rPr>
              <a:t> </a:t>
            </a:r>
            <a:r>
              <a:rPr lang="de-DE" smtClean="0">
                <a:solidFill>
                  <a:srgbClr val="C00000"/>
                </a:solidFill>
              </a:rPr>
              <a:t>                               (decreased Mn and O charges)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2FB1-3D2E-487C-AD9C-95B11E3BF13B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La,Sr</a:t>
            </a:r>
            <a:r>
              <a:rPr lang="de-DE" dirty="0" smtClean="0"/>
              <a:t>)MnO</a:t>
            </a:r>
            <a:r>
              <a:rPr lang="de-DE" sz="3200" dirty="0" smtClean="0"/>
              <a:t>3</a:t>
            </a:r>
            <a:r>
              <a:rPr lang="de-DE" dirty="0" smtClean="0"/>
              <a:t>= LSM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000" dirty="0" smtClean="0"/>
              <a:t> </a:t>
            </a:r>
            <a:r>
              <a:rPr lang="de-DE" sz="2000" dirty="0" err="1" smtClean="0"/>
              <a:t>one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first</a:t>
            </a:r>
            <a:r>
              <a:rPr lang="de-DE" sz="2000" dirty="0" smtClean="0"/>
              <a:t> SOFC </a:t>
            </a:r>
            <a:r>
              <a:rPr lang="de-DE" sz="2000" dirty="0" err="1" smtClean="0"/>
              <a:t>cathodes</a:t>
            </a:r>
            <a:endParaRPr lang="de-DE" sz="2000" dirty="0" smtClean="0"/>
          </a:p>
          <a:p>
            <a:r>
              <a:rPr lang="de-DE" sz="2000" dirty="0"/>
              <a:t> </a:t>
            </a:r>
            <a:r>
              <a:rPr lang="de-DE" sz="2000" dirty="0" smtClean="0"/>
              <a:t> </a:t>
            </a:r>
            <a:r>
              <a:rPr lang="de-DE" sz="2000" dirty="0" err="1" smtClean="0"/>
              <a:t>well</a:t>
            </a:r>
            <a:r>
              <a:rPr lang="de-DE" sz="2000" dirty="0" smtClean="0"/>
              <a:t> </a:t>
            </a:r>
            <a:r>
              <a:rPr lang="de-DE" sz="2000" dirty="0" err="1" smtClean="0"/>
              <a:t>studied</a:t>
            </a:r>
            <a:r>
              <a:rPr lang="de-DE" sz="2000" dirty="0"/>
              <a:t> </a:t>
            </a:r>
            <a:r>
              <a:rPr lang="de-DE" sz="2000" dirty="0" smtClean="0"/>
              <a:t>(</a:t>
            </a:r>
            <a:r>
              <a:rPr lang="de-DE" sz="2000" dirty="0" err="1" smtClean="0"/>
              <a:t>M.Liu</a:t>
            </a:r>
            <a:r>
              <a:rPr lang="de-DE" sz="2000" dirty="0" smtClean="0"/>
              <a:t> 2007-2010;  </a:t>
            </a:r>
            <a:r>
              <a:rPr lang="de-DE" sz="2000" dirty="0" err="1" smtClean="0"/>
              <a:t>D.Morgan</a:t>
            </a:r>
            <a:r>
              <a:rPr lang="de-DE" sz="2000" dirty="0" smtClean="0"/>
              <a:t> 2009, 2015</a:t>
            </a:r>
            <a:r>
              <a:rPr lang="de-DE" sz="2000" smtClean="0"/>
              <a:t>;  E.Wachsman</a:t>
            </a:r>
            <a:r>
              <a:rPr lang="de-DE" sz="2000" dirty="0" smtClean="0"/>
              <a:t>, Watson 2016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</a:rPr>
              <a:t>Kuklja</a:t>
            </a:r>
            <a:r>
              <a:rPr lang="de-DE" sz="2000" dirty="0" smtClean="0">
                <a:solidFill>
                  <a:srgbClr val="FF0000"/>
                </a:solidFill>
              </a:rPr>
              <a:t> et al PCCP 15, 5443 (2013)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en-US" sz="2000" dirty="0"/>
              <a:t> </a:t>
            </a:r>
            <a:r>
              <a:rPr lang="de-DE" altLang="en-US" sz="2000" dirty="0" smtClean="0"/>
              <a:t>      </a:t>
            </a:r>
            <a:r>
              <a:rPr lang="de-DE" altLang="en-US" sz="2000" dirty="0" err="1" smtClean="0">
                <a:solidFill>
                  <a:srgbClr val="FF0066"/>
                </a:solidFill>
                <a:cs typeface="Arial"/>
              </a:rPr>
              <a:t>Mastrikov</a:t>
            </a:r>
            <a:r>
              <a:rPr lang="de-DE" altLang="en-US" sz="2000" dirty="0" smtClean="0">
                <a:solidFill>
                  <a:srgbClr val="FF0066"/>
                </a:solidFill>
                <a:cs typeface="Arial"/>
              </a:rPr>
              <a:t> </a:t>
            </a:r>
            <a:r>
              <a:rPr lang="de-DE" altLang="en-US" sz="2000" dirty="0">
                <a:solidFill>
                  <a:srgbClr val="FF0066"/>
                </a:solidFill>
                <a:cs typeface="Arial"/>
              </a:rPr>
              <a:t>et al, J. Phys. Chem. C 114, 3017 (2010); </a:t>
            </a:r>
            <a:endParaRPr lang="de-DE" altLang="en-US" sz="2000" dirty="0" smtClean="0">
              <a:solidFill>
                <a:srgbClr val="FF0066"/>
              </a:solidFill>
              <a:cs typeface="Arial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de-DE" altLang="en-US" sz="2000" dirty="0">
                <a:solidFill>
                  <a:srgbClr val="FF0066"/>
                </a:solidFill>
                <a:cs typeface="Arial"/>
              </a:rPr>
              <a:t> </a:t>
            </a:r>
            <a:r>
              <a:rPr lang="de-DE" altLang="en-US" sz="2000" dirty="0" smtClean="0">
                <a:solidFill>
                  <a:srgbClr val="FF0066"/>
                </a:solidFill>
                <a:cs typeface="Arial"/>
              </a:rPr>
              <a:t>     Wang </a:t>
            </a:r>
            <a:r>
              <a:rPr lang="de-DE" altLang="en-US" sz="2000" dirty="0" err="1">
                <a:solidFill>
                  <a:srgbClr val="FF0066"/>
                </a:solidFill>
                <a:cs typeface="Arial"/>
              </a:rPr>
              <a:t>J.Mat</a:t>
            </a:r>
            <a:r>
              <a:rPr lang="de-DE" altLang="en-US" sz="2000" dirty="0">
                <a:solidFill>
                  <a:srgbClr val="FF0066"/>
                </a:solidFill>
                <a:cs typeface="Arial"/>
              </a:rPr>
              <a:t>. Res. 27, </a:t>
            </a:r>
            <a:r>
              <a:rPr lang="de-DE" altLang="en-US" sz="2000" dirty="0" smtClean="0">
                <a:solidFill>
                  <a:srgbClr val="FF0066"/>
                </a:solidFill>
                <a:cs typeface="Arial"/>
              </a:rPr>
              <a:t>(2012)</a:t>
            </a:r>
            <a:endParaRPr lang="de-DE" sz="2000" dirty="0" smtClean="0"/>
          </a:p>
          <a:p>
            <a:r>
              <a:rPr lang="de-DE" sz="2000" dirty="0"/>
              <a:t> </a:t>
            </a:r>
            <a:r>
              <a:rPr lang="de-DE" sz="2000" dirty="0" err="1" smtClean="0"/>
              <a:t>main</a:t>
            </a:r>
            <a:r>
              <a:rPr lang="de-DE" sz="2000" dirty="0" smtClean="0"/>
              <a:t> </a:t>
            </a:r>
            <a:r>
              <a:rPr lang="de-DE" sz="2000" dirty="0" err="1" smtClean="0"/>
              <a:t>focus</a:t>
            </a:r>
            <a:r>
              <a:rPr lang="de-DE" sz="2000" dirty="0" smtClean="0"/>
              <a:t>  was on MnO2 </a:t>
            </a:r>
            <a:r>
              <a:rPr lang="de-DE" sz="2000" dirty="0" err="1" smtClean="0"/>
              <a:t>terminated</a:t>
            </a:r>
            <a:r>
              <a:rPr lang="de-DE" sz="2000" dirty="0" smtClean="0"/>
              <a:t>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most</a:t>
            </a:r>
            <a:r>
              <a:rPr lang="de-DE" sz="2000" dirty="0" smtClean="0"/>
              <a:t> </a:t>
            </a:r>
            <a:r>
              <a:rPr lang="de-DE" sz="2000" dirty="0" err="1" smtClean="0"/>
              <a:t>stable</a:t>
            </a:r>
            <a:r>
              <a:rPr lang="de-DE" sz="2000" dirty="0" smtClean="0"/>
              <a:t>, a </a:t>
            </a:r>
            <a:r>
              <a:rPr lang="de-DE" sz="2000" dirty="0" err="1" smtClean="0"/>
              <a:t>few</a:t>
            </a:r>
            <a:r>
              <a:rPr lang="de-DE" sz="2000" dirty="0" smtClean="0"/>
              <a:t> </a:t>
            </a:r>
            <a:r>
              <a:rPr lang="de-DE" sz="2000" dirty="0" err="1" smtClean="0"/>
              <a:t>studies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Sr</a:t>
            </a:r>
            <a:r>
              <a:rPr lang="de-DE" sz="2000" dirty="0" smtClean="0"/>
              <a:t> </a:t>
            </a:r>
            <a:r>
              <a:rPr lang="de-DE" sz="2000" dirty="0" err="1" smtClean="0"/>
              <a:t>doping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 smtClean="0"/>
              <a:t> </a:t>
            </a:r>
            <a:r>
              <a:rPr lang="de-DE" sz="2000" dirty="0" err="1" smtClean="0"/>
              <a:t>However</a:t>
            </a:r>
            <a:r>
              <a:rPr lang="de-DE" sz="2000" dirty="0" smtClean="0"/>
              <a:t>, </a:t>
            </a:r>
            <a:r>
              <a:rPr lang="de-DE" sz="2000" dirty="0" err="1" smtClean="0"/>
              <a:t>it</a:t>
            </a:r>
            <a:r>
              <a:rPr lang="de-DE" sz="2000" dirty="0" smtClean="0"/>
              <a:t> was </a:t>
            </a:r>
            <a:r>
              <a:rPr lang="de-DE" sz="2000" dirty="0" err="1" smtClean="0"/>
              <a:t>shown</a:t>
            </a:r>
            <a:r>
              <a:rPr lang="de-DE" sz="2000" dirty="0" smtClean="0"/>
              <a:t> </a:t>
            </a:r>
            <a:r>
              <a:rPr lang="de-DE" sz="2000" dirty="0" err="1" smtClean="0"/>
              <a:t>that</a:t>
            </a:r>
            <a:r>
              <a:rPr lang="de-DE" sz="2000" dirty="0" smtClean="0"/>
              <a:t> </a:t>
            </a:r>
            <a:r>
              <a:rPr lang="de-DE" sz="2000" dirty="0" err="1" smtClean="0"/>
              <a:t>Sr</a:t>
            </a:r>
            <a:r>
              <a:rPr lang="de-DE" sz="2000" dirty="0" smtClean="0"/>
              <a:t> </a:t>
            </a:r>
            <a:r>
              <a:rPr lang="de-DE" sz="2000" dirty="0" err="1" smtClean="0"/>
              <a:t>doping</a:t>
            </a:r>
            <a:r>
              <a:rPr lang="de-DE" sz="2000" dirty="0" smtClean="0"/>
              <a:t> </a:t>
            </a:r>
            <a:r>
              <a:rPr lang="de-DE" sz="2000" dirty="0" err="1" smtClean="0"/>
              <a:t>makes</a:t>
            </a:r>
            <a:r>
              <a:rPr lang="de-DE" sz="2000" dirty="0" smtClean="0"/>
              <a:t> (</a:t>
            </a:r>
            <a:r>
              <a:rPr lang="de-DE" sz="2000" dirty="0" err="1" smtClean="0"/>
              <a:t>La,Sr</a:t>
            </a:r>
            <a:r>
              <a:rPr lang="de-DE" sz="2000" dirty="0" smtClean="0"/>
              <a:t>)O </a:t>
            </a:r>
            <a:r>
              <a:rPr lang="de-DE" sz="2000" dirty="0" err="1" smtClean="0"/>
              <a:t>termination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favourable</a:t>
            </a:r>
            <a:r>
              <a:rPr lang="de-DE" sz="2000" dirty="0" smtClean="0"/>
              <a:t> </a:t>
            </a:r>
          </a:p>
          <a:p>
            <a:pPr marL="0" indent="0">
              <a:buNone/>
            </a:pPr>
            <a:r>
              <a:rPr lang="de-DE" sz="2000" dirty="0"/>
              <a:t>  </a:t>
            </a:r>
            <a:r>
              <a:rPr lang="de-DE" sz="2000" dirty="0" smtClean="0"/>
              <a:t>       </a:t>
            </a:r>
            <a:r>
              <a:rPr lang="de-DE" sz="2000" dirty="0" err="1" smtClean="0">
                <a:solidFill>
                  <a:srgbClr val="FF0000"/>
                </a:solidFill>
              </a:rPr>
              <a:t>Piskunov</a:t>
            </a:r>
            <a:r>
              <a:rPr lang="de-DE" sz="2000" dirty="0" smtClean="0">
                <a:solidFill>
                  <a:srgbClr val="FF0000"/>
                </a:solidFill>
              </a:rPr>
              <a:t> et al PRB 78, 121406 (2008)</a:t>
            </a:r>
          </a:p>
          <a:p>
            <a:r>
              <a:rPr lang="de-DE" sz="2000" dirty="0"/>
              <a:t> </a:t>
            </a:r>
            <a:r>
              <a:rPr lang="de-DE" sz="2000" dirty="0" err="1" smtClean="0"/>
              <a:t>Orthorhombic</a:t>
            </a:r>
            <a:r>
              <a:rPr lang="de-DE" sz="2000" dirty="0" smtClean="0"/>
              <a:t> </a:t>
            </a:r>
            <a:r>
              <a:rPr lang="de-DE" sz="2000" dirty="0" err="1" smtClean="0"/>
              <a:t>phase</a:t>
            </a:r>
            <a:r>
              <a:rPr lang="de-DE" sz="2000" dirty="0" smtClean="0"/>
              <a:t> </a:t>
            </a:r>
            <a:r>
              <a:rPr lang="de-DE" sz="2000" dirty="0" err="1" smtClean="0"/>
              <a:t>stable</a:t>
            </a:r>
            <a:r>
              <a:rPr lang="de-DE" sz="2000" dirty="0" smtClean="0"/>
              <a:t> </a:t>
            </a:r>
            <a:r>
              <a:rPr lang="de-DE" sz="2000" dirty="0" err="1" smtClean="0"/>
              <a:t>below</a:t>
            </a:r>
            <a:r>
              <a:rPr lang="de-DE" sz="2000" dirty="0" smtClean="0"/>
              <a:t> 750 K (</a:t>
            </a:r>
            <a:r>
              <a:rPr lang="de-DE" sz="2000" dirty="0" err="1" smtClean="0"/>
              <a:t>modeling</a:t>
            </a:r>
            <a:r>
              <a:rPr lang="de-DE" sz="2000" dirty="0" smtClean="0"/>
              <a:t> </a:t>
            </a:r>
            <a:r>
              <a:rPr lang="de-DE" sz="2000" dirty="0" err="1" smtClean="0"/>
              <a:t>defects</a:t>
            </a:r>
            <a:r>
              <a:rPr lang="de-DE" sz="2000" dirty="0" smtClean="0"/>
              <a:t> in a </a:t>
            </a:r>
            <a:r>
              <a:rPr lang="de-DE" sz="2000" dirty="0" err="1" smtClean="0"/>
              <a:t>cubic</a:t>
            </a:r>
            <a:r>
              <a:rPr lang="de-DE" sz="2000" dirty="0" smtClean="0"/>
              <a:t> </a:t>
            </a:r>
            <a:r>
              <a:rPr lang="de-DE" sz="2000" dirty="0" err="1" smtClean="0"/>
              <a:t>phase</a:t>
            </a:r>
            <a:r>
              <a:rPr lang="de-DE" sz="2000" dirty="0" smtClean="0"/>
              <a:t> </a:t>
            </a:r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make</a:t>
            </a:r>
            <a:r>
              <a:rPr lang="de-DE" sz="2000" dirty="0" smtClean="0"/>
              <a:t> </a:t>
            </a:r>
            <a:r>
              <a:rPr lang="de-DE" sz="2000" dirty="0" err="1" smtClean="0"/>
              <a:t>problems</a:t>
            </a:r>
            <a:r>
              <a:rPr lang="de-DE" sz="2000" dirty="0" smtClean="0"/>
              <a:t>) </a:t>
            </a:r>
          </a:p>
          <a:p>
            <a:pPr marL="0" indent="0">
              <a:buNone/>
            </a:pPr>
            <a:r>
              <a:rPr lang="de-DE" sz="2000" dirty="0"/>
              <a:t> </a:t>
            </a:r>
            <a:r>
              <a:rPr lang="de-DE" sz="2000" dirty="0" smtClean="0"/>
              <a:t> 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1C4B-0B38-4B2B-84A4-82AEC6DECE69}" type="datetime1">
              <a:rPr lang="en-US" smtClean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9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de-DE" sz="3600" dirty="0" err="1" smtClean="0"/>
              <a:t>Density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</a:t>
            </a:r>
            <a:r>
              <a:rPr lang="de-DE" sz="3600" dirty="0" err="1" smtClean="0"/>
              <a:t>states</a:t>
            </a:r>
            <a:r>
              <a:rPr lang="de-DE" sz="3600" dirty="0" smtClean="0"/>
              <a:t> </a:t>
            </a:r>
            <a:r>
              <a:rPr lang="de-DE" sz="3600" dirty="0" err="1" smtClean="0"/>
              <a:t>for</a:t>
            </a:r>
            <a:r>
              <a:rPr lang="de-DE" sz="3600" dirty="0" smtClean="0"/>
              <a:t> different </a:t>
            </a:r>
            <a:r>
              <a:rPr lang="de-DE" sz="3600" dirty="0" err="1" smtClean="0"/>
              <a:t>Sr</a:t>
            </a:r>
            <a:r>
              <a:rPr lang="de-DE" sz="3600" dirty="0" smtClean="0"/>
              <a:t> </a:t>
            </a:r>
            <a:r>
              <a:rPr lang="de-DE" sz="3600" dirty="0" err="1" smtClean="0"/>
              <a:t>doping</a:t>
            </a:r>
            <a:r>
              <a:rPr lang="de-DE" sz="3600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La,Sr</a:t>
            </a:r>
            <a:r>
              <a:rPr lang="de-DE" dirty="0" smtClean="0"/>
              <a:t>)O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FB9B-1B49-4B6F-AE4B-01C5B315375E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25" y="1447800"/>
            <a:ext cx="3743976" cy="460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1905000"/>
            <a:ext cx="456811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       (</a:t>
            </a:r>
            <a:r>
              <a:rPr lang="de-DE" sz="2000" dirty="0" err="1" smtClean="0"/>
              <a:t>La,Sr</a:t>
            </a:r>
            <a:r>
              <a:rPr lang="de-DE" sz="2000" dirty="0" smtClean="0"/>
              <a:t>)O </a:t>
            </a:r>
            <a:r>
              <a:rPr lang="de-DE" sz="2000" dirty="0" err="1" smtClean="0"/>
              <a:t>termination</a:t>
            </a:r>
            <a:r>
              <a:rPr lang="de-DE" sz="20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smtClean="0"/>
              <a:t> Reference: </a:t>
            </a:r>
            <a:r>
              <a:rPr lang="de-DE" sz="2000" err="1" smtClean="0"/>
              <a:t>deep</a:t>
            </a:r>
            <a:r>
              <a:rPr lang="de-DE" sz="2000" smtClean="0"/>
              <a:t> O </a:t>
            </a:r>
            <a:r>
              <a:rPr lang="de-DE" sz="2000" dirty="0" smtClean="0"/>
              <a:t>2s </a:t>
            </a:r>
            <a:r>
              <a:rPr lang="de-DE" sz="2000" dirty="0" err="1" smtClean="0"/>
              <a:t>level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smtClean="0"/>
              <a:t>E Fermi </a:t>
            </a:r>
            <a:r>
              <a:rPr lang="de-DE" sz="2000" dirty="0" err="1" smtClean="0"/>
              <a:t>decreases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OX (</a:t>
            </a:r>
            <a:r>
              <a:rPr lang="de-DE" sz="2000" dirty="0" err="1" smtClean="0"/>
              <a:t>Sr</a:t>
            </a:r>
            <a:r>
              <a:rPr lang="de-DE" sz="2000" dirty="0" smtClean="0"/>
              <a:t> </a:t>
            </a:r>
            <a:r>
              <a:rPr lang="de-DE" sz="2000" dirty="0" err="1" smtClean="0"/>
              <a:t>content</a:t>
            </a:r>
            <a:r>
              <a:rPr lang="de-DE" sz="20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smtClean="0"/>
              <a:t>VB top </a:t>
            </a:r>
            <a:r>
              <a:rPr lang="de-DE" sz="2000" dirty="0" err="1" smtClean="0"/>
              <a:t>consists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Mn</a:t>
            </a:r>
            <a:r>
              <a:rPr lang="de-DE" sz="2000" dirty="0" smtClean="0"/>
              <a:t> t</a:t>
            </a:r>
            <a:r>
              <a:rPr lang="de-DE" sz="2000" baseline="-25000" dirty="0" smtClean="0"/>
              <a:t>2g</a:t>
            </a:r>
            <a:r>
              <a:rPr lang="de-DE" sz="2000" dirty="0" smtClean="0"/>
              <a:t>, </a:t>
            </a:r>
            <a:r>
              <a:rPr lang="de-DE" sz="2000" dirty="0" err="1" smtClean="0"/>
              <a:t>e</a:t>
            </a:r>
            <a:r>
              <a:rPr lang="de-DE" sz="2000" baseline="-25000" dirty="0" err="1" smtClean="0"/>
              <a:t>g</a:t>
            </a:r>
            <a:r>
              <a:rPr lang="de-DE" sz="2000" dirty="0" smtClean="0"/>
              <a:t> </a:t>
            </a:r>
            <a:r>
              <a:rPr lang="de-DE" sz="2000" dirty="0" err="1" smtClean="0"/>
              <a:t>states</a:t>
            </a:r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err="1" smtClean="0"/>
              <a:t>overlap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O 2p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err="1" smtClean="0"/>
              <a:t>Mn</a:t>
            </a:r>
            <a:r>
              <a:rPr lang="de-DE" sz="2000" dirty="0" smtClean="0"/>
              <a:t> </a:t>
            </a:r>
            <a:r>
              <a:rPr lang="de-DE" sz="2000" dirty="0" err="1" smtClean="0"/>
              <a:t>ions</a:t>
            </a:r>
            <a:r>
              <a:rPr lang="de-DE" sz="2000" dirty="0" smtClean="0"/>
              <a:t> in 2-, 4-planes </a:t>
            </a:r>
            <a:r>
              <a:rPr lang="de-DE" sz="2000" dirty="0" err="1" smtClean="0"/>
              <a:t>close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bulk</a:t>
            </a:r>
            <a:r>
              <a:rPr lang="de-DE" sz="2000" dirty="0" smtClean="0"/>
              <a:t> </a:t>
            </a:r>
          </a:p>
          <a:p>
            <a:endParaRPr lang="de-DE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0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DOS </a:t>
            </a:r>
            <a:r>
              <a:rPr lang="de-DE" dirty="0" err="1" smtClean="0"/>
              <a:t>vs</a:t>
            </a:r>
            <a:r>
              <a:rPr lang="de-DE" dirty="0" smtClean="0"/>
              <a:t> </a:t>
            </a:r>
            <a:r>
              <a:rPr lang="de-DE" dirty="0" err="1" smtClean="0"/>
              <a:t>Sr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1E72-A894-47FC-B692-33F82DDD3D5D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31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981200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MnO2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3" y="1524000"/>
            <a:ext cx="3757689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77772" y="1904999"/>
            <a:ext cx="419749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       MnO2 </a:t>
            </a:r>
            <a:r>
              <a:rPr lang="de-DE" sz="2000" dirty="0" err="1" smtClean="0"/>
              <a:t>termination</a:t>
            </a:r>
            <a:r>
              <a:rPr lang="de-DE" sz="2000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Surface </a:t>
            </a:r>
            <a:r>
              <a:rPr lang="de-DE" sz="2000" err="1" smtClean="0"/>
              <a:t>Mn</a:t>
            </a:r>
            <a:r>
              <a:rPr lang="de-DE" sz="2000" smtClean="0"/>
              <a:t> t</a:t>
            </a:r>
            <a:r>
              <a:rPr lang="de-DE" sz="2000" baseline="-25000" smtClean="0"/>
              <a:t>2g</a:t>
            </a:r>
            <a:r>
              <a:rPr lang="de-DE" sz="200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wider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split</a:t>
            </a:r>
            <a:r>
              <a:rPr lang="de-DE" sz="2000" dirty="0" smtClean="0"/>
              <a:t> off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err="1" smtClean="0"/>
              <a:t>Mn</a:t>
            </a:r>
            <a:r>
              <a:rPr lang="de-DE" sz="2000" dirty="0" smtClean="0"/>
              <a:t> </a:t>
            </a:r>
            <a:r>
              <a:rPr lang="de-DE" sz="2000" dirty="0" err="1" smtClean="0"/>
              <a:t>ions</a:t>
            </a:r>
            <a:r>
              <a:rPr lang="de-DE" sz="2000" dirty="0" smtClean="0"/>
              <a:t> in 3 plane </a:t>
            </a:r>
            <a:r>
              <a:rPr lang="de-DE" sz="2000" dirty="0" err="1" smtClean="0"/>
              <a:t>close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bulk</a:t>
            </a:r>
            <a:r>
              <a:rPr lang="de-DE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err="1" smtClean="0"/>
              <a:t>Sr</a:t>
            </a:r>
            <a:r>
              <a:rPr lang="de-DE" sz="2000" dirty="0" smtClean="0"/>
              <a:t> </a:t>
            </a:r>
            <a:r>
              <a:rPr lang="de-DE" sz="2000" dirty="0" err="1" smtClean="0"/>
              <a:t>doping</a:t>
            </a:r>
            <a:r>
              <a:rPr lang="de-DE" sz="2000" dirty="0" smtClean="0"/>
              <a:t> </a:t>
            </a:r>
            <a:r>
              <a:rPr lang="de-DE" sz="2000" dirty="0" err="1" smtClean="0"/>
              <a:t>does</a:t>
            </a:r>
            <a:r>
              <a:rPr lang="de-DE" sz="2000" dirty="0" smtClean="0"/>
              <a:t> not </a:t>
            </a:r>
            <a:r>
              <a:rPr lang="de-DE" sz="2000" dirty="0" err="1" smtClean="0"/>
              <a:t>affect</a:t>
            </a:r>
            <a:r>
              <a:rPr lang="de-DE" sz="2000" dirty="0" smtClean="0"/>
              <a:t> </a:t>
            </a:r>
            <a:r>
              <a:rPr lang="de-DE" sz="2000" dirty="0" err="1" smtClean="0"/>
              <a:t>splitting</a:t>
            </a:r>
            <a:r>
              <a:rPr lang="de-DE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623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8588"/>
            <a:ext cx="8229600" cy="633412"/>
          </a:xfrm>
          <a:solidFill>
            <a:srgbClr val="FFFF00"/>
          </a:solidFill>
        </p:spPr>
        <p:txBody>
          <a:bodyPr/>
          <a:lstStyle/>
          <a:p>
            <a:r>
              <a:rPr lang="en-US" altLang="en-US" sz="2400" smtClean="0"/>
              <a:t>Variation of oxygen exchange rates for MnO</a:t>
            </a:r>
            <a:r>
              <a:rPr lang="en-US" altLang="en-US" sz="1800" smtClean="0"/>
              <a:t>2 </a:t>
            </a:r>
            <a:r>
              <a:rPr lang="en-US" altLang="en-US" sz="2400" smtClean="0"/>
              <a:t> termination </a:t>
            </a:r>
          </a:p>
        </p:txBody>
      </p:sp>
      <p:sp>
        <p:nvSpPr>
          <p:cNvPr id="3072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268413"/>
            <a:ext cx="7726362" cy="4681537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smtClean="0"/>
              <a:t>.</a:t>
            </a:r>
            <a:r>
              <a:rPr lang="en-US" altLang="en-US" smtClean="0"/>
              <a:t> </a:t>
            </a:r>
          </a:p>
        </p:txBody>
      </p:sp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836613"/>
            <a:ext cx="7058025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10"/>
          <p:cNvSpPr>
            <a:spLocks noChangeArrowheads="1"/>
          </p:cNvSpPr>
          <p:nvPr/>
        </p:nvSpPr>
        <p:spPr bwMode="auto">
          <a:xfrm>
            <a:off x="0" y="43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4378325" y="5624513"/>
            <a:ext cx="3873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endParaRPr lang="en-US" altLang="en-US" sz="19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Computer modelling school-Moscow-2018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880AD4-216C-429F-90CA-3FBEEE5C0961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EE2FC-C1E2-456A-A9C3-5382EE4B448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172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6D31E-0FF1-47B1-8714-BADDBE74683F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343775" cy="5616575"/>
          </a:xfrm>
          <a:solidFill>
            <a:srgbClr val="E2ECB2"/>
          </a:solidFill>
        </p:spPr>
        <p:txBody>
          <a:bodyPr/>
          <a:lstStyle/>
          <a:p>
            <a:pPr algn="l" eaLnBrk="1" hangingPunct="1"/>
            <a:r>
              <a:rPr lang="de-DE" altLang="en-US" sz="3200" b="1" dirty="0" smtClean="0"/>
              <a:t>		Ultimate </a:t>
            </a:r>
            <a:r>
              <a:rPr lang="de-DE" altLang="en-US" sz="3200" b="1" dirty="0" err="1" smtClean="0"/>
              <a:t>goals</a:t>
            </a:r>
            <a:r>
              <a:rPr lang="de-DE" altLang="en-US" sz="3200" b="1" dirty="0" smtClean="0"/>
              <a:t> </a:t>
            </a:r>
            <a:r>
              <a:rPr lang="de-DE" altLang="en-US" sz="3200" b="1" dirty="0" err="1" smtClean="0"/>
              <a:t>of</a:t>
            </a:r>
            <a:r>
              <a:rPr lang="de-DE" altLang="en-US" sz="3200" b="1" dirty="0" smtClean="0"/>
              <a:t> </a:t>
            </a:r>
            <a:r>
              <a:rPr lang="de-DE" altLang="en-US" sz="3200" b="1" dirty="0" err="1" smtClean="0"/>
              <a:t>theory</a:t>
            </a:r>
            <a:r>
              <a:rPr lang="de-DE" altLang="en-US" sz="3200" b="1" dirty="0" smtClean="0"/>
              <a:t>:</a:t>
            </a:r>
            <a:r>
              <a:rPr lang="de-DE" altLang="en-US" sz="3200" dirty="0" smtClean="0"/>
              <a:t/>
            </a:r>
            <a:br>
              <a:rPr lang="de-DE" altLang="en-US" sz="3200" dirty="0" smtClean="0"/>
            </a:br>
            <a:r>
              <a:rPr lang="de-DE" altLang="en-US" sz="2800" dirty="0" err="1" smtClean="0"/>
              <a:t>Atomistic</a:t>
            </a:r>
            <a:r>
              <a:rPr lang="de-DE" altLang="en-US" sz="2800" dirty="0" smtClean="0"/>
              <a:t>/</a:t>
            </a:r>
            <a:r>
              <a:rPr lang="de-DE" altLang="en-US" sz="2800" dirty="0" err="1" smtClean="0"/>
              <a:t>mechanistic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details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of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oxygen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reduction</a:t>
            </a:r>
            <a:r>
              <a:rPr lang="de-DE" altLang="en-US" sz="2800" dirty="0" smtClean="0"/>
              <a:t> (ORR) at SOFC </a:t>
            </a:r>
            <a:r>
              <a:rPr lang="de-DE" altLang="en-US" sz="2800" dirty="0" err="1" smtClean="0"/>
              <a:t>cathode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surface</a:t>
            </a:r>
            <a:r>
              <a:rPr lang="de-DE" altLang="en-US" sz="2800" dirty="0" smtClean="0"/>
              <a:t>, </a:t>
            </a:r>
            <a:r>
              <a:rPr lang="de-DE" altLang="en-US" sz="2800" dirty="0" err="1" smtClean="0"/>
              <a:t>including</a:t>
            </a:r>
            <a:r>
              <a:rPr lang="de-DE" altLang="en-US" sz="2800" dirty="0" smtClean="0"/>
              <a:t> O2 </a:t>
            </a:r>
            <a:r>
              <a:rPr lang="de-DE" altLang="en-US" sz="2800" dirty="0" err="1" smtClean="0"/>
              <a:t>adsorption</a:t>
            </a:r>
            <a:r>
              <a:rPr lang="de-DE" altLang="en-US" sz="2800" dirty="0" smtClean="0"/>
              <a:t>, </a:t>
            </a:r>
            <a:r>
              <a:rPr lang="de-DE" altLang="en-US" sz="2800" dirty="0" err="1" smtClean="0"/>
              <a:t>disociation</a:t>
            </a:r>
            <a:r>
              <a:rPr lang="de-DE" altLang="en-US" sz="2800" dirty="0" smtClean="0"/>
              <a:t>,  </a:t>
            </a:r>
            <a:r>
              <a:rPr lang="de-DE" altLang="en-US" sz="2800" b="1" dirty="0" smtClean="0"/>
              <a:t>O </a:t>
            </a:r>
            <a:r>
              <a:rPr lang="de-DE" altLang="en-US" sz="2800" b="1" dirty="0" err="1" smtClean="0"/>
              <a:t>vacancy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formation</a:t>
            </a:r>
            <a:r>
              <a:rPr lang="de-DE" altLang="en-US" sz="2800" b="1" dirty="0" smtClean="0"/>
              <a:t>/</a:t>
            </a:r>
            <a:r>
              <a:rPr lang="de-DE" altLang="en-US" sz="2800" b="1" dirty="0" err="1" smtClean="0"/>
              <a:t>migration</a:t>
            </a:r>
            <a:r>
              <a:rPr lang="de-DE" altLang="en-US" sz="2800" b="1" dirty="0" smtClean="0"/>
              <a:t> on </a:t>
            </a:r>
            <a:r>
              <a:rPr lang="de-DE" altLang="en-US" sz="2800" b="1" dirty="0" err="1" smtClean="0"/>
              <a:t>the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surface</a:t>
            </a:r>
            <a:r>
              <a:rPr lang="de-DE" altLang="en-US" sz="2800" b="1" dirty="0" smtClean="0"/>
              <a:t>/</a:t>
            </a:r>
            <a:r>
              <a:rPr lang="de-DE" altLang="en-US" sz="2800" b="1" dirty="0" err="1" smtClean="0"/>
              <a:t>bulk</a:t>
            </a:r>
            <a:r>
              <a:rPr lang="de-DE" altLang="en-US" sz="2800" b="1" dirty="0" smtClean="0"/>
              <a:t>; </a:t>
            </a:r>
            <a:r>
              <a:rPr lang="de-DE" altLang="en-US" sz="2800" b="1" dirty="0" err="1" smtClean="0"/>
              <a:t>with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aim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to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optimize</a:t>
            </a:r>
            <a:r>
              <a:rPr lang="de-DE" altLang="en-US" sz="2800" b="1" dirty="0" smtClean="0"/>
              <a:t>  </a:t>
            </a:r>
            <a:r>
              <a:rPr lang="de-DE" altLang="en-US" sz="2800" b="1" dirty="0" err="1" smtClean="0"/>
              <a:t>cathode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chemical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composition</a:t>
            </a:r>
            <a:r>
              <a:rPr lang="de-DE" altLang="en-US" sz="2800" dirty="0" smtClean="0"/>
              <a:t> </a:t>
            </a:r>
            <a:br>
              <a:rPr lang="de-DE" altLang="en-US" sz="2800" dirty="0" smtClean="0"/>
            </a:br>
            <a:r>
              <a:rPr lang="de-DE" altLang="en-US" sz="2800" dirty="0" smtClean="0"/>
              <a:t>    </a:t>
            </a:r>
            <a:r>
              <a:rPr lang="de-DE" altLang="en-US" sz="2800" dirty="0" smtClean="0">
                <a:solidFill>
                  <a:schemeClr val="accent2"/>
                </a:solidFill>
              </a:rPr>
              <a:t>Challenge</a:t>
            </a:r>
            <a:r>
              <a:rPr lang="de-DE" altLang="en-US" sz="2800" dirty="0" smtClean="0"/>
              <a:t>: 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what</a:t>
            </a:r>
            <a:r>
              <a:rPr lang="de-DE" altLang="en-US" sz="2800" dirty="0" smtClean="0">
                <a:solidFill>
                  <a:srgbClr val="FF0066"/>
                </a:solidFill>
              </a:rPr>
              <a:t> 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are</a:t>
            </a:r>
            <a:r>
              <a:rPr lang="de-DE" altLang="en-US" sz="2800" dirty="0" smtClean="0">
                <a:solidFill>
                  <a:srgbClr val="FF0066"/>
                </a:solidFill>
              </a:rPr>
              <a:t> 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the</a:t>
            </a:r>
            <a:r>
              <a:rPr lang="de-DE" altLang="en-US" sz="2800" dirty="0" smtClean="0">
                <a:solidFill>
                  <a:srgbClr val="FF0066"/>
                </a:solidFill>
              </a:rPr>
              <a:t> rate-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determining</a:t>
            </a:r>
            <a:r>
              <a:rPr lang="de-DE" altLang="en-US" sz="2800" dirty="0" smtClean="0">
                <a:solidFill>
                  <a:srgbClr val="FF0066"/>
                </a:solidFill>
              </a:rPr>
              <a:t> 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reaction</a:t>
            </a:r>
            <a:r>
              <a:rPr lang="de-DE" altLang="en-US" sz="2800" dirty="0" smtClean="0">
                <a:solidFill>
                  <a:srgbClr val="FF0066"/>
                </a:solidFill>
              </a:rPr>
              <a:t> 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stages</a:t>
            </a:r>
            <a:r>
              <a:rPr lang="de-DE" altLang="en-US" sz="2800" dirty="0" smtClean="0">
                <a:solidFill>
                  <a:srgbClr val="FF0066"/>
                </a:solidFill>
              </a:rPr>
              <a:t> in 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oxygen</a:t>
            </a:r>
            <a:r>
              <a:rPr lang="de-DE" altLang="en-US" sz="2800" dirty="0" smtClean="0">
                <a:solidFill>
                  <a:srgbClr val="FF0066"/>
                </a:solidFill>
              </a:rPr>
              <a:t> 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reduction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>
                <a:solidFill>
                  <a:srgbClr val="FF0066"/>
                </a:solidFill>
              </a:rPr>
              <a:t>reaction</a:t>
            </a:r>
            <a:r>
              <a:rPr lang="de-DE" altLang="en-US" sz="2800" dirty="0" smtClean="0">
                <a:solidFill>
                  <a:srgbClr val="FF0066"/>
                </a:solidFill>
              </a:rPr>
              <a:t/>
            </a:r>
            <a:br>
              <a:rPr lang="de-DE" altLang="en-US" sz="2800" dirty="0" smtClean="0">
                <a:solidFill>
                  <a:srgbClr val="FF0066"/>
                </a:solidFill>
              </a:rPr>
            </a:br>
            <a:r>
              <a:rPr lang="de-DE" altLang="en-US" sz="2800" dirty="0">
                <a:solidFill>
                  <a:srgbClr val="FF0066"/>
                </a:solidFill>
              </a:rPr>
              <a:t> </a:t>
            </a:r>
            <a:r>
              <a:rPr lang="de-DE" altLang="en-US" sz="2800" dirty="0" smtClean="0">
                <a:solidFill>
                  <a:srgbClr val="FF0066"/>
                </a:solidFill>
              </a:rPr>
              <a:t/>
            </a:r>
            <a:br>
              <a:rPr lang="de-DE" altLang="en-US" sz="2800" dirty="0" smtClean="0">
                <a:solidFill>
                  <a:srgbClr val="FF0066"/>
                </a:solidFill>
              </a:rPr>
            </a:br>
            <a:r>
              <a:rPr lang="de-DE" altLang="en-US" sz="2800" dirty="0">
                <a:solidFill>
                  <a:srgbClr val="FF0066"/>
                </a:solidFill>
              </a:rPr>
              <a:t> </a:t>
            </a:r>
            <a:r>
              <a:rPr lang="de-DE" altLang="en-US" sz="2800" dirty="0" smtClean="0">
                <a:solidFill>
                  <a:srgbClr val="C00000"/>
                </a:solidFill>
              </a:rPr>
              <a:t>Advantage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of</a:t>
            </a:r>
            <a:r>
              <a:rPr lang="de-DE" altLang="en-US" sz="2800" dirty="0" smtClean="0">
                <a:solidFill>
                  <a:srgbClr val="C00000"/>
                </a:solidFill>
              </a:rPr>
              <a:t>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atomistic</a:t>
            </a:r>
            <a:r>
              <a:rPr lang="de-DE" altLang="en-US" sz="2800" dirty="0" smtClean="0">
                <a:solidFill>
                  <a:srgbClr val="C00000"/>
                </a:solidFill>
              </a:rPr>
              <a:t>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modeling</a:t>
            </a:r>
            <a:r>
              <a:rPr lang="de-DE" altLang="en-US" sz="2800" dirty="0" smtClean="0">
                <a:solidFill>
                  <a:srgbClr val="C00000"/>
                </a:solidFill>
              </a:rPr>
              <a:t>: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effects</a:t>
            </a:r>
            <a:r>
              <a:rPr lang="de-DE" altLang="en-US" sz="2800" dirty="0" smtClean="0">
                <a:solidFill>
                  <a:srgbClr val="C00000"/>
                </a:solidFill>
              </a:rPr>
              <a:t> on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terminating</a:t>
            </a:r>
            <a:r>
              <a:rPr lang="de-DE" altLang="en-US" sz="2800" dirty="0" smtClean="0">
                <a:solidFill>
                  <a:srgbClr val="C00000"/>
                </a:solidFill>
              </a:rPr>
              <a:t> plane;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charge</a:t>
            </a:r>
            <a:r>
              <a:rPr lang="de-DE" altLang="en-US" sz="2800" dirty="0" smtClean="0">
                <a:solidFill>
                  <a:srgbClr val="C00000"/>
                </a:solidFill>
              </a:rPr>
              <a:t>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redistribution</a:t>
            </a:r>
            <a:r>
              <a:rPr lang="de-DE" altLang="en-US" sz="2800" dirty="0" smtClean="0">
                <a:solidFill>
                  <a:srgbClr val="C00000"/>
                </a:solidFill>
              </a:rPr>
              <a:t>.   </a:t>
            </a:r>
            <a:endParaRPr lang="en-US" alt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FE2E33-41AB-403D-9645-3A9786E66E0A}" type="datetime1">
              <a:rPr lang="en-US" smtClean="0">
                <a:solidFill>
                  <a:srgbClr val="000000"/>
                </a:solidFill>
              </a:rPr>
              <a:t>9/11/2018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Computer modelling school-Moscow-2018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15142-BD17-4DD1-8EBF-A546EA0B516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D39EA3-A92E-42DD-A543-A246FCF2BD1C}" type="datetime1">
              <a:rPr lang="en-US" altLang="en-US" sz="1400" smtClean="0">
                <a:solidFill>
                  <a:srgbClr val="000000"/>
                </a:solidFill>
              </a:rPr>
              <a:t>9/11/2018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614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Computer modelling school-Moscow-2018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14C6883-A73B-4360-BC28-BCAE8196289C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274638"/>
            <a:ext cx="5915025" cy="1143000"/>
          </a:xfrm>
          <a:solidFill>
            <a:srgbClr val="E2ECB2"/>
          </a:solidFill>
        </p:spPr>
        <p:txBody>
          <a:bodyPr/>
          <a:lstStyle/>
          <a:p>
            <a:pPr eaLnBrk="1" hangingPunct="1"/>
            <a:r>
              <a:rPr lang="en-GB" altLang="en-US" smtClean="0"/>
              <a:t>Methods: 1. Solid </a:t>
            </a:r>
            <a:br>
              <a:rPr lang="en-GB" altLang="en-US" smtClean="0"/>
            </a:br>
            <a:r>
              <a:rPr lang="en-GB" altLang="en-US" smtClean="0"/>
              <a:t>state physics</a:t>
            </a:r>
            <a:endParaRPr lang="en-US" altLang="en-US" smtClean="0"/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3492500" y="1484313"/>
            <a:ext cx="5256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Times New Roman" pitchFamily="18" charset="0"/>
              </a:rPr>
              <a:t>Density Functional Theory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2800" b="1">
                <a:solidFill>
                  <a:srgbClr val="000000"/>
                </a:solidFill>
                <a:latin typeface="Times New Roman" pitchFamily="18" charset="0"/>
              </a:rPr>
              <a:t>Plane Wave basis set</a:t>
            </a:r>
            <a:endParaRPr lang="en-US" altLang="en-US" sz="2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250825" y="2420938"/>
            <a:ext cx="8281988" cy="36317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</a:rPr>
              <a:t>Generalised Gradient Approximation (Hubbard U)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err="1">
                <a:solidFill>
                  <a:srgbClr val="000000"/>
                </a:solidFill>
                <a:latin typeface="Times New Roman" pitchFamily="18" charset="0"/>
              </a:rPr>
              <a:t>Perdew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</a:rPr>
              <a:t> Wang 91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</a:rPr>
              <a:t> exchange-correlation functional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</a:rPr>
              <a:t>Projector Augmented Wave 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</a:rPr>
              <a:t>method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Conjugate 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</a:rPr>
              <a:t>Gradient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</a:rPr>
              <a:t> method for structure relaxation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</a:rPr>
              <a:t>Nudged Elastic Bands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</a:rPr>
              <a:t> for energy barriers estimation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</a:rPr>
              <a:t>Bader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en-US" sz="2000" b="1" dirty="0">
                <a:solidFill>
                  <a:srgbClr val="000000"/>
                </a:solidFill>
                <a:latin typeface="Times New Roman" pitchFamily="18" charset="0"/>
              </a:rPr>
              <a:t>charge</a:t>
            </a:r>
            <a:r>
              <a:rPr lang="en-GB" altLang="en-US" sz="2000" dirty="0">
                <a:solidFill>
                  <a:srgbClr val="000000"/>
                </a:solidFill>
                <a:latin typeface="Times New Roman" pitchFamily="18" charset="0"/>
              </a:rPr>
              <a:t> analysis </a:t>
            </a:r>
            <a:endParaRPr lang="en-GB" altLang="en-US" sz="2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smtClean="0">
                <a:solidFill>
                  <a:srgbClr val="000000"/>
                </a:solidFill>
                <a:latin typeface="Times New Roman" pitchFamily="18" charset="0"/>
              </a:rPr>
              <a:t>Spin-polarized calculations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2000" b="1" dirty="0" smtClean="0">
                <a:solidFill>
                  <a:srgbClr val="C00000"/>
                </a:solidFill>
                <a:latin typeface="Times New Roman" pitchFamily="18" charset="0"/>
              </a:rPr>
              <a:t>Slabs 7 – 15 planes with 8x surface unit cell  (critically important) </a:t>
            </a:r>
            <a:endParaRPr lang="en-US" altLang="en-US" sz="1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152" name="Picture 5" descr="vasp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7368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4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22AF2-7383-43AC-95F0-3C771E11688E}" type="datetime1">
              <a:rPr lang="en-US" altLang="en-US" sz="1400" smtClean="0">
                <a:solidFill>
                  <a:srgbClr val="000000"/>
                </a:solidFill>
              </a:rPr>
              <a:t>9/11/2018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1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rgbClr val="000000"/>
                </a:solidFill>
              </a:rPr>
              <a:t>Computer modelling school-Moscow-2018</a:t>
            </a:r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AE4F9E-8B17-4179-AF23-8228B1465E0F}" type="slidenum">
              <a:rPr lang="en-US" altLang="en-US" sz="1400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>
              <a:solidFill>
                <a:srgbClr val="000000"/>
              </a:solidFill>
            </a:endParaRP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60350"/>
            <a:ext cx="8229600" cy="5832475"/>
          </a:xfrm>
          <a:solidFill>
            <a:srgbClr val="FFFF0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altLang="en-US" sz="3600" b="1" dirty="0" smtClean="0"/>
              <a:t>2</a:t>
            </a:r>
            <a:r>
              <a:rPr lang="de-DE" altLang="en-US" sz="2800" b="1" dirty="0" smtClean="0"/>
              <a:t>. </a:t>
            </a:r>
            <a:r>
              <a:rPr lang="de-DE" altLang="en-US" sz="3600" b="1" dirty="0" smtClean="0"/>
              <a:t>Quantum </a:t>
            </a:r>
            <a:r>
              <a:rPr lang="de-DE" altLang="en-US" sz="3600" b="1" dirty="0" err="1" smtClean="0"/>
              <a:t>chemical</a:t>
            </a:r>
            <a:r>
              <a:rPr lang="de-DE" altLang="en-US" sz="3600" b="1" dirty="0" smtClean="0"/>
              <a:t> </a:t>
            </a:r>
            <a:r>
              <a:rPr lang="de-DE" altLang="en-US" sz="3600" b="1" dirty="0" err="1" smtClean="0"/>
              <a:t>approach</a:t>
            </a:r>
            <a:r>
              <a:rPr lang="de-DE" altLang="en-US" sz="2800" b="1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en-US" b="1" dirty="0" smtClean="0"/>
              <a:t> CRYSTAL 2014 </a:t>
            </a:r>
            <a:r>
              <a:rPr lang="de-DE" altLang="en-US" sz="2800" dirty="0" err="1" smtClean="0"/>
              <a:t>code</a:t>
            </a:r>
            <a:r>
              <a:rPr lang="de-DE" altLang="en-US" sz="2800" dirty="0" smtClean="0"/>
              <a:t>  </a:t>
            </a:r>
            <a:r>
              <a:rPr lang="de-DE" altLang="en-US" sz="2800" dirty="0" err="1" smtClean="0"/>
              <a:t>with</a:t>
            </a:r>
            <a:r>
              <a:rPr lang="de-DE" altLang="en-US" sz="2800" dirty="0" smtClean="0"/>
              <a:t> LCAO </a:t>
            </a:r>
            <a:r>
              <a:rPr lang="de-DE" altLang="en-US" sz="2800" dirty="0" err="1" smtClean="0"/>
              <a:t>basis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set</a:t>
            </a:r>
            <a:r>
              <a:rPr lang="de-DE" altLang="en-US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en-US" sz="2800" dirty="0" smtClean="0"/>
              <a:t>(</a:t>
            </a:r>
            <a:r>
              <a:rPr lang="de-DE" altLang="en-US" sz="2800" dirty="0" err="1" smtClean="0"/>
              <a:t>re-optimised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Comp</a:t>
            </a:r>
            <a:r>
              <a:rPr lang="de-DE" altLang="en-US" sz="2800" dirty="0" smtClean="0"/>
              <a:t> Mat </a:t>
            </a:r>
            <a:r>
              <a:rPr lang="de-DE" altLang="en-US" sz="2800" dirty="0" err="1" smtClean="0"/>
              <a:t>Sci</a:t>
            </a:r>
            <a:r>
              <a:rPr lang="de-DE" altLang="en-US" sz="2800" dirty="0" smtClean="0"/>
              <a:t>. 29, 165 (2004)</a:t>
            </a:r>
          </a:p>
          <a:p>
            <a:pPr algn="just" eaLnBrk="1" hangingPunct="1"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en-GB" altLang="en-US" sz="2800" dirty="0" smtClean="0"/>
              <a:t>For light atoms (O), all-electron basis set (BS) for  heavy atoms (</a:t>
            </a:r>
            <a:r>
              <a:rPr lang="en-GB" altLang="en-US" sz="2800" dirty="0" err="1" smtClean="0"/>
              <a:t>Sr</a:t>
            </a:r>
            <a:r>
              <a:rPr lang="en-GB" altLang="en-US" sz="2800" dirty="0" smtClean="0"/>
              <a:t>, </a:t>
            </a:r>
            <a:r>
              <a:rPr lang="en-GB" altLang="en-US" sz="2800" dirty="0" err="1" smtClean="0"/>
              <a:t>Pb,Ti</a:t>
            </a:r>
            <a:r>
              <a:rPr lang="en-GB" altLang="en-US" sz="2800" dirty="0" smtClean="0"/>
              <a:t> and </a:t>
            </a:r>
            <a:r>
              <a:rPr lang="en-GB" altLang="en-US" sz="2800" dirty="0" err="1" smtClean="0"/>
              <a:t>Zr</a:t>
            </a:r>
            <a:r>
              <a:rPr lang="en-GB" altLang="en-US" sz="2800" dirty="0" smtClean="0"/>
              <a:t>), the </a:t>
            </a:r>
            <a:r>
              <a:rPr lang="en-GB" altLang="en-US" sz="2800" b="1" dirty="0" smtClean="0"/>
              <a:t>small-core pseudopotentials</a:t>
            </a:r>
            <a:endParaRPr lang="en-US" altLang="en-US" sz="2800" b="1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en-US" sz="2800" b="1" dirty="0" smtClean="0"/>
              <a:t>Hybrid HF-DFT </a:t>
            </a:r>
            <a:r>
              <a:rPr lang="de-DE" altLang="en-US" sz="2800" b="1" dirty="0" err="1" smtClean="0"/>
              <a:t>functionals</a:t>
            </a:r>
            <a:r>
              <a:rPr lang="de-DE" altLang="en-US" sz="2800" b="1" dirty="0" smtClean="0"/>
              <a:t> </a:t>
            </a:r>
            <a:r>
              <a:rPr lang="de-DE" altLang="en-US" sz="2800" dirty="0" err="1" smtClean="0"/>
              <a:t>work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very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good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for</a:t>
            </a:r>
            <a:r>
              <a:rPr lang="de-DE" altLang="en-US" sz="2800" dirty="0" smtClean="0"/>
              <a:t> band </a:t>
            </a:r>
            <a:r>
              <a:rPr lang="de-DE" altLang="en-US" sz="2800" dirty="0" err="1" smtClean="0"/>
              <a:t>gaps</a:t>
            </a:r>
            <a:endParaRPr lang="de-DE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de-DE" altLang="en-US" sz="2800" dirty="0" smtClean="0"/>
              <a:t> Bond </a:t>
            </a:r>
            <a:r>
              <a:rPr lang="de-DE" altLang="en-US" sz="2800" dirty="0" err="1" smtClean="0"/>
              <a:t>populations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and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atomic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charge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analysis</a:t>
            </a:r>
            <a:r>
              <a:rPr lang="de-DE" altLang="en-US" sz="28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en-US" sz="2800" dirty="0" err="1" smtClean="0"/>
              <a:t>Well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suited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for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single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/>
              <a:t>slabs</a:t>
            </a:r>
            <a:r>
              <a:rPr lang="de-DE" altLang="en-US" sz="2800" dirty="0" smtClean="0"/>
              <a:t>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without</a:t>
            </a:r>
            <a:r>
              <a:rPr lang="de-DE" altLang="en-US" sz="2800" dirty="0" smtClean="0">
                <a:solidFill>
                  <a:srgbClr val="C00000"/>
                </a:solidFill>
              </a:rPr>
              <a:t>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repetition</a:t>
            </a:r>
            <a:r>
              <a:rPr lang="de-DE" altLang="en-US" sz="2800" dirty="0" smtClean="0">
                <a:solidFill>
                  <a:srgbClr val="C00000"/>
                </a:solidFill>
              </a:rPr>
              <a:t>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along</a:t>
            </a:r>
            <a:r>
              <a:rPr lang="de-DE" altLang="en-US" sz="2800" dirty="0" smtClean="0">
                <a:solidFill>
                  <a:srgbClr val="C00000"/>
                </a:solidFill>
              </a:rPr>
              <a:t> z </a:t>
            </a:r>
            <a:r>
              <a:rPr lang="de-DE" altLang="en-US" sz="2800" dirty="0" err="1" smtClean="0">
                <a:solidFill>
                  <a:srgbClr val="C00000"/>
                </a:solidFill>
              </a:rPr>
              <a:t>axis</a:t>
            </a:r>
            <a:r>
              <a:rPr lang="de-DE" altLang="en-US" sz="2800" dirty="0" smtClean="0">
                <a:solidFill>
                  <a:srgbClr val="C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de-DE" altLang="en-US" sz="2800" b="1" dirty="0" smtClean="0"/>
              <a:t>Ghost </a:t>
            </a:r>
            <a:r>
              <a:rPr lang="de-DE" altLang="en-US" sz="2800" b="1" dirty="0" err="1" smtClean="0"/>
              <a:t>basis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set</a:t>
            </a:r>
            <a:r>
              <a:rPr lang="de-DE" altLang="en-US" sz="2800" b="1" dirty="0" smtClean="0"/>
              <a:t> on </a:t>
            </a:r>
            <a:r>
              <a:rPr lang="de-DE" altLang="en-US" sz="2800" b="1" dirty="0" err="1" smtClean="0"/>
              <a:t>vacant</a:t>
            </a:r>
            <a:r>
              <a:rPr lang="de-DE" altLang="en-US" sz="2800" b="1" dirty="0" smtClean="0"/>
              <a:t> </a:t>
            </a:r>
            <a:r>
              <a:rPr lang="de-DE" altLang="en-US" sz="2800" b="1" dirty="0" err="1" smtClean="0"/>
              <a:t>sites</a:t>
            </a:r>
            <a:r>
              <a:rPr lang="de-DE" altLang="en-US" sz="2800" b="1" dirty="0" smtClean="0"/>
              <a:t> </a:t>
            </a: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832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(</a:t>
            </a:r>
            <a:r>
              <a:rPr lang="de-DE" dirty="0" err="1" smtClean="0"/>
              <a:t>La,Sr</a:t>
            </a:r>
            <a:r>
              <a:rPr lang="de-DE" dirty="0" smtClean="0"/>
              <a:t>) (001) </a:t>
            </a:r>
            <a:r>
              <a:rPr lang="de-DE" dirty="0" err="1" smtClean="0"/>
              <a:t>terminated</a:t>
            </a:r>
            <a:r>
              <a:rPr lang="de-DE" dirty="0" smtClean="0"/>
              <a:t> </a:t>
            </a:r>
            <a:r>
              <a:rPr lang="de-DE" dirty="0" err="1" smtClean="0"/>
              <a:t>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Problems: </a:t>
            </a:r>
            <a:r>
              <a:rPr lang="de-DE" sz="3000" dirty="0" err="1" smtClean="0"/>
              <a:t>it</a:t>
            </a:r>
            <a:r>
              <a:rPr lang="de-DE" sz="3000" dirty="0" smtClean="0"/>
              <a:t> </a:t>
            </a:r>
            <a:r>
              <a:rPr lang="de-DE" sz="3000" dirty="0" err="1" smtClean="0"/>
              <a:t>is</a:t>
            </a:r>
            <a:r>
              <a:rPr lang="de-DE" sz="3000" dirty="0" smtClean="0"/>
              <a:t> </a:t>
            </a:r>
            <a:r>
              <a:rPr lang="de-DE" sz="3000" b="1" dirty="0" smtClean="0"/>
              <a:t>polar</a:t>
            </a:r>
            <a:r>
              <a:rPr lang="de-DE" sz="3000" dirty="0" smtClean="0"/>
              <a:t> – </a:t>
            </a:r>
            <a:r>
              <a:rPr lang="de-DE" sz="3000" dirty="0" err="1" smtClean="0"/>
              <a:t>oppositely</a:t>
            </a:r>
            <a:r>
              <a:rPr lang="de-DE" sz="3000" dirty="0" smtClean="0"/>
              <a:t> </a:t>
            </a:r>
            <a:r>
              <a:rPr lang="de-DE" sz="3000" dirty="0" err="1" smtClean="0"/>
              <a:t>charged</a:t>
            </a:r>
            <a:r>
              <a:rPr lang="de-DE" sz="3000" dirty="0" smtClean="0"/>
              <a:t> </a:t>
            </a:r>
          </a:p>
          <a:p>
            <a:pPr marL="0" indent="0">
              <a:buNone/>
            </a:pPr>
            <a:r>
              <a:rPr lang="de-DE" sz="3000" dirty="0"/>
              <a:t> </a:t>
            </a:r>
            <a:r>
              <a:rPr lang="de-DE" sz="3000" dirty="0" smtClean="0"/>
              <a:t>    (+/-1e) </a:t>
            </a:r>
            <a:r>
              <a:rPr lang="de-DE" sz="3000" dirty="0" err="1" smtClean="0"/>
              <a:t>LaO</a:t>
            </a:r>
            <a:r>
              <a:rPr lang="de-DE" sz="3000" dirty="0" smtClean="0"/>
              <a:t>/MnO2 planes </a:t>
            </a:r>
          </a:p>
          <a:p>
            <a:r>
              <a:rPr lang="de-DE" sz="3000" dirty="0"/>
              <a:t> </a:t>
            </a:r>
            <a:r>
              <a:rPr lang="de-DE" sz="3000" dirty="0" err="1" smtClean="0"/>
              <a:t>Stoichiometric</a:t>
            </a:r>
            <a:r>
              <a:rPr lang="de-DE" sz="3000" dirty="0" smtClean="0"/>
              <a:t> </a:t>
            </a:r>
            <a:r>
              <a:rPr lang="de-DE" sz="3000" dirty="0" err="1" smtClean="0"/>
              <a:t>slabs</a:t>
            </a:r>
            <a:r>
              <a:rPr lang="de-DE" sz="3000" dirty="0" smtClean="0"/>
              <a:t> </a:t>
            </a:r>
            <a:r>
              <a:rPr lang="de-DE" sz="3000" dirty="0" err="1" smtClean="0"/>
              <a:t>reveal</a:t>
            </a:r>
            <a:r>
              <a:rPr lang="de-DE" sz="3000" dirty="0" smtClean="0"/>
              <a:t> </a:t>
            </a:r>
            <a:r>
              <a:rPr lang="de-DE" sz="3000" dirty="0" err="1" smtClean="0"/>
              <a:t>macroscopic</a:t>
            </a:r>
            <a:r>
              <a:rPr lang="de-DE" sz="3000" dirty="0" smtClean="0"/>
              <a:t> </a:t>
            </a:r>
            <a:r>
              <a:rPr lang="de-DE" sz="3000" dirty="0" err="1" smtClean="0"/>
              <a:t>dipole</a:t>
            </a:r>
            <a:r>
              <a:rPr lang="de-DE" sz="3000" dirty="0" smtClean="0"/>
              <a:t> </a:t>
            </a:r>
            <a:r>
              <a:rPr lang="de-DE" sz="3000" dirty="0" err="1" smtClean="0"/>
              <a:t>moment</a:t>
            </a:r>
            <a:r>
              <a:rPr lang="de-DE" sz="3000" dirty="0" smtClean="0"/>
              <a:t> </a:t>
            </a:r>
          </a:p>
          <a:p>
            <a:r>
              <a:rPr lang="de-DE" sz="3000" dirty="0" smtClean="0"/>
              <a:t> </a:t>
            </a:r>
            <a:r>
              <a:rPr lang="de-DE" sz="3000" dirty="0" err="1" smtClean="0"/>
              <a:t>To</a:t>
            </a:r>
            <a:r>
              <a:rPr lang="de-DE" sz="3000" dirty="0" smtClean="0"/>
              <a:t> </a:t>
            </a:r>
            <a:r>
              <a:rPr lang="de-DE" sz="3000" dirty="0" err="1" smtClean="0"/>
              <a:t>avoid</a:t>
            </a:r>
            <a:r>
              <a:rPr lang="de-DE" sz="3000" dirty="0" smtClean="0"/>
              <a:t> </a:t>
            </a:r>
            <a:r>
              <a:rPr lang="de-DE" sz="3000" dirty="0" err="1" smtClean="0"/>
              <a:t>macroscopic</a:t>
            </a:r>
            <a:r>
              <a:rPr lang="de-DE" sz="3000" dirty="0" smtClean="0"/>
              <a:t> </a:t>
            </a:r>
            <a:r>
              <a:rPr lang="de-DE" sz="3000" dirty="0" err="1" smtClean="0"/>
              <a:t>dipole</a:t>
            </a:r>
            <a:r>
              <a:rPr lang="de-DE" sz="3000" dirty="0" smtClean="0"/>
              <a:t> </a:t>
            </a:r>
            <a:r>
              <a:rPr lang="de-DE" sz="3000" dirty="0" err="1" smtClean="0"/>
              <a:t>moment</a:t>
            </a:r>
            <a:r>
              <a:rPr lang="de-DE" sz="3000" dirty="0" smtClean="0"/>
              <a:t>, </a:t>
            </a:r>
            <a:r>
              <a:rPr lang="de-DE" sz="3000" dirty="0" err="1" smtClean="0"/>
              <a:t>symmetric</a:t>
            </a:r>
            <a:r>
              <a:rPr lang="de-DE" sz="3000" dirty="0" smtClean="0"/>
              <a:t> but </a:t>
            </a:r>
            <a:r>
              <a:rPr lang="de-DE" sz="3000" b="1" dirty="0" err="1" smtClean="0"/>
              <a:t>non</a:t>
            </a:r>
            <a:r>
              <a:rPr lang="de-DE" sz="3000" dirty="0" err="1" smtClean="0"/>
              <a:t>stoichiometric</a:t>
            </a:r>
            <a:r>
              <a:rPr lang="de-DE" sz="3000" dirty="0" smtClean="0"/>
              <a:t> </a:t>
            </a:r>
            <a:r>
              <a:rPr lang="de-DE" sz="3000" dirty="0" err="1" smtClean="0"/>
              <a:t>slabs</a:t>
            </a:r>
            <a:r>
              <a:rPr lang="de-DE" sz="3000" dirty="0" smtClean="0"/>
              <a:t> </a:t>
            </a:r>
            <a:r>
              <a:rPr lang="de-DE" sz="3000" dirty="0" err="1" smtClean="0"/>
              <a:t>are</a:t>
            </a:r>
            <a:r>
              <a:rPr lang="de-DE" sz="3000" dirty="0" smtClean="0"/>
              <a:t> </a:t>
            </a:r>
            <a:r>
              <a:rPr lang="de-DE" sz="3000" dirty="0" err="1" smtClean="0"/>
              <a:t>used</a:t>
            </a:r>
            <a:r>
              <a:rPr lang="de-DE" sz="3000" dirty="0" smtClean="0"/>
              <a:t> (on </a:t>
            </a:r>
            <a:r>
              <a:rPr lang="de-DE" sz="3000" dirty="0" err="1" smtClean="0"/>
              <a:t>both</a:t>
            </a:r>
            <a:r>
              <a:rPr lang="de-DE" sz="3000" dirty="0" smtClean="0"/>
              <a:t> </a:t>
            </a:r>
            <a:r>
              <a:rPr lang="de-DE" sz="3000" dirty="0" err="1" smtClean="0"/>
              <a:t>sides</a:t>
            </a:r>
            <a:r>
              <a:rPr lang="de-DE" sz="3000" dirty="0" smtClean="0"/>
              <a:t>-- </a:t>
            </a:r>
            <a:r>
              <a:rPr lang="de-DE" sz="3000" dirty="0" err="1" smtClean="0"/>
              <a:t>LaO</a:t>
            </a:r>
            <a:r>
              <a:rPr lang="de-DE" sz="3000" dirty="0" smtClean="0"/>
              <a:t> </a:t>
            </a:r>
            <a:r>
              <a:rPr lang="de-DE" sz="3000" dirty="0" err="1" smtClean="0"/>
              <a:t>or</a:t>
            </a:r>
            <a:r>
              <a:rPr lang="de-DE" sz="3000" dirty="0" smtClean="0"/>
              <a:t> MnO2) </a:t>
            </a:r>
            <a:r>
              <a:rPr lang="de-DE" sz="3000" dirty="0" err="1" smtClean="0"/>
              <a:t>with</a:t>
            </a:r>
            <a:r>
              <a:rPr lang="de-DE" sz="3000" dirty="0" smtClean="0"/>
              <a:t> </a:t>
            </a:r>
            <a:r>
              <a:rPr lang="de-DE" sz="3000" dirty="0" err="1" smtClean="0"/>
              <a:t>even</a:t>
            </a:r>
            <a:r>
              <a:rPr lang="de-DE" sz="3000" dirty="0" smtClean="0"/>
              <a:t> </a:t>
            </a:r>
            <a:r>
              <a:rPr lang="de-DE" sz="3000" dirty="0" err="1" smtClean="0"/>
              <a:t>number</a:t>
            </a:r>
            <a:r>
              <a:rPr lang="de-DE" sz="3000" dirty="0" smtClean="0"/>
              <a:t> </a:t>
            </a:r>
            <a:r>
              <a:rPr lang="de-DE" sz="3000" dirty="0" err="1" smtClean="0"/>
              <a:t>of</a:t>
            </a:r>
            <a:r>
              <a:rPr lang="de-DE" sz="3000" dirty="0" smtClean="0"/>
              <a:t> planes </a:t>
            </a:r>
          </a:p>
          <a:p>
            <a:r>
              <a:rPr lang="de-DE" sz="3000" dirty="0"/>
              <a:t> </a:t>
            </a:r>
            <a:r>
              <a:rPr lang="de-DE" sz="3000" dirty="0" err="1" smtClean="0"/>
              <a:t>Dependent</a:t>
            </a:r>
            <a:r>
              <a:rPr lang="de-DE" sz="3000" dirty="0" smtClean="0"/>
              <a:t> on </a:t>
            </a:r>
            <a:r>
              <a:rPr lang="de-DE" sz="3000" dirty="0" err="1" smtClean="0"/>
              <a:t>the</a:t>
            </a:r>
            <a:r>
              <a:rPr lang="de-DE" sz="3000" dirty="0" smtClean="0"/>
              <a:t> </a:t>
            </a:r>
            <a:r>
              <a:rPr lang="de-DE" sz="3000" dirty="0" err="1" smtClean="0"/>
              <a:t>termination</a:t>
            </a:r>
            <a:r>
              <a:rPr lang="de-DE" sz="3000" dirty="0" smtClean="0"/>
              <a:t>, </a:t>
            </a:r>
            <a:r>
              <a:rPr lang="de-DE" sz="3000" dirty="0" err="1" smtClean="0"/>
              <a:t>Mn</a:t>
            </a:r>
            <a:r>
              <a:rPr lang="de-DE" sz="3000" dirty="0" smtClean="0"/>
              <a:t> </a:t>
            </a:r>
            <a:r>
              <a:rPr lang="de-DE" sz="3000" dirty="0" err="1" smtClean="0"/>
              <a:t>oxidation</a:t>
            </a:r>
            <a:r>
              <a:rPr lang="de-DE" sz="3000" dirty="0" smtClean="0"/>
              <a:t> </a:t>
            </a:r>
            <a:r>
              <a:rPr lang="de-DE" sz="3000" dirty="0" err="1" smtClean="0"/>
              <a:t>state</a:t>
            </a:r>
            <a:r>
              <a:rPr lang="de-DE" sz="3000" dirty="0" smtClean="0"/>
              <a:t> (OX) </a:t>
            </a:r>
            <a:r>
              <a:rPr lang="de-DE" sz="3000" dirty="0" err="1" smtClean="0"/>
              <a:t>is</a:t>
            </a:r>
            <a:r>
              <a:rPr lang="de-DE" sz="3000" dirty="0" smtClean="0"/>
              <a:t> </a:t>
            </a:r>
            <a:r>
              <a:rPr lang="de-DE" sz="3000" dirty="0" err="1" smtClean="0"/>
              <a:t>varied</a:t>
            </a:r>
            <a:r>
              <a:rPr lang="de-DE" sz="3000" dirty="0" smtClean="0"/>
              <a:t>, </a:t>
            </a:r>
            <a:r>
              <a:rPr lang="de-DE" sz="3000" dirty="0" err="1" smtClean="0"/>
              <a:t>which</a:t>
            </a:r>
            <a:r>
              <a:rPr lang="de-DE" sz="3000" dirty="0" smtClean="0"/>
              <a:t> </a:t>
            </a:r>
            <a:r>
              <a:rPr lang="de-DE" sz="3000" dirty="0" err="1" smtClean="0"/>
              <a:t>affects</a:t>
            </a:r>
            <a:r>
              <a:rPr lang="de-DE" sz="3000" dirty="0" smtClean="0"/>
              <a:t> </a:t>
            </a:r>
            <a:r>
              <a:rPr lang="de-DE" sz="3000" dirty="0" err="1" smtClean="0"/>
              <a:t>Vo</a:t>
            </a:r>
            <a:r>
              <a:rPr lang="de-DE" sz="3000" dirty="0" smtClean="0"/>
              <a:t> </a:t>
            </a:r>
            <a:r>
              <a:rPr lang="de-DE" sz="3000" dirty="0" err="1" smtClean="0"/>
              <a:t>formation</a:t>
            </a:r>
            <a:r>
              <a:rPr lang="de-DE" sz="3000" dirty="0" smtClean="0"/>
              <a:t> </a:t>
            </a:r>
            <a:r>
              <a:rPr lang="de-DE" sz="3000" dirty="0" err="1" smtClean="0"/>
              <a:t>energy</a:t>
            </a:r>
            <a:r>
              <a:rPr lang="de-DE" sz="3000" dirty="0" smtClean="0"/>
              <a:t> </a:t>
            </a:r>
          </a:p>
          <a:p>
            <a:r>
              <a:rPr lang="de-DE" sz="3000" dirty="0" err="1" smtClean="0"/>
              <a:t>Example</a:t>
            </a:r>
            <a:r>
              <a:rPr lang="de-DE" sz="3000" dirty="0" smtClean="0"/>
              <a:t>: in LSF </a:t>
            </a:r>
            <a:r>
              <a:rPr lang="de-DE" sz="3000" dirty="0" err="1" smtClean="0"/>
              <a:t>Vo</a:t>
            </a:r>
            <a:r>
              <a:rPr lang="de-DE" sz="3000" dirty="0" smtClean="0"/>
              <a:t> </a:t>
            </a:r>
            <a:r>
              <a:rPr lang="de-DE" sz="3000" dirty="0" err="1" smtClean="0"/>
              <a:t>form.enthalpy</a:t>
            </a:r>
            <a:r>
              <a:rPr lang="de-DE" sz="3000" dirty="0" smtClean="0"/>
              <a:t> </a:t>
            </a:r>
            <a:r>
              <a:rPr lang="de-DE" sz="3000" dirty="0" err="1" smtClean="0"/>
              <a:t>changes</a:t>
            </a:r>
            <a:r>
              <a:rPr lang="de-DE" sz="3000" dirty="0" smtClean="0"/>
              <a:t> </a:t>
            </a:r>
            <a:r>
              <a:rPr lang="de-DE" sz="3000" dirty="0" err="1" smtClean="0"/>
              <a:t>from</a:t>
            </a:r>
            <a:r>
              <a:rPr lang="de-DE" sz="3000" dirty="0" smtClean="0"/>
              <a:t> 0.7 eV (</a:t>
            </a:r>
            <a:r>
              <a:rPr lang="de-DE" sz="3000" dirty="0" err="1" smtClean="0"/>
              <a:t>Fe</a:t>
            </a:r>
            <a:r>
              <a:rPr lang="de-DE" sz="3000" dirty="0" smtClean="0"/>
              <a:t> 4+) </a:t>
            </a:r>
            <a:r>
              <a:rPr lang="de-DE" sz="3000" dirty="0" err="1" smtClean="0"/>
              <a:t>to</a:t>
            </a:r>
            <a:r>
              <a:rPr lang="de-DE" sz="3000" dirty="0" smtClean="0"/>
              <a:t> 5 eV (OX &lt; 3).</a:t>
            </a:r>
          </a:p>
          <a:p>
            <a:r>
              <a:rPr lang="de-DE" dirty="0" smtClean="0"/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Our</a:t>
            </a:r>
            <a:r>
              <a:rPr lang="de-DE" b="1" dirty="0" smtClean="0">
                <a:solidFill>
                  <a:srgbClr val="FF0000"/>
                </a:solidFill>
              </a:rPr>
              <a:t> goal-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study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on ORR on (</a:t>
            </a:r>
            <a:r>
              <a:rPr lang="de-DE" dirty="0" err="1" smtClean="0"/>
              <a:t>La,Sr</a:t>
            </a:r>
            <a:r>
              <a:rPr lang="de-DE" dirty="0" smtClean="0"/>
              <a:t>)O </a:t>
            </a:r>
            <a:r>
              <a:rPr lang="de-DE" dirty="0" err="1" smtClean="0"/>
              <a:t>termination</a:t>
            </a:r>
            <a:r>
              <a:rPr lang="de-DE" dirty="0" smtClean="0"/>
              <a:t> </a:t>
            </a:r>
            <a:r>
              <a:rPr lang="de-DE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Kotomin</a:t>
            </a:r>
            <a:r>
              <a:rPr lang="de-DE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al, ECS Trans. 77 (2017), </a:t>
            </a:r>
            <a:r>
              <a:rPr lang="de-DE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Mastrikov</a:t>
            </a:r>
            <a:r>
              <a:rPr lang="de-DE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2018)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A842C-7886-439D-B6F1-28D814D73CD0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86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2 (001) </a:t>
            </a:r>
            <a:r>
              <a:rPr lang="de-DE" dirty="0" err="1" smtClean="0"/>
              <a:t>slab</a:t>
            </a:r>
            <a:r>
              <a:rPr lang="de-DE" dirty="0" smtClean="0"/>
              <a:t> </a:t>
            </a:r>
            <a:r>
              <a:rPr lang="de-DE" dirty="0" err="1" smtClean="0"/>
              <a:t>terminations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dirty="0" err="1">
                <a:latin typeface="Times New Roman"/>
                <a:ea typeface="Calibri"/>
                <a:cs typeface="Times New Roman"/>
              </a:rPr>
              <a:t>LaO</a:t>
            </a:r>
            <a:r>
              <a:rPr lang="de-DE" dirty="0">
                <a:latin typeface="Times New Roman"/>
                <a:ea typeface="Calibri"/>
                <a:cs typeface="Times New Roman"/>
              </a:rPr>
              <a:t> (+1) 						MnO2 (-1)</a:t>
            </a:r>
            <a:endParaRPr lang="en-US" sz="1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dirty="0">
                <a:latin typeface="Times New Roman"/>
                <a:ea typeface="Calibri"/>
                <a:cs typeface="Times New Roman"/>
              </a:rPr>
              <a:t>MnO2 (-1)						</a:t>
            </a:r>
            <a:r>
              <a:rPr lang="de-DE" dirty="0" err="1">
                <a:latin typeface="Times New Roman"/>
                <a:ea typeface="Calibri"/>
                <a:cs typeface="Times New Roman"/>
              </a:rPr>
              <a:t>LaO</a:t>
            </a:r>
            <a:r>
              <a:rPr lang="de-DE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dirty="0" smtClean="0">
                <a:latin typeface="Times New Roman"/>
                <a:ea typeface="Calibri"/>
                <a:cs typeface="Times New Roman"/>
              </a:rPr>
              <a:t> (+</a:t>
            </a:r>
            <a:r>
              <a:rPr lang="de-DE" dirty="0">
                <a:latin typeface="Times New Roman"/>
                <a:ea typeface="Calibri"/>
                <a:cs typeface="Times New Roman"/>
              </a:rPr>
              <a:t>1)</a:t>
            </a:r>
            <a:endParaRPr lang="en-US" sz="1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dirty="0" err="1">
                <a:latin typeface="Times New Roman"/>
                <a:ea typeface="Calibri"/>
                <a:cs typeface="Times New Roman"/>
              </a:rPr>
              <a:t>LaO</a:t>
            </a:r>
            <a:r>
              <a:rPr lang="de-DE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dirty="0" smtClean="0">
                <a:latin typeface="Times New Roman"/>
                <a:ea typeface="Calibri"/>
                <a:cs typeface="Times New Roman"/>
              </a:rPr>
              <a:t> (+</a:t>
            </a:r>
            <a:r>
              <a:rPr lang="de-DE" dirty="0">
                <a:latin typeface="Times New Roman"/>
                <a:ea typeface="Calibri"/>
                <a:cs typeface="Times New Roman"/>
              </a:rPr>
              <a:t>1) 						MnO2 (-1)</a:t>
            </a:r>
            <a:endParaRPr lang="en-US" sz="1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de-DE" dirty="0">
                <a:latin typeface="Times New Roman"/>
                <a:ea typeface="Calibri"/>
                <a:cs typeface="Times New Roman"/>
              </a:rPr>
              <a:t>MnO2 (-1)						</a:t>
            </a:r>
            <a:r>
              <a:rPr lang="de-DE" dirty="0" err="1">
                <a:latin typeface="Times New Roman"/>
                <a:ea typeface="Calibri"/>
                <a:cs typeface="Times New Roman"/>
              </a:rPr>
              <a:t>LaO</a:t>
            </a:r>
            <a:r>
              <a:rPr lang="de-DE" dirty="0">
                <a:latin typeface="Times New Roman"/>
                <a:ea typeface="Calibri"/>
                <a:cs typeface="Times New Roman"/>
              </a:rPr>
              <a:t> </a:t>
            </a:r>
            <a:r>
              <a:rPr lang="de-DE" dirty="0" smtClean="0">
                <a:latin typeface="Times New Roman"/>
                <a:ea typeface="Calibri"/>
                <a:cs typeface="Times New Roman"/>
              </a:rPr>
              <a:t> (+</a:t>
            </a:r>
            <a:r>
              <a:rPr lang="de-DE" dirty="0">
                <a:latin typeface="Times New Roman"/>
                <a:ea typeface="Calibri"/>
                <a:cs typeface="Times New Roman"/>
              </a:rPr>
              <a:t>1)</a:t>
            </a:r>
            <a:endParaRPr lang="en-US" sz="1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>
                <a:latin typeface="Times New Roman"/>
                <a:ea typeface="Calibri"/>
                <a:cs typeface="Times New Roman"/>
              </a:rPr>
              <a:t>LaO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 (+</a:t>
            </a:r>
            <a:r>
              <a:rPr lang="en-US" dirty="0">
                <a:latin typeface="Times New Roman"/>
                <a:ea typeface="Calibri"/>
                <a:cs typeface="Times New Roman"/>
              </a:rPr>
              <a:t>1) 						MnO2 (-1)</a:t>
            </a:r>
            <a:endParaRPr lang="en-US" sz="1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latin typeface="Times New Roman"/>
                <a:ea typeface="Calibri"/>
                <a:cs typeface="Times New Roman"/>
              </a:rPr>
              <a:t>MnO2 (-1)						</a:t>
            </a:r>
            <a:r>
              <a:rPr lang="en-US" dirty="0" err="1">
                <a:latin typeface="Times New Roman"/>
                <a:ea typeface="Calibri"/>
                <a:cs typeface="Times New Roman"/>
              </a:rPr>
              <a:t>LaO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(+</a:t>
            </a:r>
            <a:r>
              <a:rPr lang="en-US" dirty="0">
                <a:latin typeface="Times New Roman"/>
                <a:ea typeface="Calibri"/>
                <a:cs typeface="Times New Roman"/>
              </a:rPr>
              <a:t>1)</a:t>
            </a:r>
            <a:endParaRPr lang="en-US" sz="1400" dirty="0"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err="1" smtClean="0">
                <a:latin typeface="Times New Roman"/>
                <a:ea typeface="Calibri"/>
                <a:cs typeface="Times New Roman"/>
              </a:rPr>
              <a:t>LaO</a:t>
            </a:r>
            <a:r>
              <a:rPr lang="en-US" dirty="0" smtClean="0">
                <a:latin typeface="Times New Roman"/>
                <a:ea typeface="Calibri"/>
                <a:cs typeface="Times New Roman"/>
              </a:rPr>
              <a:t>    (+</a:t>
            </a:r>
            <a:r>
              <a:rPr lang="en-US" dirty="0">
                <a:latin typeface="Times New Roman"/>
                <a:ea typeface="Calibri"/>
                <a:cs typeface="Times New Roman"/>
              </a:rPr>
              <a:t>1)						MnO2 (-1)</a:t>
            </a:r>
            <a:endParaRPr lang="en-US" sz="1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de-DE" dirty="0" smtClean="0"/>
              <a:t> -- </a:t>
            </a:r>
            <a:r>
              <a:rPr lang="de-DE" b="1" dirty="0"/>
              <a:t>C</a:t>
            </a:r>
            <a:r>
              <a:rPr lang="de-DE" b="1" dirty="0" smtClean="0"/>
              <a:t>hoice: </a:t>
            </a:r>
            <a:r>
              <a:rPr lang="de-DE" b="1" dirty="0" err="1" smtClean="0"/>
              <a:t>either</a:t>
            </a:r>
            <a:r>
              <a:rPr lang="de-DE" b="1" dirty="0" smtClean="0"/>
              <a:t> non-</a:t>
            </a:r>
            <a:r>
              <a:rPr lang="de-DE" b="1" dirty="0" err="1" smtClean="0"/>
              <a:t>stoichiometry</a:t>
            </a:r>
            <a:r>
              <a:rPr lang="de-DE" b="1" dirty="0" smtClean="0"/>
              <a:t>, </a:t>
            </a:r>
            <a:r>
              <a:rPr lang="de-DE" b="1" dirty="0" err="1" smtClean="0"/>
              <a:t>or</a:t>
            </a:r>
            <a:r>
              <a:rPr lang="de-DE" b="1" dirty="0" smtClean="0"/>
              <a:t> </a:t>
            </a:r>
            <a:r>
              <a:rPr lang="de-DE" b="1" dirty="0" err="1" smtClean="0"/>
              <a:t>dipole</a:t>
            </a:r>
            <a:r>
              <a:rPr lang="de-DE" b="1" dirty="0" smtClean="0"/>
              <a:t> </a:t>
            </a:r>
            <a:r>
              <a:rPr lang="de-DE" b="1" dirty="0" err="1" smtClean="0"/>
              <a:t>moment</a:t>
            </a:r>
            <a:r>
              <a:rPr lang="de-DE" b="1" dirty="0" smtClean="0"/>
              <a:t>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E6585-71A6-47AB-B39C-018A28C34EE9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de-DE" dirty="0" smtClean="0"/>
              <a:t>Electronic </a:t>
            </a:r>
            <a:r>
              <a:rPr lang="de-DE" dirty="0" err="1" smtClean="0"/>
              <a:t>charge</a:t>
            </a:r>
            <a:r>
              <a:rPr lang="de-DE" dirty="0" smtClean="0"/>
              <a:t> </a:t>
            </a:r>
            <a:r>
              <a:rPr lang="de-DE" dirty="0" err="1" smtClean="0"/>
              <a:t>distribution</a:t>
            </a: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err="1" smtClean="0"/>
              <a:t>orthorhombic</a:t>
            </a:r>
            <a:r>
              <a:rPr lang="de-DE" dirty="0" smtClean="0"/>
              <a:t> (001) LMO, </a:t>
            </a:r>
            <a:r>
              <a:rPr lang="de-DE" dirty="0" err="1" smtClean="0"/>
              <a:t>Sr</a:t>
            </a:r>
            <a:r>
              <a:rPr lang="de-DE" dirty="0" smtClean="0"/>
              <a:t> 0%, 25%, </a:t>
            </a:r>
            <a:r>
              <a:rPr lang="de-DE" dirty="0" err="1" smtClean="0"/>
              <a:t>Sr</a:t>
            </a:r>
            <a:r>
              <a:rPr lang="de-DE" dirty="0" smtClean="0"/>
              <a:t> 50%</a:t>
            </a:r>
          </a:p>
          <a:p>
            <a:r>
              <a:rPr lang="de-DE" dirty="0"/>
              <a:t> </a:t>
            </a:r>
            <a:r>
              <a:rPr lang="de-DE" dirty="0" smtClean="0"/>
              <a:t>7 planes, 8x </a:t>
            </a:r>
            <a:r>
              <a:rPr lang="de-DE" dirty="0" err="1" smtClean="0"/>
              <a:t>surface</a:t>
            </a:r>
            <a:r>
              <a:rPr lang="de-DE" dirty="0" smtClean="0"/>
              <a:t> </a:t>
            </a:r>
            <a:r>
              <a:rPr lang="de-DE" dirty="0" err="1" smtClean="0"/>
              <a:t>unit</a:t>
            </a:r>
            <a:r>
              <a:rPr lang="de-DE" dirty="0" smtClean="0"/>
              <a:t> </a:t>
            </a:r>
            <a:r>
              <a:rPr lang="de-DE" dirty="0" err="1" smtClean="0"/>
              <a:t>cell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err="1" smtClean="0"/>
              <a:t>bulk</a:t>
            </a:r>
            <a:r>
              <a:rPr lang="de-DE" dirty="0" smtClean="0"/>
              <a:t> LMO: O (-1.27 e), </a:t>
            </a:r>
            <a:r>
              <a:rPr lang="de-DE" dirty="0" err="1" smtClean="0"/>
              <a:t>Mn</a:t>
            </a:r>
            <a:r>
              <a:rPr lang="de-DE" dirty="0" smtClean="0"/>
              <a:t> +1.71 e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b="1" dirty="0" err="1" smtClean="0">
                <a:solidFill>
                  <a:srgbClr val="FF0000"/>
                </a:solidFill>
              </a:rPr>
              <a:t>considerable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Mn</a:t>
            </a:r>
            <a:r>
              <a:rPr lang="de-DE" b="1" dirty="0" smtClean="0">
                <a:solidFill>
                  <a:srgbClr val="FF0000"/>
                </a:solidFill>
              </a:rPr>
              <a:t>-O </a:t>
            </a:r>
            <a:r>
              <a:rPr lang="de-DE" b="1" dirty="0" err="1" smtClean="0">
                <a:solidFill>
                  <a:srgbClr val="FF0000"/>
                </a:solidFill>
              </a:rPr>
              <a:t>bond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covalency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 smtClean="0"/>
              <a:t>Variation </a:t>
            </a:r>
            <a:r>
              <a:rPr lang="de-DE" dirty="0" err="1" smtClean="0"/>
              <a:t>of</a:t>
            </a:r>
            <a:r>
              <a:rPr lang="de-DE" dirty="0" smtClean="0"/>
              <a:t> formal </a:t>
            </a:r>
            <a:r>
              <a:rPr lang="de-DE" dirty="0" err="1" smtClean="0"/>
              <a:t>Mn</a:t>
            </a:r>
            <a:r>
              <a:rPr lang="de-DE" dirty="0" smtClean="0"/>
              <a:t> </a:t>
            </a:r>
            <a:r>
              <a:rPr lang="de-DE" dirty="0" err="1" smtClean="0"/>
              <a:t>oxidation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314DB-58AD-4AE1-9B3B-381C3FBDE1D8}" type="datetime1">
              <a:rPr lang="en-US" smtClean="0"/>
              <a:t>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Computer modelling school-Moscow-2018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0399C-FDFA-4917-B66C-95E451530C6E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33600" y="4400550"/>
            <a:ext cx="46482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 err="1" smtClean="0"/>
              <a:t>x</a:t>
            </a:r>
            <a:r>
              <a:rPr lang="de-DE" sz="2400" baseline="-25000" dirty="0" err="1" smtClean="0"/>
              <a:t>Sr</a:t>
            </a:r>
            <a:r>
              <a:rPr lang="de-DE" sz="2400" dirty="0" smtClean="0"/>
              <a:t>	</a:t>
            </a:r>
            <a:r>
              <a:rPr lang="de-DE" sz="2400" dirty="0" err="1" smtClean="0"/>
              <a:t>bulk</a:t>
            </a:r>
            <a:r>
              <a:rPr lang="de-DE" sz="2400" dirty="0" smtClean="0"/>
              <a:t>	(</a:t>
            </a:r>
            <a:r>
              <a:rPr lang="de-DE" sz="2400" dirty="0" err="1" smtClean="0"/>
              <a:t>La,Sr</a:t>
            </a:r>
            <a:r>
              <a:rPr lang="de-DE" sz="2400" dirty="0" smtClean="0"/>
              <a:t>)O     MnO</a:t>
            </a:r>
            <a:r>
              <a:rPr lang="de-DE" sz="2400" baseline="-25000" dirty="0" smtClean="0"/>
              <a:t>2</a:t>
            </a:r>
          </a:p>
          <a:p>
            <a:pPr marL="0" indent="0">
              <a:buNone/>
            </a:pPr>
            <a:endParaRPr lang="de-DE" sz="400" dirty="0"/>
          </a:p>
          <a:p>
            <a:pPr marL="0" indent="0">
              <a:buNone/>
            </a:pPr>
            <a:r>
              <a:rPr lang="de-DE" sz="2400" dirty="0" smtClean="0"/>
              <a:t>0	+3.0	+2.67         +3.25</a:t>
            </a:r>
          </a:p>
          <a:p>
            <a:pPr marL="0" indent="0">
              <a:buNone/>
            </a:pPr>
            <a:r>
              <a:rPr lang="de-DE" sz="2400" dirty="0" smtClean="0"/>
              <a:t>0.25	+3.25	+3.00	     +3.44</a:t>
            </a:r>
          </a:p>
          <a:p>
            <a:pPr marL="0" indent="0">
              <a:buNone/>
            </a:pPr>
            <a:r>
              <a:rPr lang="de-DE" sz="2400" dirty="0" smtClean="0"/>
              <a:t>0.5	+3.50	+3.33	     +3.63	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8531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2372</Words>
  <Application>Microsoft Office PowerPoint</Application>
  <PresentationFormat>On-screen Show (4:3)</PresentationFormat>
  <Paragraphs>767</Paragraphs>
  <Slides>33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SimSun</vt:lpstr>
      <vt:lpstr>Arial</vt:lpstr>
      <vt:lpstr>Arial Narrow</vt:lpstr>
      <vt:lpstr>Calibri</vt:lpstr>
      <vt:lpstr>MS Mincho</vt:lpstr>
      <vt:lpstr>Symbol</vt:lpstr>
      <vt:lpstr>Times New Roman</vt:lpstr>
      <vt:lpstr>Wingdings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Effects of the surface termination on oxygen reduction rate of cathodes for fuel cells </vt:lpstr>
      <vt:lpstr>PowerPoint Presentation</vt:lpstr>
      <vt:lpstr>(La,Sr)MnO3= LSM </vt:lpstr>
      <vt:lpstr>  Ultimate goals of theory: Atomistic/mechanistic details of oxygen reduction (ORR) at SOFC cathode surface, including O2 adsorption, disociation,  O vacancy formation/migration on the surface/bulk; with aim to optimize  cathode chemical composition      Challenge: what are the rate-determining reaction stages in oxygen reduction reaction    Advantage of atomistic modeling: effects on terminating plane; charge redistribution.   </vt:lpstr>
      <vt:lpstr>Methods: 1. Solid  state physics</vt:lpstr>
      <vt:lpstr>PowerPoint Presentation</vt:lpstr>
      <vt:lpstr>(La,Sr) (001) terminated surface</vt:lpstr>
      <vt:lpstr>2 (001) slab terminations</vt:lpstr>
      <vt:lpstr>Electronic charge distribution </vt:lpstr>
      <vt:lpstr>Vacancies in different planes </vt:lpstr>
      <vt:lpstr>PowerPoint Presentation</vt:lpstr>
      <vt:lpstr>25% Sr doping </vt:lpstr>
      <vt:lpstr>oxygen adsorption sites on AO </vt:lpstr>
      <vt:lpstr>O2 dissociation, VO.. migration</vt:lpstr>
      <vt:lpstr>O2 dissociation on AO</vt:lpstr>
      <vt:lpstr>PowerPoint Presentation</vt:lpstr>
      <vt:lpstr>PowerPoint Presentation</vt:lpstr>
      <vt:lpstr>PowerPoint Presentation</vt:lpstr>
      <vt:lpstr>PowerPoint Presentation</vt:lpstr>
      <vt:lpstr>CONCLUSIONS</vt:lpstr>
      <vt:lpstr>Acknowledgments</vt:lpstr>
      <vt:lpstr> Joint experimental- theoretical study on BSCF-LSCF solid solution solutions</vt:lpstr>
      <vt:lpstr>PowerPoint Presentation</vt:lpstr>
      <vt:lpstr>Effects of LSO surface charge </vt:lpstr>
      <vt:lpstr>PowerPoint Presentation</vt:lpstr>
      <vt:lpstr>PowerPoint Presentation</vt:lpstr>
      <vt:lpstr>PowerPoint Presentation</vt:lpstr>
      <vt:lpstr>Charge redistribution near surfaces</vt:lpstr>
      <vt:lpstr>Charge redistribution </vt:lpstr>
      <vt:lpstr>Density of states for different Sr doping </vt:lpstr>
      <vt:lpstr>DOS vs Sr content</vt:lpstr>
      <vt:lpstr>Variation of oxygen exchange rates for MnO2  termination </vt:lpstr>
      <vt:lpstr>PowerPoint Presentation</vt:lpstr>
    </vt:vector>
  </TitlesOfParts>
  <Company>MPI FKF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 of the cathode surface termination on the oxygen reduction reaction rate</dc:title>
  <dc:creator>Eugene Kotomin</dc:creator>
  <cp:lastModifiedBy>kotomin</cp:lastModifiedBy>
  <cp:revision>240</cp:revision>
  <cp:lastPrinted>2018-05-17T13:17:18Z</cp:lastPrinted>
  <dcterms:created xsi:type="dcterms:W3CDTF">2017-05-23T13:10:38Z</dcterms:created>
  <dcterms:modified xsi:type="dcterms:W3CDTF">2018-09-11T20:09:25Z</dcterms:modified>
</cp:coreProperties>
</file>