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7"/>
  </p:notesMasterIdLst>
  <p:sldIdLst>
    <p:sldId id="354" r:id="rId3"/>
    <p:sldId id="322" r:id="rId4"/>
    <p:sldId id="367" r:id="rId5"/>
    <p:sldId id="370" r:id="rId6"/>
    <p:sldId id="369" r:id="rId7"/>
    <p:sldId id="368" r:id="rId8"/>
    <p:sldId id="366" r:id="rId9"/>
    <p:sldId id="277" r:id="rId10"/>
    <p:sldId id="312" r:id="rId11"/>
    <p:sldId id="338" r:id="rId12"/>
    <p:sldId id="324" r:id="rId13"/>
    <p:sldId id="335" r:id="rId14"/>
    <p:sldId id="282" r:id="rId15"/>
    <p:sldId id="290" r:id="rId16"/>
    <p:sldId id="371" r:id="rId17"/>
    <p:sldId id="263" r:id="rId18"/>
    <p:sldId id="333" r:id="rId19"/>
    <p:sldId id="299" r:id="rId20"/>
    <p:sldId id="304" r:id="rId21"/>
    <p:sldId id="305" r:id="rId22"/>
    <p:sldId id="306" r:id="rId23"/>
    <p:sldId id="362" r:id="rId24"/>
    <p:sldId id="363" r:id="rId25"/>
    <p:sldId id="310" r:id="rId26"/>
    <p:sldId id="358" r:id="rId27"/>
    <p:sldId id="364" r:id="rId28"/>
    <p:sldId id="359" r:id="rId29"/>
    <p:sldId id="361" r:id="rId30"/>
    <p:sldId id="360" r:id="rId31"/>
    <p:sldId id="372" r:id="rId32"/>
    <p:sldId id="373" r:id="rId33"/>
    <p:sldId id="374" r:id="rId34"/>
    <p:sldId id="375" r:id="rId35"/>
    <p:sldId id="348" r:id="rId36"/>
    <p:sldId id="294" r:id="rId37"/>
    <p:sldId id="334" r:id="rId38"/>
    <p:sldId id="347" r:id="rId39"/>
    <p:sldId id="296" r:id="rId40"/>
    <p:sldId id="295" r:id="rId41"/>
    <p:sldId id="297" r:id="rId42"/>
    <p:sldId id="329" r:id="rId43"/>
    <p:sldId id="331" r:id="rId44"/>
    <p:sldId id="323" r:id="rId45"/>
    <p:sldId id="351" r:id="rId4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800080"/>
    <a:srgbClr val="2FCB2F"/>
    <a:srgbClr val="FF1010"/>
    <a:srgbClr val="FF3300"/>
    <a:srgbClr val="319CCE"/>
    <a:srgbClr val="FFCCCC"/>
    <a:srgbClr val="FFCC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5" autoAdjust="0"/>
    <p:restoredTop sz="94631" autoAdjust="0"/>
  </p:normalViewPr>
  <p:slideViewPr>
    <p:cSldViewPr>
      <p:cViewPr varScale="1">
        <p:scale>
          <a:sx n="72" d="100"/>
          <a:sy n="72" d="100"/>
        </p:scale>
        <p:origin x="11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2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33BB4F-F52B-470D-B432-CC1978B9DC90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2F4F7FC-247A-48DE-8B7F-E10F68BD4E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4091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C1F9B-81DB-4DD0-B18C-D3889BAE36EB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8FF12-FB9A-46B5-BC74-3C26E24A8F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581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77EBF-FA0D-4AD1-AA13-205305B0231F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D66DD-644C-4014-8970-B898E1BF2A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06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2D049-08BE-4CA6-A370-191B0AD528AF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4A199-9E41-41A9-9C65-42EB6302E1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9924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B7837-7487-46FE-9850-722657893879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071D4-3AFF-452D-AFEA-4EA9C58FA5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5098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15446-B4A6-48F3-AD46-E14DB3439F40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1B360-CC57-44C7-B1A5-944F7A6241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249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01839-E3EC-4BA6-9136-F833A991DD50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FCBE1-F581-4CF6-8240-38F7F782EC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0105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FDD85-2D2C-47DA-A70C-053D86EE7F31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BAC03-EFAA-464E-A8F7-B459E059AF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9852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5883A-8944-4065-8BDB-277E3129AE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CF6B1-0651-42CB-BF85-5ED6FA24E7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4134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0B015-7B87-48DE-AE0A-51D84A1F85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B2474-B50D-487B-B1F6-AA0F3A97B5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7658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F5E6E-4665-4F2E-97A8-5528457094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76BC5-67B4-4EE8-B7E7-56E082BEF7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3162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EA739-BD0A-4641-9803-A3F915A3A5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9DB07-51DB-4D51-B75C-EB473B369C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69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31E59-07C4-49DB-874F-9DCFBFB57543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00CCD-3A61-4B74-AAEF-389941F6B8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198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37AA-383E-47F3-9575-35C135C097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3032C-C9BE-444D-81F1-A6C754E533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1389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2FB9D-5B56-4017-9635-928F51187B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B16D9-A33C-425B-8440-2E923D1C7A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4057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FBB0-E1B8-4E02-AADD-0C5BC6D61B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DB8BE-3323-47CF-980E-8B2364D4EA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4432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F84B1-639C-4EE8-A283-6F97E825DC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C6FF4-7A36-49F2-80F3-306908B3A6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1836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86305-80C2-47C0-A7DD-1220D23005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94C2B-25F2-4452-AEA1-5DDA6D15A9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0143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1296D-DCC0-437C-B9F8-4112E23FD0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8FDD6-1BDC-4E25-9238-0C6EBC83CD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6918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B2CA0-849C-42BF-A67F-196E0219A8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D533A-3404-43FE-BF88-CCA3E029F2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272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E317E-BAA7-471F-A035-C38DA51A13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05702-533B-411D-876A-355F32F854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6464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7D5DE-D16A-4AEB-B293-85906816A4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A070D-DF1B-493E-AD1C-ADFE6E5A88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4042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AB1E7-7A11-42F0-8B75-F0EAB309A4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4BD15-8FC2-4501-931F-1EF9B38115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220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A2C8-0C31-4A0A-BF7D-4AAC0C714C82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69BBA-5B79-43D2-977C-33F09E9E5E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6750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883D9-066D-4A15-800B-2DACF9EB50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6CCF-0671-4BB4-871D-7CE610106F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790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3527F-3D3C-43B9-B016-7D43E91EAAA9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A6F4F-E64E-45CE-9DA1-C8BA24188A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884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CD668-050C-4201-97EA-13280497BBF3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61DEB-B196-4F96-9963-8F34F54E06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537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8B860-81BB-4EF2-9C73-9E42F7243F4E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C3B32-6502-4924-BA3E-4860E7914E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17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857C6-36F4-43E8-B6C4-FEAE018BB3FA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F3831-5052-4106-B1D4-91A1ECF19D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443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593D9-FE7B-4747-BDCF-26CCAEAFB270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8C66C-5237-46C2-907F-C5D6CDDA86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2369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88C9-BC35-41CF-82E6-53B5E50D1ABD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CB78C-6A8E-4DC6-8A8D-230A1AFB19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080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AF4802-B07F-41C7-88D3-3D44EF9ABEF5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0B26E53-851B-4BA0-BC9F-D9F7EBEACA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19221B-FAA4-4926-A31C-95DD527D68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DD86E17-9189-4F3A-B1FC-E2B245F326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38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3.wmf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6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0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19" Type="http://schemas.openxmlformats.org/officeDocument/2006/relationships/image" Target="../media/image17.png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-1286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70C0"/>
                </a:solidFill>
                <a:latin typeface="Arial"/>
                <a:cs typeface="Arial"/>
              </a:rPr>
              <a:t>7</a:t>
            </a:r>
            <a:r>
              <a:rPr lang="en-US" sz="2400" i="1" baseline="30000" dirty="0" smtClean="0">
                <a:solidFill>
                  <a:srgbClr val="0070C0"/>
                </a:solidFill>
                <a:latin typeface="Arial"/>
                <a:cs typeface="Arial"/>
              </a:rPr>
              <a:t>th</a:t>
            </a:r>
            <a:r>
              <a:rPr lang="en-US" sz="2400" i="1" dirty="0" smtClean="0">
                <a:solidFill>
                  <a:srgbClr val="0070C0"/>
                </a:solidFill>
                <a:latin typeface="Arial"/>
                <a:cs typeface="Arial"/>
              </a:rPr>
              <a:t> School-Conference</a:t>
            </a:r>
          </a:p>
          <a:p>
            <a:pPr algn="ctr"/>
            <a:r>
              <a:rPr lang="en-US" sz="2400" i="1" dirty="0" smtClean="0">
                <a:solidFill>
                  <a:srgbClr val="0070C0"/>
                </a:solidFill>
                <a:latin typeface="Arial"/>
                <a:cs typeface="Arial"/>
              </a:rPr>
              <a:t>Atomistic Simulations of Functional Materials</a:t>
            </a:r>
          </a:p>
          <a:p>
            <a:pPr algn="ctr"/>
            <a:r>
              <a:rPr lang="en-US" sz="2400" i="1" dirty="0" smtClean="0">
                <a:solidFill>
                  <a:srgbClr val="0070C0"/>
                </a:solidFill>
                <a:latin typeface="Arial"/>
                <a:cs typeface="Arial"/>
              </a:rPr>
              <a:t>Center for Photochemistry of RAS</a:t>
            </a:r>
          </a:p>
          <a:p>
            <a:pPr algn="ctr"/>
            <a:r>
              <a:rPr lang="en-US" sz="2400" i="1" dirty="0" smtClean="0">
                <a:solidFill>
                  <a:srgbClr val="0070C0"/>
                </a:solidFill>
                <a:latin typeface="Arial"/>
                <a:cs typeface="Arial"/>
              </a:rPr>
              <a:t>June 12-13, 201</a:t>
            </a:r>
            <a:r>
              <a:rPr lang="en-US" sz="2400" i="1" dirty="0">
                <a:solidFill>
                  <a:srgbClr val="0070C0"/>
                </a:solidFill>
                <a:latin typeface="Arial"/>
                <a:cs typeface="Arial"/>
              </a:rPr>
              <a:t>8</a:t>
            </a:r>
            <a:endParaRPr lang="ru-RU" sz="2400" i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" y="1574802"/>
            <a:ext cx="9144000" cy="264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b="1" dirty="0" smtClean="0">
                <a:latin typeface="+mn-lt"/>
              </a:rPr>
              <a:t>Correlations of </a:t>
            </a:r>
            <a:r>
              <a:rPr lang="en-US" sz="4000" b="1" dirty="0">
                <a:latin typeface="+mn-lt"/>
              </a:rPr>
              <a:t>P</a:t>
            </a:r>
            <a:r>
              <a:rPr lang="en-US" sz="4000" b="1" dirty="0" smtClean="0">
                <a:latin typeface="+mn-lt"/>
              </a:rPr>
              <a:t>article Motion in </a:t>
            </a:r>
            <a:r>
              <a:rPr lang="en-US" sz="4000" b="1" dirty="0" err="1" smtClean="0">
                <a:latin typeface="+mn-lt"/>
              </a:rPr>
              <a:t>Supercooled</a:t>
            </a:r>
            <a:r>
              <a:rPr lang="en-US" sz="4000" b="1" dirty="0" smtClean="0">
                <a:latin typeface="+mn-lt"/>
              </a:rPr>
              <a:t> Liquids</a:t>
            </a:r>
            <a:r>
              <a:rPr lang="en-US" sz="2800" b="1" dirty="0">
                <a:latin typeface="+mn-lt"/>
              </a:rPr>
              <a:t/>
            </a:r>
            <a:br>
              <a:rPr lang="en-US" sz="2800" b="1" dirty="0">
                <a:latin typeface="+mn-lt"/>
              </a:rPr>
            </a:br>
            <a:endParaRPr lang="en-US" sz="2800" b="1" dirty="0" smtClean="0">
              <a:latin typeface="+mn-lt"/>
            </a:endParaRPr>
          </a:p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200" i="1" u="sng" dirty="0" smtClean="0">
                <a:latin typeface="+mn-lt"/>
              </a:rPr>
              <a:t>Vasily </a:t>
            </a:r>
            <a:r>
              <a:rPr lang="en-US" sz="3200" i="1" u="sng" dirty="0" err="1" smtClean="0">
                <a:latin typeface="+mn-lt"/>
              </a:rPr>
              <a:t>Pisarev</a:t>
            </a:r>
            <a:r>
              <a:rPr lang="ru-RU" sz="3200" i="1" u="sng" dirty="0" smtClean="0">
                <a:latin typeface="+mn-lt"/>
              </a:rPr>
              <a:t>,</a:t>
            </a:r>
            <a:r>
              <a:rPr lang="ru-RU" sz="3200" i="1" dirty="0" smtClean="0">
                <a:latin typeface="+mn-lt"/>
              </a:rPr>
              <a:t> </a:t>
            </a:r>
            <a:r>
              <a:rPr lang="en-US" sz="3200" i="1" dirty="0" smtClean="0">
                <a:solidFill>
                  <a:prstClr val="black"/>
                </a:solidFill>
                <a:latin typeface="+mn-lt"/>
              </a:rPr>
              <a:t>Elena </a:t>
            </a:r>
            <a:r>
              <a:rPr lang="en-US" sz="3200" i="1" dirty="0" err="1" smtClean="0">
                <a:solidFill>
                  <a:prstClr val="black"/>
                </a:solidFill>
                <a:latin typeface="+mn-lt"/>
              </a:rPr>
              <a:t>Kirova</a:t>
            </a:r>
            <a:r>
              <a:rPr lang="ru-RU" sz="3200" i="1" dirty="0" smtClean="0">
                <a:solidFill>
                  <a:prstClr val="black"/>
                </a:solidFill>
                <a:latin typeface="+mn-lt"/>
              </a:rPr>
              <a:t>, </a:t>
            </a:r>
            <a:r>
              <a:rPr lang="en-US" sz="3200" i="1" dirty="0" smtClean="0">
                <a:solidFill>
                  <a:prstClr val="black"/>
                </a:solidFill>
                <a:latin typeface="+mn-lt"/>
              </a:rPr>
              <a:t>Dmitry </a:t>
            </a:r>
            <a:r>
              <a:rPr lang="en-US" sz="3200" i="1" dirty="0" err="1" smtClean="0">
                <a:solidFill>
                  <a:prstClr val="black"/>
                </a:solidFill>
                <a:latin typeface="+mn-lt"/>
              </a:rPr>
              <a:t>Fleita</a:t>
            </a:r>
            <a:r>
              <a:rPr lang="en-US" sz="3200" i="1" dirty="0" smtClean="0">
                <a:solidFill>
                  <a:prstClr val="black"/>
                </a:solidFill>
                <a:latin typeface="+mn-lt"/>
              </a:rPr>
              <a:t>, </a:t>
            </a:r>
          </a:p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200" i="1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Genri</a:t>
            </a:r>
            <a:r>
              <a:rPr lang="en-US" sz="3200" i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Norman</a:t>
            </a:r>
            <a:endParaRPr lang="en-US" sz="5400" i="1" dirty="0">
              <a:solidFill>
                <a:srgbClr val="8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Изображение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16222" r="8445" b="14423"/>
          <a:stretch/>
        </p:blipFill>
        <p:spPr bwMode="auto">
          <a:xfrm>
            <a:off x="6263680" y="4879336"/>
            <a:ext cx="2880320" cy="130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G:\science\conferences\[2011]Сессия_по_нейдеальной_плазме\emblema_jith_3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2" y="4937677"/>
            <a:ext cx="3490561" cy="115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02" y="4437112"/>
            <a:ext cx="1808379" cy="233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4" name="AutoShape 2"/>
          <p:cNvCxnSpPr>
            <a:cxnSpLocks noChangeShapeType="1"/>
          </p:cNvCxnSpPr>
          <p:nvPr/>
        </p:nvCxnSpPr>
        <p:spPr bwMode="auto">
          <a:xfrm flipV="1">
            <a:off x="1547813" y="908050"/>
            <a:ext cx="0" cy="540067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5" name="AutoShape 3"/>
          <p:cNvCxnSpPr>
            <a:cxnSpLocks noChangeShapeType="1"/>
          </p:cNvCxnSpPr>
          <p:nvPr/>
        </p:nvCxnSpPr>
        <p:spPr bwMode="auto">
          <a:xfrm>
            <a:off x="1547813" y="6308725"/>
            <a:ext cx="6553200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6" name="AutoShape 4"/>
          <p:cNvCxnSpPr>
            <a:cxnSpLocks noChangeShapeType="1"/>
          </p:cNvCxnSpPr>
          <p:nvPr/>
        </p:nvCxnSpPr>
        <p:spPr bwMode="auto">
          <a:xfrm>
            <a:off x="1547813" y="1773238"/>
            <a:ext cx="3886200" cy="3887787"/>
          </a:xfrm>
          <a:prstGeom prst="straightConnector1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293" name="AutoShape 5"/>
          <p:cNvCxnSpPr>
            <a:cxnSpLocks noChangeShapeType="1"/>
          </p:cNvCxnSpPr>
          <p:nvPr/>
        </p:nvCxnSpPr>
        <p:spPr bwMode="auto">
          <a:xfrm>
            <a:off x="2124075" y="2349500"/>
            <a:ext cx="25908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 type="oval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294" name="AutoShape 6"/>
          <p:cNvCxnSpPr>
            <a:cxnSpLocks noChangeShapeType="1"/>
          </p:cNvCxnSpPr>
          <p:nvPr/>
        </p:nvCxnSpPr>
        <p:spPr bwMode="auto">
          <a:xfrm>
            <a:off x="4356100" y="4581525"/>
            <a:ext cx="2590800" cy="0"/>
          </a:xfrm>
          <a:prstGeom prst="straightConnector1">
            <a:avLst/>
          </a:prstGeom>
          <a:noFill/>
          <a:ln w="25400">
            <a:solidFill>
              <a:schemeClr val="hlink"/>
            </a:solidFill>
            <a:prstDash val="dash"/>
            <a:round/>
            <a:headEnd type="oval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295" name="AutoShape 7"/>
          <p:cNvCxnSpPr>
            <a:cxnSpLocks noChangeShapeType="1"/>
          </p:cNvCxnSpPr>
          <p:nvPr/>
        </p:nvCxnSpPr>
        <p:spPr bwMode="auto">
          <a:xfrm>
            <a:off x="5435600" y="5661025"/>
            <a:ext cx="2592388" cy="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prstDash val="dash"/>
            <a:round/>
            <a:headEnd type="oval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84213" y="836613"/>
            <a:ext cx="6415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i="1" dirty="0">
                <a:cs typeface="Calibri" panose="020F0502020204030204" pitchFamily="34" charset="0"/>
              </a:rPr>
              <a:t>T</a:t>
            </a:r>
            <a:r>
              <a:rPr lang="en-US" altLang="ru-RU" sz="2400" dirty="0">
                <a:cs typeface="Calibri" panose="020F0502020204030204" pitchFamily="34" charset="0"/>
              </a:rPr>
              <a:t>, K</a:t>
            </a:r>
            <a:endParaRPr lang="ru-RU" altLang="ru-RU" sz="2400" dirty="0">
              <a:cs typeface="Calibri" panose="020F0502020204030204" pitchFamily="34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812088" y="6400800"/>
            <a:ext cx="2872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i="1" dirty="0">
                <a:cs typeface="Calibri" panose="020F0502020204030204" pitchFamily="34" charset="0"/>
              </a:rPr>
              <a:t>t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50825" y="0"/>
            <a:ext cx="8588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solidFill>
                  <a:schemeClr val="folHlink"/>
                </a:solidFill>
                <a:cs typeface="Calibri" panose="020F0502020204030204" pitchFamily="34" charset="0"/>
              </a:rPr>
              <a:t>Quasi-Isobaric </a:t>
            </a:r>
            <a:r>
              <a:rPr lang="en-US" altLang="ru-RU" sz="4000" dirty="0">
                <a:solidFill>
                  <a:schemeClr val="folHlink"/>
                </a:solidFill>
                <a:cs typeface="Calibri" panose="020F0502020204030204" pitchFamily="34" charset="0"/>
              </a:rPr>
              <a:t>Cooling Process</a:t>
            </a:r>
            <a:endParaRPr lang="ru-RU" altLang="ru-RU" sz="4000" dirty="0">
              <a:solidFill>
                <a:schemeClr val="folHlink"/>
              </a:solidFill>
              <a:cs typeface="Calibri" panose="020F0502020204030204" pitchFamily="34" charset="0"/>
            </a:endParaRPr>
          </a:p>
        </p:txBody>
      </p:sp>
      <p:sp>
        <p:nvSpPr>
          <p:cNvPr id="13323" name="TextBox 8"/>
          <p:cNvSpPr txBox="1">
            <a:spLocks noChangeArrowheads="1"/>
          </p:cNvSpPr>
          <p:nvPr/>
        </p:nvSpPr>
        <p:spPr bwMode="auto">
          <a:xfrm>
            <a:off x="6157913" y="1768475"/>
            <a:ext cx="27352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800" dirty="0">
                <a:cs typeface="Calibri" panose="020F0502020204030204" pitchFamily="34" charset="0"/>
              </a:rPr>
              <a:t>|</a:t>
            </a:r>
            <a:r>
              <a:rPr lang="en-US" altLang="ru-RU" sz="2800" i="1" dirty="0" err="1">
                <a:cs typeface="Calibri" panose="020F0502020204030204" pitchFamily="34" charset="0"/>
              </a:rPr>
              <a:t>dT</a:t>
            </a:r>
            <a:r>
              <a:rPr lang="en-US" altLang="ru-RU" sz="2800" i="1" dirty="0">
                <a:cs typeface="Calibri" panose="020F0502020204030204" pitchFamily="34" charset="0"/>
              </a:rPr>
              <a:t>/</a:t>
            </a:r>
            <a:r>
              <a:rPr lang="en-US" altLang="ru-RU" sz="2800" i="1" dirty="0" err="1">
                <a:cs typeface="Calibri" panose="020F0502020204030204" pitchFamily="34" charset="0"/>
              </a:rPr>
              <a:t>dt</a:t>
            </a:r>
            <a:r>
              <a:rPr lang="en-US" altLang="ru-RU" sz="2800" dirty="0">
                <a:cs typeface="Calibri" panose="020F0502020204030204" pitchFamily="34" charset="0"/>
              </a:rPr>
              <a:t>| = </a:t>
            </a:r>
            <a:r>
              <a:rPr lang="ru-RU" altLang="ru-RU" sz="2800" dirty="0">
                <a:cs typeface="Calibri" panose="020F0502020204030204" pitchFamily="34" charset="0"/>
              </a:rPr>
              <a:t> </a:t>
            </a:r>
            <a:r>
              <a:rPr lang="en-US" altLang="ru-RU" sz="2800" dirty="0" err="1">
                <a:cs typeface="Calibri" panose="020F0502020204030204" pitchFamily="34" charset="0"/>
              </a:rPr>
              <a:t>const</a:t>
            </a:r>
            <a:endParaRPr lang="ru-RU" altLang="ru-RU" sz="2800" dirty="0">
              <a:cs typeface="Calibri" panose="020F0502020204030204" pitchFamily="34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84213" y="1592263"/>
            <a:ext cx="7569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cs typeface="Calibri" panose="020F0502020204030204" pitchFamily="34" charset="0"/>
              </a:rPr>
              <a:t>1500</a:t>
            </a:r>
            <a:r>
              <a:rPr lang="en-US" altLang="ru-RU" sz="1800">
                <a:cs typeface="Calibri" panose="020F0502020204030204" pitchFamily="34" charset="0"/>
              </a:rPr>
              <a:t> </a:t>
            </a:r>
            <a:endParaRPr lang="ru-RU" altLang="ru-RU" sz="1800">
              <a:cs typeface="Calibri" panose="020F0502020204030204" pitchFamily="34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827088" y="5589588"/>
            <a:ext cx="6270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cs typeface="Calibri" panose="020F0502020204030204" pitchFamily="34" charset="0"/>
              </a:rPr>
              <a:t>300</a:t>
            </a:r>
            <a:r>
              <a:rPr lang="en-US" altLang="ru-RU" sz="1800">
                <a:cs typeface="Calibri" panose="020F0502020204030204" pitchFamily="34" charset="0"/>
              </a:rPr>
              <a:t> </a:t>
            </a:r>
            <a:endParaRPr lang="ru-RU" altLang="ru-RU" sz="1800">
              <a:cs typeface="Calibri" panose="020F0502020204030204" pitchFamily="34" charset="0"/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1403350" y="1773238"/>
            <a:ext cx="1444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1403350" y="5805488"/>
            <a:ext cx="1444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 rot="2700000">
            <a:off x="3413125" y="3638550"/>
            <a:ext cx="585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>
                <a:solidFill>
                  <a:schemeClr val="accent2"/>
                </a:solidFill>
                <a:cs typeface="Calibri" panose="020F0502020204030204" pitchFamily="34" charset="0"/>
              </a:rPr>
              <a:t>►</a:t>
            </a:r>
            <a:endParaRPr lang="ru-RU" altLang="ru-RU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cxnSp>
        <p:nvCxnSpPr>
          <p:cNvPr id="140305" name="AutoShape 17"/>
          <p:cNvCxnSpPr>
            <a:cxnSpLocks noChangeShapeType="1"/>
          </p:cNvCxnSpPr>
          <p:nvPr/>
        </p:nvCxnSpPr>
        <p:spPr bwMode="auto">
          <a:xfrm>
            <a:off x="3203575" y="3429000"/>
            <a:ext cx="2590800" cy="0"/>
          </a:xfrm>
          <a:prstGeom prst="straightConnector1">
            <a:avLst/>
          </a:prstGeom>
          <a:noFill/>
          <a:ln w="25400">
            <a:solidFill>
              <a:srgbClr val="FF6600"/>
            </a:solidFill>
            <a:prstDash val="dash"/>
            <a:round/>
            <a:headEnd type="oval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30" name="Text Box 18"/>
          <p:cNvSpPr txBox="1">
            <a:spLocks noChangeArrowheads="1"/>
          </p:cNvSpPr>
          <p:nvPr/>
        </p:nvSpPr>
        <p:spPr bwMode="auto">
          <a:xfrm rot="2700000">
            <a:off x="2585229" y="3664100"/>
            <a:ext cx="1119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cs typeface="Calibri" panose="020F0502020204030204" pitchFamily="34" charset="0"/>
              </a:rPr>
              <a:t>Cooling</a:t>
            </a:r>
          </a:p>
        </p:txBody>
      </p:sp>
      <p:sp>
        <p:nvSpPr>
          <p:cNvPr id="140307" name="Text Box 19"/>
          <p:cNvSpPr txBox="1">
            <a:spLocks noChangeArrowheads="1"/>
          </p:cNvSpPr>
          <p:nvPr/>
        </p:nvSpPr>
        <p:spPr bwMode="auto">
          <a:xfrm>
            <a:off x="1979613" y="1844675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400">
                <a:cs typeface="Calibri" panose="020F0502020204030204" pitchFamily="34" charset="0"/>
              </a:rPr>
              <a:t>Measurements</a:t>
            </a:r>
            <a:endParaRPr lang="ru-RU" altLang="ru-RU" sz="2400">
              <a:cs typeface="Calibri" panose="020F0502020204030204" pitchFamily="34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2195513" y="555625"/>
            <a:ext cx="4459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chemeClr val="folHlink"/>
                </a:solidFill>
                <a:cs typeface="Calibri" panose="020F0502020204030204" pitchFamily="34" charset="0"/>
              </a:rPr>
              <a:t>(rescaling of velocities)</a:t>
            </a:r>
            <a:endParaRPr lang="ru-RU" altLang="ru-RU" sz="3600">
              <a:solidFill>
                <a:schemeClr val="folHlink"/>
              </a:solidFill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2925763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800" dirty="0" smtClean="0">
                <a:solidFill>
                  <a:schemeClr val="folHlink"/>
                </a:solidFill>
                <a:cs typeface="Calibri" panose="020F0502020204030204" pitchFamily="34" charset="0"/>
              </a:rPr>
              <a:t>Glass Transition Criteria</a:t>
            </a:r>
            <a:endParaRPr lang="ru-RU" altLang="ru-RU" sz="4800" dirty="0">
              <a:solidFill>
                <a:schemeClr val="folHlink"/>
              </a:solidFill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type="body" idx="1"/>
          </p:nvPr>
        </p:nvSpPr>
        <p:spPr>
          <a:xfrm>
            <a:off x="468313" y="719832"/>
            <a:ext cx="8424862" cy="515744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140000"/>
              </a:lnSpc>
              <a:spcBef>
                <a:spcPct val="5000"/>
              </a:spcBef>
            </a:pPr>
            <a:r>
              <a:rPr lang="en-US" altLang="ru-RU" b="1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OF VISCOSITY (10</a:t>
            </a:r>
            <a:r>
              <a:rPr lang="en-US" altLang="ru-RU" b="1" baseline="30000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</a:t>
            </a:r>
            <a:r>
              <a:rPr lang="en-US" altLang="ru-RU" b="1" dirty="0" err="1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Pa·s</a:t>
            </a:r>
            <a:r>
              <a:rPr lang="en-US" altLang="ru-RU" b="1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ru-RU" dirty="0" smtClean="0">
              <a:solidFill>
                <a:schemeClr val="fol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ru-RU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altLang="ru-RU" dirty="0" err="1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plitting</a:t>
            </a:r>
            <a:r>
              <a:rPr lang="ru-RU" altLang="ru-RU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dirty="0" err="1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ru-RU" altLang="ru-RU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dirty="0" err="1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u-RU" altLang="ru-RU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dirty="0" err="1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</a:t>
            </a:r>
            <a:r>
              <a:rPr lang="en-US" altLang="ru-RU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dirty="0" err="1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peak</a:t>
            </a:r>
            <a:r>
              <a:rPr lang="ru-RU" altLang="ru-RU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ru-RU" dirty="0" smtClean="0">
              <a:solidFill>
                <a:schemeClr val="fol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dirty="0" err="1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ru-RU" altLang="ru-RU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dirty="0" err="1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u-RU" altLang="ru-RU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dirty="0" err="1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pair</a:t>
            </a:r>
            <a:r>
              <a:rPr lang="ru-RU" altLang="ru-RU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dirty="0" err="1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</a:t>
            </a:r>
            <a:r>
              <a:rPr lang="ru-RU" altLang="ru-RU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dirty="0" err="1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en-US" altLang="ru-RU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ru-RU" u="sng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structural</a:t>
            </a:r>
            <a:r>
              <a:rPr lang="en-US" altLang="ru-RU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altLang="ru-RU" dirty="0" smtClean="0">
              <a:solidFill>
                <a:schemeClr val="fol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40000"/>
              </a:lnSpc>
              <a:spcBef>
                <a:spcPct val="5000"/>
              </a:spcBef>
            </a:pPr>
            <a:r>
              <a:rPr lang="en-US" altLang="ru-RU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ru-RU" alt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ormation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clusters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ru-RU" alt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en-US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ru-RU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structural</a:t>
            </a:r>
            <a:r>
              <a:rPr lang="en-US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alt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40000"/>
              </a:lnSpc>
              <a:spcBef>
                <a:spcPct val="5000"/>
              </a:spcBef>
            </a:pPr>
            <a:r>
              <a:rPr lang="en-US" altLang="ru-RU" dirty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 in heat capacity </a:t>
            </a:r>
            <a:r>
              <a:rPr lang="en-US" altLang="ru-RU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</a:t>
            </a:r>
            <a:r>
              <a:rPr lang="en-US" altLang="ru-RU" dirty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cooling or heating (calorimetric</a:t>
            </a:r>
            <a:r>
              <a:rPr lang="en-US" altLang="ru-RU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altLang="ru-RU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ru-RU" altLang="ru-RU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ru-RU" altLang="ru-RU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ru-RU" alt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0" y="1412776"/>
            <a:ext cx="60486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600" dirty="0">
                <a:cs typeface="Calibri" panose="020F0502020204030204" pitchFamily="34" charset="0"/>
              </a:rPr>
              <a:t>S</a:t>
            </a:r>
            <a:r>
              <a:rPr lang="ru-RU" altLang="ru-RU" sz="3600" dirty="0" err="1">
                <a:cs typeface="Calibri" panose="020F0502020204030204" pitchFamily="34" charset="0"/>
              </a:rPr>
              <a:t>plitting</a:t>
            </a:r>
            <a:r>
              <a:rPr lang="ru-RU" altLang="ru-RU" sz="3600" dirty="0"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cs typeface="Calibri" panose="020F0502020204030204" pitchFamily="34" charset="0"/>
              </a:rPr>
              <a:t>of</a:t>
            </a:r>
            <a:r>
              <a:rPr lang="ru-RU" altLang="ru-RU" sz="3600" dirty="0"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cs typeface="Calibri" panose="020F0502020204030204" pitchFamily="34" charset="0"/>
              </a:rPr>
              <a:t>the</a:t>
            </a:r>
            <a:r>
              <a:rPr lang="ru-RU" altLang="ru-RU" sz="3600" dirty="0"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cs typeface="Calibri" panose="020F0502020204030204" pitchFamily="34" charset="0"/>
              </a:rPr>
              <a:t>second</a:t>
            </a:r>
            <a:r>
              <a:rPr lang="en-US" altLang="ru-RU" sz="3600" dirty="0"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cs typeface="Calibri" panose="020F0502020204030204" pitchFamily="34" charset="0"/>
              </a:rPr>
              <a:t>peak</a:t>
            </a:r>
            <a:r>
              <a:rPr lang="ru-RU" altLang="ru-RU" sz="3600" dirty="0">
                <a:cs typeface="Calibri" panose="020F0502020204030204" pitchFamily="34" charset="0"/>
              </a:rPr>
              <a:t> </a:t>
            </a:r>
            <a:endParaRPr lang="en-US" altLang="ru-RU" sz="3600" dirty="0"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 err="1">
                <a:cs typeface="Calibri" panose="020F0502020204030204" pitchFamily="34" charset="0"/>
              </a:rPr>
              <a:t>of</a:t>
            </a:r>
            <a:r>
              <a:rPr lang="ru-RU" altLang="ru-RU" sz="3600" dirty="0"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cs typeface="Calibri" panose="020F0502020204030204" pitchFamily="34" charset="0"/>
              </a:rPr>
              <a:t>the</a:t>
            </a:r>
            <a:r>
              <a:rPr lang="ru-RU" altLang="ru-RU" sz="3600" dirty="0"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cs typeface="Calibri" panose="020F0502020204030204" pitchFamily="34" charset="0"/>
              </a:rPr>
              <a:t>pair</a:t>
            </a:r>
            <a:r>
              <a:rPr lang="ru-RU" altLang="ru-RU" sz="3600" dirty="0"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cs typeface="Calibri" panose="020F0502020204030204" pitchFamily="34" charset="0"/>
              </a:rPr>
              <a:t>correlation</a:t>
            </a:r>
            <a:r>
              <a:rPr lang="ru-RU" altLang="ru-RU" sz="3600" dirty="0">
                <a:cs typeface="Calibri" panose="020F0502020204030204" pitchFamily="34" charset="0"/>
              </a:rPr>
              <a:t> </a:t>
            </a:r>
            <a:r>
              <a:rPr lang="ru-RU" altLang="ru-RU" sz="3600" dirty="0" err="1" smtClean="0">
                <a:cs typeface="Calibri" panose="020F0502020204030204" pitchFamily="34" charset="0"/>
              </a:rPr>
              <a:t>function</a:t>
            </a:r>
            <a:endParaRPr lang="en-US" altLang="ru-RU" sz="3600" dirty="0">
              <a:cs typeface="Calibri" panose="020F0502020204030204" pitchFamily="34" charset="0"/>
            </a:endParaRPr>
          </a:p>
        </p:txBody>
      </p:sp>
      <p:sp>
        <p:nvSpPr>
          <p:cNvPr id="16387" name="Заголовок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490537"/>
          </a:xfrm>
        </p:spPr>
        <p:txBody>
          <a:bodyPr/>
          <a:lstStyle/>
          <a:p>
            <a:pPr eaLnBrk="1" hangingPunct="1"/>
            <a:r>
              <a:rPr lang="en-US" altLang="ru-RU" sz="4000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Structural Criteria</a:t>
            </a:r>
            <a:r>
              <a:rPr lang="en-US" altLang="ru-RU" sz="4000" i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altLang="ru-RU" sz="4000" i="1" dirty="0" smtClean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88" name="Picture 5" descr="icosaed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2843213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2915816" y="3692996"/>
            <a:ext cx="57610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dirty="0" smtClean="0">
                <a:solidFill>
                  <a:schemeClr val="hlink"/>
                </a:solidFill>
                <a:cs typeface="Calibri" panose="020F0502020204030204" pitchFamily="34" charset="0"/>
              </a:rPr>
              <a:t>F</a:t>
            </a:r>
            <a:r>
              <a:rPr lang="ru-RU" altLang="ru-RU" sz="3600" dirty="0" err="1" smtClean="0">
                <a:solidFill>
                  <a:schemeClr val="hlink"/>
                </a:solidFill>
                <a:cs typeface="Calibri" panose="020F0502020204030204" pitchFamily="34" charset="0"/>
              </a:rPr>
              <a:t>ormation</a:t>
            </a:r>
            <a:r>
              <a:rPr lang="ru-RU" altLang="ru-RU" sz="3600" dirty="0" smtClean="0">
                <a:solidFill>
                  <a:schemeClr val="hlink"/>
                </a:solidFill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solidFill>
                  <a:schemeClr val="hlink"/>
                </a:solidFill>
                <a:cs typeface="Calibri" panose="020F0502020204030204" pitchFamily="34" charset="0"/>
              </a:rPr>
              <a:t>of</a:t>
            </a:r>
            <a:r>
              <a:rPr lang="ru-RU" altLang="ru-RU" sz="3600" dirty="0">
                <a:solidFill>
                  <a:schemeClr val="hlink"/>
                </a:solidFill>
                <a:cs typeface="Calibri" panose="020F0502020204030204" pitchFamily="34" charset="0"/>
              </a:rPr>
              <a:t> </a:t>
            </a:r>
            <a:endParaRPr lang="en-US" altLang="ru-RU" sz="3600" dirty="0" smtClean="0">
              <a:solidFill>
                <a:schemeClr val="hlink"/>
              </a:solidFill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dirty="0" smtClean="0">
                <a:solidFill>
                  <a:schemeClr val="hlink"/>
                </a:solidFill>
                <a:cs typeface="Calibri" panose="020F0502020204030204" pitchFamily="34" charset="0"/>
              </a:rPr>
              <a:t>icosahedral </a:t>
            </a:r>
            <a:r>
              <a:rPr lang="ru-RU" altLang="ru-RU" sz="3600" dirty="0" err="1" smtClean="0">
                <a:solidFill>
                  <a:schemeClr val="hlink"/>
                </a:solidFill>
                <a:cs typeface="Calibri" panose="020F0502020204030204" pitchFamily="34" charset="0"/>
              </a:rPr>
              <a:t>clusters</a:t>
            </a:r>
            <a:r>
              <a:rPr lang="ru-RU" altLang="ru-RU" sz="3600" dirty="0" smtClean="0">
                <a:solidFill>
                  <a:schemeClr val="hlink"/>
                </a:solidFill>
                <a:cs typeface="Calibri" panose="020F0502020204030204" pitchFamily="34" charset="0"/>
              </a:rPr>
              <a:t> </a:t>
            </a:r>
            <a:endParaRPr lang="en-US" altLang="ru-RU" sz="3600" dirty="0">
              <a:solidFill>
                <a:schemeClr val="hlink"/>
              </a:solidFill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5172288"/>
            <a:ext cx="91805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8100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Hypothesis: F. C. Frank, Proc. R. Soc. London A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215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43 (1952)</a:t>
            </a: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8100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Confirmation (Electron Nano-Diffraction):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A. C. Y. Liu, M. J.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Neish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Stokol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G. A. Buckley, L. A.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Smillie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M. D. de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Jonge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R. T.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Ott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M. J. Kramer, and L. Bourgeois, Phys. Rev. Lett. 110, 205505 (2013)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64704"/>
            <a:ext cx="2860962" cy="268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5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ru-RU" sz="400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Calorimetric Criterion</a:t>
            </a:r>
            <a:endParaRPr lang="ru-RU" altLang="ru-RU" sz="4000" smtClean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836613"/>
            <a:ext cx="91440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3600">
                <a:cs typeface="Calibri" panose="020F0502020204030204" pitchFamily="34" charset="0"/>
              </a:rPr>
              <a:t>Changes in heat capacity </a:t>
            </a:r>
            <a:endParaRPr lang="en-US" altLang="ru-RU" sz="3600">
              <a:cs typeface="Calibri" panose="020F0502020204030204" pitchFamily="34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3600">
                <a:cs typeface="Calibri" panose="020F0502020204030204" pitchFamily="34" charset="0"/>
              </a:rPr>
              <a:t>during cooling or heating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0" y="5334000"/>
            <a:ext cx="914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i="1" dirty="0" smtClean="0">
                <a:cs typeface="Calibri" panose="020F0502020204030204" pitchFamily="34" charset="0"/>
              </a:rPr>
              <a:t>Н</a:t>
            </a:r>
            <a:r>
              <a:rPr lang="ru-RU" altLang="ru-RU" sz="3600" dirty="0" smtClean="0">
                <a:cs typeface="Calibri" panose="020F0502020204030204" pitchFamily="34" charset="0"/>
              </a:rPr>
              <a:t>(</a:t>
            </a:r>
            <a:r>
              <a:rPr lang="ru-RU" altLang="ru-RU" sz="3600" i="1" dirty="0" smtClean="0">
                <a:cs typeface="Calibri" panose="020F0502020204030204" pitchFamily="34" charset="0"/>
              </a:rPr>
              <a:t>Т</a:t>
            </a:r>
            <a:r>
              <a:rPr lang="ru-RU" altLang="ru-RU" sz="3600" dirty="0">
                <a:cs typeface="Calibri" panose="020F0502020204030204" pitchFamily="34" charset="0"/>
              </a:rPr>
              <a:t>) </a:t>
            </a:r>
            <a:r>
              <a:rPr lang="en-US" altLang="ru-RU" sz="3600">
                <a:cs typeface="Calibri" panose="020F0502020204030204" pitchFamily="34" charset="0"/>
              </a:rPr>
              <a:t>is</a:t>
            </a:r>
            <a:r>
              <a:rPr lang="ru-RU" altLang="ru-RU" sz="3600">
                <a:cs typeface="Calibri" panose="020F0502020204030204" pitchFamily="34" charset="0"/>
              </a:rPr>
              <a:t> averaged over </a:t>
            </a:r>
            <a:r>
              <a:rPr lang="ru-RU" altLang="ru-RU" sz="3600">
                <a:solidFill>
                  <a:schemeClr val="folHlink"/>
                </a:solidFill>
                <a:cs typeface="Calibri" panose="020F0502020204030204" pitchFamily="34" charset="0"/>
              </a:rPr>
              <a:t>3</a:t>
            </a:r>
            <a:r>
              <a:rPr lang="en-US" altLang="ru-RU" sz="3600">
                <a:solidFill>
                  <a:schemeClr val="folHlink"/>
                </a:solidFill>
                <a:cs typeface="Calibri" panose="020F0502020204030204" pitchFamily="34" charset="0"/>
              </a:rPr>
              <a:t>0</a:t>
            </a:r>
            <a:r>
              <a:rPr lang="ru-RU" altLang="ru-RU" sz="3600">
                <a:cs typeface="Calibri" panose="020F0502020204030204" pitchFamily="34" charset="0"/>
              </a:rPr>
              <a:t> MD trajectories </a:t>
            </a:r>
            <a:endParaRPr lang="en-US" altLang="ru-RU" sz="3600"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600" dirty="0">
                <a:cs typeface="Calibri" panose="020F0502020204030204" pitchFamily="34" charset="0"/>
              </a:rPr>
              <a:t>with the same macroscopic state</a:t>
            </a:r>
            <a:endParaRPr lang="ru-RU" altLang="ru-RU" sz="3600">
              <a:cs typeface="Calibri" panose="020F0502020204030204" pitchFamily="34" charset="0"/>
            </a:endParaRPr>
          </a:p>
        </p:txBody>
      </p:sp>
      <p:sp>
        <p:nvSpPr>
          <p:cNvPr id="22534" name="TextBox 3"/>
          <p:cNvSpPr txBox="1">
            <a:spLocks noChangeArrowheads="1"/>
          </p:cNvSpPr>
          <p:nvPr/>
        </p:nvSpPr>
        <p:spPr bwMode="auto">
          <a:xfrm>
            <a:off x="0" y="3773488"/>
            <a:ext cx="914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cs typeface="Calibri" panose="020F0502020204030204" pitchFamily="34" charset="0"/>
              </a:rPr>
              <a:t>Enthalpy of the system</a:t>
            </a:r>
            <a:r>
              <a:rPr lang="en-US" altLang="ru-RU" sz="3600" i="1">
                <a:cs typeface="Calibri" panose="020F0502020204030204" pitchFamily="34" charset="0"/>
              </a:rPr>
              <a:t> </a:t>
            </a:r>
            <a:r>
              <a:rPr lang="en-US" altLang="ru-RU" sz="3600" i="1">
                <a:solidFill>
                  <a:schemeClr val="folHlink"/>
                </a:solidFill>
                <a:cs typeface="Calibri" panose="020F0502020204030204" pitchFamily="34" charset="0"/>
              </a:rPr>
              <a:t>H = U + PV ≈ U</a:t>
            </a:r>
            <a:r>
              <a:rPr lang="en-US" altLang="ru-RU" sz="3600">
                <a:cs typeface="Calibri" panose="020F0502020204030204" pitchFamily="34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cs typeface="Calibri" panose="020F0502020204030204" pitchFamily="34" charset="0"/>
              </a:rPr>
              <a:t>as </a:t>
            </a:r>
            <a:r>
              <a:rPr lang="ru-RU" altLang="ru-RU" sz="3600">
                <a:cs typeface="Calibri" panose="020F0502020204030204" pitchFamily="34" charset="0"/>
              </a:rPr>
              <a:t> </a:t>
            </a:r>
            <a:r>
              <a:rPr lang="ru-RU" altLang="ru-RU" sz="3600" i="1">
                <a:solidFill>
                  <a:schemeClr val="folHlink"/>
                </a:solidFill>
                <a:cs typeface="Calibri" panose="020F0502020204030204" pitchFamily="34" charset="0"/>
              </a:rPr>
              <a:t>Р </a:t>
            </a:r>
            <a:r>
              <a:rPr lang="en-US" altLang="ru-RU" sz="3600" i="1">
                <a:solidFill>
                  <a:schemeClr val="folHlink"/>
                </a:solidFill>
                <a:cs typeface="Calibri" panose="020F0502020204030204" pitchFamily="34" charset="0"/>
              </a:rPr>
              <a:t>≈</a:t>
            </a:r>
            <a:r>
              <a:rPr lang="ru-RU" altLang="ru-RU" sz="3600" i="1">
                <a:solidFill>
                  <a:schemeClr val="folHlink"/>
                </a:solidFill>
                <a:cs typeface="Calibri" panose="020F0502020204030204" pitchFamily="34" charset="0"/>
              </a:rPr>
              <a:t>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15208" y="2572604"/>
                <a:ext cx="3913584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208" y="2572604"/>
                <a:ext cx="3913584" cy="8309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" t="-8" r="-301" b="54965"/>
          <a:stretch>
            <a:fillRect/>
          </a:stretch>
        </p:blipFill>
        <p:spPr bwMode="auto">
          <a:xfrm>
            <a:off x="684213" y="476250"/>
            <a:ext cx="6767512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6375" y="404813"/>
            <a:ext cx="3527425" cy="2952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75463" y="476250"/>
            <a:ext cx="360362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32588" y="3789363"/>
            <a:ext cx="431800" cy="1079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09900" y="3284538"/>
            <a:ext cx="914400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53000" y="404813"/>
            <a:ext cx="1995488" cy="28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495" name="TextBox 8"/>
          <p:cNvSpPr txBox="1">
            <a:spLocks noChangeArrowheads="1"/>
          </p:cNvSpPr>
          <p:nvPr/>
        </p:nvSpPr>
        <p:spPr bwMode="auto">
          <a:xfrm>
            <a:off x="3635375" y="2617788"/>
            <a:ext cx="1062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2800" dirty="0" smtClean="0">
                <a:latin typeface="+mn-lt"/>
              </a:rPr>
              <a:t>S/</a:t>
            </a:r>
            <a:r>
              <a:rPr lang="en-US" altLang="ru-RU" sz="2800" dirty="0" err="1" smtClean="0">
                <a:latin typeface="+mn-lt"/>
              </a:rPr>
              <a:t>S</a:t>
            </a:r>
            <a:r>
              <a:rPr lang="en-US" altLang="ru-RU" sz="2800" baseline="-25000" dirty="0" err="1" smtClean="0">
                <a:latin typeface="+mn-lt"/>
              </a:rPr>
              <a:t>max</a:t>
            </a:r>
            <a:endParaRPr lang="ru-RU" altLang="ru-RU" sz="2800" baseline="-25000" dirty="0" smtClean="0">
              <a:latin typeface="+mn-lt"/>
            </a:endParaRPr>
          </a:p>
        </p:txBody>
      </p:sp>
      <p:sp>
        <p:nvSpPr>
          <p:cNvPr id="63496" name="TextBox 9"/>
          <p:cNvSpPr txBox="1">
            <a:spLocks noChangeArrowheads="1"/>
          </p:cNvSpPr>
          <p:nvPr/>
        </p:nvSpPr>
        <p:spPr bwMode="auto">
          <a:xfrm>
            <a:off x="5541963" y="3203575"/>
            <a:ext cx="1649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2800" dirty="0" err="1" smtClean="0">
                <a:latin typeface="+mn-lt"/>
              </a:rPr>
              <a:t>N</a:t>
            </a:r>
            <a:r>
              <a:rPr lang="en-US" altLang="ru-RU" sz="2800" baseline="-25000" dirty="0" err="1" smtClean="0">
                <a:latin typeface="+mn-lt"/>
              </a:rPr>
              <a:t>ic</a:t>
            </a:r>
            <a:r>
              <a:rPr lang="en-US" altLang="ru-RU" sz="2800" dirty="0" smtClean="0">
                <a:latin typeface="+mn-lt"/>
              </a:rPr>
              <a:t>/ </a:t>
            </a:r>
            <a:r>
              <a:rPr lang="en-US" altLang="ru-RU" sz="2800" dirty="0" err="1" smtClean="0">
                <a:latin typeface="+mn-lt"/>
              </a:rPr>
              <a:t>N</a:t>
            </a:r>
            <a:r>
              <a:rPr lang="en-US" altLang="ru-RU" sz="2800" baseline="-25000" dirty="0" err="1" smtClean="0">
                <a:latin typeface="+mn-lt"/>
              </a:rPr>
              <a:t>ic,max</a:t>
            </a:r>
            <a:endParaRPr lang="ru-RU" altLang="ru-RU" sz="2800" dirty="0" smtClean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6325" y="4098925"/>
            <a:ext cx="100806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5" name="TextBox 11"/>
          <p:cNvSpPr txBox="1">
            <a:spLocks noChangeArrowheads="1"/>
          </p:cNvSpPr>
          <p:nvPr/>
        </p:nvSpPr>
        <p:spPr bwMode="auto">
          <a:xfrm>
            <a:off x="5435600" y="6021388"/>
            <a:ext cx="1679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>
                <a:latin typeface="Arial" panose="020B0604020202020204" pitchFamily="34" charset="0"/>
              </a:rPr>
              <a:t>1000 / T</a:t>
            </a:r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39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8604250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12088" y="4530725"/>
            <a:ext cx="431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092950" y="4530725"/>
            <a:ext cx="28733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380288" y="4365625"/>
            <a:ext cx="431800" cy="265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380288" y="5300663"/>
            <a:ext cx="431800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9" name="TextBox 2"/>
          <p:cNvSpPr txBox="1">
            <a:spLocks noChangeArrowheads="1"/>
          </p:cNvSpPr>
          <p:nvPr/>
        </p:nvSpPr>
        <p:spPr bwMode="auto">
          <a:xfrm>
            <a:off x="5940425" y="4508500"/>
            <a:ext cx="1511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/>
              <a:t>2·10</a:t>
            </a:r>
            <a:r>
              <a:rPr lang="en-US" altLang="ru-RU" sz="2000" baseline="30000"/>
              <a:t>12</a:t>
            </a:r>
            <a:r>
              <a:rPr lang="en-US" altLang="ru-RU" sz="2000"/>
              <a:t> K/s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/>
              <a:t>1.3·10</a:t>
            </a:r>
            <a:r>
              <a:rPr lang="en-US" altLang="ru-RU" sz="2000" baseline="30000"/>
              <a:t>12</a:t>
            </a:r>
            <a:r>
              <a:rPr lang="en-US" altLang="ru-RU" sz="2000"/>
              <a:t> K/s  </a:t>
            </a:r>
            <a:endParaRPr lang="ru-RU" altLang="ru-RU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/>
              <a:t>6·10</a:t>
            </a:r>
            <a:r>
              <a:rPr lang="en-US" altLang="ru-RU" sz="2000" baseline="30000"/>
              <a:t>11</a:t>
            </a:r>
            <a:r>
              <a:rPr lang="en-US" altLang="ru-RU" sz="2000"/>
              <a:t> K/s </a:t>
            </a:r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5545137"/>
          </a:xfrm>
        </p:spPr>
        <p:txBody>
          <a:bodyPr/>
          <a:lstStyle/>
          <a:p>
            <a:pPr eaLnBrk="1" hangingPunct="1"/>
            <a:r>
              <a:rPr lang="en-US" altLang="ru-RU" sz="4800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Shear Stress Autocorrelation Functions (SACF)</a:t>
            </a:r>
            <a:br>
              <a:rPr lang="en-US" altLang="ru-RU" sz="4800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ru-RU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-US" altLang="ru-RU" sz="4800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ru-RU" sz="4800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ru-RU" sz="4800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Glass Transition Region</a:t>
            </a:r>
            <a:r>
              <a:rPr lang="en-US" altLang="ru-RU" sz="3600" dirty="0" smtClean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altLang="ru-RU" sz="3600" dirty="0" smtClean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34925" y="44450"/>
            <a:ext cx="9074150" cy="1138238"/>
          </a:xfrm>
        </p:spPr>
        <p:txBody>
          <a:bodyPr/>
          <a:lstStyle/>
          <a:p>
            <a:pPr eaLnBrk="1" hangingPunct="1"/>
            <a:r>
              <a:rPr lang="en-US" altLang="ru-RU" sz="400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Viscosity calculation:</a:t>
            </a:r>
            <a:br>
              <a:rPr lang="en-US" altLang="ru-RU" sz="400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ru-RU" sz="400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Green-Kubo Relations</a:t>
            </a:r>
            <a:endParaRPr lang="ru-RU" altLang="ru-RU" sz="4000" smtClean="0">
              <a:solidFill>
                <a:schemeClr val="fol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sz="half" idx="1"/>
          </p:nvPr>
        </p:nvSpPr>
        <p:spPr>
          <a:xfrm>
            <a:off x="-323850" y="1782763"/>
            <a:ext cx="4038600" cy="45259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80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cs typeface="Calibri" panose="020F0502020204030204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cs typeface="Calibri" panose="020F0502020204030204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cs typeface="Calibri" panose="020F0502020204030204" pitchFamily="34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0" y="2574925"/>
            <a:ext cx="4321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cs typeface="Calibri" panose="020F0502020204030204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29569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cs typeface="Calibri" panose="020F0502020204030204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9204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cs typeface="Calibri" panose="020F0502020204030204" pitchFamily="34" charset="0"/>
            </a:endParaRPr>
          </a:p>
        </p:txBody>
      </p:sp>
      <p:graphicFrame>
        <p:nvGraphicFramePr>
          <p:cNvPr id="297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927161"/>
              </p:ext>
            </p:extLst>
          </p:nvPr>
        </p:nvGraphicFramePr>
        <p:xfrm>
          <a:off x="971550" y="1927225"/>
          <a:ext cx="38877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4" name="Equation" r:id="rId3" imgW="1676400" imgH="469900" progId="Equation.DSMT4">
                  <p:embed/>
                </p:oleObj>
              </mc:Choice>
              <mc:Fallback>
                <p:oleObj name="Equation" r:id="rId3" imgW="1676400" imgH="4699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927225"/>
                        <a:ext cx="388778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9569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cs typeface="Calibri" panose="020F0502020204030204" pitchFamily="34" charset="0"/>
            </a:endParaRPr>
          </a:p>
        </p:txBody>
      </p:sp>
      <p:graphicFrame>
        <p:nvGraphicFramePr>
          <p:cNvPr id="297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918258"/>
              </p:ext>
            </p:extLst>
          </p:nvPr>
        </p:nvGraphicFramePr>
        <p:xfrm>
          <a:off x="755650" y="3881438"/>
          <a:ext cx="4376738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5" name="Equation" r:id="rId5" imgW="1993900" imgH="457200" progId="Equation.DSMT4">
                  <p:embed/>
                </p:oleObj>
              </mc:Choice>
              <mc:Fallback>
                <p:oleObj name="Equation" r:id="rId5" imgW="1993900" imgH="457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881438"/>
                        <a:ext cx="4376738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9" name="Object 1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541529907"/>
              </p:ext>
            </p:extLst>
          </p:nvPr>
        </p:nvGraphicFramePr>
        <p:xfrm>
          <a:off x="684213" y="5672138"/>
          <a:ext cx="5032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6" name="Equation" r:id="rId7" imgW="253780" imgH="253780" progId="Equation.DSMT4">
                  <p:embed/>
                </p:oleObj>
              </mc:Choice>
              <mc:Fallback>
                <p:oleObj name="Equation" r:id="rId7" imgW="253780" imgH="2537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672138"/>
                        <a:ext cx="50323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0" y="1227138"/>
            <a:ext cx="6408738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cs typeface="Calibri" panose="020F0502020204030204" pitchFamily="34" charset="0"/>
              </a:rPr>
              <a:t> </a:t>
            </a:r>
            <a:r>
              <a:rPr lang="en-US" altLang="ru-RU" sz="2800">
                <a:cs typeface="Calibri" panose="020F0502020204030204" pitchFamily="34" charset="0"/>
              </a:rPr>
              <a:t>Shear viscosity coefficient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800"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800"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>
                <a:cs typeface="Calibri" panose="020F0502020204030204" pitchFamily="34" charset="0"/>
              </a:rPr>
              <a:t>Where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800"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800"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400"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400"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400"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cs typeface="Calibri" panose="020F0502020204030204" pitchFamily="34" charset="0"/>
              </a:rPr>
              <a:t>denote ensemble-averaging</a:t>
            </a:r>
            <a:endParaRPr lang="ru-RU" altLang="ru-RU" sz="2400">
              <a:cs typeface="Calibri" panose="020F0502020204030204" pitchFamily="34" charset="0"/>
            </a:endParaRPr>
          </a:p>
        </p:txBody>
      </p:sp>
      <p:pic>
        <p:nvPicPr>
          <p:cNvPr id="29711" name="Picture 15" descr="al-glass-cel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213100"/>
            <a:ext cx="370840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7551738" y="3357563"/>
            <a:ext cx="6447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3600">
                <a:solidFill>
                  <a:srgbClr val="FF3300"/>
                </a:solidFill>
                <a:cs typeface="Calibri" panose="020F0502020204030204" pitchFamily="34" charset="0"/>
              </a:rPr>
              <a:t>η</a:t>
            </a:r>
            <a:r>
              <a:rPr lang="en-US" altLang="ru-RU" sz="2000">
                <a:solidFill>
                  <a:srgbClr val="FF3300"/>
                </a:solidFill>
                <a:cs typeface="Calibri" panose="020F0502020204030204" pitchFamily="34" charset="0"/>
              </a:rPr>
              <a:t>xz</a:t>
            </a:r>
            <a:endParaRPr lang="el-GR" altLang="ru-RU" sz="3600">
              <a:solidFill>
                <a:srgbClr val="FF3300"/>
              </a:solidFill>
              <a:cs typeface="Calibri" panose="020F0502020204030204" pitchFamily="34" charset="0"/>
            </a:endParaRP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6011863" y="3292475"/>
            <a:ext cx="6591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3600">
                <a:solidFill>
                  <a:schemeClr val="hlink"/>
                </a:solidFill>
                <a:cs typeface="Calibri" panose="020F0502020204030204" pitchFamily="34" charset="0"/>
              </a:rPr>
              <a:t>η</a:t>
            </a:r>
            <a:r>
              <a:rPr lang="en-US" altLang="ru-RU" sz="2000">
                <a:solidFill>
                  <a:schemeClr val="hlink"/>
                </a:solidFill>
                <a:cs typeface="Calibri" panose="020F0502020204030204" pitchFamily="34" charset="0"/>
              </a:rPr>
              <a:t>xy</a:t>
            </a:r>
            <a:endParaRPr lang="el-GR" altLang="ru-RU" sz="3600">
              <a:solidFill>
                <a:schemeClr val="hlink"/>
              </a:solidFill>
              <a:cs typeface="Calibri" panose="020F0502020204030204" pitchFamily="34" charset="0"/>
            </a:endParaRPr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6327775" y="5445125"/>
            <a:ext cx="6474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3600">
                <a:solidFill>
                  <a:srgbClr val="FF3300"/>
                </a:solidFill>
                <a:cs typeface="Calibri" panose="020F0502020204030204" pitchFamily="34" charset="0"/>
              </a:rPr>
              <a:t>η</a:t>
            </a:r>
            <a:r>
              <a:rPr lang="en-US" altLang="ru-RU" sz="2000">
                <a:solidFill>
                  <a:srgbClr val="FF3300"/>
                </a:solidFill>
                <a:cs typeface="Calibri" panose="020F0502020204030204" pitchFamily="34" charset="0"/>
              </a:rPr>
              <a:t>yz</a:t>
            </a:r>
            <a:endParaRPr lang="el-GR" altLang="ru-RU" sz="3600">
              <a:solidFill>
                <a:srgbClr val="FF3300"/>
              </a:solidFill>
              <a:cs typeface="Calibri" panose="020F0502020204030204" pitchFamily="34" charset="0"/>
            </a:endParaRPr>
          </a:p>
        </p:txBody>
      </p:sp>
      <p:sp>
        <p:nvSpPr>
          <p:cNvPr id="55324" name="Line 28"/>
          <p:cNvSpPr>
            <a:spLocks noChangeAspect="1" noChangeShapeType="1"/>
          </p:cNvSpPr>
          <p:nvPr/>
        </p:nvSpPr>
        <p:spPr bwMode="auto">
          <a:xfrm>
            <a:off x="6175375" y="4149725"/>
            <a:ext cx="1112838" cy="635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325" name="Line 29"/>
          <p:cNvSpPr>
            <a:spLocks noChangeShapeType="1"/>
          </p:cNvSpPr>
          <p:nvPr/>
        </p:nvSpPr>
        <p:spPr bwMode="auto">
          <a:xfrm flipV="1">
            <a:off x="7308850" y="4149725"/>
            <a:ext cx="1079500" cy="5746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326" name="Line 30"/>
          <p:cNvSpPr>
            <a:spLocks noChangeAspect="1" noChangeShapeType="1"/>
          </p:cNvSpPr>
          <p:nvPr/>
        </p:nvSpPr>
        <p:spPr bwMode="auto">
          <a:xfrm flipH="1" flipV="1">
            <a:off x="7283450" y="3527425"/>
            <a:ext cx="1104900" cy="622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327" name="Line 31"/>
          <p:cNvSpPr>
            <a:spLocks noChangeAspect="1" noChangeShapeType="1"/>
          </p:cNvSpPr>
          <p:nvPr/>
        </p:nvSpPr>
        <p:spPr bwMode="auto">
          <a:xfrm flipH="1">
            <a:off x="6188075" y="3559175"/>
            <a:ext cx="1047750" cy="59055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328" name="Line 32"/>
          <p:cNvSpPr>
            <a:spLocks noChangeShapeType="1"/>
          </p:cNvSpPr>
          <p:nvPr/>
        </p:nvSpPr>
        <p:spPr bwMode="auto">
          <a:xfrm>
            <a:off x="6189663" y="4149725"/>
            <a:ext cx="0" cy="12239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330" name="Line 34"/>
          <p:cNvSpPr>
            <a:spLocks noChangeShapeType="1"/>
          </p:cNvSpPr>
          <p:nvPr/>
        </p:nvSpPr>
        <p:spPr bwMode="auto">
          <a:xfrm flipH="1">
            <a:off x="7308850" y="3500438"/>
            <a:ext cx="0" cy="129698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331" name="Line 35"/>
          <p:cNvSpPr>
            <a:spLocks noChangeAspect="1" noChangeShapeType="1"/>
          </p:cNvSpPr>
          <p:nvPr/>
        </p:nvSpPr>
        <p:spPr bwMode="auto">
          <a:xfrm flipH="1">
            <a:off x="6227763" y="4724400"/>
            <a:ext cx="1093787" cy="61595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332" name="Line 36"/>
          <p:cNvSpPr>
            <a:spLocks noChangeAspect="1" noChangeShapeType="1"/>
          </p:cNvSpPr>
          <p:nvPr/>
        </p:nvSpPr>
        <p:spPr bwMode="auto">
          <a:xfrm>
            <a:off x="6189663" y="5373688"/>
            <a:ext cx="1119187" cy="6286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333" name="Line 37"/>
          <p:cNvSpPr>
            <a:spLocks noChangeShapeType="1"/>
          </p:cNvSpPr>
          <p:nvPr/>
        </p:nvSpPr>
        <p:spPr bwMode="auto">
          <a:xfrm>
            <a:off x="7308850" y="4724400"/>
            <a:ext cx="0" cy="12969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334" name="Line 38"/>
          <p:cNvSpPr>
            <a:spLocks noChangeAspect="1" noChangeShapeType="1"/>
          </p:cNvSpPr>
          <p:nvPr/>
        </p:nvSpPr>
        <p:spPr bwMode="auto">
          <a:xfrm flipV="1">
            <a:off x="6189663" y="3519488"/>
            <a:ext cx="1119187" cy="6302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336" name="Line 40"/>
          <p:cNvSpPr>
            <a:spLocks noChangeShapeType="1"/>
          </p:cNvSpPr>
          <p:nvPr/>
        </p:nvSpPr>
        <p:spPr bwMode="auto">
          <a:xfrm>
            <a:off x="6192838" y="4149725"/>
            <a:ext cx="0" cy="12239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338" name="AutoShape 42"/>
          <p:cNvSpPr>
            <a:spLocks noChangeArrowheads="1"/>
          </p:cNvSpPr>
          <p:nvPr/>
        </p:nvSpPr>
        <p:spPr bwMode="auto">
          <a:xfrm>
            <a:off x="2771775" y="2060575"/>
            <a:ext cx="2087563" cy="72072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folHlink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7" grpId="0"/>
      <p:bldP spid="55324" grpId="0" animBg="1"/>
      <p:bldP spid="55325" grpId="0" animBg="1"/>
      <p:bldP spid="55326" grpId="0" animBg="1"/>
      <p:bldP spid="55327" grpId="0" animBg="1"/>
      <p:bldP spid="55328" grpId="0" animBg="1"/>
      <p:bldP spid="55330" grpId="0" animBg="1"/>
      <p:bldP spid="55331" grpId="0" animBg="1"/>
      <p:bldP spid="55332" grpId="0" animBg="1"/>
      <p:bldP spid="55333" grpId="0" animBg="1"/>
      <p:bldP spid="55334" grpId="0" animBg="1"/>
      <p:bldP spid="55336" grpId="0" animBg="1"/>
      <p:bldP spid="553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4"/>
          <p:cNvSpPr txBox="1">
            <a:spLocks noGrp="1"/>
          </p:cNvSpPr>
          <p:nvPr/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9A603B3-C741-42E1-A43D-B9111D44DAFD}" type="slidenum">
              <a:rPr lang="ru-RU" altLang="ru-RU" sz="1400">
                <a:cs typeface="Calibri" panose="020F050202020403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400">
              <a:cs typeface="Calibri" panose="020F0502020204030204" pitchFamily="34" charset="0"/>
            </a:endParaRPr>
          </a:p>
        </p:txBody>
      </p:sp>
      <p:sp>
        <p:nvSpPr>
          <p:cNvPr id="3174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9251950" cy="431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ru-RU" sz="400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ru-RU" sz="400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altLang="ru-RU" sz="400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7226300" y="692150"/>
            <a:ext cx="12314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008000"/>
                </a:solidFill>
                <a:cs typeface="Calibri" panose="020F0502020204030204" pitchFamily="34" charset="0"/>
              </a:rPr>
              <a:t>900 K</a:t>
            </a:r>
            <a:endParaRPr lang="ru-RU" altLang="ru-RU" sz="3600">
              <a:solidFill>
                <a:srgbClr val="008000"/>
              </a:solidFill>
              <a:cs typeface="Calibri" panose="020F0502020204030204" pitchFamily="34" charset="0"/>
            </a:endParaRP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0" y="0"/>
            <a:ext cx="9144000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5482" rIns="0" bIns="0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000">
                <a:solidFill>
                  <a:schemeClr val="folHlink"/>
                </a:solidFill>
                <a:cs typeface="Calibri" panose="020F0502020204030204" pitchFamily="34" charset="0"/>
              </a:rPr>
              <a:t>The Stress Autocorrelation Functions</a:t>
            </a:r>
            <a:endParaRPr lang="ru-RU" altLang="ru-RU" sz="4000">
              <a:solidFill>
                <a:schemeClr val="folHlink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3175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474215"/>
              </p:ext>
            </p:extLst>
          </p:nvPr>
        </p:nvGraphicFramePr>
        <p:xfrm>
          <a:off x="5573713" y="1628775"/>
          <a:ext cx="3570287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0" name="Plot" r:id="rId3" imgW="3022600" imgH="1257300" progId="Grapher.Document">
                  <p:embed/>
                </p:oleObj>
              </mc:Choice>
              <mc:Fallback>
                <p:oleObj name="Plot" r:id="rId3" imgW="3022600" imgH="1257300" progId="Grapher.Document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713" y="1628775"/>
                        <a:ext cx="3570287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171963"/>
              </p:ext>
            </p:extLst>
          </p:nvPr>
        </p:nvGraphicFramePr>
        <p:xfrm>
          <a:off x="395288" y="981075"/>
          <a:ext cx="5245100" cy="545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1" name="Plot" r:id="rId5" imgW="3721100" imgH="3873500" progId="Grapher.Document">
                  <p:embed/>
                </p:oleObj>
              </mc:Choice>
              <mc:Fallback>
                <p:oleObj name="Plot" r:id="rId5" imgW="3721100" imgH="3873500" progId="Grapher.Document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981075"/>
                        <a:ext cx="5245100" cy="545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68313" y="-90265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ru-RU" sz="4000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Phases of Substances</a:t>
            </a:r>
            <a:endParaRPr lang="ru-RU" altLang="ru-RU" sz="4000" dirty="0" smtClean="0">
              <a:solidFill>
                <a:schemeClr val="fol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461" t="5845" r="56644"/>
          <a:stretch/>
        </p:blipFill>
        <p:spPr>
          <a:xfrm>
            <a:off x="1475655" y="908720"/>
            <a:ext cx="6192689" cy="5799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06975BC-045D-4B57-8A28-475B9D3269A6}" type="slidenum">
              <a:rPr lang="ru-RU" altLang="ru-RU" sz="1400">
                <a:cs typeface="Calibri" panose="020F050202020403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400">
              <a:cs typeface="Calibri" panose="020F0502020204030204" pitchFamily="34" charset="0"/>
            </a:endParaRP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7226300" y="692150"/>
            <a:ext cx="12314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008000"/>
                </a:solidFill>
                <a:cs typeface="Calibri" panose="020F0502020204030204" pitchFamily="34" charset="0"/>
              </a:rPr>
              <a:t>700 K</a:t>
            </a:r>
            <a:endParaRPr lang="ru-RU" altLang="ru-RU" sz="3600">
              <a:solidFill>
                <a:srgbClr val="008000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3277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498210"/>
              </p:ext>
            </p:extLst>
          </p:nvPr>
        </p:nvGraphicFramePr>
        <p:xfrm>
          <a:off x="5573713" y="1628775"/>
          <a:ext cx="3570287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3" name="Plot" r:id="rId3" imgW="3022600" imgH="1257300" progId="Grapher.Document">
                  <p:embed/>
                </p:oleObj>
              </mc:Choice>
              <mc:Fallback>
                <p:oleObj name="Plot" r:id="rId3" imgW="3022600" imgH="1257300" progId="Grapher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713" y="1628775"/>
                        <a:ext cx="3570287" cy="148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Rectangle 11"/>
          <p:cNvSpPr>
            <a:spLocks noChangeArrowheads="1"/>
          </p:cNvSpPr>
          <p:nvPr/>
        </p:nvSpPr>
        <p:spPr bwMode="auto">
          <a:xfrm>
            <a:off x="0" y="0"/>
            <a:ext cx="9144000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5482" rIns="0" bIns="0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000">
                <a:solidFill>
                  <a:schemeClr val="folHlink"/>
                </a:solidFill>
                <a:cs typeface="Calibri" panose="020F0502020204030204" pitchFamily="34" charset="0"/>
              </a:rPr>
              <a:t>The Stress Autocorrelation Functions</a:t>
            </a:r>
            <a:endParaRPr lang="ru-RU" altLang="ru-RU" sz="4000">
              <a:solidFill>
                <a:schemeClr val="folHlink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3277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499774"/>
              </p:ext>
            </p:extLst>
          </p:nvPr>
        </p:nvGraphicFramePr>
        <p:xfrm>
          <a:off x="395288" y="981075"/>
          <a:ext cx="5243512" cy="546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4" name="Plot" r:id="rId5" imgW="3848100" imgH="4013200" progId="Grapher.Document">
                  <p:embed/>
                </p:oleObj>
              </mc:Choice>
              <mc:Fallback>
                <p:oleObj name="Plot" r:id="rId5" imgW="3848100" imgH="4013200" progId="Grapher.Document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981075"/>
                        <a:ext cx="5243512" cy="546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623A8DB-71ED-4CA8-8608-9C5BFA31D2C3}" type="slidenum">
              <a:rPr lang="ru-RU" altLang="ru-RU" sz="1400">
                <a:cs typeface="Calibri" panose="020F050202020403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400">
              <a:cs typeface="Calibri" panose="020F0502020204030204" pitchFamily="34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7226300" y="690563"/>
            <a:ext cx="12314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008000"/>
                </a:solidFill>
                <a:cs typeface="Calibri" panose="020F0502020204030204" pitchFamily="34" charset="0"/>
              </a:rPr>
              <a:t>500 K</a:t>
            </a:r>
            <a:endParaRPr lang="ru-RU" altLang="ru-RU" sz="3600">
              <a:solidFill>
                <a:srgbClr val="008000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348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025758"/>
              </p:ext>
            </p:extLst>
          </p:nvPr>
        </p:nvGraphicFramePr>
        <p:xfrm>
          <a:off x="5573713" y="1628775"/>
          <a:ext cx="3570287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1" name="Plot" r:id="rId3" imgW="3022600" imgH="1257300" progId="Grapher.Document">
                  <p:embed/>
                </p:oleObj>
              </mc:Choice>
              <mc:Fallback>
                <p:oleObj name="Plot" r:id="rId3" imgW="3022600" imgH="1257300" progId="Grapher.Document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713" y="1628775"/>
                        <a:ext cx="3570287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Rectangle 1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5482" rIns="0" bIns="0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000">
                <a:solidFill>
                  <a:schemeClr val="folHlink"/>
                </a:solidFill>
                <a:cs typeface="Calibri" panose="020F0502020204030204" pitchFamily="34" charset="0"/>
              </a:rPr>
              <a:t>The Stress Autocorrelation Functions</a:t>
            </a:r>
            <a:endParaRPr lang="ru-RU" altLang="ru-RU" sz="4000">
              <a:solidFill>
                <a:schemeClr val="folHlink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3482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149970"/>
              </p:ext>
            </p:extLst>
          </p:nvPr>
        </p:nvGraphicFramePr>
        <p:xfrm>
          <a:off x="395288" y="881063"/>
          <a:ext cx="4870450" cy="597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2" name="Plot" r:id="rId5" imgW="3695700" imgH="4533900" progId="Grapher.Document">
                  <p:embed/>
                </p:oleObj>
              </mc:Choice>
              <mc:Fallback>
                <p:oleObj name="Plot" r:id="rId5" imgW="3695700" imgH="4533900" progId="Grapher.Document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881063"/>
                        <a:ext cx="4870450" cy="597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50825" y="1062038"/>
          <a:ext cx="6264275" cy="579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4" name="Plot" r:id="rId3" imgW="4419600" imgH="4089400" progId="Grapher.Document">
                  <p:embed/>
                </p:oleObj>
              </mc:Choice>
              <mc:Fallback>
                <p:oleObj name="Plot" r:id="rId3" imgW="4419600" imgH="4089400" progId="Grapher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062038"/>
                        <a:ext cx="6264275" cy="579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06463"/>
          </a:xfrm>
        </p:spPr>
        <p:txBody>
          <a:bodyPr/>
          <a:lstStyle/>
          <a:p>
            <a:pPr eaLnBrk="1" hangingPunct="1"/>
            <a:r>
              <a:rPr lang="en-US" altLang="ru-RU" sz="4000" smtClean="0">
                <a:solidFill>
                  <a:schemeClr val="folHlink"/>
                </a:solidFill>
              </a:rPr>
              <a:t>V</a:t>
            </a:r>
            <a:r>
              <a:rPr lang="ru-RU" altLang="ru-RU" sz="4000" smtClean="0">
                <a:solidFill>
                  <a:schemeClr val="folHlink"/>
                </a:solidFill>
              </a:rPr>
              <a:t>iscosity </a:t>
            </a:r>
            <a:r>
              <a:rPr lang="en-US" altLang="ru-RU" sz="4000" smtClean="0">
                <a:solidFill>
                  <a:schemeClr val="folHlink"/>
                </a:solidFill>
              </a:rPr>
              <a:t>Dependence </a:t>
            </a:r>
            <a:r>
              <a:rPr lang="ru-RU" altLang="ru-RU" sz="4000" smtClean="0">
                <a:solidFill>
                  <a:schemeClr val="folHlink"/>
                </a:solidFill>
              </a:rPr>
              <a:t>on </a:t>
            </a:r>
            <a:r>
              <a:rPr lang="en-US" altLang="ru-RU" sz="4000" smtClean="0">
                <a:solidFill>
                  <a:schemeClr val="folHlink"/>
                </a:solidFill>
              </a:rPr>
              <a:t>T</a:t>
            </a:r>
            <a:r>
              <a:rPr lang="ru-RU" altLang="ru-RU" sz="4000" smtClean="0">
                <a:solidFill>
                  <a:schemeClr val="folHlink"/>
                </a:solidFill>
              </a:rPr>
              <a:t>emperature</a:t>
            </a:r>
          </a:p>
        </p:txBody>
      </p:sp>
      <p:sp>
        <p:nvSpPr>
          <p:cNvPr id="31748" name="Номер слайда 4"/>
          <p:cNvSpPr txBox="1">
            <a:spLocks noGrp="1"/>
          </p:cNvSpPr>
          <p:nvPr/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50057CB-F178-4AAB-B3AE-77767F33D442}" type="slidenum">
              <a:rPr lang="ru-RU" altLang="ru-RU" sz="1400" smtClean="0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4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1749" name="TextBox 8"/>
          <p:cNvSpPr txBox="1">
            <a:spLocks noChangeArrowheads="1"/>
          </p:cNvSpPr>
          <p:nvPr/>
        </p:nvSpPr>
        <p:spPr bwMode="auto">
          <a:xfrm>
            <a:off x="5508625" y="1412875"/>
            <a:ext cx="2735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|</a:t>
            </a:r>
            <a:r>
              <a:rPr lang="en-US" altLang="ru-RU" sz="2400" i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dT</a:t>
            </a:r>
            <a:r>
              <a:rPr lang="en-US" altLang="ru-RU" sz="2400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/</a:t>
            </a:r>
            <a:r>
              <a:rPr lang="en-US" altLang="ru-RU" sz="2400" i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dt</a:t>
            </a:r>
            <a:r>
              <a:rPr lang="en-US" altLang="ru-RU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| = </a:t>
            </a:r>
            <a:r>
              <a:rPr lang="ru-RU" altLang="ru-RU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 4∙10</a:t>
            </a:r>
            <a:r>
              <a:rPr lang="ru-RU" altLang="ru-RU" sz="2400" baseline="30000" dirty="0" smtClean="0">
                <a:solidFill>
                  <a:prstClr val="black"/>
                </a:solidFill>
                <a:cs typeface="Calibri" panose="020F0502020204030204" pitchFamily="34" charset="0"/>
              </a:rPr>
              <a:t>13</a:t>
            </a:r>
            <a:r>
              <a:rPr lang="ru-RU" altLang="ru-RU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 К/</a:t>
            </a:r>
            <a:r>
              <a:rPr lang="en-US" altLang="ru-RU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s</a:t>
            </a:r>
            <a:endParaRPr lang="ru-RU" altLang="ru-RU" sz="2400" dirty="0" smtClean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44390" name="TextBox 2"/>
          <p:cNvSpPr txBox="1">
            <a:spLocks noChangeArrowheads="1"/>
          </p:cNvSpPr>
          <p:nvPr/>
        </p:nvSpPr>
        <p:spPr bwMode="auto">
          <a:xfrm>
            <a:off x="4465638" y="3573463"/>
            <a:ext cx="4930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altLang="ru-RU" sz="1600" dirty="0" smtClean="0">
                <a:solidFill>
                  <a:prstClr val="black"/>
                </a:solidFill>
                <a:latin typeface="Calibri"/>
              </a:rPr>
              <a:t>*</a:t>
            </a:r>
            <a:r>
              <a:rPr lang="ru-RU" altLang="ru-RU" sz="1600" dirty="0" err="1" smtClean="0">
                <a:solidFill>
                  <a:prstClr val="black"/>
                </a:solidFill>
                <a:latin typeface="Calibri"/>
              </a:rPr>
              <a:t>Ladyanov</a:t>
            </a:r>
            <a:r>
              <a:rPr lang="ru-RU" altLang="ru-RU" sz="1600" dirty="0" smtClean="0">
                <a:solidFill>
                  <a:prstClr val="black"/>
                </a:solidFill>
                <a:latin typeface="Calibri"/>
              </a:rPr>
              <a:t> V I</a:t>
            </a:r>
            <a:r>
              <a:rPr lang="en-US" altLang="ru-RU" sz="1600" dirty="0" smtClean="0">
                <a:solidFill>
                  <a:prstClr val="black"/>
                </a:solidFill>
                <a:latin typeface="Calibri"/>
              </a:rPr>
              <a:t> et al.</a:t>
            </a:r>
            <a:r>
              <a:rPr lang="ru-RU" altLang="ru-RU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altLang="ru-RU" sz="1600" i="1" dirty="0" err="1" smtClean="0">
                <a:solidFill>
                  <a:prstClr val="black"/>
                </a:solidFill>
                <a:latin typeface="Calibri"/>
              </a:rPr>
              <a:t>Phys</a:t>
            </a:r>
            <a:r>
              <a:rPr lang="ru-RU" altLang="ru-RU" sz="1600" i="1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ru-RU" altLang="ru-RU" sz="1600" i="1" dirty="0" err="1" smtClean="0">
                <a:solidFill>
                  <a:prstClr val="black"/>
                </a:solidFill>
                <a:latin typeface="Calibri"/>
              </a:rPr>
              <a:t>Chem</a:t>
            </a:r>
            <a:r>
              <a:rPr lang="ru-RU" altLang="ru-RU" sz="1600" i="1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ru-RU" altLang="ru-RU" sz="1600" i="1" dirty="0" err="1" smtClean="0">
                <a:solidFill>
                  <a:prstClr val="black"/>
                </a:solidFill>
                <a:latin typeface="Calibri"/>
              </a:rPr>
              <a:t>Liquids</a:t>
            </a:r>
            <a:r>
              <a:rPr lang="ru-RU" altLang="ru-RU" sz="1600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Calibri"/>
              </a:rPr>
              <a:t>52</a:t>
            </a:r>
            <a:r>
              <a:rPr lang="ru-RU" altLang="ru-RU" sz="1600" dirty="0" smtClean="0">
                <a:solidFill>
                  <a:prstClr val="black"/>
                </a:solidFill>
                <a:latin typeface="Calibri"/>
              </a:rPr>
              <a:t> 46</a:t>
            </a:r>
            <a:r>
              <a:rPr lang="en-US" altLang="ru-RU" sz="1600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ru-RU" altLang="ru-RU" sz="1600" dirty="0" smtClean="0">
                <a:solidFill>
                  <a:prstClr val="black"/>
                </a:solidFill>
                <a:latin typeface="Calibri"/>
              </a:rPr>
              <a:t>2014</a:t>
            </a:r>
            <a:r>
              <a:rPr lang="en-US" altLang="ru-RU" sz="1600" dirty="0" smtClean="0">
                <a:solidFill>
                  <a:prstClr val="black"/>
                </a:solidFill>
                <a:latin typeface="Calibri"/>
              </a:rPr>
              <a:t>)</a:t>
            </a:r>
            <a:endParaRPr lang="ru-RU" altLang="ru-RU" sz="16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1928813" y="5805488"/>
            <a:ext cx="411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smtClean="0">
                <a:solidFill>
                  <a:srgbClr val="C0504D"/>
                </a:solidFill>
                <a:latin typeface="Arial" panose="020B0604020202020204" pitchFamily="34" charset="0"/>
              </a:rPr>
              <a:t>▼</a:t>
            </a:r>
          </a:p>
        </p:txBody>
      </p:sp>
      <p:sp>
        <p:nvSpPr>
          <p:cNvPr id="31752" name="Text Box 15"/>
          <p:cNvSpPr txBox="1">
            <a:spLocks noChangeArrowheads="1"/>
          </p:cNvSpPr>
          <p:nvPr/>
        </p:nvSpPr>
        <p:spPr bwMode="auto">
          <a:xfrm rot="-5400000">
            <a:off x="610394" y="2853531"/>
            <a:ext cx="2536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Calorimetric </a:t>
            </a:r>
            <a:r>
              <a:rPr lang="en-US" altLang="ru-RU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</a:t>
            </a:r>
            <a:r>
              <a:rPr lang="en-US" altLang="ru-RU" sz="2800" baseline="-25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g</a:t>
            </a:r>
            <a:endParaRPr lang="ru-RU" altLang="ru-RU" sz="2800" baseline="-250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1753" name="TextBox 1"/>
          <p:cNvSpPr txBox="1">
            <a:spLocks noChangeArrowheads="1"/>
          </p:cNvSpPr>
          <p:nvPr/>
        </p:nvSpPr>
        <p:spPr bwMode="auto">
          <a:xfrm rot="-5400000">
            <a:off x="-1763712" y="3160712"/>
            <a:ext cx="445135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800" smtClean="0">
                <a:solidFill>
                  <a:prstClr val="black"/>
                </a:solidFill>
                <a:latin typeface="Arial" panose="020B0604020202020204" pitchFamily="34" charset="0"/>
              </a:rPr>
              <a:t>Kinematic viscosity (cm</a:t>
            </a:r>
            <a:r>
              <a:rPr lang="en-US" altLang="ru-RU" sz="2800" baseline="30000" smtClean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altLang="ru-RU" sz="2800" smtClean="0">
                <a:solidFill>
                  <a:prstClr val="black"/>
                </a:solidFill>
                <a:latin typeface="Arial" panose="020B0604020202020204" pitchFamily="34" charset="0"/>
              </a:rPr>
              <a:t>/s)</a:t>
            </a:r>
            <a:endParaRPr lang="ru-RU" altLang="ru-RU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31754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919288"/>
            <a:ext cx="4722813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708400" y="3284538"/>
            <a:ext cx="0" cy="2736850"/>
          </a:xfrm>
          <a:prstGeom prst="line">
            <a:avLst/>
          </a:prstGeom>
          <a:ln w="3175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6" name="TextBox 8"/>
          <p:cNvSpPr txBox="1">
            <a:spLocks noChangeArrowheads="1"/>
          </p:cNvSpPr>
          <p:nvPr/>
        </p:nvSpPr>
        <p:spPr bwMode="auto">
          <a:xfrm>
            <a:off x="3773488" y="5218113"/>
            <a:ext cx="6191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800" i="1" smtClean="0">
                <a:solidFill>
                  <a:prstClr val="black"/>
                </a:solidFill>
              </a:rPr>
              <a:t>T</a:t>
            </a:r>
            <a:r>
              <a:rPr lang="en-US" altLang="ru-RU" sz="2800" i="1" baseline="-25000" smtClean="0">
                <a:solidFill>
                  <a:prstClr val="black"/>
                </a:solidFill>
              </a:rPr>
              <a:t>melt</a:t>
            </a:r>
            <a:endParaRPr lang="ru-RU" altLang="ru-RU" sz="2800" i="1" baseline="-250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623A8DB-71ED-4CA8-8608-9C5BFA31D2C3}" type="slidenum">
              <a:rPr lang="ru-RU" altLang="ru-RU" sz="1400">
                <a:cs typeface="Calibri" panose="020F050202020403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1400">
              <a:cs typeface="Calibri" panose="020F0502020204030204" pitchFamily="34" charset="0"/>
            </a:endParaRPr>
          </a:p>
        </p:txBody>
      </p:sp>
      <p:sp>
        <p:nvSpPr>
          <p:cNvPr id="34821" name="Rectangle 1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5482" rIns="0" bIns="0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000">
                <a:solidFill>
                  <a:schemeClr val="folHlink"/>
                </a:solidFill>
                <a:cs typeface="Calibri" panose="020F0502020204030204" pitchFamily="34" charset="0"/>
              </a:rPr>
              <a:t>The Stress Autocorrelation Functions</a:t>
            </a:r>
            <a:endParaRPr lang="ru-RU" altLang="ru-RU" sz="4000">
              <a:solidFill>
                <a:schemeClr val="folHlink"/>
              </a:solidFill>
              <a:cs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72433"/>
            <a:ext cx="4906037" cy="50065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06394" y="2204864"/>
                <a:ext cx="3627211" cy="1846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0" i="1" dirty="0" smtClean="0">
                    <a:latin typeface="Cambria Math" panose="02040503050406030204" pitchFamily="18" charset="0"/>
                  </a:rPr>
                  <a:t>Power law </a:t>
                </a:r>
              </a:p>
              <a:p>
                <a:r>
                  <a:rPr lang="en-US" sz="4000" b="0" i="1" dirty="0" smtClean="0">
                    <a:latin typeface="Cambria Math" panose="02040503050406030204" pitchFamily="18" charset="0"/>
                  </a:rPr>
                  <a:t>extrapolation: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394" y="2204864"/>
                <a:ext cx="3627211" cy="1846659"/>
              </a:xfrm>
              <a:prstGeom prst="rect">
                <a:avLst/>
              </a:prstGeom>
              <a:blipFill rotWithShape="0">
                <a:blip r:embed="rId3"/>
                <a:stretch>
                  <a:fillRect l="-8389" t="-8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04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ru-RU" sz="400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“Effective Exponent”</a:t>
            </a:r>
            <a:endParaRPr lang="ru-RU" altLang="ru-RU" sz="4000" smtClean="0">
              <a:solidFill>
                <a:schemeClr val="fol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84168" y="1916832"/>
                <a:ext cx="3091295" cy="1800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𝑥𝑦</m:t>
                                          </m:r>
                                        </m:sub>
                                      </m:sSub>
                                    </m:e>
                                  </m:func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=0.01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𝑥𝑦</m:t>
                                          </m:r>
                                        </m:sub>
                                      </m:sSub>
                                    </m:e>
                                  </m:func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𝑝𝑠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1916832"/>
                <a:ext cx="3091295" cy="18008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980728"/>
            <a:ext cx="5040560" cy="51305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3688" y="602128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Red: ~10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 K/s</a:t>
            </a:r>
          </a:p>
          <a:p>
            <a:r>
              <a:rPr lang="en-US" sz="2400" dirty="0" smtClean="0"/>
              <a:t>Magenta: ~10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 K/s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623A8DB-71ED-4CA8-8608-9C5BFA31D2C3}" type="slidenum">
              <a:rPr lang="ru-RU" altLang="ru-RU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34821" name="Rectangle 11"/>
          <p:cNvSpPr>
            <a:spLocks noChangeArrowheads="1"/>
          </p:cNvSpPr>
          <p:nvPr/>
        </p:nvSpPr>
        <p:spPr bwMode="auto">
          <a:xfrm>
            <a:off x="0" y="14400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5482" rIns="0" bIns="0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000" smtClean="0">
                <a:solidFill>
                  <a:schemeClr val="folHlink"/>
                </a:solidFill>
                <a:cs typeface="Calibri" panose="020F0502020204030204" pitchFamily="34" charset="0"/>
              </a:rPr>
              <a:t>“Transverse” </a:t>
            </a:r>
            <a:r>
              <a:rPr lang="en-US" altLang="ru-RU" sz="4000">
                <a:solidFill>
                  <a:schemeClr val="folHlink"/>
                </a:solidFill>
                <a:cs typeface="Calibri" panose="020F0502020204030204" pitchFamily="34" charset="0"/>
              </a:rPr>
              <a:t>Stress Autocorrelation </a:t>
            </a:r>
            <a:r>
              <a:rPr lang="en-US" altLang="ru-RU" sz="4000" smtClean="0">
                <a:solidFill>
                  <a:schemeClr val="folHlink"/>
                </a:solidFill>
                <a:cs typeface="Calibri" panose="020F0502020204030204" pitchFamily="34" charset="0"/>
              </a:rPr>
              <a:t>Functions (XZ, YZ)</a:t>
            </a:r>
            <a:endParaRPr lang="ru-RU" altLang="ru-RU" sz="4000">
              <a:solidFill>
                <a:schemeClr val="folHlink"/>
              </a:solidFill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319" y="1451030"/>
            <a:ext cx="5459361" cy="5256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888" y="162880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10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Thickness = 82 Å </a:t>
            </a:r>
            <a:endParaRPr lang="ru-RU" sz="2400" b="1" dirty="0">
              <a:solidFill>
                <a:srgbClr val="FF101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3174" y="5353238"/>
            <a:ext cx="2548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FCB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Thickness = 164 Å </a:t>
            </a:r>
            <a:endParaRPr lang="ru-RU" sz="2400" b="1" dirty="0">
              <a:solidFill>
                <a:srgbClr val="2FCB2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706" y="1314512"/>
            <a:ext cx="5292588" cy="5168838"/>
          </a:xfrm>
          <a:prstGeom prst="rect">
            <a:avLst/>
          </a:prstGeom>
        </p:spPr>
      </p:pic>
      <p:sp>
        <p:nvSpPr>
          <p:cNvPr id="34818" name="Номер слайда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623A8DB-71ED-4CA8-8608-9C5BFA31D2C3}" type="slidenum">
              <a:rPr lang="ru-RU" altLang="ru-RU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34821" name="Rectangle 11"/>
          <p:cNvSpPr>
            <a:spLocks noChangeArrowheads="1"/>
          </p:cNvSpPr>
          <p:nvPr/>
        </p:nvSpPr>
        <p:spPr bwMode="auto">
          <a:xfrm>
            <a:off x="0" y="14400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5482" rIns="0" bIns="0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000" smtClean="0">
                <a:solidFill>
                  <a:schemeClr val="folHlink"/>
                </a:solidFill>
                <a:cs typeface="Calibri" panose="020F0502020204030204" pitchFamily="34" charset="0"/>
              </a:rPr>
              <a:t>“Transverse” </a:t>
            </a:r>
            <a:r>
              <a:rPr lang="en-US" altLang="ru-RU" sz="4000">
                <a:solidFill>
                  <a:schemeClr val="folHlink"/>
                </a:solidFill>
                <a:cs typeface="Calibri" panose="020F0502020204030204" pitchFamily="34" charset="0"/>
              </a:rPr>
              <a:t>Stress Autocorrelation </a:t>
            </a:r>
            <a:r>
              <a:rPr lang="en-US" altLang="ru-RU" sz="4000" smtClean="0">
                <a:solidFill>
                  <a:schemeClr val="folHlink"/>
                </a:solidFill>
                <a:cs typeface="Calibri" panose="020F0502020204030204" pitchFamily="34" charset="0"/>
              </a:rPr>
              <a:t>Functions (XZ, YZ)</a:t>
            </a:r>
            <a:endParaRPr lang="ru-RU" altLang="ru-RU" sz="4000">
              <a:solidFill>
                <a:schemeClr val="folHlink"/>
              </a:solidFill>
              <a:cs typeface="Calibri" panose="020F050202020403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788024" y="2828527"/>
            <a:ext cx="880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smtClean="0">
                <a:solidFill>
                  <a:srgbClr val="008000"/>
                </a:solidFill>
                <a:cs typeface="Calibri" panose="020F0502020204030204" pitchFamily="34" charset="0"/>
              </a:rPr>
              <a:t>300 </a:t>
            </a:r>
            <a:r>
              <a:rPr lang="en-US" altLang="ru-RU" sz="2400">
                <a:solidFill>
                  <a:srgbClr val="008000"/>
                </a:solidFill>
                <a:cs typeface="Calibri" panose="020F0502020204030204" pitchFamily="34" charset="0"/>
              </a:rPr>
              <a:t>K</a:t>
            </a:r>
            <a:endParaRPr lang="ru-RU" altLang="ru-RU" sz="2400">
              <a:solidFill>
                <a:srgbClr val="008000"/>
              </a:solidFill>
              <a:cs typeface="Calibri" panose="020F050202020403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572000" y="4342542"/>
            <a:ext cx="880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solidFill>
                  <a:srgbClr val="008000"/>
                </a:solidFill>
                <a:cs typeface="Calibri" panose="020F0502020204030204" pitchFamily="34" charset="0"/>
              </a:rPr>
              <a:t>7</a:t>
            </a:r>
            <a:r>
              <a:rPr lang="en-US" altLang="ru-RU" sz="2400" smtClean="0">
                <a:solidFill>
                  <a:srgbClr val="008000"/>
                </a:solidFill>
                <a:cs typeface="Calibri" panose="020F0502020204030204" pitchFamily="34" charset="0"/>
              </a:rPr>
              <a:t>00 </a:t>
            </a:r>
            <a:r>
              <a:rPr lang="en-US" altLang="ru-RU" sz="2400">
                <a:solidFill>
                  <a:srgbClr val="008000"/>
                </a:solidFill>
                <a:cs typeface="Calibri" panose="020F0502020204030204" pitchFamily="34" charset="0"/>
              </a:rPr>
              <a:t>K</a:t>
            </a:r>
            <a:endParaRPr lang="ru-RU" altLang="ru-RU" sz="2400">
              <a:solidFill>
                <a:srgbClr val="008000"/>
              </a:solidFill>
              <a:cs typeface="Calibri" panose="020F0502020204030204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779912" y="4257249"/>
            <a:ext cx="0" cy="1368000"/>
          </a:xfrm>
          <a:prstGeom prst="straightConnector1">
            <a:avLst/>
          </a:prstGeom>
          <a:ln w="19050">
            <a:solidFill>
              <a:srgbClr val="FF000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79912" y="4804207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b="1" baseline="-25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RU" sz="2800" b="1" baseline="-25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795393" y="4257249"/>
            <a:ext cx="0" cy="899943"/>
          </a:xfrm>
          <a:prstGeom prst="straightConnector1">
            <a:avLst/>
          </a:prstGeom>
          <a:ln w="19050">
            <a:solidFill>
              <a:srgbClr val="FF000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38546" y="4710827"/>
            <a:ext cx="811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b="1" baseline="-25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2800" b="1" baseline="-25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45003" y="1689286"/>
                <a:ext cx="1335109" cy="10057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003" y="1689286"/>
                <a:ext cx="1335109" cy="10057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39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623A8DB-71ED-4CA8-8608-9C5BFA31D2C3}" type="slidenum">
              <a:rPr lang="ru-RU" altLang="ru-RU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34821" name="Rectangle 11"/>
          <p:cNvSpPr>
            <a:spLocks noChangeArrowheads="1"/>
          </p:cNvSpPr>
          <p:nvPr/>
        </p:nvSpPr>
        <p:spPr bwMode="auto">
          <a:xfrm>
            <a:off x="0" y="-17140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5482" rIns="0" bIns="0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solidFill>
                  <a:schemeClr val="folHlink"/>
                </a:solidFill>
                <a:cs typeface="Calibri" panose="020F0502020204030204" pitchFamily="34" charset="0"/>
              </a:rPr>
              <a:t>Damping Dependence on Temperature</a:t>
            </a:r>
            <a:endParaRPr lang="ru-RU" altLang="ru-RU" sz="4000" dirty="0">
              <a:solidFill>
                <a:schemeClr val="folHlink"/>
              </a:solidFill>
              <a:cs typeface="Calibri" panose="020F0502020204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25" y="908720"/>
            <a:ext cx="5138550" cy="49804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03648" y="2844942"/>
                <a:ext cx="875624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844942"/>
                <a:ext cx="875624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77262" y="4581128"/>
                <a:ext cx="2365391" cy="5990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≈690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262" y="4581128"/>
                <a:ext cx="2365391" cy="5990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59957" y="5689458"/>
                <a:ext cx="3387851" cy="3994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𝑐𝑎𝑙𝑜𝑟𝑖𝑚𝑒𝑡𝑟𝑖𝑐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≈640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957" y="5689458"/>
                <a:ext cx="3387851" cy="399405"/>
              </a:xfrm>
              <a:prstGeom prst="rect">
                <a:avLst/>
              </a:prstGeom>
              <a:blipFill rotWithShape="0">
                <a:blip r:embed="rId5"/>
                <a:stretch>
                  <a:fillRect l="-1439" r="-1439" b="-21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08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623A8DB-71ED-4CA8-8608-9C5BFA31D2C3}" type="slidenum">
              <a:rPr lang="ru-RU" altLang="ru-RU" sz="1400">
                <a:cs typeface="Calibri" panose="020F050202020403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ru-RU" altLang="ru-RU" sz="1400" dirty="0">
              <a:cs typeface="Calibri" panose="020F0502020204030204" pitchFamily="34" charset="0"/>
            </a:endParaRPr>
          </a:p>
        </p:txBody>
      </p:sp>
      <p:sp>
        <p:nvSpPr>
          <p:cNvPr id="34821" name="Rectangle 11"/>
          <p:cNvSpPr>
            <a:spLocks noChangeArrowheads="1"/>
          </p:cNvSpPr>
          <p:nvPr/>
        </p:nvSpPr>
        <p:spPr bwMode="auto">
          <a:xfrm>
            <a:off x="0" y="67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5482" rIns="0" bIns="0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000" smtClean="0">
                <a:solidFill>
                  <a:schemeClr val="folHlink"/>
                </a:solidFill>
                <a:cs typeface="Calibri" panose="020F0502020204030204" pitchFamily="34" charset="0"/>
              </a:rPr>
              <a:t>Damping Hysteresis</a:t>
            </a:r>
            <a:endParaRPr lang="ru-RU" altLang="ru-RU" sz="4000">
              <a:solidFill>
                <a:schemeClr val="folHlink"/>
              </a:solidFill>
              <a:cs typeface="Calibri" panose="020F0502020204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708" y="1718722"/>
            <a:ext cx="5256584" cy="49804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7968" y="91629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Stronger damping on re-heating, hence </a:t>
            </a:r>
            <a:r>
              <a:rPr lang="en-US" sz="2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glass-liq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&lt; </a:t>
            </a:r>
            <a:r>
              <a:rPr lang="en-US" sz="2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liq</a:t>
            </a:r>
            <a:r>
              <a:rPr lang="en-US" sz="24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-glass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accordance with calorimetric </a:t>
            </a:r>
            <a:r>
              <a:rPr lang="en-US" sz="2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&lt; </a:t>
            </a:r>
            <a:r>
              <a:rPr lang="en-US" sz="2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en-US" sz="2400" i="1" baseline="-25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18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623A8DB-71ED-4CA8-8608-9C5BFA31D2C3}" type="slidenum">
              <a:rPr lang="ru-RU" altLang="ru-RU" sz="1400">
                <a:cs typeface="Calibri" panose="020F050202020403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1400">
              <a:cs typeface="Calibri" panose="020F0502020204030204" pitchFamily="34" charset="0"/>
            </a:endParaRPr>
          </a:p>
        </p:txBody>
      </p:sp>
      <p:sp>
        <p:nvSpPr>
          <p:cNvPr id="34821" name="Rectangle 11"/>
          <p:cNvSpPr>
            <a:spLocks noChangeArrowheads="1"/>
          </p:cNvSpPr>
          <p:nvPr/>
        </p:nvSpPr>
        <p:spPr bwMode="auto">
          <a:xfrm>
            <a:off x="0" y="44624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5482" rIns="0" bIns="0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000" smtClean="0">
                <a:solidFill>
                  <a:schemeClr val="folHlink"/>
                </a:solidFill>
                <a:cs typeface="Calibri" panose="020F0502020204030204" pitchFamily="34" charset="0"/>
              </a:rPr>
              <a:t>Cooling Rate Effect</a:t>
            </a:r>
            <a:endParaRPr lang="ru-RU" altLang="ru-RU" sz="4000">
              <a:solidFill>
                <a:schemeClr val="folHlink"/>
              </a:solidFill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81154"/>
            <a:ext cx="5040560" cy="47757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8800" y="923139"/>
            <a:ext cx="66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increases with cooling rate,</a:t>
            </a:r>
          </a:p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accordance with other criteria and </a:t>
            </a:r>
          </a:p>
          <a:p>
            <a:pPr algn="ctr"/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smtClean="0">
                <a:latin typeface="Calibri" panose="020F0502020204030204" pitchFamily="34" charset="0"/>
                <a:cs typeface="Calibri" panose="020F0502020204030204" pitchFamily="34" charset="0"/>
              </a:rPr>
              <a:t>elaxation glass transition models</a:t>
            </a:r>
            <a:endParaRPr lang="ru-RU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6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68313" y="-90265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ru-RU" sz="4000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Extended List of “Phases”</a:t>
            </a:r>
            <a:endParaRPr lang="ru-RU" altLang="ru-RU" sz="4000" dirty="0" smtClean="0">
              <a:solidFill>
                <a:schemeClr val="fol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764704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Thermodynamically stable phases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6989" b="6989"/>
          <a:stretch/>
        </p:blipFill>
        <p:spPr>
          <a:xfrm>
            <a:off x="611560" y="1484784"/>
            <a:ext cx="2495591" cy="208823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6658" r="16312" b="13783"/>
          <a:stretch>
            <a:fillRect/>
          </a:stretch>
        </p:blipFill>
        <p:spPr bwMode="auto">
          <a:xfrm>
            <a:off x="3779912" y="1604026"/>
            <a:ext cx="1896128" cy="189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3" t="33853" b="12321"/>
          <a:stretch/>
        </p:blipFill>
        <p:spPr>
          <a:xfrm>
            <a:off x="6876256" y="1628800"/>
            <a:ext cx="1718465" cy="1814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1187460"/>
            <a:ext cx="983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36649" y="1187460"/>
            <a:ext cx="1055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Liquid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32993" y="1187460"/>
            <a:ext cx="83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Gas</a:t>
            </a:r>
          </a:p>
        </p:txBody>
      </p:sp>
    </p:spTree>
    <p:extLst>
      <p:ext uri="{BB962C8B-B14F-4D97-AF65-F5344CB8AC3E}">
        <p14:creationId xmlns:p14="http://schemas.microsoft.com/office/powerpoint/2010/main" val="10952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5545137"/>
          </a:xfrm>
        </p:spPr>
        <p:txBody>
          <a:bodyPr/>
          <a:lstStyle/>
          <a:p>
            <a:pPr eaLnBrk="1" hangingPunct="1"/>
            <a:r>
              <a:rPr lang="en-US" altLang="ru-RU" sz="4800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of Displacements </a:t>
            </a:r>
            <a:r>
              <a:rPr lang="en-US" altLang="ru-RU" sz="4800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ru-RU" sz="4800" dirty="0" err="1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Supercooling</a:t>
            </a:r>
            <a:endParaRPr lang="ru-RU" altLang="ru-RU" sz="3600" dirty="0" smtClean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623A8DB-71ED-4CA8-8608-9C5BFA31D2C3}" type="slidenum">
              <a:rPr lang="ru-RU" altLang="ru-RU" sz="1400">
                <a:cs typeface="Calibri" panose="020F050202020403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ru-RU" altLang="ru-RU" sz="1400">
              <a:cs typeface="Calibri" panose="020F0502020204030204" pitchFamily="34" charset="0"/>
            </a:endParaRPr>
          </a:p>
        </p:txBody>
      </p:sp>
      <p:sp>
        <p:nvSpPr>
          <p:cNvPr id="34821" name="Rectangle 11"/>
          <p:cNvSpPr>
            <a:spLocks noChangeArrowheads="1"/>
          </p:cNvSpPr>
          <p:nvPr/>
        </p:nvSpPr>
        <p:spPr bwMode="auto">
          <a:xfrm>
            <a:off x="0" y="44624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5482" rIns="0" bIns="0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solidFill>
                  <a:schemeClr val="folHlink"/>
                </a:solidFill>
                <a:cs typeface="Calibri" panose="020F0502020204030204" pitchFamily="34" charset="0"/>
              </a:rPr>
              <a:t>Correlations in Microscopic Motion</a:t>
            </a:r>
            <a:endParaRPr lang="ru-RU" altLang="ru-RU" sz="4000" dirty="0">
              <a:solidFill>
                <a:schemeClr val="folHlink"/>
              </a:solidFill>
              <a:cs typeface="Calibri" panose="020F050202020403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75856" y="179918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364088" y="280729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>
            <a:stCxn id="3" idx="7"/>
          </p:cNvCxnSpPr>
          <p:nvPr/>
        </p:nvCxnSpPr>
        <p:spPr>
          <a:xfrm flipV="1">
            <a:off x="3583169" y="1367132"/>
            <a:ext cx="484775" cy="484775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067944" y="1367133"/>
            <a:ext cx="576064" cy="144015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203848" y="2447252"/>
            <a:ext cx="2088232" cy="1044116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130062" y="3167333"/>
            <a:ext cx="306034" cy="6840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041830" y="2159220"/>
            <a:ext cx="306034" cy="6840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65848" y="290572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0</a:t>
            </a:r>
            <a:endParaRPr lang="ru-RU" sz="28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665092" y="1511148"/>
            <a:ext cx="122932" cy="468052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809108" y="1979200"/>
            <a:ext cx="504056" cy="324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8" idx="5"/>
          </p:cNvCxnSpPr>
          <p:nvPr/>
        </p:nvCxnSpPr>
        <p:spPr>
          <a:xfrm>
            <a:off x="5671401" y="3114605"/>
            <a:ext cx="445689" cy="376763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5492361" y="3493402"/>
            <a:ext cx="628791" cy="355972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536236" y="3851407"/>
            <a:ext cx="763956" cy="108013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5874702" y="3951372"/>
            <a:ext cx="425490" cy="413732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25" name="Прямая со стрелкой 34824"/>
          <p:cNvCxnSpPr>
            <a:stCxn id="3" idx="6"/>
          </p:cNvCxnSpPr>
          <p:nvPr/>
        </p:nvCxnSpPr>
        <p:spPr>
          <a:xfrm>
            <a:off x="3635896" y="1979200"/>
            <a:ext cx="1647183" cy="324036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632315" y="3167332"/>
            <a:ext cx="265807" cy="1197772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829" name="TextBox 34828"/>
              <p:cNvSpPr txBox="1"/>
              <p:nvPr/>
            </p:nvSpPr>
            <p:spPr>
              <a:xfrm>
                <a:off x="1029620" y="5470651"/>
                <a:ext cx="7084760" cy="5011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𝐶𝐶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4829" name="TextBox 348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20" y="5470651"/>
                <a:ext cx="7084760" cy="5011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30" name="TextBox 34829"/>
          <p:cNvSpPr txBox="1"/>
          <p:nvPr/>
        </p:nvSpPr>
        <p:spPr>
          <a:xfrm>
            <a:off x="4139952" y="2132856"/>
            <a:ext cx="723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Δr</a:t>
            </a:r>
            <a:r>
              <a:rPr lang="en-US" sz="2400" baseline="-25000" dirty="0" smtClean="0"/>
              <a:t>1</a:t>
            </a:r>
            <a:endParaRPr lang="ru-RU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5220072" y="3975447"/>
            <a:ext cx="753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Δr</a:t>
            </a:r>
            <a:r>
              <a:rPr lang="en-US" sz="2400" baseline="-25000" dirty="0" smtClean="0"/>
              <a:t>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1615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623A8DB-71ED-4CA8-8608-9C5BFA31D2C3}" type="slidenum">
              <a:rPr lang="ru-RU" altLang="ru-RU" sz="1400">
                <a:cs typeface="Calibri" panose="020F050202020403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ru-RU" altLang="ru-RU" sz="1400">
              <a:cs typeface="Calibri" panose="020F0502020204030204" pitchFamily="34" charset="0"/>
            </a:endParaRPr>
          </a:p>
        </p:txBody>
      </p:sp>
      <p:sp>
        <p:nvSpPr>
          <p:cNvPr id="34821" name="Rectangle 11"/>
          <p:cNvSpPr>
            <a:spLocks noChangeArrowheads="1"/>
          </p:cNvSpPr>
          <p:nvPr/>
        </p:nvSpPr>
        <p:spPr bwMode="auto">
          <a:xfrm>
            <a:off x="0" y="44624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5482" rIns="0" bIns="0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solidFill>
                  <a:schemeClr val="folHlink"/>
                </a:solidFill>
                <a:cs typeface="Calibri" panose="020F0502020204030204" pitchFamily="34" charset="0"/>
              </a:rPr>
              <a:t>Correlations in Aluminum Melt</a:t>
            </a:r>
            <a:endParaRPr lang="ru-RU" altLang="ru-RU" sz="4000" dirty="0">
              <a:solidFill>
                <a:schemeClr val="folHlink"/>
              </a:solidFill>
              <a:cs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4358" b="1221"/>
          <a:stretch/>
        </p:blipFill>
        <p:spPr>
          <a:xfrm>
            <a:off x="899592" y="952673"/>
            <a:ext cx="7344816" cy="532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623A8DB-71ED-4CA8-8608-9C5BFA31D2C3}" type="slidenum">
              <a:rPr lang="ru-RU" altLang="ru-RU" sz="1400">
                <a:cs typeface="Calibri" panose="020F050202020403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ru-RU" altLang="ru-RU" sz="1400">
              <a:cs typeface="Calibri" panose="020F0502020204030204" pitchFamily="34" charset="0"/>
            </a:endParaRPr>
          </a:p>
        </p:txBody>
      </p:sp>
      <p:sp>
        <p:nvSpPr>
          <p:cNvPr id="34821" name="Rectangle 11"/>
          <p:cNvSpPr>
            <a:spLocks noChangeArrowheads="1"/>
          </p:cNvSpPr>
          <p:nvPr/>
        </p:nvSpPr>
        <p:spPr bwMode="auto">
          <a:xfrm>
            <a:off x="0" y="44624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5482" rIns="0" bIns="0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solidFill>
                  <a:schemeClr val="folHlink"/>
                </a:solidFill>
                <a:cs typeface="Calibri" panose="020F0502020204030204" pitchFamily="34" charset="0"/>
              </a:rPr>
              <a:t>Correlations in Aluminum (T</a:t>
            </a:r>
            <a:r>
              <a:rPr lang="en-US" altLang="ru-RU" sz="4000" baseline="-25000" dirty="0" smtClean="0">
                <a:solidFill>
                  <a:schemeClr val="folHlink"/>
                </a:solidFill>
                <a:cs typeface="Calibri" panose="020F0502020204030204" pitchFamily="34" charset="0"/>
              </a:rPr>
              <a:t>m</a:t>
            </a:r>
            <a:r>
              <a:rPr lang="en-US" altLang="ru-RU" sz="4000" dirty="0" smtClean="0">
                <a:solidFill>
                  <a:schemeClr val="folHlink"/>
                </a:solidFill>
                <a:cs typeface="Calibri" panose="020F0502020204030204" pitchFamily="34" charset="0"/>
              </a:rPr>
              <a:t>=925 K) and Copper (T</a:t>
            </a:r>
            <a:r>
              <a:rPr lang="en-US" altLang="ru-RU" sz="4000" baseline="-25000" dirty="0" smtClean="0">
                <a:solidFill>
                  <a:schemeClr val="folHlink"/>
                </a:solidFill>
                <a:cs typeface="Calibri" panose="020F0502020204030204" pitchFamily="34" charset="0"/>
              </a:rPr>
              <a:t>m</a:t>
            </a:r>
            <a:r>
              <a:rPr lang="en-US" altLang="ru-RU" sz="4000" dirty="0" smtClean="0">
                <a:solidFill>
                  <a:schemeClr val="folHlink"/>
                </a:solidFill>
                <a:cs typeface="Calibri" panose="020F0502020204030204" pitchFamily="34" charset="0"/>
              </a:rPr>
              <a:t>= 1350 K) Melts</a:t>
            </a:r>
            <a:endParaRPr lang="ru-RU" altLang="ru-RU" sz="4000" dirty="0">
              <a:solidFill>
                <a:schemeClr val="folHlin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264"/>
          <a:stretch/>
        </p:blipFill>
        <p:spPr>
          <a:xfrm>
            <a:off x="539552" y="1340768"/>
            <a:ext cx="4032448" cy="37242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931"/>
          <a:stretch/>
        </p:blipFill>
        <p:spPr>
          <a:xfrm>
            <a:off x="4644008" y="1302668"/>
            <a:ext cx="4271789" cy="3762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741783" y="269411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CC (800 </a:t>
            </a:r>
            <a:r>
              <a:rPr lang="en-US" sz="2400" dirty="0" err="1" smtClean="0"/>
              <a:t>ps</a:t>
            </a:r>
            <a:r>
              <a:rPr lang="en-US" sz="2400" dirty="0" smtClean="0"/>
              <a:t>)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184482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732240" y="184482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</a:t>
            </a:r>
            <a:endParaRPr lang="ru-RU" sz="28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987824" y="2924944"/>
            <a:ext cx="0" cy="158417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87824" y="292494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</a:t>
            </a:r>
            <a:r>
              <a:rPr lang="en-US" sz="2800" baseline="-25000" dirty="0" err="1" smtClean="0"/>
              <a:t>melt</a:t>
            </a:r>
            <a:endParaRPr lang="ru-RU" sz="28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863004" y="2852936"/>
            <a:ext cx="0" cy="158417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63004" y="270892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</a:t>
            </a:r>
            <a:r>
              <a:rPr lang="en-US" sz="2800" baseline="-25000" dirty="0" err="1" smtClean="0"/>
              <a:t>melt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835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ru-RU" sz="480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  <a:endParaRPr lang="ru-RU" altLang="ru-RU" sz="4800" smtClean="0">
              <a:solidFill>
                <a:schemeClr val="fol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980728"/>
            <a:ext cx="91440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dirty="0" smtClean="0">
                <a:solidFill>
                  <a:srgbClr val="800080"/>
                </a:solidFill>
                <a:cs typeface="Calibri" panose="020F0502020204030204" pitchFamily="34" charset="0"/>
              </a:rPr>
              <a:t>We have shown the differences in dynamics of stable liquids, </a:t>
            </a:r>
            <a:r>
              <a:rPr lang="en-US" altLang="ru-RU" sz="2800" dirty="0" err="1" smtClean="0">
                <a:solidFill>
                  <a:srgbClr val="800080"/>
                </a:solidFill>
                <a:cs typeface="Calibri" panose="020F0502020204030204" pitchFamily="34" charset="0"/>
              </a:rPr>
              <a:t>supercooled</a:t>
            </a:r>
            <a:r>
              <a:rPr lang="en-US" altLang="ru-RU" sz="2800" dirty="0" smtClean="0">
                <a:solidFill>
                  <a:srgbClr val="800080"/>
                </a:solidFill>
                <a:cs typeface="Calibri" panose="020F0502020204030204" pitchFamily="34" charset="0"/>
              </a:rPr>
              <a:t> liquids and glasses on the examples of metallic melts</a:t>
            </a:r>
            <a:endParaRPr lang="en-US" altLang="ru-RU" sz="2800" dirty="0" smtClean="0">
              <a:solidFill>
                <a:schemeClr val="folHlink"/>
              </a:solidFill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US" altLang="ru-RU" sz="2800" dirty="0" smtClean="0">
              <a:solidFill>
                <a:schemeClr val="folHlink"/>
              </a:solidFill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ru-RU" sz="2800" dirty="0" smtClean="0">
                <a:cs typeface="Calibri" panose="020F0502020204030204" pitchFamily="34" charset="0"/>
              </a:rPr>
              <a:t>Glass shows little shear stress relaxation and signs of transverse sound</a:t>
            </a:r>
            <a:endParaRPr lang="en-US" altLang="ru-RU" sz="2800" i="1" baseline="-25000" dirty="0" smtClean="0"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en-US" altLang="ru-RU" sz="2800" dirty="0" smtClean="0">
              <a:solidFill>
                <a:schemeClr val="folHlink"/>
              </a:solidFill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ru-RU" sz="2800" dirty="0" smtClean="0">
                <a:solidFill>
                  <a:schemeClr val="folHlink"/>
                </a:solidFill>
                <a:cs typeface="Calibri" panose="020F0502020204030204" pitchFamily="34" charset="0"/>
              </a:rPr>
              <a:t>Atoms in </a:t>
            </a:r>
            <a:r>
              <a:rPr lang="en-US" altLang="ru-RU" sz="2800" dirty="0" err="1" smtClean="0">
                <a:solidFill>
                  <a:schemeClr val="folHlink"/>
                </a:solidFill>
                <a:cs typeface="Calibri" panose="020F0502020204030204" pitchFamily="34" charset="0"/>
              </a:rPr>
              <a:t>supercooled</a:t>
            </a:r>
            <a:r>
              <a:rPr lang="en-US" altLang="ru-RU" sz="2800" dirty="0" smtClean="0">
                <a:solidFill>
                  <a:schemeClr val="folHlink"/>
                </a:solidFill>
                <a:cs typeface="Calibri" panose="020F0502020204030204" pitchFamily="34" charset="0"/>
              </a:rPr>
              <a:t> liquids have more correlated motion than in stable liquids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ru-RU" sz="2800" dirty="0">
              <a:solidFill>
                <a:schemeClr val="folHlink"/>
              </a:solidFill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ru-RU" sz="2800" dirty="0">
                <a:cs typeface="Calibri" panose="020F0502020204030204" pitchFamily="34" charset="0"/>
              </a:rPr>
              <a:t>C</a:t>
            </a:r>
            <a:r>
              <a:rPr lang="en-US" altLang="ru-RU" sz="2800" dirty="0" smtClean="0">
                <a:cs typeface="Calibri" panose="020F0502020204030204" pitchFamily="34" charset="0"/>
              </a:rPr>
              <a:t>orrelation between atomic displacements is almost constant above the melting temperature and grows below the melting temperature</a:t>
            </a:r>
            <a:endParaRPr lang="ru-RU" altLang="ru-RU" sz="28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75463" y="609600"/>
            <a:ext cx="123825" cy="227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05525" y="4999038"/>
            <a:ext cx="301625" cy="30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ru-RU" smtClean="0">
                <a:solidFill>
                  <a:schemeClr val="hlink"/>
                </a:solidFill>
              </a:rPr>
              <a:t>ACF time-averaging</a:t>
            </a:r>
            <a:endParaRPr lang="ru-RU" altLang="ru-RU" smtClean="0">
              <a:solidFill>
                <a:schemeClr val="hlink"/>
              </a:solidFill>
            </a:endParaRPr>
          </a:p>
        </p:txBody>
      </p:sp>
      <p:sp>
        <p:nvSpPr>
          <p:cNvPr id="56323" name="Freeform 3"/>
          <p:cNvSpPr>
            <a:spLocks/>
          </p:cNvSpPr>
          <p:nvPr/>
        </p:nvSpPr>
        <p:spPr bwMode="auto">
          <a:xfrm>
            <a:off x="1362075" y="1485900"/>
            <a:ext cx="6530975" cy="1912938"/>
          </a:xfrm>
          <a:custGeom>
            <a:avLst/>
            <a:gdLst>
              <a:gd name="T0" fmla="*/ 0 w 4114"/>
              <a:gd name="T1" fmla="*/ 1378526623 h 1205"/>
              <a:gd name="T2" fmla="*/ 2147483646 w 4114"/>
              <a:gd name="T3" fmla="*/ 168851307 h 1205"/>
              <a:gd name="T4" fmla="*/ 2147483646 w 4114"/>
              <a:gd name="T5" fmla="*/ 2147483646 h 1205"/>
              <a:gd name="T6" fmla="*/ 2147483646 w 4114"/>
              <a:gd name="T7" fmla="*/ 2147483646 h 1205"/>
              <a:gd name="T8" fmla="*/ 2147483646 w 4114"/>
              <a:gd name="T9" fmla="*/ 2147483646 h 1205"/>
              <a:gd name="T10" fmla="*/ 2147483646 w 4114"/>
              <a:gd name="T11" fmla="*/ 299899466 h 12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114" h="1205">
                <a:moveTo>
                  <a:pt x="0" y="547"/>
                </a:moveTo>
                <a:cubicBezTo>
                  <a:pt x="154" y="467"/>
                  <a:pt x="632" y="0"/>
                  <a:pt x="922" y="67"/>
                </a:cubicBezTo>
                <a:cubicBezTo>
                  <a:pt x="1212" y="134"/>
                  <a:pt x="1443" y="764"/>
                  <a:pt x="1738" y="951"/>
                </a:cubicBezTo>
                <a:cubicBezTo>
                  <a:pt x="2033" y="1138"/>
                  <a:pt x="2404" y="1205"/>
                  <a:pt x="2690" y="1191"/>
                </a:cubicBezTo>
                <a:cubicBezTo>
                  <a:pt x="2976" y="1177"/>
                  <a:pt x="3219" y="1043"/>
                  <a:pt x="3456" y="864"/>
                </a:cubicBezTo>
                <a:cubicBezTo>
                  <a:pt x="3693" y="685"/>
                  <a:pt x="4004" y="243"/>
                  <a:pt x="4114" y="119"/>
                </a:cubicBezTo>
              </a:path>
            </a:pathLst>
          </a:custGeom>
          <a:noFill/>
          <a:ln w="15875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24" name="Line 4"/>
          <p:cNvSpPr>
            <a:spLocks noChangeAspect="1" noChangeShapeType="1"/>
          </p:cNvSpPr>
          <p:nvPr/>
        </p:nvSpPr>
        <p:spPr bwMode="auto">
          <a:xfrm>
            <a:off x="1303338" y="2260600"/>
            <a:ext cx="173037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25" name="Line 5"/>
          <p:cNvSpPr>
            <a:spLocks noChangeAspect="1" noChangeShapeType="1"/>
          </p:cNvSpPr>
          <p:nvPr/>
        </p:nvSpPr>
        <p:spPr bwMode="auto">
          <a:xfrm>
            <a:off x="2268538" y="1412875"/>
            <a:ext cx="173037" cy="290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26" name="Line 6"/>
          <p:cNvSpPr>
            <a:spLocks noChangeAspect="1" noChangeShapeType="1"/>
          </p:cNvSpPr>
          <p:nvPr/>
        </p:nvSpPr>
        <p:spPr bwMode="auto">
          <a:xfrm flipV="1">
            <a:off x="3203575" y="1917700"/>
            <a:ext cx="230188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V="1">
            <a:off x="3738563" y="2638425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28" name="Line 8"/>
          <p:cNvSpPr>
            <a:spLocks noChangeAspect="1" noChangeShapeType="1"/>
          </p:cNvSpPr>
          <p:nvPr/>
        </p:nvSpPr>
        <p:spPr bwMode="auto">
          <a:xfrm flipV="1">
            <a:off x="4500563" y="2997200"/>
            <a:ext cx="5715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29" name="Freeform 9"/>
          <p:cNvSpPr>
            <a:spLocks/>
          </p:cNvSpPr>
          <p:nvPr/>
        </p:nvSpPr>
        <p:spPr bwMode="auto">
          <a:xfrm>
            <a:off x="1350963" y="1282700"/>
            <a:ext cx="1019175" cy="1068388"/>
          </a:xfrm>
          <a:custGeom>
            <a:avLst/>
            <a:gdLst>
              <a:gd name="T0" fmla="*/ 131048125 w 642"/>
              <a:gd name="T1" fmla="*/ 1696066744 h 673"/>
              <a:gd name="T2" fmla="*/ 246975313 w 642"/>
              <a:gd name="T3" fmla="*/ 209173860 h 673"/>
              <a:gd name="T4" fmla="*/ 1617940313 w 642"/>
              <a:gd name="T5" fmla="*/ 438507393 h 67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42" h="673">
                <a:moveTo>
                  <a:pt x="52" y="673"/>
                </a:moveTo>
                <a:cubicBezTo>
                  <a:pt x="26" y="419"/>
                  <a:pt x="0" y="166"/>
                  <a:pt x="98" y="83"/>
                </a:cubicBezTo>
                <a:cubicBezTo>
                  <a:pt x="196" y="0"/>
                  <a:pt x="419" y="87"/>
                  <a:pt x="642" y="17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30" name="Freeform 10"/>
          <p:cNvSpPr>
            <a:spLocks/>
          </p:cNvSpPr>
          <p:nvPr/>
        </p:nvSpPr>
        <p:spPr bwMode="auto">
          <a:xfrm>
            <a:off x="2484438" y="1701800"/>
            <a:ext cx="793750" cy="439738"/>
          </a:xfrm>
          <a:custGeom>
            <a:avLst/>
            <a:gdLst>
              <a:gd name="T0" fmla="*/ 0 w 500"/>
              <a:gd name="T1" fmla="*/ 0 h 277"/>
              <a:gd name="T2" fmla="*/ 435987825 w 500"/>
              <a:gd name="T3" fmla="*/ 604838188 h 277"/>
              <a:gd name="T4" fmla="*/ 1260078125 w 500"/>
              <a:gd name="T5" fmla="*/ 556955958 h 2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0" h="277">
                <a:moveTo>
                  <a:pt x="0" y="0"/>
                </a:moveTo>
                <a:cubicBezTo>
                  <a:pt x="29" y="40"/>
                  <a:pt x="90" y="203"/>
                  <a:pt x="173" y="240"/>
                </a:cubicBezTo>
                <a:cubicBezTo>
                  <a:pt x="256" y="277"/>
                  <a:pt x="432" y="225"/>
                  <a:pt x="500" y="22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31" name="Freeform 11"/>
          <p:cNvSpPr>
            <a:spLocks/>
          </p:cNvSpPr>
          <p:nvPr/>
        </p:nvSpPr>
        <p:spPr bwMode="auto">
          <a:xfrm>
            <a:off x="3348038" y="1989138"/>
            <a:ext cx="647700" cy="720725"/>
          </a:xfrm>
          <a:custGeom>
            <a:avLst/>
            <a:gdLst>
              <a:gd name="T0" fmla="*/ 0 w 392"/>
              <a:gd name="T1" fmla="*/ 0 h 394"/>
              <a:gd name="T2" fmla="*/ 917306777 w 392"/>
              <a:gd name="T3" fmla="*/ 321231157 h 394"/>
              <a:gd name="T4" fmla="*/ 917306777 w 392"/>
              <a:gd name="T5" fmla="*/ 1318387121 h 3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2" h="394">
                <a:moveTo>
                  <a:pt x="0" y="0"/>
                </a:moveTo>
                <a:cubicBezTo>
                  <a:pt x="54" y="16"/>
                  <a:pt x="280" y="30"/>
                  <a:pt x="336" y="96"/>
                </a:cubicBezTo>
                <a:cubicBezTo>
                  <a:pt x="392" y="162"/>
                  <a:pt x="336" y="332"/>
                  <a:pt x="336" y="39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1331913" y="2565400"/>
            <a:ext cx="574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>
                <a:latin typeface="Arial" panose="020B0604020202020204" pitchFamily="34" charset="0"/>
              </a:rPr>
              <a:t>t</a:t>
            </a:r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2339975" y="1125538"/>
            <a:ext cx="574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>
                <a:latin typeface="Arial" panose="020B0604020202020204" pitchFamily="34" charset="0"/>
              </a:rPr>
              <a:t>t+T</a:t>
            </a:r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3348038" y="1557338"/>
            <a:ext cx="719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>
                <a:latin typeface="Arial" panose="020B0604020202020204" pitchFamily="34" charset="0"/>
              </a:rPr>
              <a:t>t+2T</a:t>
            </a:r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3348038" y="2925763"/>
            <a:ext cx="719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>
                <a:latin typeface="Arial" panose="020B0604020202020204" pitchFamily="34" charset="0"/>
              </a:rPr>
              <a:t>t+3T</a:t>
            </a:r>
            <a:endParaRPr lang="ru-RU" altLang="ru-RU" sz="2000">
              <a:latin typeface="Arial" panose="020B0604020202020204" pitchFamily="34" charset="0"/>
            </a:endParaRPr>
          </a:p>
        </p:txBody>
      </p:sp>
      <p:graphicFrame>
        <p:nvGraphicFramePr>
          <p:cNvPr id="56336" name="Object 16"/>
          <p:cNvGraphicFramePr>
            <a:graphicFrameLocks noGrp="1" noChangeAspect="1"/>
          </p:cNvGraphicFramePr>
          <p:nvPr>
            <p:ph idx="1"/>
          </p:nvPr>
        </p:nvGraphicFramePr>
        <p:xfrm>
          <a:off x="1833563" y="3717925"/>
          <a:ext cx="5834062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8" name="Equation" r:id="rId3" imgW="2781300" imgH="431800" progId="Equation.DSMT4">
                  <p:embed/>
                </p:oleObj>
              </mc:Choice>
              <mc:Fallback>
                <p:oleObj name="Equation" r:id="rId3" imgW="2781300" imgH="431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563" y="3717925"/>
                        <a:ext cx="5834062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1403350" y="5156200"/>
            <a:ext cx="6408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1403350" y="5588000"/>
            <a:ext cx="6408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4318000" y="51562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>
            <a:off x="7016750" y="51562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>
            <a:off x="1619250" y="51562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42" name="Line 22"/>
          <p:cNvSpPr>
            <a:spLocks noChangeShapeType="1"/>
          </p:cNvSpPr>
          <p:nvPr/>
        </p:nvSpPr>
        <p:spPr bwMode="auto">
          <a:xfrm>
            <a:off x="2159000" y="51562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43" name="Line 23"/>
          <p:cNvSpPr>
            <a:spLocks noChangeShapeType="1"/>
          </p:cNvSpPr>
          <p:nvPr/>
        </p:nvSpPr>
        <p:spPr bwMode="auto">
          <a:xfrm>
            <a:off x="2698750" y="51562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>
            <a:off x="3238500" y="51562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45" name="Line 25"/>
          <p:cNvSpPr>
            <a:spLocks noChangeShapeType="1"/>
          </p:cNvSpPr>
          <p:nvPr/>
        </p:nvSpPr>
        <p:spPr bwMode="auto">
          <a:xfrm>
            <a:off x="3779838" y="51562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46" name="Line 26"/>
          <p:cNvSpPr>
            <a:spLocks noChangeShapeType="1"/>
          </p:cNvSpPr>
          <p:nvPr/>
        </p:nvSpPr>
        <p:spPr bwMode="auto">
          <a:xfrm>
            <a:off x="4857750" y="51562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47" name="Line 27"/>
          <p:cNvSpPr>
            <a:spLocks noChangeShapeType="1"/>
          </p:cNvSpPr>
          <p:nvPr/>
        </p:nvSpPr>
        <p:spPr bwMode="auto">
          <a:xfrm>
            <a:off x="5397500" y="5156200"/>
            <a:ext cx="0" cy="43180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48" name="Line 28"/>
          <p:cNvSpPr>
            <a:spLocks noChangeShapeType="1"/>
          </p:cNvSpPr>
          <p:nvPr/>
        </p:nvSpPr>
        <p:spPr bwMode="auto">
          <a:xfrm>
            <a:off x="5937250" y="5156200"/>
            <a:ext cx="0" cy="43180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49" name="Line 29"/>
          <p:cNvSpPr>
            <a:spLocks noChangeShapeType="1"/>
          </p:cNvSpPr>
          <p:nvPr/>
        </p:nvSpPr>
        <p:spPr bwMode="auto">
          <a:xfrm>
            <a:off x="6477000" y="5156200"/>
            <a:ext cx="0" cy="43180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50" name="Line 30"/>
          <p:cNvSpPr>
            <a:spLocks noChangeShapeType="1"/>
          </p:cNvSpPr>
          <p:nvPr/>
        </p:nvSpPr>
        <p:spPr bwMode="auto">
          <a:xfrm>
            <a:off x="7556500" y="51562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51" name="Line 31"/>
          <p:cNvSpPr>
            <a:spLocks noChangeShapeType="1"/>
          </p:cNvSpPr>
          <p:nvPr/>
        </p:nvSpPr>
        <p:spPr bwMode="auto">
          <a:xfrm>
            <a:off x="1403350" y="5156200"/>
            <a:ext cx="5040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52" name="Line 32"/>
          <p:cNvSpPr>
            <a:spLocks noChangeShapeType="1"/>
          </p:cNvSpPr>
          <p:nvPr/>
        </p:nvSpPr>
        <p:spPr bwMode="auto">
          <a:xfrm>
            <a:off x="1403350" y="5588000"/>
            <a:ext cx="5040313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53" name="Line 33"/>
          <p:cNvSpPr>
            <a:spLocks noChangeShapeType="1"/>
          </p:cNvSpPr>
          <p:nvPr/>
        </p:nvSpPr>
        <p:spPr bwMode="auto">
          <a:xfrm>
            <a:off x="1476375" y="5156200"/>
            <a:ext cx="5040313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54" name="Line 34"/>
          <p:cNvSpPr>
            <a:spLocks noChangeShapeType="1"/>
          </p:cNvSpPr>
          <p:nvPr/>
        </p:nvSpPr>
        <p:spPr bwMode="auto">
          <a:xfrm>
            <a:off x="4859338" y="5156200"/>
            <a:ext cx="0" cy="43180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55" name="Line 35"/>
          <p:cNvSpPr>
            <a:spLocks noChangeShapeType="1"/>
          </p:cNvSpPr>
          <p:nvPr/>
        </p:nvSpPr>
        <p:spPr bwMode="auto">
          <a:xfrm>
            <a:off x="4318000" y="5156200"/>
            <a:ext cx="0" cy="43180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56" name="Line 36"/>
          <p:cNvSpPr>
            <a:spLocks noChangeShapeType="1"/>
          </p:cNvSpPr>
          <p:nvPr/>
        </p:nvSpPr>
        <p:spPr bwMode="auto">
          <a:xfrm>
            <a:off x="3779838" y="5156200"/>
            <a:ext cx="0" cy="43180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57" name="Line 37"/>
          <p:cNvSpPr>
            <a:spLocks noChangeShapeType="1"/>
          </p:cNvSpPr>
          <p:nvPr/>
        </p:nvSpPr>
        <p:spPr bwMode="auto">
          <a:xfrm>
            <a:off x="3238500" y="5156200"/>
            <a:ext cx="0" cy="43180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58" name="Line 38"/>
          <p:cNvSpPr>
            <a:spLocks noChangeShapeType="1"/>
          </p:cNvSpPr>
          <p:nvPr/>
        </p:nvSpPr>
        <p:spPr bwMode="auto">
          <a:xfrm>
            <a:off x="2700338" y="5156200"/>
            <a:ext cx="0" cy="43180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59" name="Line 39"/>
          <p:cNvSpPr>
            <a:spLocks noChangeShapeType="1"/>
          </p:cNvSpPr>
          <p:nvPr/>
        </p:nvSpPr>
        <p:spPr bwMode="auto">
          <a:xfrm>
            <a:off x="2159000" y="5156200"/>
            <a:ext cx="0" cy="43180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60" name="Line 40"/>
          <p:cNvSpPr>
            <a:spLocks noChangeShapeType="1"/>
          </p:cNvSpPr>
          <p:nvPr/>
        </p:nvSpPr>
        <p:spPr bwMode="auto">
          <a:xfrm>
            <a:off x="1619250" y="5156200"/>
            <a:ext cx="0" cy="43180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61" name="Line 41"/>
          <p:cNvSpPr>
            <a:spLocks noChangeShapeType="1"/>
          </p:cNvSpPr>
          <p:nvPr/>
        </p:nvSpPr>
        <p:spPr bwMode="auto">
          <a:xfrm>
            <a:off x="1908175" y="55880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62" name="Line 42"/>
          <p:cNvSpPr>
            <a:spLocks noChangeShapeType="1"/>
          </p:cNvSpPr>
          <p:nvPr/>
        </p:nvSpPr>
        <p:spPr bwMode="auto">
          <a:xfrm>
            <a:off x="1908175" y="6019800"/>
            <a:ext cx="1550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63" name="Line 43"/>
          <p:cNvSpPr>
            <a:spLocks noChangeShapeType="1"/>
          </p:cNvSpPr>
          <p:nvPr/>
        </p:nvSpPr>
        <p:spPr bwMode="auto">
          <a:xfrm flipV="1">
            <a:off x="3492500" y="55880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64" name="Line 44"/>
          <p:cNvSpPr>
            <a:spLocks noChangeShapeType="1"/>
          </p:cNvSpPr>
          <p:nvPr/>
        </p:nvSpPr>
        <p:spPr bwMode="auto">
          <a:xfrm flipV="1">
            <a:off x="2411413" y="47958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65" name="Line 45"/>
          <p:cNvSpPr>
            <a:spLocks noChangeShapeType="1"/>
          </p:cNvSpPr>
          <p:nvPr/>
        </p:nvSpPr>
        <p:spPr bwMode="auto">
          <a:xfrm>
            <a:off x="2411413" y="4795838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66" name="Line 46"/>
          <p:cNvSpPr>
            <a:spLocks noChangeShapeType="1"/>
          </p:cNvSpPr>
          <p:nvPr/>
        </p:nvSpPr>
        <p:spPr bwMode="auto">
          <a:xfrm>
            <a:off x="3994150" y="47958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67" name="Line 47"/>
          <p:cNvSpPr>
            <a:spLocks noChangeShapeType="1"/>
          </p:cNvSpPr>
          <p:nvPr/>
        </p:nvSpPr>
        <p:spPr bwMode="auto">
          <a:xfrm>
            <a:off x="2987675" y="55880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68" name="Line 48"/>
          <p:cNvSpPr>
            <a:spLocks noChangeShapeType="1"/>
          </p:cNvSpPr>
          <p:nvPr/>
        </p:nvSpPr>
        <p:spPr bwMode="auto">
          <a:xfrm>
            <a:off x="2987675" y="630872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69" name="Line 49"/>
          <p:cNvSpPr>
            <a:spLocks noChangeShapeType="1"/>
          </p:cNvSpPr>
          <p:nvPr/>
        </p:nvSpPr>
        <p:spPr bwMode="auto">
          <a:xfrm flipV="1">
            <a:off x="4572000" y="55880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57150"/>
            <a:ext cx="8601075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2196153"/>
            <a:ext cx="5760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i="1" dirty="0" err="1" smtClean="0"/>
              <a:t>T</a:t>
            </a:r>
            <a:r>
              <a:rPr lang="en-US" sz="3200" i="1" baseline="-25000" dirty="0" err="1" smtClean="0"/>
              <a:t>f</a:t>
            </a:r>
            <a:endParaRPr lang="ru-RU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7920037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7794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70C0"/>
                </a:solidFill>
                <a:latin typeface="Arial"/>
                <a:ea typeface="+mn-ea"/>
                <a:cs typeface="Arial"/>
              </a:rPr>
              <a:t>Partial crystallization</a:t>
            </a:r>
            <a:r>
              <a:rPr lang="ru-RU" sz="3200" dirty="0" smtClean="0">
                <a:solidFill>
                  <a:srgbClr val="0070C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Arial"/>
                <a:ea typeface="+mn-ea"/>
                <a:cs typeface="Arial"/>
              </a:rPr>
              <a:t>(</a:t>
            </a:r>
            <a:r>
              <a:rPr lang="ru-RU" sz="3200" dirty="0" smtClean="0">
                <a:solidFill>
                  <a:srgbClr val="0070C0"/>
                </a:solidFill>
                <a:latin typeface="Arial"/>
                <a:ea typeface="+mn-ea"/>
                <a:cs typeface="Arial"/>
              </a:rPr>
              <a:t>12 ·10</a:t>
            </a:r>
            <a:r>
              <a:rPr lang="ru-RU" sz="3200" baseline="30000" dirty="0" smtClean="0">
                <a:solidFill>
                  <a:srgbClr val="0070C0"/>
                </a:solidFill>
                <a:latin typeface="Arial"/>
                <a:ea typeface="+mn-ea"/>
                <a:cs typeface="Arial"/>
              </a:rPr>
              <a:t>10</a:t>
            </a:r>
            <a:r>
              <a:rPr lang="ru-RU" sz="3200" dirty="0" smtClean="0">
                <a:solidFill>
                  <a:srgbClr val="0070C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Arial"/>
                <a:ea typeface="+mn-ea"/>
                <a:cs typeface="Arial"/>
              </a:rPr>
              <a:t>K/s)</a:t>
            </a:r>
            <a:endParaRPr lang="ru-RU" sz="3200" dirty="0" smtClean="0">
              <a:ea typeface="+mn-ea"/>
              <a:cs typeface="+mn-cs"/>
            </a:endParaRPr>
          </a:p>
        </p:txBody>
      </p:sp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0" y="50133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dirty="0" smtClean="0">
                <a:latin typeface="Arial" panose="020B0604020202020204" pitchFamily="34" charset="0"/>
              </a:rPr>
              <a:t>Only icosahedra-coordinated atoms are shown</a:t>
            </a:r>
            <a:endParaRPr lang="ru-RU" altLang="ru-RU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ru-RU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crystallization</a:t>
            </a:r>
            <a:endParaRPr lang="ru-RU" altLang="ru-RU" sz="3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1268413"/>
            <a:ext cx="6202362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5976938" y="1787525"/>
            <a:ext cx="2387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latin typeface="Arial" panose="020B0604020202020204" pitchFamily="34" charset="0"/>
              </a:rPr>
              <a:t>4.</a:t>
            </a:r>
            <a:r>
              <a:rPr lang="ru-RU" altLang="ru-RU" sz="2400" dirty="0">
                <a:latin typeface="Arial" panose="020B0604020202020204" pitchFamily="34" charset="0"/>
              </a:rPr>
              <a:t> –   </a:t>
            </a:r>
            <a:r>
              <a:rPr lang="ru-RU" altLang="ru-RU" sz="2400" dirty="0">
                <a:solidFill>
                  <a:srgbClr val="0070C0"/>
                </a:solidFill>
                <a:latin typeface="Arial" panose="020B0604020202020204" pitchFamily="34" charset="0"/>
              </a:rPr>
              <a:t>3 ·10</a:t>
            </a:r>
            <a:r>
              <a:rPr lang="ru-RU" altLang="ru-RU" sz="2400" baseline="30000" dirty="0">
                <a:solidFill>
                  <a:srgbClr val="0070C0"/>
                </a:solidFill>
                <a:latin typeface="Arial" panose="020B0604020202020204" pitchFamily="34" charset="0"/>
              </a:rPr>
              <a:t>10</a:t>
            </a:r>
            <a:r>
              <a:rPr lang="ru-RU" altLang="ru-RU" sz="24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К/</a:t>
            </a:r>
            <a:r>
              <a:rPr lang="en-US" altLang="ru-RU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s</a:t>
            </a:r>
            <a:endParaRPr lang="ru-RU" altLang="ru-RU" sz="2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latin typeface="Arial" panose="020B0604020202020204" pitchFamily="34" charset="0"/>
              </a:rPr>
              <a:t>2.</a:t>
            </a:r>
            <a:r>
              <a:rPr lang="ru-RU" altLang="ru-RU" sz="2400" dirty="0">
                <a:latin typeface="Arial" panose="020B0604020202020204" pitchFamily="34" charset="0"/>
              </a:rPr>
              <a:t> – </a:t>
            </a:r>
            <a:r>
              <a:rPr lang="ru-RU" altLang="ru-RU" sz="2400" dirty="0">
                <a:solidFill>
                  <a:srgbClr val="0070C0"/>
                </a:solidFill>
                <a:latin typeface="Arial" panose="020B0604020202020204" pitchFamily="34" charset="0"/>
              </a:rPr>
              <a:t>12 ·10</a:t>
            </a:r>
            <a:r>
              <a:rPr lang="ru-RU" altLang="ru-RU" sz="2400" baseline="30000" dirty="0">
                <a:solidFill>
                  <a:srgbClr val="0070C0"/>
                </a:solidFill>
                <a:latin typeface="Arial" panose="020B0604020202020204" pitchFamily="34" charset="0"/>
              </a:rPr>
              <a:t>10</a:t>
            </a:r>
            <a:r>
              <a:rPr lang="ru-RU" altLang="ru-RU" sz="24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К/</a:t>
            </a:r>
            <a:r>
              <a:rPr lang="en-US" altLang="ru-RU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s</a:t>
            </a:r>
            <a:endParaRPr lang="ru-RU" altLang="ru-RU" sz="2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latin typeface="Arial" panose="020B0604020202020204" pitchFamily="34" charset="0"/>
              </a:rPr>
              <a:t>3</a:t>
            </a:r>
            <a:r>
              <a:rPr lang="ru-RU" altLang="ru-RU" sz="2400" dirty="0">
                <a:latin typeface="Arial" panose="020B0604020202020204" pitchFamily="34" charset="0"/>
              </a:rPr>
              <a:t>. –   </a:t>
            </a:r>
            <a:r>
              <a:rPr lang="ru-RU" altLang="ru-RU" sz="2400" dirty="0">
                <a:solidFill>
                  <a:srgbClr val="0070C0"/>
                </a:solidFill>
                <a:latin typeface="Arial" panose="020B0604020202020204" pitchFamily="34" charset="0"/>
              </a:rPr>
              <a:t>6 ·10</a:t>
            </a:r>
            <a:r>
              <a:rPr lang="ru-RU" altLang="ru-RU" sz="2400" baseline="30000" dirty="0">
                <a:solidFill>
                  <a:srgbClr val="0070C0"/>
                </a:solidFill>
                <a:latin typeface="Arial" panose="020B0604020202020204" pitchFamily="34" charset="0"/>
              </a:rPr>
              <a:t>10</a:t>
            </a:r>
            <a:r>
              <a:rPr lang="ru-RU" altLang="ru-RU" sz="24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К/</a:t>
            </a:r>
            <a:r>
              <a:rPr lang="en-US" altLang="ru-RU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s</a:t>
            </a:r>
            <a:endParaRPr lang="ru-RU" altLang="ru-RU" sz="2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latin typeface="Arial" panose="020B0604020202020204" pitchFamily="34" charset="0"/>
              </a:rPr>
              <a:t>1</a:t>
            </a:r>
            <a:r>
              <a:rPr lang="ru-RU" altLang="ru-RU" sz="2400" dirty="0">
                <a:latin typeface="Arial" panose="020B0604020202020204" pitchFamily="34" charset="0"/>
              </a:rPr>
              <a:t>. –   </a:t>
            </a:r>
            <a:r>
              <a:rPr lang="ru-RU" altLang="ru-RU" sz="2400" dirty="0">
                <a:solidFill>
                  <a:srgbClr val="0070C0"/>
                </a:solidFill>
                <a:latin typeface="Arial" panose="020B0604020202020204" pitchFamily="34" charset="0"/>
              </a:rPr>
              <a:t>4 ·10</a:t>
            </a:r>
            <a:r>
              <a:rPr lang="ru-RU" altLang="ru-RU" sz="2400" baseline="30000" dirty="0">
                <a:solidFill>
                  <a:srgbClr val="0070C0"/>
                </a:solidFill>
                <a:latin typeface="Arial" panose="020B0604020202020204" pitchFamily="34" charset="0"/>
              </a:rPr>
              <a:t>13</a:t>
            </a:r>
            <a:r>
              <a:rPr lang="ru-RU" altLang="ru-RU" sz="24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К/</a:t>
            </a:r>
            <a:r>
              <a:rPr lang="en-US" altLang="ru-RU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s</a:t>
            </a:r>
            <a:endParaRPr lang="ru-RU" altLang="ru-RU" sz="24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68313" y="-90265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ru-RU" sz="4000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Extended List of “Phases”</a:t>
            </a:r>
            <a:endParaRPr lang="ru-RU" altLang="ru-RU" sz="4000" dirty="0" smtClean="0">
              <a:solidFill>
                <a:schemeClr val="fol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764704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Thermodynamically stable phases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6989" b="6989"/>
          <a:stretch/>
        </p:blipFill>
        <p:spPr>
          <a:xfrm>
            <a:off x="611560" y="1484784"/>
            <a:ext cx="2495591" cy="208823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6658" r="16312" b="13783"/>
          <a:stretch>
            <a:fillRect/>
          </a:stretch>
        </p:blipFill>
        <p:spPr bwMode="auto">
          <a:xfrm>
            <a:off x="3779912" y="1604026"/>
            <a:ext cx="1896128" cy="189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3" t="33853" b="12321"/>
          <a:stretch/>
        </p:blipFill>
        <p:spPr>
          <a:xfrm>
            <a:off x="6876256" y="1628800"/>
            <a:ext cx="1718465" cy="1814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1187460"/>
            <a:ext cx="983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36649" y="1187460"/>
            <a:ext cx="1055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Liquid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32993" y="1187460"/>
            <a:ext cx="83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Gas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501008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Metastable phases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14908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Superheated solid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419871" y="4038163"/>
            <a:ext cx="280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Superheated liquid</a:t>
            </a:r>
          </a:p>
          <a:p>
            <a:r>
              <a:rPr lang="en-US" sz="2400" dirty="0" err="1" smtClean="0"/>
              <a:t>Supercooled</a:t>
            </a:r>
            <a:r>
              <a:rPr lang="en-US" sz="2400" dirty="0" smtClean="0"/>
              <a:t> liquid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516216" y="4038163"/>
            <a:ext cx="2483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Supersaturated vapor</a:t>
            </a:r>
          </a:p>
        </p:txBody>
      </p:sp>
    </p:spTree>
    <p:extLst>
      <p:ext uri="{BB962C8B-B14F-4D97-AF65-F5344CB8AC3E}">
        <p14:creationId xmlns:p14="http://schemas.microsoft.com/office/powerpoint/2010/main" val="31545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0" y="1281113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i="1">
                <a:latin typeface="Arial" panose="020B0604020202020204" pitchFamily="34" charset="0"/>
              </a:rPr>
              <a:t>L.N. Kolotova</a:t>
            </a:r>
            <a:r>
              <a:rPr lang="ru-RU" altLang="ru-RU" sz="2400" i="1">
                <a:latin typeface="Arial" panose="020B0604020202020204" pitchFamily="34" charset="0"/>
              </a:rPr>
              <a:t>,</a:t>
            </a:r>
            <a:r>
              <a:rPr lang="en-US" altLang="ru-RU" sz="2400" i="1">
                <a:latin typeface="Arial" panose="020B0604020202020204" pitchFamily="34" charset="0"/>
              </a:rPr>
              <a:t> G</a:t>
            </a:r>
            <a:r>
              <a:rPr lang="ru-RU" altLang="ru-RU" sz="2400" i="1">
                <a:latin typeface="Arial" panose="020B0604020202020204" pitchFamily="34" charset="0"/>
              </a:rPr>
              <a:t>. </a:t>
            </a:r>
            <a:r>
              <a:rPr lang="en-US" altLang="ru-RU" sz="2400" i="1">
                <a:latin typeface="Arial" panose="020B0604020202020204" pitchFamily="34" charset="0"/>
              </a:rPr>
              <a:t>E</a:t>
            </a:r>
            <a:r>
              <a:rPr lang="ru-RU" altLang="ru-RU" sz="2400" i="1">
                <a:latin typeface="Arial" panose="020B0604020202020204" pitchFamily="34" charset="0"/>
              </a:rPr>
              <a:t>.</a:t>
            </a:r>
            <a:r>
              <a:rPr lang="en-US" altLang="ru-RU" sz="2400" i="1">
                <a:latin typeface="Arial" panose="020B0604020202020204" pitchFamily="34" charset="0"/>
              </a:rPr>
              <a:t> Norman, and V V Pisarev. </a:t>
            </a:r>
            <a:endParaRPr lang="ru-RU" altLang="ru-RU" sz="2400" i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solidFill>
                  <a:srgbClr val="C00000"/>
                </a:solidFill>
                <a:latin typeface="Arial" panose="020B0604020202020204" pitchFamily="34" charset="0"/>
              </a:rPr>
              <a:t>Glass transition of aluminum melt. Molecular dynamics study</a:t>
            </a:r>
            <a:endParaRPr lang="ru-RU" altLang="ru-RU" sz="24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</a:rPr>
              <a:t> Journal of Non-Crystalline Solids 429 (2015) 98–103</a:t>
            </a:r>
            <a:endParaRPr lang="ru-RU" altLang="ru-RU" sz="24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i="1">
                <a:latin typeface="Arial" panose="020B0604020202020204" pitchFamily="34" charset="0"/>
              </a:rPr>
              <a:t>E M Kirova and G E Norman. </a:t>
            </a:r>
            <a:endParaRPr lang="ru-RU" altLang="ru-RU" sz="2400" i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solidFill>
                  <a:srgbClr val="C00000"/>
                </a:solidFill>
                <a:latin typeface="Arial" panose="020B0604020202020204" pitchFamily="34" charset="0"/>
              </a:rPr>
              <a:t>Viscosity calculations at molecular dynamics simulations</a:t>
            </a:r>
            <a:endParaRPr lang="ru-RU" altLang="ru-RU" sz="24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</a:rPr>
              <a:t> J. Phys.: Conf. Ser.</a:t>
            </a:r>
            <a:r>
              <a:rPr lang="ru-RU" altLang="ru-RU" sz="2400">
                <a:latin typeface="Arial" panose="020B0604020202020204" pitchFamily="34" charset="0"/>
              </a:rPr>
              <a:t> принято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>
                <a:latin typeface="Arial" panose="020B0604020202020204" pitchFamily="34" charset="0"/>
              </a:rPr>
              <a:t>Л</a:t>
            </a:r>
            <a:r>
              <a:rPr lang="en-US" altLang="ru-RU" sz="2400" i="1">
                <a:latin typeface="Arial" panose="020B0604020202020204" pitchFamily="34" charset="0"/>
              </a:rPr>
              <a:t>.</a:t>
            </a:r>
            <a:r>
              <a:rPr lang="ru-RU" altLang="ru-RU" sz="2400" i="1">
                <a:latin typeface="Arial" panose="020B0604020202020204" pitchFamily="34" charset="0"/>
              </a:rPr>
              <a:t>Н</a:t>
            </a:r>
            <a:r>
              <a:rPr lang="en-US" altLang="ru-RU" sz="2400" i="1">
                <a:latin typeface="Arial" panose="020B0604020202020204" pitchFamily="34" charset="0"/>
              </a:rPr>
              <a:t>. </a:t>
            </a:r>
            <a:r>
              <a:rPr lang="ru-RU" altLang="ru-RU" sz="2400" i="1">
                <a:latin typeface="Arial" panose="020B0604020202020204" pitchFamily="34" charset="0"/>
              </a:rPr>
              <a:t>Колотова</a:t>
            </a:r>
            <a:r>
              <a:rPr lang="en-US" altLang="ru-RU" sz="2400" i="1">
                <a:latin typeface="Arial" panose="020B0604020202020204" pitchFamily="34" charset="0"/>
              </a:rPr>
              <a:t>, </a:t>
            </a:r>
            <a:r>
              <a:rPr lang="ru-RU" altLang="ru-RU" sz="2400" i="1">
                <a:latin typeface="Arial" panose="020B0604020202020204" pitchFamily="34" charset="0"/>
              </a:rPr>
              <a:t>Г</a:t>
            </a:r>
            <a:r>
              <a:rPr lang="en-US" altLang="ru-RU" sz="2400" i="1">
                <a:latin typeface="Arial" panose="020B0604020202020204" pitchFamily="34" charset="0"/>
              </a:rPr>
              <a:t>.</a:t>
            </a:r>
            <a:r>
              <a:rPr lang="ru-RU" altLang="ru-RU" sz="2400" i="1">
                <a:latin typeface="Arial" panose="020B0604020202020204" pitchFamily="34" charset="0"/>
              </a:rPr>
              <a:t>Э</a:t>
            </a:r>
            <a:r>
              <a:rPr lang="en-US" altLang="ru-RU" sz="2400" i="1">
                <a:latin typeface="Arial" panose="020B0604020202020204" pitchFamily="34" charset="0"/>
              </a:rPr>
              <a:t>. </a:t>
            </a:r>
            <a:r>
              <a:rPr lang="ru-RU" altLang="ru-RU" sz="2400" i="1">
                <a:latin typeface="Arial" panose="020B0604020202020204" pitchFamily="34" charset="0"/>
              </a:rPr>
              <a:t>Норман</a:t>
            </a:r>
            <a:r>
              <a:rPr lang="en-US" altLang="ru-RU" sz="2400" i="1">
                <a:latin typeface="Arial" panose="020B0604020202020204" pitchFamily="34" charset="0"/>
              </a:rPr>
              <a:t>, </a:t>
            </a:r>
            <a:r>
              <a:rPr lang="ru-RU" altLang="ru-RU" sz="2400" i="1">
                <a:latin typeface="Arial" panose="020B0604020202020204" pitchFamily="34" charset="0"/>
              </a:rPr>
              <a:t>В</a:t>
            </a:r>
            <a:r>
              <a:rPr lang="en-US" altLang="ru-RU" sz="2400" i="1">
                <a:latin typeface="Arial" panose="020B0604020202020204" pitchFamily="34" charset="0"/>
              </a:rPr>
              <a:t>.</a:t>
            </a:r>
            <a:r>
              <a:rPr lang="ru-RU" altLang="ru-RU" sz="2400" i="1">
                <a:latin typeface="Arial" panose="020B0604020202020204" pitchFamily="34" charset="0"/>
              </a:rPr>
              <a:t>В</a:t>
            </a:r>
            <a:r>
              <a:rPr lang="en-US" altLang="ru-RU" sz="2400" i="1">
                <a:latin typeface="Arial" panose="020B0604020202020204" pitchFamily="34" charset="0"/>
              </a:rPr>
              <a:t>. </a:t>
            </a:r>
            <a:r>
              <a:rPr lang="ru-RU" altLang="ru-RU" sz="2400" i="1">
                <a:latin typeface="Arial" panose="020B0604020202020204" pitchFamily="34" charset="0"/>
              </a:rPr>
              <a:t>Писарев</a:t>
            </a:r>
            <a:r>
              <a:rPr lang="en-US" altLang="ru-RU" sz="2400" i="1">
                <a:latin typeface="Arial" panose="020B0604020202020204" pitchFamily="34" charset="0"/>
              </a:rPr>
              <a:t>. </a:t>
            </a:r>
            <a:endParaRPr lang="ru-RU" altLang="ru-RU" sz="2400" i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Стеклование переохлаждённого расплава алюминия.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</a:rPr>
              <a:t>Молекулярно-динамическое исследование.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 Журнал физической химии. </a:t>
            </a:r>
            <a:r>
              <a:rPr lang="en-US" altLang="ru-RU" sz="2400">
                <a:latin typeface="Arial" panose="020B0604020202020204" pitchFamily="34" charset="0"/>
              </a:rPr>
              <a:t>2015. </a:t>
            </a:r>
            <a:r>
              <a:rPr lang="ru-RU" altLang="ru-RU" sz="2400">
                <a:latin typeface="Arial" panose="020B0604020202020204" pitchFamily="34" charset="0"/>
              </a:rPr>
              <a:t>Т</a:t>
            </a:r>
            <a:r>
              <a:rPr lang="en-US" altLang="ru-RU" sz="2400">
                <a:latin typeface="Arial" panose="020B0604020202020204" pitchFamily="34" charset="0"/>
              </a:rPr>
              <a:t>. 89. №5. </a:t>
            </a:r>
            <a:r>
              <a:rPr lang="ru-RU" altLang="ru-RU" sz="2400">
                <a:latin typeface="Arial" panose="020B0604020202020204" pitchFamily="34" charset="0"/>
              </a:rPr>
              <a:t>С</a:t>
            </a:r>
            <a:r>
              <a:rPr lang="en-US" altLang="ru-RU" sz="2400">
                <a:latin typeface="Arial" panose="020B0604020202020204" pitchFamily="34" charset="0"/>
              </a:rPr>
              <a:t>. 1578-1583 </a:t>
            </a:r>
            <a:endParaRPr lang="ru-RU" altLang="ru-RU" sz="2400">
              <a:latin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Публикации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54275" name="Object 3"/>
          <p:cNvGraphicFramePr>
            <a:graphicFrameLocks/>
          </p:cNvGraphicFramePr>
          <p:nvPr/>
        </p:nvGraphicFramePr>
        <p:xfrm>
          <a:off x="1692275" y="1630363"/>
          <a:ext cx="5472113" cy="532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3" name="Plot" r:id="rId3" imgW="3810000" imgH="3873500" progId="Grapher.Document">
                  <p:embed/>
                </p:oleObj>
              </mc:Choice>
              <mc:Fallback>
                <p:oleObj name="Plot" r:id="rId3" imgW="3810000" imgH="3873500" progId="Grapher.Document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630363"/>
                        <a:ext cx="5472113" cy="532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3649663" y="2989263"/>
          <a:ext cx="237648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4" name="Plot" r:id="rId5" imgW="2057400" imgH="825500" progId="Grapher.Document">
                  <p:embed/>
                </p:oleObj>
              </mc:Choice>
              <mc:Fallback>
                <p:oleObj name="Plot" r:id="rId5" imgW="2057400" imgH="825500" progId="Graphe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2989263"/>
                        <a:ext cx="2376487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3649663" y="1844675"/>
          <a:ext cx="2447925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5" name="Plot" r:id="rId7" imgW="2247900" imgH="723900" progId="Grapher.Document">
                  <p:embed/>
                </p:oleObj>
              </mc:Choice>
              <mc:Fallback>
                <p:oleObj name="Plot" r:id="rId7" imgW="2247900" imgH="723900" progId="Grapher.Documen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1844675"/>
                        <a:ext cx="2447925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4370388" y="3709988"/>
            <a:ext cx="2266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(time-averaged)</a:t>
            </a: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9" t="1688" r="33112" b="74060"/>
          <a:stretch>
            <a:fillRect/>
          </a:stretch>
        </p:blipFill>
        <p:spPr bwMode="auto">
          <a:xfrm>
            <a:off x="900113" y="836613"/>
            <a:ext cx="69850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3" name="Picture 5" descr="02-1-Apple-Liquidme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349500"/>
            <a:ext cx="4067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4" name="Picture 6" descr="промышленный-профи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652963"/>
            <a:ext cx="341947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231775" y="2838450"/>
            <a:ext cx="30448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>
                <a:latin typeface="Arial" panose="020B0604020202020204" pitchFamily="34" charset="0"/>
              </a:rPr>
              <a:t>Display manufacture</a:t>
            </a:r>
            <a:endParaRPr lang="ru-RU" altLang="ru-RU" sz="4000">
              <a:latin typeface="Arial" panose="020B0604020202020204" pitchFamily="34" charset="0"/>
            </a:endParaRPr>
          </a:p>
        </p:txBody>
      </p:sp>
      <p:sp>
        <p:nvSpPr>
          <p:cNvPr id="57349" name="Rectangle 8"/>
          <p:cNvSpPr>
            <a:spLocks noGrp="1"/>
          </p:cNvSpPr>
          <p:nvPr>
            <p:ph type="title"/>
          </p:nvPr>
        </p:nvSpPr>
        <p:spPr>
          <a:xfrm>
            <a:off x="3768725" y="115888"/>
            <a:ext cx="5483225" cy="1143000"/>
          </a:xfrm>
          <a:noFill/>
        </p:spPr>
        <p:txBody>
          <a:bodyPr/>
          <a:lstStyle/>
          <a:p>
            <a:pPr eaLnBrk="1" hangingPunct="1"/>
            <a:r>
              <a:rPr lang="en-US" altLang="ru-RU" sz="5400" smtClean="0">
                <a:solidFill>
                  <a:schemeClr val="folHlink"/>
                </a:solidFill>
              </a:rPr>
              <a:t>Practical use</a:t>
            </a:r>
            <a:endParaRPr lang="ru-RU" altLang="ru-RU" sz="5400" smtClean="0">
              <a:solidFill>
                <a:schemeClr val="folHlink"/>
              </a:solidFill>
            </a:endParaRPr>
          </a:p>
        </p:txBody>
      </p:sp>
      <p:pic>
        <p:nvPicPr>
          <p:cNvPr id="57350" name="Picture 9" descr="2597_2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8455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5495925" y="5248275"/>
            <a:ext cx="3036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>
                <a:latin typeface="Arial" panose="020B0604020202020204" pitchFamily="34" charset="0"/>
              </a:rPr>
              <a:t>C</a:t>
            </a:r>
            <a:r>
              <a:rPr lang="ru-RU" altLang="ru-RU" sz="4000">
                <a:latin typeface="Arial" panose="020B0604020202020204" pitchFamily="34" charset="0"/>
              </a:rPr>
              <a:t>onstructing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/>
      <p:bldP spid="10957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body" idx="1"/>
          </p:nvPr>
        </p:nvSpPr>
        <p:spPr>
          <a:xfrm>
            <a:off x="0" y="765175"/>
            <a:ext cx="9144000" cy="38877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3600" smtClean="0">
                <a:latin typeface="Arial" panose="020B0604020202020204" pitchFamily="34" charset="0"/>
              </a:rPr>
              <a:t>The </a:t>
            </a:r>
            <a:r>
              <a:rPr lang="ru-RU" altLang="ru-RU" sz="3600" b="1" smtClean="0">
                <a:solidFill>
                  <a:schemeClr val="folHlink"/>
                </a:solidFill>
                <a:latin typeface="Arial" panose="020B0604020202020204" pitchFamily="34" charset="0"/>
              </a:rPr>
              <a:t>glass–liquid transition</a:t>
            </a:r>
            <a:r>
              <a:rPr lang="ru-RU" altLang="ru-RU" sz="3600" smtClean="0">
                <a:latin typeface="Arial" panose="020B0604020202020204" pitchFamily="34" charset="0"/>
              </a:rPr>
              <a:t> is </a:t>
            </a:r>
            <a:r>
              <a:rPr lang="en-US" altLang="ru-RU" sz="3600" smtClean="0">
                <a:latin typeface="Arial" panose="020B0604020202020204" pitchFamily="34" charset="0"/>
              </a:rPr>
              <a:t>a</a:t>
            </a:r>
            <a:r>
              <a:rPr lang="ru-RU" altLang="ru-RU" sz="3600" smtClean="0">
                <a:latin typeface="Arial" panose="020B0604020202020204" pitchFamily="34" charset="0"/>
              </a:rPr>
              <a:t> transition in</a:t>
            </a:r>
            <a:r>
              <a:rPr lang="en-US" altLang="ru-RU" sz="3600" smtClean="0">
                <a:latin typeface="Arial" panose="020B0604020202020204" pitchFamily="34" charset="0"/>
              </a:rPr>
              <a:t> amorphous</a:t>
            </a:r>
            <a:r>
              <a:rPr lang="ru-RU" altLang="ru-RU" sz="3600" smtClean="0">
                <a:latin typeface="Arial" panose="020B0604020202020204" pitchFamily="34" charset="0"/>
              </a:rPr>
              <a:t> materials from a hard and relatively brittle "glassy" state into a molten or</a:t>
            </a:r>
            <a:r>
              <a:rPr lang="en-US" altLang="ru-RU" sz="3600" smtClean="0">
                <a:latin typeface="Arial" panose="020B0604020202020204" pitchFamily="34" charset="0"/>
              </a:rPr>
              <a:t> rubber</a:t>
            </a:r>
            <a:r>
              <a:rPr lang="ru-RU" altLang="ru-RU" sz="3600" smtClean="0">
                <a:latin typeface="Arial" panose="020B0604020202020204" pitchFamily="34" charset="0"/>
              </a:rPr>
              <a:t>-like state, </a:t>
            </a:r>
            <a:endParaRPr lang="en-US" altLang="ru-RU" sz="3600" smtClean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3600" smtClean="0">
                <a:latin typeface="Arial" panose="020B0604020202020204" pitchFamily="34" charset="0"/>
              </a:rPr>
              <a:t>as the temperature is increased.</a:t>
            </a:r>
            <a:endParaRPr lang="en-US" altLang="ru-RU" sz="36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ru-RU" sz="2400" smtClean="0"/>
              <a:t>	</a:t>
            </a: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400" b="1" smtClean="0">
                <a:latin typeface="Arial" panose="020B0604020202020204" pitchFamily="34" charset="0"/>
              </a:rPr>
              <a:t/>
            </a:r>
            <a:br>
              <a:rPr lang="ru-RU" altLang="ru-RU" sz="2400" b="1" smtClean="0">
                <a:latin typeface="Arial" panose="020B0604020202020204" pitchFamily="34" charset="0"/>
              </a:rPr>
            </a:br>
            <a:endParaRPr lang="en-US" altLang="ru-RU" sz="2400" b="1" smtClean="0">
              <a:latin typeface="Arial" panose="020B0604020202020204" pitchFamily="34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323850" y="3835400"/>
            <a:ext cx="89281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Arial" panose="020B0604020202020204" pitchFamily="34" charset="0"/>
              </a:rPr>
              <a:t>The </a:t>
            </a:r>
            <a:r>
              <a:rPr lang="ru-RU" altLang="ru-RU" b="1">
                <a:solidFill>
                  <a:schemeClr val="folHlink"/>
                </a:solidFill>
                <a:latin typeface="Arial" panose="020B0604020202020204" pitchFamily="34" charset="0"/>
              </a:rPr>
              <a:t>critical cooling rate</a:t>
            </a:r>
            <a:r>
              <a:rPr lang="ru-RU" altLang="ru-RU">
                <a:latin typeface="Arial" panose="020B0604020202020204" pitchFamily="34" charset="0"/>
              </a:rPr>
              <a:t> is </a:t>
            </a:r>
            <a:endParaRPr lang="en-US" altLang="ru-RU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Arial" panose="020B0604020202020204" pitchFamily="34" charset="0"/>
              </a:rPr>
              <a:t>the limiting rate</a:t>
            </a:r>
            <a:r>
              <a:rPr lang="en-US" altLang="ru-RU">
                <a:latin typeface="Arial" panose="020B0604020202020204" pitchFamily="34" charset="0"/>
              </a:rPr>
              <a:t> </a:t>
            </a:r>
            <a:r>
              <a:rPr lang="ru-RU" altLang="ru-RU">
                <a:latin typeface="Arial" panose="020B0604020202020204" pitchFamily="34" charset="0"/>
              </a:rPr>
              <a:t>of cooling </a:t>
            </a:r>
            <a:endParaRPr lang="en-US" altLang="ru-RU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Arial" panose="020B0604020202020204" pitchFamily="34" charset="0"/>
              </a:rPr>
              <a:t>whi</a:t>
            </a:r>
            <a:r>
              <a:rPr lang="en-US" altLang="ru-RU">
                <a:latin typeface="Arial" panose="020B0604020202020204" pitchFamily="34" charset="0"/>
              </a:rPr>
              <a:t>ch</a:t>
            </a:r>
            <a:r>
              <a:rPr lang="ru-RU" altLang="ru-RU">
                <a:latin typeface="Arial" panose="020B0604020202020204" pitchFamily="34" charset="0"/>
              </a:rPr>
              <a:t> is too fast for crystals to form </a:t>
            </a:r>
            <a:endParaRPr lang="en-US" altLang="ru-RU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Arial" panose="020B0604020202020204" pitchFamily="34" charset="0"/>
              </a:rPr>
              <a:t>and the material is "locked" in a glassy state</a:t>
            </a:r>
            <a:r>
              <a:rPr lang="en-US" altLang="ru-RU">
                <a:latin typeface="Arial" panose="020B0604020202020204" pitchFamily="34" charset="0"/>
              </a:rPr>
              <a:t>.</a:t>
            </a: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68313" y="-90265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ru-RU" sz="4000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Extended List of “Phases”</a:t>
            </a:r>
            <a:endParaRPr lang="ru-RU" altLang="ru-RU" sz="4000" dirty="0" smtClean="0">
              <a:solidFill>
                <a:schemeClr val="fol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3243" y="889556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Kinetically locked states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419871" y="1455167"/>
            <a:ext cx="280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Glass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871" y="1988841"/>
            <a:ext cx="3428329" cy="3744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243" y="5661248"/>
            <a:ext cx="5660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 </a:t>
            </a:r>
            <a:r>
              <a:rPr lang="en-US" sz="2400" dirty="0" err="1" smtClean="0"/>
              <a:t>Zhong</a:t>
            </a:r>
            <a:r>
              <a:rPr lang="en-US" sz="2400" dirty="0" smtClean="0"/>
              <a:t> et al., Nature, </a:t>
            </a:r>
            <a:r>
              <a:rPr lang="en-US" sz="2400" b="1" dirty="0" smtClean="0"/>
              <a:t>512</a:t>
            </a:r>
            <a:r>
              <a:rPr lang="en-US" sz="2400" dirty="0" smtClean="0"/>
              <a:t>, 177 (2014):</a:t>
            </a:r>
          </a:p>
          <a:p>
            <a:endParaRPr lang="en-US" sz="2400" dirty="0"/>
          </a:p>
          <a:p>
            <a:r>
              <a:rPr lang="en-US" sz="2400" dirty="0" smtClean="0"/>
              <a:t>Monoatomic metallic glasses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39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0" y="-90265"/>
            <a:ext cx="9140756" cy="1143001"/>
          </a:xfrm>
        </p:spPr>
        <p:txBody>
          <a:bodyPr/>
          <a:lstStyle/>
          <a:p>
            <a:pPr eaLnBrk="1" hangingPunct="1"/>
            <a:r>
              <a:rPr lang="en-US" altLang="ru-RU" sz="4000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Microscopic Definition of </a:t>
            </a:r>
            <a:br>
              <a:rPr lang="en-US" altLang="ru-RU" sz="4000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ru-RU" sz="4000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“Non-</a:t>
            </a:r>
            <a:r>
              <a:rPr lang="en-US" altLang="ru-RU" sz="4000" dirty="0" err="1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Thermodynamical</a:t>
            </a:r>
            <a:r>
              <a:rPr lang="en-US" altLang="ru-RU" sz="4000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Phases</a:t>
            </a:r>
            <a:endParaRPr lang="ru-RU" altLang="ru-RU" sz="4000" dirty="0" smtClean="0">
              <a:solidFill>
                <a:schemeClr val="fol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 bwMode="auto">
          <a:xfrm>
            <a:off x="395536" y="1340768"/>
            <a:ext cx="842486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spcBef>
                <a:spcPct val="5000"/>
              </a:spcBef>
            </a:pPr>
            <a:r>
              <a:rPr lang="en-US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Thermodynamics and statistical physics point of view:</a:t>
            </a:r>
          </a:p>
          <a:p>
            <a:pPr lvl="1" algn="just" eaLnBrk="1" hangingPunct="1">
              <a:spcBef>
                <a:spcPct val="5000"/>
              </a:spcBef>
            </a:pPr>
            <a:r>
              <a:rPr lang="en-US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Stable states correspond to global minima of the thermodynamic potential</a:t>
            </a:r>
            <a:endParaRPr lang="en-US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eaLnBrk="1" hangingPunct="1">
              <a:spcBef>
                <a:spcPct val="5000"/>
              </a:spcBef>
            </a:pPr>
            <a:r>
              <a:rPr lang="en-US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Metastable states are local minima</a:t>
            </a:r>
          </a:p>
          <a:p>
            <a:pPr lvl="1" algn="just" eaLnBrk="1" hangingPunct="1">
              <a:spcBef>
                <a:spcPct val="5000"/>
              </a:spcBef>
            </a:pPr>
            <a:r>
              <a:rPr lang="en-US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Glasses are non-ergodic states (do not exist in thermodynamics)</a:t>
            </a:r>
          </a:p>
          <a:p>
            <a:pPr algn="just" eaLnBrk="1" hangingPunct="1">
              <a:spcBef>
                <a:spcPct val="5000"/>
              </a:spcBef>
            </a:pPr>
            <a:r>
              <a:rPr lang="en-US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How can we tell those states by looking at atomic-scale structure and dynamics?</a:t>
            </a:r>
          </a:p>
        </p:txBody>
      </p:sp>
    </p:spTree>
    <p:extLst>
      <p:ext uri="{BB962C8B-B14F-4D97-AF65-F5344CB8AC3E}">
        <p14:creationId xmlns:p14="http://schemas.microsoft.com/office/powerpoint/2010/main" val="30244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68313" y="-90265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ru-RU" sz="4000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ru-RU" altLang="ru-RU" sz="4000" dirty="0" smtClean="0">
              <a:solidFill>
                <a:schemeClr val="fol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0" y="1196206"/>
            <a:ext cx="9144000" cy="525713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ru-RU" dirty="0" smtClean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 of atomistic model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</a:pPr>
            <a:endParaRPr lang="en-US" alt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Glass transition criteria </a:t>
            </a:r>
          </a:p>
          <a:p>
            <a:pPr algn="ctr" eaLnBrk="1" hangingPunct="1">
              <a:lnSpc>
                <a:spcPct val="70000"/>
              </a:lnSpc>
              <a:buClr>
                <a:schemeClr val="tx1"/>
              </a:buClr>
            </a:pPr>
            <a:endParaRPr lang="en-US" altLang="ru-RU" dirty="0" smtClean="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70000"/>
              </a:lnSpc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ru-RU" dirty="0" smtClean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Glass transition and shear stress autocorrelation functions (SACF) </a:t>
            </a:r>
          </a:p>
          <a:p>
            <a:pPr algn="ctr" eaLnBrk="1" hangingPunct="1">
              <a:lnSpc>
                <a:spcPct val="70000"/>
              </a:lnSpc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altLang="ru-RU" dirty="0" smtClean="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70000"/>
              </a:lnSpc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Correlation of displacements and </a:t>
            </a:r>
            <a:r>
              <a:rPr lang="en-US" alt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supercooling</a:t>
            </a:r>
            <a:endParaRPr lang="en-US" alt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70000"/>
              </a:lnSpc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70000"/>
              </a:lnSpc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ru-RU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47852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1916113"/>
            <a:ext cx="9144000" cy="1858962"/>
          </a:xfrm>
        </p:spPr>
        <p:txBody>
          <a:bodyPr/>
          <a:lstStyle/>
          <a:p>
            <a:pPr eaLnBrk="1" hangingPunct="1"/>
            <a:r>
              <a:rPr lang="en-US" altLang="ru-RU" sz="4800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ru-RU" sz="4800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ru-RU" sz="4800" dirty="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Atomistic model</a:t>
            </a:r>
            <a:endParaRPr lang="ru-RU" altLang="ru-RU" sz="4800" dirty="0" smtClean="0">
              <a:solidFill>
                <a:schemeClr val="fol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260350"/>
            <a:ext cx="8229600" cy="7778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ru-RU" sz="4000" smtClean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Molecular Dynamics Model</a:t>
            </a:r>
            <a:endParaRPr lang="ru-RU" altLang="ru-RU" sz="4000" smtClean="0">
              <a:solidFill>
                <a:schemeClr val="fol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291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14772273"/>
              </p:ext>
            </p:extLst>
          </p:nvPr>
        </p:nvGraphicFramePr>
        <p:xfrm>
          <a:off x="5795963" y="2060575"/>
          <a:ext cx="2376487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2" name="Equation" r:id="rId3" imgW="863225" imgH="368140" progId="Equation.DSMT4">
                  <p:embed/>
                </p:oleObj>
              </mc:Choice>
              <mc:Fallback>
                <p:oleObj name="Equation" r:id="rId3" imgW="863225" imgH="3681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060575"/>
                        <a:ext cx="2376487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90832785"/>
              </p:ext>
            </p:extLst>
          </p:nvPr>
        </p:nvGraphicFramePr>
        <p:xfrm>
          <a:off x="539750" y="1989138"/>
          <a:ext cx="432117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3" name="Equation" r:id="rId5" imgW="1511300" imgH="368300" progId="Equation.DSMT4">
                  <p:embed/>
                </p:oleObj>
              </mc:Choice>
              <mc:Fallback>
                <p:oleObj name="Equation" r:id="rId5" imgW="1511300" imgH="368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989138"/>
                        <a:ext cx="4321175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130503462"/>
              </p:ext>
            </p:extLst>
          </p:nvPr>
        </p:nvGraphicFramePr>
        <p:xfrm>
          <a:off x="179388" y="3860800"/>
          <a:ext cx="180022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4" name="Equation" r:id="rId7" imgW="736280" imgH="317362" progId="Equation.DSMT4">
                  <p:embed/>
                </p:oleObj>
              </mc:Choice>
              <mc:Fallback>
                <p:oleObj name="Equation" r:id="rId7" imgW="736280" imgH="31736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860800"/>
                        <a:ext cx="1800225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-360363" y="1196975"/>
            <a:ext cx="9901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dirty="0" smtClean="0">
                <a:cs typeface="Calibri" panose="020F0502020204030204" pitchFamily="34" charset="0"/>
              </a:rPr>
              <a:t>E</a:t>
            </a:r>
            <a:r>
              <a:rPr lang="ru-RU" altLang="ru-RU" sz="2800" dirty="0" err="1" smtClean="0">
                <a:cs typeface="Calibri" panose="020F0502020204030204" pitchFamily="34" charset="0"/>
              </a:rPr>
              <a:t>mbedded</a:t>
            </a:r>
            <a:r>
              <a:rPr lang="ru-RU" altLang="ru-RU" sz="2800" dirty="0" smtClean="0"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cs typeface="Calibri" panose="020F0502020204030204" pitchFamily="34" charset="0"/>
              </a:rPr>
              <a:t>atom</a:t>
            </a:r>
            <a:r>
              <a:rPr lang="ru-RU" altLang="ru-RU" sz="2800" dirty="0"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cs typeface="Calibri" panose="020F0502020204030204" pitchFamily="34" charset="0"/>
              </a:rPr>
              <a:t>method</a:t>
            </a:r>
            <a:r>
              <a:rPr lang="ru-RU" altLang="ru-RU" sz="2800" dirty="0">
                <a:cs typeface="Calibri" panose="020F0502020204030204" pitchFamily="34" charset="0"/>
              </a:rPr>
              <a:t> </a:t>
            </a:r>
            <a:r>
              <a:rPr lang="ru-RU" altLang="ru-RU" sz="2800" dirty="0" err="1" smtClean="0">
                <a:cs typeface="Calibri" panose="020F0502020204030204" pitchFamily="34" charset="0"/>
              </a:rPr>
              <a:t>potential</a:t>
            </a:r>
            <a:r>
              <a:rPr lang="en-US" altLang="ru-RU" sz="2800" dirty="0" smtClean="0">
                <a:cs typeface="Calibri" panose="020F0502020204030204" pitchFamily="34" charset="0"/>
              </a:rPr>
              <a:t> for Al</a:t>
            </a:r>
            <a:r>
              <a:rPr lang="en-US" altLang="ru-RU" sz="1800" dirty="0" smtClean="0">
                <a:cs typeface="Calibri" panose="020F0502020204030204" pitchFamily="34" charset="0"/>
              </a:rPr>
              <a:t> </a:t>
            </a:r>
            <a:r>
              <a:rPr lang="ru-RU" altLang="ru-RU" sz="2800" dirty="0" smtClean="0">
                <a:cs typeface="Calibri" panose="020F0502020204030204" pitchFamily="34" charset="0"/>
              </a:rPr>
              <a:t>(</a:t>
            </a:r>
            <a:r>
              <a:rPr lang="en-US" altLang="ru-RU" sz="2800" dirty="0" err="1">
                <a:cs typeface="Calibri" panose="020F0502020204030204" pitchFamily="34" charset="0"/>
              </a:rPr>
              <a:t>Foiles</a:t>
            </a:r>
            <a:r>
              <a:rPr lang="en-US" altLang="ru-RU" sz="2800" dirty="0">
                <a:cs typeface="Calibri" panose="020F0502020204030204" pitchFamily="34" charset="0"/>
              </a:rPr>
              <a:t> et al.,1998)</a:t>
            </a:r>
            <a:endParaRPr lang="ru-RU" altLang="ru-RU" sz="2800" dirty="0">
              <a:cs typeface="Calibri" panose="020F0502020204030204" pitchFamily="34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-201613" y="3284538"/>
            <a:ext cx="6213476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dirty="0">
                <a:cs typeface="Calibri" panose="020F0502020204030204" pitchFamily="34" charset="0"/>
              </a:rPr>
              <a:t>T</a:t>
            </a:r>
            <a:r>
              <a:rPr lang="ru-RU" altLang="ru-RU" sz="2800" dirty="0" err="1">
                <a:cs typeface="Calibri" panose="020F0502020204030204" pitchFamily="34" charset="0"/>
              </a:rPr>
              <a:t>he</a:t>
            </a:r>
            <a:r>
              <a:rPr lang="ru-RU" altLang="ru-RU" sz="2800" dirty="0"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cs typeface="Calibri" panose="020F0502020204030204" pitchFamily="34" charset="0"/>
              </a:rPr>
              <a:t>initial</a:t>
            </a:r>
            <a:r>
              <a:rPr lang="ru-RU" altLang="ru-RU" sz="2800" dirty="0"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cs typeface="Calibri" panose="020F0502020204030204" pitchFamily="34" charset="0"/>
              </a:rPr>
              <a:t>conguration</a:t>
            </a:r>
            <a:endParaRPr lang="ru-RU" altLang="ru-RU" sz="2800" dirty="0">
              <a:cs typeface="Calibri" panose="020F0502020204030204" pitchFamily="34" charset="0"/>
            </a:endParaRPr>
          </a:p>
        </p:txBody>
      </p:sp>
      <p:graphicFrame>
        <p:nvGraphicFramePr>
          <p:cNvPr id="12296" name="Object 8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56450240"/>
              </p:ext>
            </p:extLst>
          </p:nvPr>
        </p:nvGraphicFramePr>
        <p:xfrm>
          <a:off x="107950" y="4941888"/>
          <a:ext cx="19431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5" name="Equation" r:id="rId9" imgW="761669" imgH="228501" progId="Equation.DSMT4">
                  <p:embed/>
                </p:oleObj>
              </mc:Choice>
              <mc:Fallback>
                <p:oleObj name="Equation" r:id="rId9" imgW="761669" imgH="22850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4941888"/>
                        <a:ext cx="1943100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922666"/>
              </p:ext>
            </p:extLst>
          </p:nvPr>
        </p:nvGraphicFramePr>
        <p:xfrm>
          <a:off x="107950" y="5805488"/>
          <a:ext cx="18002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6" name="Equation" r:id="rId11" imgW="736600" imgH="228600" progId="Equation.DSMT4">
                  <p:embed/>
                </p:oleObj>
              </mc:Choice>
              <mc:Fallback>
                <p:oleObj name="Equation" r:id="rId11" imgW="7366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5805488"/>
                        <a:ext cx="1800225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790349"/>
              </p:ext>
            </p:extLst>
          </p:nvPr>
        </p:nvGraphicFramePr>
        <p:xfrm>
          <a:off x="2786063" y="4941888"/>
          <a:ext cx="1785937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7" name="Equation" r:id="rId13" imgW="685800" imgH="228600" progId="Equation.DSMT4">
                  <p:embed/>
                </p:oleObj>
              </mc:Choice>
              <mc:Fallback>
                <p:oleObj name="Equation" r:id="rId13" imgW="6858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4941888"/>
                        <a:ext cx="1785937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503567"/>
              </p:ext>
            </p:extLst>
          </p:nvPr>
        </p:nvGraphicFramePr>
        <p:xfrm>
          <a:off x="2771775" y="5734050"/>
          <a:ext cx="14732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8" name="Equation" r:id="rId15" imgW="545863" imgH="228501" progId="Equation.DSMT4">
                  <p:embed/>
                </p:oleObj>
              </mc:Choice>
              <mc:Fallback>
                <p:oleObj name="Equation" r:id="rId15" imgW="545863" imgH="228501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734050"/>
                        <a:ext cx="147320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153278"/>
              </p:ext>
            </p:extLst>
          </p:nvPr>
        </p:nvGraphicFramePr>
        <p:xfrm>
          <a:off x="2738438" y="4086225"/>
          <a:ext cx="16891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9" name="Equation" r:id="rId17" imgW="710891" imgH="177723" progId="Equation.DSMT4">
                  <p:embed/>
                </p:oleObj>
              </mc:Choice>
              <mc:Fallback>
                <p:oleObj name="Equation" r:id="rId17" imgW="710891" imgH="177723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4086225"/>
                        <a:ext cx="16891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01" name="Picture 13" descr="al-glass-cell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716338"/>
            <a:ext cx="3708400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12448</TotalTime>
  <Words>869</Words>
  <Application>Microsoft Office PowerPoint</Application>
  <PresentationFormat>Экран (4:3)</PresentationFormat>
  <Paragraphs>225</Paragraphs>
  <Slides>44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44</vt:i4>
      </vt:variant>
    </vt:vector>
  </HeadingPairs>
  <TitlesOfParts>
    <vt:vector size="51" baseType="lpstr">
      <vt:lpstr>Arial</vt:lpstr>
      <vt:lpstr>Calibri</vt:lpstr>
      <vt:lpstr>Cambria Math</vt:lpstr>
      <vt:lpstr>Тема Office</vt:lpstr>
      <vt:lpstr>1_Тема Office</vt:lpstr>
      <vt:lpstr>Equation</vt:lpstr>
      <vt:lpstr>Plot</vt:lpstr>
      <vt:lpstr>Презентация PowerPoint</vt:lpstr>
      <vt:lpstr>Phases of Substances</vt:lpstr>
      <vt:lpstr>Extended List of “Phases”</vt:lpstr>
      <vt:lpstr>Extended List of “Phases”</vt:lpstr>
      <vt:lpstr>Extended List of “Phases”</vt:lpstr>
      <vt:lpstr>Microscopic Definition of  “Non-Thermodynamical” Phases</vt:lpstr>
      <vt:lpstr>Outline</vt:lpstr>
      <vt:lpstr> Atomistic model</vt:lpstr>
      <vt:lpstr>The Molecular Dynamics Model</vt:lpstr>
      <vt:lpstr>Презентация PowerPoint</vt:lpstr>
      <vt:lpstr>Презентация PowerPoint</vt:lpstr>
      <vt:lpstr>Презентация PowerPoint</vt:lpstr>
      <vt:lpstr>Structural Criteria </vt:lpstr>
      <vt:lpstr>The Calorimetric Criterion</vt:lpstr>
      <vt:lpstr>Презентация PowerPoint</vt:lpstr>
      <vt:lpstr>Презентация PowerPoint</vt:lpstr>
      <vt:lpstr>Shear Stress Autocorrelation Functions (SACF) in the  Glass Transition Region </vt:lpstr>
      <vt:lpstr>Viscosity calculation:  Green-Kubo Relations</vt:lpstr>
      <vt:lpstr> </vt:lpstr>
      <vt:lpstr>Презентация PowerPoint</vt:lpstr>
      <vt:lpstr>Презентация PowerPoint</vt:lpstr>
      <vt:lpstr>Viscosity Dependence on Temperature</vt:lpstr>
      <vt:lpstr>Презентация PowerPoint</vt:lpstr>
      <vt:lpstr>“Effective Exponent”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Correlation of Displacements and Supercooling</vt:lpstr>
      <vt:lpstr>Презентация PowerPoint</vt:lpstr>
      <vt:lpstr>Презентация PowerPoint</vt:lpstr>
      <vt:lpstr>Презентация PowerPoint</vt:lpstr>
      <vt:lpstr>Conclusions</vt:lpstr>
      <vt:lpstr>Презентация PowerPoint</vt:lpstr>
      <vt:lpstr>ACF time-averaging</vt:lpstr>
      <vt:lpstr>Презентация PowerPoint</vt:lpstr>
      <vt:lpstr>Partial crystallization (12 ·1010 K/s)</vt:lpstr>
      <vt:lpstr>Partial crystallization</vt:lpstr>
      <vt:lpstr>Публикации </vt:lpstr>
      <vt:lpstr>Презентация PowerPoint</vt:lpstr>
      <vt:lpstr>Презентация PowerPoint</vt:lpstr>
      <vt:lpstr>Practical use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Genri</dc:creator>
  <cp:lastModifiedBy>Учетная запись Майкрософт</cp:lastModifiedBy>
  <cp:revision>132</cp:revision>
  <dcterms:created xsi:type="dcterms:W3CDTF">2015-09-16T08:51:14Z</dcterms:created>
  <dcterms:modified xsi:type="dcterms:W3CDTF">2018-09-13T09:40:24Z</dcterms:modified>
</cp:coreProperties>
</file>