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4" r:id="rId10"/>
    <p:sldId id="268" r:id="rId11"/>
    <p:sldId id="265" r:id="rId12"/>
    <p:sldId id="266" r:id="rId13"/>
    <p:sldId id="275" r:id="rId14"/>
    <p:sldId id="267" r:id="rId15"/>
    <p:sldId id="269" r:id="rId16"/>
    <p:sldId id="271" r:id="rId17"/>
    <p:sldId id="272" r:id="rId18"/>
    <p:sldId id="273" r:id="rId19"/>
    <p:sldId id="274" r:id="rId20"/>
    <p:sldId id="276" r:id="rId21"/>
    <p:sldId id="278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28" autoAdjust="0"/>
  </p:normalViewPr>
  <p:slideViewPr>
    <p:cSldViewPr showGuides="1">
      <p:cViewPr varScale="1">
        <p:scale>
          <a:sx n="85" d="100"/>
          <a:sy n="85" d="100"/>
        </p:scale>
        <p:origin x="-78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DCC7-C43D-4958-B51C-5540FC165006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E325-A3F0-4CA4-B1EC-0FCD5B17270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DCC7-C43D-4958-B51C-5540FC165006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E325-A3F0-4CA4-B1EC-0FCD5B1727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DCC7-C43D-4958-B51C-5540FC165006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E325-A3F0-4CA4-B1EC-0FCD5B1727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DCC7-C43D-4958-B51C-5540FC165006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E325-A3F0-4CA4-B1EC-0FCD5B1727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DCC7-C43D-4958-B51C-5540FC165006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832E325-A3F0-4CA4-B1EC-0FCD5B17270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DCC7-C43D-4958-B51C-5540FC165006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E325-A3F0-4CA4-B1EC-0FCD5B1727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DCC7-C43D-4958-B51C-5540FC165006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E325-A3F0-4CA4-B1EC-0FCD5B1727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DCC7-C43D-4958-B51C-5540FC165006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E325-A3F0-4CA4-B1EC-0FCD5B1727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DCC7-C43D-4958-B51C-5540FC165006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E325-A3F0-4CA4-B1EC-0FCD5B1727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DCC7-C43D-4958-B51C-5540FC165006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E325-A3F0-4CA4-B1EC-0FCD5B1727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DCC7-C43D-4958-B51C-5540FC165006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E325-A3F0-4CA4-B1EC-0FCD5B1727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049DCC7-C43D-4958-B51C-5540FC165006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832E325-A3F0-4CA4-B1EC-0FCD5B17270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801" y="1588165"/>
            <a:ext cx="8568953" cy="2554545"/>
          </a:xfr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Thermally activated delayed fluorescence in organic semiconductors: a quantum chemical study</a:t>
            </a:r>
            <a:endParaRPr lang="ru-RU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12377"/>
            <a:ext cx="6400800" cy="584775"/>
          </a:xfrm>
        </p:spPr>
        <p:txBody>
          <a:bodyPr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A. </a:t>
            </a:r>
            <a:r>
              <a:rPr lang="en-US" i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Freidzon</a:t>
            </a:r>
            <a:endParaRPr lang="ru-RU" i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7304" y="5147900"/>
            <a:ext cx="3958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memory of Prof. V.G.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Plotnikov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27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/>
        </p:nvSpPr>
        <p:spPr>
          <a:xfrm>
            <a:off x="119498" y="173252"/>
            <a:ext cx="8905003" cy="677108"/>
          </a:xfrm>
          <a:prstGeom prst="rect">
            <a:avLst/>
          </a:prstGeom>
        </p:spPr>
        <p:txBody>
          <a:bodyPr vert="horz" wrap="none" anchor="ctr">
            <a:sp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FF00"/>
                </a:solidFill>
              </a:rPr>
              <a:t>Molecular design of TADF emitters</a:t>
            </a:r>
            <a:endParaRPr lang="ru-RU" sz="3800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51920" y="980728"/>
            <a:ext cx="5151405" cy="1015663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Vibronic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interactions are important</a:t>
            </a:r>
          </a:p>
          <a:p>
            <a:pPr defTabSz="180000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Using Marcus-like rate constant expression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3486150" cy="4823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999539" y="2030076"/>
                <a:ext cx="5022337" cy="1198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ℏ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den>
                          </m:f>
                        </m:e>
                      </m:rad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Δ</m:t>
                                      </m:r>
                                      <m:sSub>
                                        <m:sSubPr>
                                          <m:ctrlPr>
                                            <a:rPr lang="el-GR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" panose="020B0604020202020204" pitchFamily="34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" panose="020B0604020202020204" pitchFamily="34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𝜆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539" y="2030076"/>
                <a:ext cx="5022337" cy="11982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292080" y="3254212"/>
                <a:ext cx="2624565" cy="496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>
                  <a:defRPr sz="2400" b="0" i="1">
                    <a:solidFill>
                      <a:schemeClr val="bg1"/>
                    </a:solidFill>
                    <a:latin typeface="Cambria Math"/>
                    <a:cs typeface="Arial" panose="020B0604020202020204" pitchFamily="34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1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𝑆𝑂</m:t>
                              </m:r>
                            </m:sub>
                          </m:sSub>
                        </m:e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254212"/>
                <a:ext cx="2624565" cy="496674"/>
              </a:xfrm>
              <a:prstGeom prst="rect">
                <a:avLst/>
              </a:prstGeom>
              <a:blipFill rotWithShape="1"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004048" y="3758268"/>
                <a:ext cx="3420616" cy="895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>
                  <a:defRPr sz="2400" b="0" i="1">
                    <a:solidFill>
                      <a:schemeClr val="bg1"/>
                    </a:solidFill>
                    <a:latin typeface="Cambria Math"/>
                    <a:cs typeface="Arial" panose="020B0604020202020204" pitchFamily="34" charset="0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Δ</m:t>
                    </m:r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  <m:r>
                          <a:rPr lang="en-US" b="0" i="0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−</m:t>
                    </m:r>
                    <m:r>
                      <a:rPr lang="en-US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  <m:r>
                          <a:rPr lang="en-US" i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i="0" dirty="0" smtClean="0">
                    <a:latin typeface="+mj-lt"/>
                  </a:rPr>
                  <a:t> 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>
                          <a:latin typeface="Cambria Math"/>
                          <a:ea typeface="Cambria Math"/>
                        </a:rPr>
                        <m:t>Δ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=</m:t>
                      </m:r>
                      <m:r>
                        <a:rPr lang="en-US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</m:t>
                          </m:r>
                          <m:r>
                            <a:rPr lang="en-US" i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i="0">
                          <a:latin typeface="Cambria Math"/>
                        </a:rPr>
                        <m:t>−</m:t>
                      </m:r>
                      <m:r>
                        <a:rPr lang="en-US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</m:t>
                          </m:r>
                          <m:r>
                            <a:rPr lang="en-US" i="0"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ru-RU" i="0" dirty="0">
                  <a:latin typeface="+mj-lt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758268"/>
                <a:ext cx="3420616" cy="895758"/>
              </a:xfrm>
              <a:prstGeom prst="rect">
                <a:avLst/>
              </a:prstGeom>
              <a:blipFill rotWithShape="1">
                <a:blip r:embed="rId5"/>
                <a:stretch>
                  <a:fillRect l="-535" t="-5479" r="-1783" b="-54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4541609" y="4664755"/>
            <a:ext cx="4350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0" i="1">
                <a:solidFill>
                  <a:schemeClr val="bg1"/>
                </a:solidFill>
                <a:latin typeface="Cambria Math"/>
                <a:ea typeface="Cambria Math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i="0" dirty="0" smtClean="0">
                <a:latin typeface="Arial" panose="020B0604020202020204" pitchFamily="34" charset="0"/>
              </a:rPr>
              <a:t> is S-T reorganization energy </a:t>
            </a:r>
            <a:endParaRPr lang="ru-RU" i="0" dirty="0">
              <a:latin typeface="Arial" panose="020B0604020202020204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85321" y="1700808"/>
            <a:ext cx="830295" cy="739244"/>
            <a:chOff x="285321" y="1700808"/>
            <a:chExt cx="830295" cy="739244"/>
          </a:xfrm>
        </p:grpSpPr>
        <p:sp>
          <p:nvSpPr>
            <p:cNvPr id="33" name="Овал 32"/>
            <p:cNvSpPr/>
            <p:nvPr/>
          </p:nvSpPr>
          <p:spPr>
            <a:xfrm>
              <a:off x="765736" y="1700808"/>
              <a:ext cx="349880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5321" y="1916832"/>
              <a:ext cx="6142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ISC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RISC</a:t>
              </a:r>
              <a:endPara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080891" y="6093296"/>
            <a:ext cx="6970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Some other states should be involved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51920" y="5373216"/>
            <a:ext cx="5253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Nevertheless, the problem of low </a:t>
            </a:r>
            <a:r>
              <a:rPr lang="en-US" sz="20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i="1" baseline="-25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remains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0891" y="16370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chemeClr val="bg1"/>
                </a:solidFill>
              </a:rPr>
              <a:t>V</a:t>
            </a:r>
            <a:r>
              <a:rPr lang="en-US" b="1" baseline="-25000" dirty="0" err="1" smtClean="0">
                <a:solidFill>
                  <a:schemeClr val="bg1"/>
                </a:solidFill>
              </a:rPr>
              <a:t>ij</a:t>
            </a:r>
            <a:endParaRPr lang="ru-RU" b="1" baseline="-25000" dirty="0">
              <a:solidFill>
                <a:schemeClr val="bg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39552" y="2720071"/>
            <a:ext cx="1311406" cy="634390"/>
            <a:chOff x="539552" y="2720071"/>
            <a:chExt cx="1311406" cy="63439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539552" y="2720071"/>
              <a:ext cx="115212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698830" y="3354461"/>
              <a:ext cx="115212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>
              <a:off x="940676" y="2720071"/>
              <a:ext cx="0" cy="634390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323528" y="2843644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</a:rPr>
              <a:t>Δ</a:t>
            </a:r>
            <a:r>
              <a:rPr lang="en-US" b="1" i="1" dirty="0" err="1" smtClean="0">
                <a:solidFill>
                  <a:schemeClr val="bg1"/>
                </a:solidFill>
              </a:rPr>
              <a:t>G</a:t>
            </a:r>
            <a:r>
              <a:rPr lang="en-US" b="1" baseline="-25000" dirty="0" err="1" smtClean="0">
                <a:solidFill>
                  <a:schemeClr val="bg1"/>
                </a:solidFill>
              </a:rPr>
              <a:t>ij</a:t>
            </a:r>
            <a:endParaRPr lang="ru-RU" b="1" baseline="-25000" dirty="0">
              <a:solidFill>
                <a:schemeClr val="bg1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680529" y="2629214"/>
            <a:ext cx="170429" cy="725247"/>
            <a:chOff x="1680529" y="2629214"/>
            <a:chExt cx="170429" cy="725247"/>
          </a:xfrm>
        </p:grpSpPr>
        <p:cxnSp>
          <p:nvCxnSpPr>
            <p:cNvPr id="18" name="Прямая со стрелкой 17"/>
            <p:cNvCxnSpPr/>
            <p:nvPr/>
          </p:nvCxnSpPr>
          <p:spPr>
            <a:xfrm flipV="1">
              <a:off x="1850958" y="2629214"/>
              <a:ext cx="0" cy="725247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 flipH="1">
              <a:off x="1680529" y="2720071"/>
              <a:ext cx="8763" cy="610844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402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9" grpId="0"/>
      <p:bldP spid="30" grpId="0"/>
      <p:bldP spid="31" grpId="0"/>
      <p:bldP spid="32" grpId="0"/>
      <p:bldP spid="35" grpId="0"/>
      <p:bldP spid="35" grpId="1"/>
      <p:bldP spid="36" grpId="0"/>
      <p:bldP spid="2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70376" y="219418"/>
            <a:ext cx="8403261" cy="584775"/>
          </a:xfrm>
          <a:prstGeom prst="rect">
            <a:avLst/>
          </a:prstGeom>
        </p:spPr>
        <p:txBody>
          <a:bodyPr vert="horz" wrap="none" anchor="ctr">
            <a:sp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FF00"/>
                </a:solidFill>
              </a:rPr>
              <a:t>Let’s look at the typical TADF molecule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74" y="1268760"/>
            <a:ext cx="5090160" cy="3931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1448" y="5301208"/>
            <a:ext cx="3801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en-US" sz="1800" dirty="0" err="1" smtClean="0">
                <a:effectLst/>
              </a:rPr>
              <a:t>Bis-carbazolyl-phthalonitrile</a:t>
            </a:r>
            <a:r>
              <a:rPr lang="en-US" sz="1800" dirty="0" smtClean="0">
                <a:effectLst/>
              </a:rPr>
              <a:t> 2CzPN</a:t>
            </a:r>
          </a:p>
          <a:p>
            <a:pPr algn="ctr"/>
            <a:r>
              <a:rPr lang="en-US" sz="1800" dirty="0">
                <a:effectLst/>
              </a:rPr>
              <a:t>Blue emitter (473 </a:t>
            </a:r>
            <a:r>
              <a:rPr lang="en-US" sz="1800" dirty="0" smtClean="0">
                <a:effectLst/>
              </a:rPr>
              <a:t>nm)</a:t>
            </a:r>
          </a:p>
          <a:p>
            <a:pPr algn="ctr"/>
            <a:r>
              <a:rPr lang="en-US" sz="1800" dirty="0" smtClean="0">
                <a:effectLst/>
              </a:rPr>
              <a:t>C</a:t>
            </a:r>
            <a:r>
              <a:rPr lang="en-US" sz="1800" baseline="-25000" dirty="0" smtClean="0">
                <a:effectLst/>
              </a:rPr>
              <a:t>2</a:t>
            </a:r>
            <a:r>
              <a:rPr lang="en-US" sz="1800" dirty="0" smtClean="0">
                <a:effectLst/>
              </a:rPr>
              <a:t> symmetry</a:t>
            </a:r>
            <a:endParaRPr lang="ru-RU" dirty="0"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549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2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5500" y="44624"/>
            <a:ext cx="8493031" cy="584775"/>
          </a:xfrm>
          <a:prstGeom prst="rect">
            <a:avLst/>
          </a:prstGeom>
        </p:spPr>
        <p:txBody>
          <a:bodyPr vert="horz" wrap="none" anchor="ctr">
            <a:sp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FF00"/>
                </a:solidFill>
              </a:rPr>
              <a:t>Possible low-lying excited states of 2CzPN</a:t>
            </a:r>
            <a:endParaRPr lang="ru-RU" sz="3200" dirty="0">
              <a:solidFill>
                <a:srgbClr val="FFFF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767504"/>
              </p:ext>
            </p:extLst>
          </p:nvPr>
        </p:nvGraphicFramePr>
        <p:xfrm>
          <a:off x="1524000" y="692696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Triplets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Singlets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1" y="2883753"/>
            <a:ext cx="1663065" cy="1545908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2339752" y="3599305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891204"/>
            <a:ext cx="1683068" cy="15459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1" y="4764553"/>
            <a:ext cx="1651635" cy="1665923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2339752" y="5620799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85" y="4764553"/>
            <a:ext cx="1688783" cy="16887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33905"/>
            <a:ext cx="1734503" cy="1665923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6516216" y="3625993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849365"/>
            <a:ext cx="1837373" cy="16087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61199" y="4375908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baseline="30000" dirty="0" smtClean="0"/>
              <a:t>3</a:t>
            </a:r>
            <a:r>
              <a:rPr lang="en-US" dirty="0" smtClean="0"/>
              <a:t>LE(PN)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989883" y="6372036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baseline="30000" dirty="0" smtClean="0"/>
              <a:t>3</a:t>
            </a:r>
            <a:r>
              <a:rPr lang="en-US" dirty="0" smtClean="0"/>
              <a:t>LE(</a:t>
            </a:r>
            <a:r>
              <a:rPr lang="en-US" dirty="0" err="1" smtClean="0"/>
              <a:t>Cz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356846" y="4499828"/>
            <a:ext cx="64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baseline="30000" dirty="0" smtClean="0"/>
              <a:t>1</a:t>
            </a:r>
            <a:r>
              <a:rPr lang="en-US" dirty="0" smtClean="0"/>
              <a:t>ICT</a:t>
            </a:r>
            <a:endParaRPr lang="ru-RU" dirty="0"/>
          </a:p>
        </p:txBody>
      </p:sp>
      <p:sp>
        <p:nvSpPr>
          <p:cNvPr id="10" name="TextBox 9"/>
          <p:cNvSpPr txBox="1">
            <a:spLocks noChangeAspect="1"/>
          </p:cNvSpPr>
          <p:nvPr/>
        </p:nvSpPr>
        <p:spPr>
          <a:xfrm>
            <a:off x="7814687" y="6381328"/>
            <a:ext cx="122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work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47684"/>
            <a:ext cx="1559884" cy="1500032"/>
          </a:xfrm>
          <a:prstGeom prst="rect">
            <a:avLst/>
          </a:prstGeom>
        </p:spPr>
      </p:pic>
      <p:sp>
        <p:nvSpPr>
          <p:cNvPr id="22" name="Стрелка вправо 21"/>
          <p:cNvSpPr/>
          <p:nvPr/>
        </p:nvSpPr>
        <p:spPr>
          <a:xfrm>
            <a:off x="2342534" y="1867764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582" y="1163144"/>
            <a:ext cx="1653402" cy="144766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182191" y="2555612"/>
            <a:ext cx="64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baseline="30000" dirty="0" smtClean="0"/>
              <a:t>3</a:t>
            </a:r>
            <a:r>
              <a:rPr lang="en-US" dirty="0" smtClean="0"/>
              <a:t>ICT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510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4" grpId="0"/>
      <p:bldP spid="15" grpId="0"/>
      <p:bldP spid="16" grpId="0"/>
      <p:bldP spid="22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84" y="3593336"/>
            <a:ext cx="3574085" cy="28180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239" y="3589057"/>
            <a:ext cx="4400550" cy="2822219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325500" y="44624"/>
            <a:ext cx="8493031" cy="584775"/>
          </a:xfrm>
          <a:prstGeom prst="rect">
            <a:avLst/>
          </a:prstGeom>
        </p:spPr>
        <p:txBody>
          <a:bodyPr vert="horz" wrap="none" anchor="ctr">
            <a:sp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FF00"/>
                </a:solidFill>
              </a:rPr>
              <a:t>Possible low-lying excited states of 2CzPN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>
            <a:spLocks noChangeAspect="1"/>
          </p:cNvSpPr>
          <p:nvPr/>
        </p:nvSpPr>
        <p:spPr>
          <a:xfrm>
            <a:off x="7814687" y="6381328"/>
            <a:ext cx="122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work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3403092" cy="284302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206" y="702258"/>
            <a:ext cx="3149194" cy="27987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03648" y="3140968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S0 (C</a:t>
            </a:r>
            <a:r>
              <a:rPr lang="en-US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92080" y="3108702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T1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</a:t>
            </a:r>
            <a:r>
              <a:rPr lang="en-US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78559" y="5877272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2v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5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931150" cy="379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2201810" y="219418"/>
            <a:ext cx="4740401" cy="584775"/>
          </a:xfrm>
          <a:prstGeom prst="rect">
            <a:avLst/>
          </a:prstGeom>
        </p:spPr>
        <p:txBody>
          <a:bodyPr vert="horz" wrap="none" anchor="ctr">
            <a:sp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FF00"/>
                </a:solidFill>
              </a:rPr>
              <a:t>Energy levels of 2CzPN</a:t>
            </a:r>
            <a:endParaRPr lang="ru-RU" sz="3200" dirty="0">
              <a:solidFill>
                <a:srgbClr val="FFFF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835696" y="2307565"/>
            <a:ext cx="2272" cy="2478256"/>
          </a:xfrm>
          <a:prstGeom prst="straightConnector1">
            <a:avLst/>
          </a:prstGeom>
          <a:ln w="19050">
            <a:solidFill>
              <a:schemeClr val="accent6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40858" y="2204864"/>
            <a:ext cx="254878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000" b="1" baseline="30000" dirty="0" smtClean="0"/>
              <a:t>1</a:t>
            </a:r>
            <a:r>
              <a:rPr lang="en-US" sz="1000" b="1" dirty="0" smtClean="0"/>
              <a:t>ICT</a:t>
            </a:r>
            <a:endParaRPr lang="ru-RU" sz="1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836712"/>
            <a:ext cx="7630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XMCQDPT2/SA(10)-CASSCF(16,12)/6-31G(</a:t>
            </a:r>
            <a:r>
              <a:rPr lang="en-US" dirty="0" err="1" smtClean="0"/>
              <a:t>d,p</a:t>
            </a:r>
            <a:r>
              <a:rPr lang="en-US" dirty="0" smtClean="0"/>
              <a:t>)//BHHLYP/</a:t>
            </a:r>
            <a:r>
              <a:rPr lang="en-US" dirty="0"/>
              <a:t>6-31G(</a:t>
            </a:r>
            <a:r>
              <a:rPr lang="en-US" dirty="0" err="1"/>
              <a:t>d,p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940858" y="3171165"/>
            <a:ext cx="1729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sz="14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374 nm</a:t>
            </a:r>
          </a:p>
          <a:p>
            <a:r>
              <a:rPr lang="en-US" sz="1400" b="1" dirty="0" smtClean="0">
                <a:solidFill>
                  <a:schemeClr val="bg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sz="14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369 nm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544522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/>
              <a:t>Note the </a:t>
            </a:r>
            <a:r>
              <a:rPr lang="en-US" dirty="0"/>
              <a:t>high density of singlet and triplet </a:t>
            </a:r>
            <a:r>
              <a:rPr lang="en-US" dirty="0" smtClean="0"/>
              <a:t>states: high probability of </a:t>
            </a:r>
            <a:r>
              <a:rPr lang="en-US" dirty="0" err="1" smtClean="0"/>
              <a:t>nonadiabatic</a:t>
            </a:r>
            <a:r>
              <a:rPr lang="en-US" dirty="0" smtClean="0"/>
              <a:t> interactions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034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5" grpId="0"/>
      <p:bldP spid="15" grpId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01810" y="219418"/>
            <a:ext cx="4740401" cy="584775"/>
          </a:xfrm>
          <a:prstGeom prst="rect">
            <a:avLst/>
          </a:prstGeom>
        </p:spPr>
        <p:txBody>
          <a:bodyPr vert="horz" wrap="none" anchor="ctr">
            <a:sp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FF00"/>
                </a:solidFill>
              </a:rPr>
              <a:t>Energy levels of 2CzPN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836712"/>
            <a:ext cx="7630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XMCQDPT2/SA(10)-CASSCF(16,12)/6-31G(</a:t>
            </a:r>
            <a:r>
              <a:rPr lang="en-US" dirty="0" err="1" smtClean="0"/>
              <a:t>d,p</a:t>
            </a:r>
            <a:r>
              <a:rPr lang="en-US" dirty="0" smtClean="0"/>
              <a:t>)//BHHLYP/</a:t>
            </a:r>
            <a:r>
              <a:rPr lang="en-US" dirty="0"/>
              <a:t>6-31G(</a:t>
            </a:r>
            <a:r>
              <a:rPr lang="en-US" dirty="0" err="1"/>
              <a:t>d,p</a:t>
            </a:r>
            <a:r>
              <a:rPr lang="en-US" dirty="0"/>
              <a:t>)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90" y="1340768"/>
            <a:ext cx="7931150" cy="379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вал 11"/>
          <p:cNvSpPr/>
          <p:nvPr/>
        </p:nvSpPr>
        <p:spPr>
          <a:xfrm>
            <a:off x="3358024" y="2276872"/>
            <a:ext cx="34988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292080" y="2996952"/>
            <a:ext cx="476092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000" b="1" baseline="30000" dirty="0" smtClean="0"/>
              <a:t>3</a:t>
            </a:r>
            <a:r>
              <a:rPr lang="en-US" sz="1000" b="1" dirty="0" smtClean="0"/>
              <a:t>LE(PN)</a:t>
            </a:r>
            <a:endParaRPr lang="ru-RU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804248" y="2521606"/>
            <a:ext cx="476092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000" b="1" baseline="30000" dirty="0" smtClean="0"/>
              <a:t>3</a:t>
            </a:r>
            <a:r>
              <a:rPr lang="en-US" sz="1000" b="1" dirty="0" smtClean="0"/>
              <a:t>LE(PN)</a:t>
            </a:r>
            <a:endParaRPr lang="ru-RU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880694" y="2258836"/>
            <a:ext cx="476092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000" b="1" baseline="30000" dirty="0" smtClean="0"/>
              <a:t>3</a:t>
            </a:r>
            <a:r>
              <a:rPr lang="en-US" sz="1000" b="1" dirty="0" smtClean="0"/>
              <a:t>LE(PN)</a:t>
            </a:r>
            <a:endParaRPr lang="ru-RU" sz="1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835696" y="2668850"/>
            <a:ext cx="476092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000" b="1" baseline="30000" dirty="0" smtClean="0"/>
              <a:t>3</a:t>
            </a:r>
            <a:r>
              <a:rPr lang="en-US" sz="1000" b="1" dirty="0" smtClean="0"/>
              <a:t>LE(PN)</a:t>
            </a:r>
            <a:endParaRPr lang="ru-RU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131840" y="2652301"/>
            <a:ext cx="254877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000" b="1" baseline="30000" dirty="0" smtClean="0"/>
              <a:t>3</a:t>
            </a:r>
            <a:r>
              <a:rPr lang="en-US" sz="1000" b="1" dirty="0" smtClean="0"/>
              <a:t>ICT</a:t>
            </a:r>
            <a:endParaRPr lang="ru-RU" sz="1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580465" y="2667043"/>
            <a:ext cx="254878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000" b="1" baseline="30000" dirty="0" smtClean="0"/>
              <a:t>1</a:t>
            </a:r>
            <a:r>
              <a:rPr lang="en-US" sz="1000" b="1" dirty="0" smtClean="0"/>
              <a:t>ICT</a:t>
            </a:r>
            <a:endParaRPr lang="ru-RU" sz="1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893187" y="2348880"/>
            <a:ext cx="254877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000" b="1" baseline="30000" dirty="0" smtClean="0"/>
              <a:t>3</a:t>
            </a:r>
            <a:r>
              <a:rPr lang="en-US" sz="1000" b="1" dirty="0" smtClean="0"/>
              <a:t>ICT</a:t>
            </a:r>
            <a:endParaRPr lang="ru-RU" sz="1000" b="1" dirty="0"/>
          </a:p>
        </p:txBody>
      </p:sp>
      <p:sp>
        <p:nvSpPr>
          <p:cNvPr id="3" name="Улыбающееся лицо 2"/>
          <p:cNvSpPr/>
          <p:nvPr/>
        </p:nvSpPr>
        <p:spPr>
          <a:xfrm>
            <a:off x="5123502" y="2724160"/>
            <a:ext cx="238046" cy="22912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242094" y="3005419"/>
            <a:ext cx="0" cy="1686381"/>
          </a:xfrm>
          <a:prstGeom prst="straightConnector1">
            <a:avLst/>
          </a:prstGeom>
          <a:ln w="19050">
            <a:solidFill>
              <a:srgbClr val="FFC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Молния 9"/>
          <p:cNvSpPr/>
          <p:nvPr/>
        </p:nvSpPr>
        <p:spPr>
          <a:xfrm flipV="1">
            <a:off x="5364088" y="3717032"/>
            <a:ext cx="504056" cy="216024"/>
          </a:xfrm>
          <a:prstGeom prst="lightningBol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707904" y="2132856"/>
            <a:ext cx="367088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RISC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56680" y="5085184"/>
            <a:ext cx="2755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t-BR" sz="1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</a:t>
            </a: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4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ICT-&gt;</a:t>
            </a:r>
            <a:r>
              <a:rPr lang="pt-BR" sz="14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ICT) = 2.78E-03 s</a:t>
            </a:r>
            <a:r>
              <a:rPr lang="pt-BR" sz="14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 smtClean="0">
                <a:solidFill>
                  <a:schemeClr val="bg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t</a:t>
            </a:r>
            <a:r>
              <a:rPr lang="pt-BR" sz="1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</a:t>
            </a: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4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ICT-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pt-BR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ICT</a:t>
            </a: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359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12305" y="5597826"/>
            <a:ext cx="2707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t-BR" sz="1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</a:t>
            </a: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4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LE-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pt-BR" sz="14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ICT) = 8.98E+01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  <a:p>
            <a:r>
              <a:rPr lang="pt-BR" sz="1400" dirty="0" smtClean="0">
                <a:solidFill>
                  <a:schemeClr val="bg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t</a:t>
            </a:r>
            <a:r>
              <a:rPr lang="pt-BR" sz="1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</a:t>
            </a: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4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LE-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pt-BR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ICT) = </a:t>
            </a: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0.01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75856" y="2866584"/>
            <a:ext cx="256480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ISC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72000" y="5085184"/>
            <a:ext cx="2680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t-BR" sz="1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</a:t>
            </a: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4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ICT-&gt;</a:t>
            </a:r>
            <a:r>
              <a:rPr lang="pt-BR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ICT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6.01E+05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 smtClean="0">
                <a:solidFill>
                  <a:schemeClr val="bg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t</a:t>
            </a:r>
            <a:r>
              <a:rPr lang="pt-BR" sz="1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</a:t>
            </a: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4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ICT-&gt;</a:t>
            </a:r>
            <a:r>
              <a:rPr lang="pt-BR" sz="14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ICT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1.66E-06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559210" y="5589240"/>
            <a:ext cx="2611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t-BR" sz="1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</a:t>
            </a: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ICT</a:t>
            </a: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</a:t>
            </a:r>
            <a:r>
              <a:rPr lang="pt-BR" sz="14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LE)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3.39E+07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 smtClean="0">
                <a:solidFill>
                  <a:schemeClr val="bg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t</a:t>
            </a:r>
            <a:r>
              <a:rPr lang="pt-BR" sz="1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</a:t>
            </a: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ICT-&gt;</a:t>
            </a:r>
            <a:r>
              <a:rPr lang="pt-BR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2.95E-08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920444" y="3212976"/>
            <a:ext cx="1316066" cy="461665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sz="1200" b="1" baseline="-25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526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</a:p>
          <a:p>
            <a:r>
              <a:rPr lang="en-US" sz="1200" b="1" dirty="0" err="1" smtClean="0">
                <a:solidFill>
                  <a:schemeClr val="bg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sz="1200" b="1" baseline="-25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532 nm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19029" y="4126954"/>
            <a:ext cx="904094" cy="461665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pt-BR" sz="1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t-BR" sz="12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pt-B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2.80 s</a:t>
            </a:r>
            <a:r>
              <a:rPr lang="pt-BR" sz="12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pt-B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b="1" dirty="0" smtClean="0">
                <a:solidFill>
                  <a:schemeClr val="bg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t</a:t>
            </a:r>
            <a:r>
              <a:rPr lang="pt-BR" sz="12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pt-B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0.36 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3513902" y="2623962"/>
            <a:ext cx="0" cy="1976330"/>
          </a:xfrm>
          <a:prstGeom prst="straightConnector1">
            <a:avLst/>
          </a:prstGeom>
          <a:ln w="19050">
            <a:solidFill>
              <a:srgbClr val="FFC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Молния 35"/>
          <p:cNvSpPr/>
          <p:nvPr/>
        </p:nvSpPr>
        <p:spPr>
          <a:xfrm flipV="1">
            <a:off x="3635896" y="3335575"/>
            <a:ext cx="504056" cy="216024"/>
          </a:xfrm>
          <a:prstGeom prst="lightningBol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779912" y="3543399"/>
            <a:ext cx="1253548" cy="461665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sz="1200" b="1" baseline="-25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460 nm</a:t>
            </a:r>
          </a:p>
          <a:p>
            <a:r>
              <a:rPr lang="en-US" sz="1200" b="1" dirty="0" err="1" smtClean="0">
                <a:solidFill>
                  <a:schemeClr val="bg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sz="1200" b="1" baseline="-25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473 nm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730992" y="4036491"/>
            <a:ext cx="1227115" cy="4616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pt-BR" sz="1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t-BR" sz="12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</a:t>
            </a:r>
            <a:r>
              <a:rPr lang="pt-B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2.87E+04 s</a:t>
            </a:r>
            <a:r>
              <a:rPr lang="pt-BR" sz="12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pt-B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b="1" dirty="0" smtClean="0">
                <a:solidFill>
                  <a:schemeClr val="bg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t</a:t>
            </a:r>
            <a:r>
              <a:rPr lang="pt-BR" sz="12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</a:t>
            </a:r>
            <a:r>
              <a:rPr lang="pt-B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3.48E-05 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049" name="TextBox 2048"/>
          <p:cNvSpPr txBox="1"/>
          <p:nvPr/>
        </p:nvSpPr>
        <p:spPr>
          <a:xfrm>
            <a:off x="714048" y="6165304"/>
            <a:ext cx="770499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i="1" dirty="0" err="1"/>
              <a:t>k</a:t>
            </a:r>
            <a:r>
              <a:rPr lang="en-US" baseline="-25000" dirty="0" err="1"/>
              <a:t>fl</a:t>
            </a:r>
            <a:r>
              <a:rPr lang="en-US" dirty="0"/>
              <a:t> &lt; </a:t>
            </a:r>
            <a:r>
              <a:rPr lang="en-US" i="1" dirty="0" err="1"/>
              <a:t>k</a:t>
            </a:r>
            <a:r>
              <a:rPr lang="en-US" baseline="-25000" dirty="0" err="1"/>
              <a:t>isc</a:t>
            </a:r>
            <a:r>
              <a:rPr lang="en-US" dirty="0"/>
              <a:t>. What makes 2CzPN fluorescent?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60" y="3140968"/>
            <a:ext cx="1706880" cy="108204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1412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repeatCount="3000" accel="5000" decel="5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234 L -2.77778E-6 -0.03979 " pathEditMode="fixed" rAng="0" ptsTypes="AA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3 L -0.1842 -0.037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2 -0.0375 L -0.12882 -0.037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3" grpId="0" animBg="1"/>
      <p:bldP spid="3" grpId="1" animBg="1"/>
      <p:bldP spid="3" grpId="2" animBg="1"/>
      <p:bldP spid="3" grpId="3" animBg="1"/>
      <p:bldP spid="10" grpId="0" animBg="1"/>
      <p:bldP spid="10" grpId="1" animBg="1"/>
      <p:bldP spid="24" grpId="0"/>
      <p:bldP spid="26" grpId="0"/>
      <p:bldP spid="27" grpId="0"/>
      <p:bldP spid="30" grpId="0"/>
      <p:bldP spid="28" grpId="0"/>
      <p:bldP spid="29" grpId="0"/>
      <p:bldP spid="31" grpId="0"/>
      <p:bldP spid="31" grpId="1"/>
      <p:bldP spid="34" grpId="0"/>
      <p:bldP spid="36" grpId="0" animBg="1"/>
      <p:bldP spid="36" grpId="1" animBg="1"/>
      <p:bldP spid="38" grpId="0"/>
      <p:bldP spid="38" grpId="1"/>
      <p:bldP spid="41" grpId="0"/>
      <p:bldP spid="20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97378" y="219418"/>
            <a:ext cx="4349268" cy="584775"/>
          </a:xfrm>
          <a:prstGeom prst="rect">
            <a:avLst/>
          </a:prstGeom>
        </p:spPr>
        <p:txBody>
          <a:bodyPr vert="horz" wrap="none" anchor="ctr">
            <a:sp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FF00"/>
                </a:solidFill>
              </a:rPr>
              <a:t>The role of vibrations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07760"/>
            <a:ext cx="4126130" cy="247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50" y="1387146"/>
            <a:ext cx="4126130" cy="249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0121" y="877943"/>
            <a:ext cx="7771679" cy="461665"/>
          </a:xfrm>
          <a:prstGeom prst="rect">
            <a:avLst/>
          </a:prstGeom>
          <a:solidFill>
            <a:schemeClr val="accent1"/>
          </a:solidFill>
        </p:spPr>
        <p:txBody>
          <a:bodyPr vert="horz" wrap="none" anchor="ctr">
            <a:sp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kumimoji="0" sz="3200" b="1" cap="none" baseline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Lax’s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model of absorption and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emisson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spectra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>
            <a:spLocks noChangeAspect="1"/>
          </p:cNvSpPr>
          <p:nvPr/>
        </p:nvSpPr>
        <p:spPr>
          <a:xfrm>
            <a:off x="1637543" y="6381328"/>
            <a:ext cx="586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Franck—Condon Displaced Harmonic Oscillator model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4126130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50" y="3933056"/>
            <a:ext cx="4126130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31744"/>
            <a:ext cx="1088136" cy="8534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540" y="4026388"/>
            <a:ext cx="973836" cy="8427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684" y="4608548"/>
            <a:ext cx="970788" cy="83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9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97378" y="219418"/>
            <a:ext cx="4349268" cy="584775"/>
          </a:xfrm>
          <a:prstGeom prst="rect">
            <a:avLst/>
          </a:prstGeom>
        </p:spPr>
        <p:txBody>
          <a:bodyPr vert="horz" wrap="none" anchor="ctr">
            <a:sp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FF00"/>
                </a:solidFill>
              </a:rPr>
              <a:t>The role of vibrations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9323" y="877943"/>
            <a:ext cx="3073278" cy="461665"/>
          </a:xfrm>
          <a:prstGeom prst="rect">
            <a:avLst/>
          </a:prstGeom>
          <a:solidFill>
            <a:schemeClr val="accent1"/>
          </a:solidFill>
        </p:spPr>
        <p:txBody>
          <a:bodyPr vert="horz" wrap="none" anchor="ctr">
            <a:sp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kumimoji="0" sz="3200" b="1" cap="none" baseline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condon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effects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37336"/>
            <a:ext cx="4114800" cy="34198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0808"/>
            <a:ext cx="3925824" cy="34686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57022" y="5661248"/>
            <a:ext cx="6429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dirty="0" smtClean="0"/>
              <a:t>Antisymmetric vibrations transferring S1 to S0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132910" y="5167352"/>
            <a:ext cx="2475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/>
              <a:t>Mode 7 (12.38 cm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620225" y="5178970"/>
            <a:ext cx="2484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/>
              <a:t>Mode 8 (28.32 cm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14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97378" y="219418"/>
            <a:ext cx="4349268" cy="584775"/>
          </a:xfrm>
          <a:prstGeom prst="rect">
            <a:avLst/>
          </a:prstGeom>
        </p:spPr>
        <p:txBody>
          <a:bodyPr vert="horz" wrap="none" anchor="ctr">
            <a:sp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FF00"/>
                </a:solidFill>
              </a:rPr>
              <a:t>The role of vibrations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3675" y="877943"/>
            <a:ext cx="3124574" cy="461665"/>
          </a:xfrm>
          <a:prstGeom prst="rect">
            <a:avLst/>
          </a:prstGeom>
          <a:solidFill>
            <a:schemeClr val="accent1"/>
          </a:solidFill>
        </p:spPr>
        <p:txBody>
          <a:bodyPr vert="horz" wrap="none" anchor="ctr">
            <a:sp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kumimoji="0" sz="3200" b="1" cap="none" baseline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ondon effects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522920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dirty="0" smtClean="0"/>
              <a:t>Deformations along Modes 7 and 8 result in 2 order of magnitude decrease in the radiative lifetime of S1 state!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12893" y="1484784"/>
            <a:ext cx="73212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dirty="0" smtClean="0"/>
              <a:t>Deforming the molecule along 1, 2, …, 20 quanta of </a:t>
            </a:r>
          </a:p>
          <a:p>
            <a:pPr algn="ctr"/>
            <a:r>
              <a:rPr lang="en-US" sz="2400" dirty="0" smtClean="0"/>
              <a:t>Modes 7, 8, 13, and 24</a:t>
            </a:r>
            <a:endParaRPr lang="ru-RU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91" y="2348880"/>
            <a:ext cx="4303713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4303713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6093296"/>
            <a:ext cx="8768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800" dirty="0"/>
              <a:t>The vibration periods of Modes 7 and 8 are 2.7 and 1.2 </a:t>
            </a:r>
            <a:r>
              <a:rPr lang="en-US" sz="1800" dirty="0" err="1"/>
              <a:t>ps</a:t>
            </a:r>
            <a:r>
              <a:rPr lang="en-US" sz="1800" dirty="0"/>
              <a:t> (much faster than all the above processes)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4982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54734" y="219418"/>
            <a:ext cx="8034572" cy="584775"/>
          </a:xfrm>
          <a:prstGeom prst="rect">
            <a:avLst/>
          </a:prstGeom>
        </p:spPr>
        <p:txBody>
          <a:bodyPr vert="horz" wrap="none" anchor="ctr">
            <a:sp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FF00"/>
                </a:solidFill>
              </a:rPr>
              <a:t>Proposed mechanism of TADF in 2CzPN</a:t>
            </a:r>
            <a:endParaRPr lang="ru-RU" sz="3200" dirty="0">
              <a:solidFill>
                <a:srgbClr val="FFFF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710819"/>
              </p:ext>
            </p:extLst>
          </p:nvPr>
        </p:nvGraphicFramePr>
        <p:xfrm>
          <a:off x="179512" y="1124744"/>
          <a:ext cx="8856984" cy="467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92"/>
                <a:gridCol w="4428492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b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Electrogeneration</a:t>
                      </a: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LE(PN) </a:t>
                      </a: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</a:t>
                      </a:r>
                      <a:r>
                        <a:rPr lang="en-US" b="1" i="1" baseline="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singlet emission</a:t>
                      </a:r>
                      <a:endParaRPr lang="ru-RU" b="1" i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Competing processes</a:t>
                      </a:r>
                      <a:endParaRPr lang="ru-RU" b="1" i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RISC to 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ICT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surface with </a:t>
                      </a:r>
                      <a:r>
                        <a:rPr lang="pt-BR" b="0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pt-BR" b="0" baseline="-25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RISC</a:t>
                      </a:r>
                      <a:r>
                        <a:rPr lang="pt-BR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pt-BR" b="0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pt-BR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LE-&gt;</a:t>
                      </a:r>
                      <a:r>
                        <a:rPr lang="pt-BR" b="0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t-BR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ICT) = 8.98E+01 s</a:t>
                      </a:r>
                      <a:r>
                        <a:rPr lang="pt-BR" b="0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pt-BR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pt-BR" b="0" dirty="0" smtClean="0">
                          <a:solidFill>
                            <a:schemeClr val="bg1"/>
                          </a:solidFill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t</a:t>
                      </a:r>
                      <a:r>
                        <a:rPr lang="pt-BR" b="0" baseline="-25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RISC</a:t>
                      </a:r>
                      <a:r>
                        <a:rPr lang="pt-BR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pt-BR" b="0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pt-BR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LE-&gt;</a:t>
                      </a:r>
                      <a:r>
                        <a:rPr lang="pt-BR" b="0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t-BR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ICT) = 0.01 s</a:t>
                      </a:r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Phosphorescence</a:t>
                      </a:r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</a:t>
                      </a:r>
                      <a:r>
                        <a:rPr lang="pt-BR" sz="1800" b="0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pt-BR" sz="1800" b="0" baseline="-25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  <a:r>
                        <a:rPr lang="pt-BR" sz="18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2.80 s</a:t>
                      </a:r>
                      <a:r>
                        <a:rPr lang="pt-BR" sz="1800" b="0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pt-BR" sz="18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pt-BR" sz="1800" b="0" dirty="0" smtClean="0">
                          <a:solidFill>
                            <a:schemeClr val="bg1"/>
                          </a:solidFill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t</a:t>
                      </a:r>
                      <a:r>
                        <a:rPr lang="pt-BR" sz="1800" b="0" baseline="-25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  <a:r>
                        <a:rPr lang="pt-BR" sz="18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0.36 s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Emission from </a:t>
                      </a:r>
                      <a:r>
                        <a:rPr lang="en-US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ICT minimum </a:t>
                      </a:r>
                      <a:r>
                        <a:rPr lang="en-US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</a:t>
                      </a:r>
                      <a:r>
                        <a:rPr lang="pt-BR" sz="1800" b="0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pt-BR" sz="1800" b="0" baseline="-25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</a:t>
                      </a:r>
                      <a:r>
                        <a:rPr lang="pt-BR" sz="18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2.87E+04 s</a:t>
                      </a:r>
                      <a:r>
                        <a:rPr lang="pt-BR" sz="1800" b="0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pt-BR" sz="18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pt-BR" sz="1800" b="0" dirty="0" smtClean="0">
                          <a:solidFill>
                            <a:schemeClr val="bg1"/>
                          </a:solidFill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t</a:t>
                      </a:r>
                      <a:r>
                        <a:rPr lang="pt-BR" sz="1800" b="0" baseline="-25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</a:t>
                      </a:r>
                      <a:r>
                        <a:rPr lang="pt-BR" sz="18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3.48E-05 s</a:t>
                      </a:r>
                      <a:endParaRPr lang="ru-RU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ISC to </a:t>
                      </a:r>
                      <a:r>
                        <a:rPr lang="en-US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ICT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</a:t>
                      </a:r>
                      <a:r>
                        <a:rPr lang="pt-BR" sz="1800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pt-BR" sz="1800" baseline="-25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ISC</a:t>
                      </a:r>
                      <a:r>
                        <a:rPr lang="pt-BR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pt-BR" sz="1800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t-BR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ICT-&gt;</a:t>
                      </a:r>
                      <a:r>
                        <a:rPr lang="pt-BR" sz="1800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pt-BR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ICT) = 6.01E+05 s</a:t>
                      </a:r>
                      <a:r>
                        <a:rPr lang="pt-BR" sz="1800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pt-BR" sz="18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pt-BR" sz="1800" dirty="0" smtClean="0">
                          <a:solidFill>
                            <a:schemeClr val="bg1"/>
                          </a:solidFill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t</a:t>
                      </a:r>
                      <a:r>
                        <a:rPr lang="pt-BR" sz="1800" baseline="-25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ISC</a:t>
                      </a:r>
                      <a:r>
                        <a:rPr lang="pt-BR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pt-BR" sz="1800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t-BR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ICT-&gt;</a:t>
                      </a:r>
                      <a:r>
                        <a:rPr lang="pt-BR" sz="1800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pt-BR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ICT) = 1.66E-06 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to </a:t>
                      </a:r>
                      <a:r>
                        <a:rPr lang="en-US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LE(PN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with </a:t>
                      </a:r>
                      <a:r>
                        <a:rPr lang="pt-BR" sz="1800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pt-BR" sz="1800" baseline="-25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ISC</a:t>
                      </a:r>
                      <a:r>
                        <a:rPr lang="pt-BR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pt-BR" sz="1800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t-BR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ICT-&gt;</a:t>
                      </a:r>
                      <a:r>
                        <a:rPr lang="pt-BR" sz="1800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pt-BR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LE) = 3.39E+07 s</a:t>
                      </a:r>
                      <a:r>
                        <a:rPr lang="pt-BR" sz="1800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pt-BR" sz="18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pt-BR" sz="1800" dirty="0" smtClean="0">
                          <a:solidFill>
                            <a:schemeClr val="bg1"/>
                          </a:solidFill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t</a:t>
                      </a:r>
                      <a:r>
                        <a:rPr lang="pt-BR" sz="1800" baseline="-25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ISC</a:t>
                      </a:r>
                      <a:r>
                        <a:rPr lang="pt-BR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pt-BR" sz="1800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t-BR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ICT-&gt;</a:t>
                      </a:r>
                      <a:r>
                        <a:rPr lang="pt-BR" sz="1800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pt-BR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LE) = 2.95E-08 s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Vibrations</a:t>
                      </a:r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</a:t>
                      </a:r>
                      <a:r>
                        <a:rPr lang="en-US" dirty="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12.38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28.32 cm</a:t>
                      </a:r>
                      <a:r>
                        <a:rPr lang="en-US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(~1-3E-12 s)</a:t>
                      </a:r>
                      <a:endParaRPr lang="ru-RU" baseline="30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Emission from vibrationally</a:t>
                      </a:r>
                      <a:r>
                        <a:rPr lang="pt-BR" sz="18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deformed </a:t>
                      </a:r>
                      <a:r>
                        <a:rPr lang="pt-BR" sz="1800" b="1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t-BR" sz="18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ICT</a:t>
                      </a:r>
                      <a:r>
                        <a:rPr lang="pt-BR" sz="18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at least 100-1000-fold rate</a:t>
                      </a:r>
                      <a:endParaRPr lang="pt-BR" sz="18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74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Electrogeneration</a:t>
            </a:r>
            <a:r>
              <a:rPr lang="en-US" dirty="0">
                <a:solidFill>
                  <a:srgbClr val="FFFF00"/>
                </a:solidFill>
              </a:rPr>
              <a:t> of excitons in OLEDs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484784"/>
            <a:ext cx="75057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84512" y="6381328"/>
            <a:ext cx="6374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C. Adachi, J. Adachi, </a:t>
            </a:r>
            <a:r>
              <a:rPr lang="en-US" b="1" i="1" dirty="0"/>
              <a:t>High Performance TADF for OLEDs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22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560513"/>
            <a:ext cx="8113713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75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8095" y="763290"/>
            <a:ext cx="6987810" cy="461665"/>
          </a:xfrm>
        </p:spPr>
        <p:txBody>
          <a:bodyPr vert="horz" wrap="none" anchor="ctr">
            <a:sp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altLang="ru-RU" sz="2400" dirty="0">
                <a:solidFill>
                  <a:srgbClr val="FFFF00"/>
                </a:solidFill>
              </a:rPr>
              <a:t>Density Functional vs. </a:t>
            </a:r>
            <a:r>
              <a:rPr lang="en-US" altLang="ru-RU" sz="2400" dirty="0" err="1">
                <a:solidFill>
                  <a:srgbClr val="FFFF00"/>
                </a:solidFill>
              </a:rPr>
              <a:t>Multireference</a:t>
            </a:r>
            <a:r>
              <a:rPr lang="en-US" altLang="ru-RU" sz="2400" dirty="0">
                <a:solidFill>
                  <a:srgbClr val="FFFF00"/>
                </a:solidFill>
              </a:rPr>
              <a:t> Methods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2971800" y="48768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 sz="4400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2506663" y="4875213"/>
            <a:ext cx="4120337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ru-RU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it is important?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2514600" y="54864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 sz="4400"/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228600" y="5638800"/>
            <a:ext cx="8610600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altLang="ru-RU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 state ordering influences nonradiative constants and energy transfer pathways in the material</a:t>
            </a:r>
          </a:p>
        </p:txBody>
      </p:sp>
      <p:grpSp>
        <p:nvGrpSpPr>
          <p:cNvPr id="26674" name="Group 50"/>
          <p:cNvGrpSpPr>
            <a:grpSpLocks/>
          </p:cNvGrpSpPr>
          <p:nvPr/>
        </p:nvGrpSpPr>
        <p:grpSpPr bwMode="auto">
          <a:xfrm>
            <a:off x="468313" y="1515605"/>
            <a:ext cx="3743325" cy="2449513"/>
            <a:chOff x="295" y="1071"/>
            <a:chExt cx="2358" cy="1543"/>
          </a:xfrm>
        </p:grpSpPr>
        <p:sp>
          <p:nvSpPr>
            <p:cNvPr id="26638" name="Line 14"/>
            <p:cNvSpPr>
              <a:spLocks noChangeShapeType="1"/>
            </p:cNvSpPr>
            <p:nvPr/>
          </p:nvSpPr>
          <p:spPr bwMode="auto">
            <a:xfrm>
              <a:off x="295" y="2614"/>
              <a:ext cx="235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ru-RU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662" name="Group 38"/>
            <p:cNvGrpSpPr>
              <a:grpSpLocks/>
            </p:cNvGrpSpPr>
            <p:nvPr/>
          </p:nvGrpSpPr>
          <p:grpSpPr bwMode="auto">
            <a:xfrm>
              <a:off x="1248" y="1339"/>
              <a:ext cx="319" cy="277"/>
              <a:chOff x="1248" y="1339"/>
              <a:chExt cx="319" cy="277"/>
            </a:xfrm>
          </p:grpSpPr>
          <p:sp>
            <p:nvSpPr>
              <p:cNvPr id="26650" name="Line 26"/>
              <p:cNvSpPr>
                <a:spLocks noChangeShapeType="1"/>
              </p:cNvSpPr>
              <p:nvPr/>
            </p:nvSpPr>
            <p:spPr bwMode="auto">
              <a:xfrm flipH="1">
                <a:off x="1248" y="1525"/>
                <a:ext cx="317" cy="91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sysDot"/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ru-RU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51" name="Text Box 27"/>
              <p:cNvSpPr txBox="1">
                <a:spLocks noChangeArrowheads="1"/>
              </p:cNvSpPr>
              <p:nvPr/>
            </p:nvSpPr>
            <p:spPr bwMode="auto">
              <a:xfrm>
                <a:off x="1256" y="1339"/>
                <a:ext cx="311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ru-RU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altLang="ru-RU" baseline="-25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</a:t>
                </a:r>
                <a:endParaRPr lang="ru-RU" altLang="ru-RU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658" name="Group 34"/>
            <p:cNvGrpSpPr>
              <a:grpSpLocks/>
            </p:cNvGrpSpPr>
            <p:nvPr/>
          </p:nvGrpSpPr>
          <p:grpSpPr bwMode="auto">
            <a:xfrm>
              <a:off x="602" y="1838"/>
              <a:ext cx="646" cy="234"/>
              <a:chOff x="602" y="1838"/>
              <a:chExt cx="646" cy="234"/>
            </a:xfrm>
          </p:grpSpPr>
          <p:sp>
            <p:nvSpPr>
              <p:cNvPr id="26641" name="Line 17"/>
              <p:cNvSpPr>
                <a:spLocks noChangeShapeType="1"/>
              </p:cNvSpPr>
              <p:nvPr/>
            </p:nvSpPr>
            <p:spPr bwMode="auto">
              <a:xfrm>
                <a:off x="840" y="1934"/>
                <a:ext cx="408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ru-RU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53" name="Text Box 29"/>
              <p:cNvSpPr txBox="1">
                <a:spLocks noChangeArrowheads="1"/>
              </p:cNvSpPr>
              <p:nvPr/>
            </p:nvSpPr>
            <p:spPr bwMode="auto">
              <a:xfrm>
                <a:off x="602" y="1838"/>
                <a:ext cx="257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ru-RU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ru-RU" baseline="-25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ru-RU" altLang="ru-RU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659" name="Group 35"/>
            <p:cNvGrpSpPr>
              <a:grpSpLocks/>
            </p:cNvGrpSpPr>
            <p:nvPr/>
          </p:nvGrpSpPr>
          <p:grpSpPr bwMode="auto">
            <a:xfrm>
              <a:off x="612" y="1661"/>
              <a:ext cx="636" cy="234"/>
              <a:chOff x="612" y="1661"/>
              <a:chExt cx="636" cy="234"/>
            </a:xfrm>
          </p:grpSpPr>
          <p:sp>
            <p:nvSpPr>
              <p:cNvPr id="26639" name="Line 15"/>
              <p:cNvSpPr>
                <a:spLocks noChangeShapeType="1"/>
              </p:cNvSpPr>
              <p:nvPr/>
            </p:nvSpPr>
            <p:spPr bwMode="auto">
              <a:xfrm>
                <a:off x="840" y="1798"/>
                <a:ext cx="408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ru-RU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54" name="Text Box 30"/>
              <p:cNvSpPr txBox="1">
                <a:spLocks noChangeArrowheads="1"/>
              </p:cNvSpPr>
              <p:nvPr/>
            </p:nvSpPr>
            <p:spPr bwMode="auto">
              <a:xfrm>
                <a:off x="612" y="1661"/>
                <a:ext cx="257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ru-RU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ru-RU" baseline="-25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ru-RU" altLang="ru-RU" baseline="-25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660" name="Group 36"/>
            <p:cNvGrpSpPr>
              <a:grpSpLocks/>
            </p:cNvGrpSpPr>
            <p:nvPr/>
          </p:nvGrpSpPr>
          <p:grpSpPr bwMode="auto">
            <a:xfrm>
              <a:off x="612" y="1480"/>
              <a:ext cx="636" cy="234"/>
              <a:chOff x="612" y="1480"/>
              <a:chExt cx="636" cy="234"/>
            </a:xfrm>
          </p:grpSpPr>
          <p:sp>
            <p:nvSpPr>
              <p:cNvPr id="26640" name="Line 16"/>
              <p:cNvSpPr>
                <a:spLocks noChangeShapeType="1"/>
              </p:cNvSpPr>
              <p:nvPr/>
            </p:nvSpPr>
            <p:spPr bwMode="auto">
              <a:xfrm>
                <a:off x="840" y="1616"/>
                <a:ext cx="408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ru-RU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55" name="Text Box 31"/>
              <p:cNvSpPr txBox="1">
                <a:spLocks noChangeArrowheads="1"/>
              </p:cNvSpPr>
              <p:nvPr/>
            </p:nvSpPr>
            <p:spPr bwMode="auto">
              <a:xfrm>
                <a:off x="612" y="1480"/>
                <a:ext cx="257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ru-RU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ru-RU" baseline="-25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ru-RU" altLang="ru-RU" baseline="-25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661" name="Group 37"/>
            <p:cNvGrpSpPr>
              <a:grpSpLocks/>
            </p:cNvGrpSpPr>
            <p:nvPr/>
          </p:nvGrpSpPr>
          <p:grpSpPr bwMode="auto">
            <a:xfrm>
              <a:off x="612" y="1298"/>
              <a:ext cx="636" cy="234"/>
              <a:chOff x="612" y="1298"/>
              <a:chExt cx="636" cy="234"/>
            </a:xfrm>
          </p:grpSpPr>
          <p:sp>
            <p:nvSpPr>
              <p:cNvPr id="26648" name="Line 24"/>
              <p:cNvSpPr>
                <a:spLocks noChangeShapeType="1"/>
              </p:cNvSpPr>
              <p:nvPr/>
            </p:nvSpPr>
            <p:spPr bwMode="auto">
              <a:xfrm>
                <a:off x="840" y="1435"/>
                <a:ext cx="408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ru-RU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57" name="Text Box 33"/>
              <p:cNvSpPr txBox="1">
                <a:spLocks noChangeArrowheads="1"/>
              </p:cNvSpPr>
              <p:nvPr/>
            </p:nvSpPr>
            <p:spPr bwMode="auto">
              <a:xfrm>
                <a:off x="612" y="1298"/>
                <a:ext cx="257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ru-RU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ru-RU" baseline="-25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ru-RU" altLang="ru-RU" baseline="-25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673" name="Group 49"/>
            <p:cNvGrpSpPr>
              <a:grpSpLocks/>
            </p:cNvGrpSpPr>
            <p:nvPr/>
          </p:nvGrpSpPr>
          <p:grpSpPr bwMode="auto">
            <a:xfrm>
              <a:off x="402" y="1933"/>
              <a:ext cx="618" cy="681"/>
              <a:chOff x="402" y="1933"/>
              <a:chExt cx="618" cy="681"/>
            </a:xfrm>
          </p:grpSpPr>
          <p:sp>
            <p:nvSpPr>
              <p:cNvPr id="26663" name="Line 39"/>
              <p:cNvSpPr>
                <a:spLocks noChangeShapeType="1"/>
              </p:cNvSpPr>
              <p:nvPr/>
            </p:nvSpPr>
            <p:spPr bwMode="auto">
              <a:xfrm>
                <a:off x="1020" y="1933"/>
                <a:ext cx="0" cy="68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 type="stealth" w="sm" len="lg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ru-RU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64" name="Text Box 40"/>
              <p:cNvSpPr txBox="1">
                <a:spLocks noChangeArrowheads="1"/>
              </p:cNvSpPr>
              <p:nvPr/>
            </p:nvSpPr>
            <p:spPr bwMode="auto">
              <a:xfrm>
                <a:off x="402" y="2201"/>
                <a:ext cx="607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ru-RU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Too low</a:t>
                </a:r>
                <a:endParaRPr lang="ru-RU" altLang="ru-RU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668" name="Group 44"/>
            <p:cNvGrpSpPr>
              <a:grpSpLocks/>
            </p:cNvGrpSpPr>
            <p:nvPr/>
          </p:nvGrpSpPr>
          <p:grpSpPr bwMode="auto">
            <a:xfrm>
              <a:off x="1565" y="1430"/>
              <a:ext cx="673" cy="234"/>
              <a:chOff x="1565" y="1430"/>
              <a:chExt cx="673" cy="234"/>
            </a:xfrm>
          </p:grpSpPr>
          <p:sp>
            <p:nvSpPr>
              <p:cNvPr id="26645" name="Line 21"/>
              <p:cNvSpPr>
                <a:spLocks noChangeShapeType="1"/>
              </p:cNvSpPr>
              <p:nvPr/>
            </p:nvSpPr>
            <p:spPr bwMode="auto">
              <a:xfrm>
                <a:off x="1565" y="1525"/>
                <a:ext cx="408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ru-RU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65" name="Text Box 41"/>
              <p:cNvSpPr txBox="1">
                <a:spLocks noChangeArrowheads="1"/>
              </p:cNvSpPr>
              <p:nvPr/>
            </p:nvSpPr>
            <p:spPr bwMode="auto">
              <a:xfrm>
                <a:off x="1973" y="1430"/>
                <a:ext cx="265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ru-RU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altLang="ru-RU" baseline="-25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ru-RU" altLang="ru-RU" baseline="-25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669" name="Group 45"/>
            <p:cNvGrpSpPr>
              <a:grpSpLocks/>
            </p:cNvGrpSpPr>
            <p:nvPr/>
          </p:nvGrpSpPr>
          <p:grpSpPr bwMode="auto">
            <a:xfrm>
              <a:off x="1565" y="1253"/>
              <a:ext cx="673" cy="234"/>
              <a:chOff x="1565" y="1253"/>
              <a:chExt cx="673" cy="234"/>
            </a:xfrm>
          </p:grpSpPr>
          <p:sp>
            <p:nvSpPr>
              <p:cNvPr id="26643" name="Line 19"/>
              <p:cNvSpPr>
                <a:spLocks noChangeShapeType="1"/>
              </p:cNvSpPr>
              <p:nvPr/>
            </p:nvSpPr>
            <p:spPr bwMode="auto">
              <a:xfrm>
                <a:off x="1565" y="1389"/>
                <a:ext cx="408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ru-RU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66" name="Text Box 42"/>
              <p:cNvSpPr txBox="1">
                <a:spLocks noChangeArrowheads="1"/>
              </p:cNvSpPr>
              <p:nvPr/>
            </p:nvSpPr>
            <p:spPr bwMode="auto">
              <a:xfrm>
                <a:off x="1973" y="1253"/>
                <a:ext cx="265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ru-RU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altLang="ru-RU" baseline="-25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ru-RU" altLang="ru-RU" baseline="-25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670" name="Group 46"/>
            <p:cNvGrpSpPr>
              <a:grpSpLocks/>
            </p:cNvGrpSpPr>
            <p:nvPr/>
          </p:nvGrpSpPr>
          <p:grpSpPr bwMode="auto">
            <a:xfrm>
              <a:off x="1565" y="1071"/>
              <a:ext cx="673" cy="234"/>
              <a:chOff x="1565" y="1071"/>
              <a:chExt cx="673" cy="234"/>
            </a:xfrm>
          </p:grpSpPr>
          <p:sp>
            <p:nvSpPr>
              <p:cNvPr id="26644" name="Line 20"/>
              <p:cNvSpPr>
                <a:spLocks noChangeShapeType="1"/>
              </p:cNvSpPr>
              <p:nvPr/>
            </p:nvSpPr>
            <p:spPr bwMode="auto">
              <a:xfrm>
                <a:off x="1565" y="1207"/>
                <a:ext cx="408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ru-RU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67" name="Text Box 43"/>
              <p:cNvSpPr txBox="1">
                <a:spLocks noChangeArrowheads="1"/>
              </p:cNvSpPr>
              <p:nvPr/>
            </p:nvSpPr>
            <p:spPr bwMode="auto">
              <a:xfrm>
                <a:off x="1973" y="1071"/>
                <a:ext cx="265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ru-RU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altLang="ru-RU" baseline="-25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ru-RU" altLang="ru-RU" baseline="-25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672" name="Group 48"/>
            <p:cNvGrpSpPr>
              <a:grpSpLocks/>
            </p:cNvGrpSpPr>
            <p:nvPr/>
          </p:nvGrpSpPr>
          <p:grpSpPr bwMode="auto">
            <a:xfrm>
              <a:off x="1790" y="1525"/>
              <a:ext cx="629" cy="1089"/>
              <a:chOff x="1790" y="1525"/>
              <a:chExt cx="629" cy="1089"/>
            </a:xfrm>
          </p:grpSpPr>
          <p:sp>
            <p:nvSpPr>
              <p:cNvPr id="26656" name="Line 32"/>
              <p:cNvSpPr>
                <a:spLocks noChangeShapeType="1"/>
              </p:cNvSpPr>
              <p:nvPr/>
            </p:nvSpPr>
            <p:spPr bwMode="auto">
              <a:xfrm flipV="1">
                <a:off x="1790" y="1525"/>
                <a:ext cx="0" cy="1089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ru-RU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71" name="Text Box 47"/>
              <p:cNvSpPr txBox="1">
                <a:spLocks noChangeArrowheads="1"/>
              </p:cNvSpPr>
              <p:nvPr/>
            </p:nvSpPr>
            <p:spPr bwMode="auto">
              <a:xfrm>
                <a:off x="1825" y="1900"/>
                <a:ext cx="594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ru-RU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Correct</a:t>
                </a:r>
                <a:endParaRPr lang="ru-RU" altLang="ru-RU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6675" name="Text Box 51"/>
          <p:cNvSpPr txBox="1">
            <a:spLocks noChangeArrowheads="1"/>
          </p:cNvSpPr>
          <p:nvPr/>
        </p:nvSpPr>
        <p:spPr bwMode="auto">
          <a:xfrm>
            <a:off x="107950" y="4181018"/>
            <a:ext cx="43990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ru-RU" sz="2000" baseline="-25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calculated for the wrong states!</a:t>
            </a:r>
            <a:endParaRPr lang="ru-RU" alt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709" name="Group 85"/>
          <p:cNvGrpSpPr>
            <a:grpSpLocks/>
          </p:cNvGrpSpPr>
          <p:nvPr/>
        </p:nvGrpSpPr>
        <p:grpSpPr bwMode="auto">
          <a:xfrm>
            <a:off x="4859338" y="1517193"/>
            <a:ext cx="3743325" cy="2449512"/>
            <a:chOff x="3061" y="618"/>
            <a:chExt cx="2358" cy="1543"/>
          </a:xfrm>
        </p:grpSpPr>
        <p:sp>
          <p:nvSpPr>
            <p:cNvPr id="26677" name="Line 53"/>
            <p:cNvSpPr>
              <a:spLocks noChangeShapeType="1"/>
            </p:cNvSpPr>
            <p:nvPr/>
          </p:nvSpPr>
          <p:spPr bwMode="auto">
            <a:xfrm>
              <a:off x="3061" y="2161"/>
              <a:ext cx="235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ru-RU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26678" name="Group 54"/>
            <p:cNvGrpSpPr>
              <a:grpSpLocks/>
            </p:cNvGrpSpPr>
            <p:nvPr/>
          </p:nvGrpSpPr>
          <p:grpSpPr bwMode="auto">
            <a:xfrm>
              <a:off x="4014" y="886"/>
              <a:ext cx="319" cy="277"/>
              <a:chOff x="1248" y="1339"/>
              <a:chExt cx="319" cy="277"/>
            </a:xfrm>
          </p:grpSpPr>
          <p:sp>
            <p:nvSpPr>
              <p:cNvPr id="26679" name="Line 55"/>
              <p:cNvSpPr>
                <a:spLocks noChangeShapeType="1"/>
              </p:cNvSpPr>
              <p:nvPr/>
            </p:nvSpPr>
            <p:spPr bwMode="auto">
              <a:xfrm flipH="1">
                <a:off x="1248" y="1525"/>
                <a:ext cx="317" cy="91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sysDot"/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ru-RU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6680" name="Text Box 56"/>
              <p:cNvSpPr txBox="1">
                <a:spLocks noChangeArrowheads="1"/>
              </p:cNvSpPr>
              <p:nvPr/>
            </p:nvSpPr>
            <p:spPr bwMode="auto">
              <a:xfrm>
                <a:off x="1256" y="1339"/>
                <a:ext cx="311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ru-RU">
                    <a:solidFill>
                      <a:schemeClr val="bg1"/>
                    </a:solidFill>
                    <a:latin typeface="+mj-lt"/>
                  </a:rPr>
                  <a:t>k</a:t>
                </a:r>
                <a:r>
                  <a:rPr lang="en-US" altLang="ru-RU" baseline="-25000">
                    <a:solidFill>
                      <a:schemeClr val="bg1"/>
                    </a:solidFill>
                    <a:latin typeface="+mj-lt"/>
                  </a:rPr>
                  <a:t>ST</a:t>
                </a:r>
                <a:endParaRPr lang="ru-RU" altLang="ru-RU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26681" name="Group 57"/>
            <p:cNvGrpSpPr>
              <a:grpSpLocks/>
            </p:cNvGrpSpPr>
            <p:nvPr/>
          </p:nvGrpSpPr>
          <p:grpSpPr bwMode="auto">
            <a:xfrm>
              <a:off x="3368" y="1203"/>
              <a:ext cx="646" cy="234"/>
              <a:chOff x="602" y="1838"/>
              <a:chExt cx="646" cy="234"/>
            </a:xfrm>
          </p:grpSpPr>
          <p:sp>
            <p:nvSpPr>
              <p:cNvPr id="26682" name="Line 58"/>
              <p:cNvSpPr>
                <a:spLocks noChangeShapeType="1"/>
              </p:cNvSpPr>
              <p:nvPr/>
            </p:nvSpPr>
            <p:spPr bwMode="auto">
              <a:xfrm>
                <a:off x="840" y="1934"/>
                <a:ext cx="408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ru-RU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6683" name="Text Box 59"/>
              <p:cNvSpPr txBox="1">
                <a:spLocks noChangeArrowheads="1"/>
              </p:cNvSpPr>
              <p:nvPr/>
            </p:nvSpPr>
            <p:spPr bwMode="auto">
              <a:xfrm>
                <a:off x="602" y="1838"/>
                <a:ext cx="257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ru-RU">
                    <a:solidFill>
                      <a:schemeClr val="bg1"/>
                    </a:solidFill>
                    <a:latin typeface="+mj-lt"/>
                  </a:rPr>
                  <a:t>T</a:t>
                </a:r>
                <a:r>
                  <a:rPr lang="en-US" altLang="ru-RU" baseline="-25000">
                    <a:solidFill>
                      <a:schemeClr val="bg1"/>
                    </a:solidFill>
                    <a:latin typeface="+mj-lt"/>
                  </a:rPr>
                  <a:t>1</a:t>
                </a:r>
                <a:endParaRPr lang="ru-RU" altLang="ru-RU" baseline="-2500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26684" name="Group 60"/>
            <p:cNvGrpSpPr>
              <a:grpSpLocks/>
            </p:cNvGrpSpPr>
            <p:nvPr/>
          </p:nvGrpSpPr>
          <p:grpSpPr bwMode="auto">
            <a:xfrm>
              <a:off x="3378" y="1026"/>
              <a:ext cx="636" cy="234"/>
              <a:chOff x="612" y="1661"/>
              <a:chExt cx="636" cy="234"/>
            </a:xfrm>
          </p:grpSpPr>
          <p:sp>
            <p:nvSpPr>
              <p:cNvPr id="26685" name="Line 61"/>
              <p:cNvSpPr>
                <a:spLocks noChangeShapeType="1"/>
              </p:cNvSpPr>
              <p:nvPr/>
            </p:nvSpPr>
            <p:spPr bwMode="auto">
              <a:xfrm>
                <a:off x="840" y="1798"/>
                <a:ext cx="408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ru-RU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6686" name="Text Box 62"/>
              <p:cNvSpPr txBox="1">
                <a:spLocks noChangeArrowheads="1"/>
              </p:cNvSpPr>
              <p:nvPr/>
            </p:nvSpPr>
            <p:spPr bwMode="auto">
              <a:xfrm>
                <a:off x="612" y="1661"/>
                <a:ext cx="257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ru-RU">
                    <a:solidFill>
                      <a:schemeClr val="bg1"/>
                    </a:solidFill>
                    <a:latin typeface="+mj-lt"/>
                  </a:rPr>
                  <a:t>T</a:t>
                </a:r>
                <a:r>
                  <a:rPr lang="en-US" altLang="ru-RU" baseline="-25000">
                    <a:solidFill>
                      <a:schemeClr val="bg1"/>
                    </a:solidFill>
                    <a:latin typeface="+mj-lt"/>
                  </a:rPr>
                  <a:t>2</a:t>
                </a:r>
                <a:endParaRPr lang="ru-RU" altLang="ru-RU" baseline="-2500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26687" name="Group 63"/>
            <p:cNvGrpSpPr>
              <a:grpSpLocks/>
            </p:cNvGrpSpPr>
            <p:nvPr/>
          </p:nvGrpSpPr>
          <p:grpSpPr bwMode="auto">
            <a:xfrm>
              <a:off x="3378" y="845"/>
              <a:ext cx="636" cy="234"/>
              <a:chOff x="612" y="1480"/>
              <a:chExt cx="636" cy="234"/>
            </a:xfrm>
          </p:grpSpPr>
          <p:sp>
            <p:nvSpPr>
              <p:cNvPr id="26688" name="Line 64"/>
              <p:cNvSpPr>
                <a:spLocks noChangeShapeType="1"/>
              </p:cNvSpPr>
              <p:nvPr/>
            </p:nvSpPr>
            <p:spPr bwMode="auto">
              <a:xfrm>
                <a:off x="840" y="1616"/>
                <a:ext cx="408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ru-RU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6689" name="Text Box 65"/>
              <p:cNvSpPr txBox="1">
                <a:spLocks noChangeArrowheads="1"/>
              </p:cNvSpPr>
              <p:nvPr/>
            </p:nvSpPr>
            <p:spPr bwMode="auto">
              <a:xfrm>
                <a:off x="612" y="1480"/>
                <a:ext cx="257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ru-RU">
                    <a:solidFill>
                      <a:schemeClr val="bg1"/>
                    </a:solidFill>
                    <a:latin typeface="+mj-lt"/>
                  </a:rPr>
                  <a:t>T</a:t>
                </a:r>
                <a:r>
                  <a:rPr lang="en-US" altLang="ru-RU" baseline="-25000">
                    <a:solidFill>
                      <a:schemeClr val="bg1"/>
                    </a:solidFill>
                    <a:latin typeface="+mj-lt"/>
                  </a:rPr>
                  <a:t>3</a:t>
                </a:r>
                <a:endParaRPr lang="ru-RU" altLang="ru-RU" baseline="-2500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26690" name="Group 66"/>
            <p:cNvGrpSpPr>
              <a:grpSpLocks/>
            </p:cNvGrpSpPr>
            <p:nvPr/>
          </p:nvGrpSpPr>
          <p:grpSpPr bwMode="auto">
            <a:xfrm>
              <a:off x="3378" y="663"/>
              <a:ext cx="636" cy="234"/>
              <a:chOff x="612" y="1298"/>
              <a:chExt cx="636" cy="234"/>
            </a:xfrm>
          </p:grpSpPr>
          <p:sp>
            <p:nvSpPr>
              <p:cNvPr id="26691" name="Line 67"/>
              <p:cNvSpPr>
                <a:spLocks noChangeShapeType="1"/>
              </p:cNvSpPr>
              <p:nvPr/>
            </p:nvSpPr>
            <p:spPr bwMode="auto">
              <a:xfrm>
                <a:off x="840" y="1435"/>
                <a:ext cx="408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ru-RU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6692" name="Text Box 68"/>
              <p:cNvSpPr txBox="1">
                <a:spLocks noChangeArrowheads="1"/>
              </p:cNvSpPr>
              <p:nvPr/>
            </p:nvSpPr>
            <p:spPr bwMode="auto">
              <a:xfrm>
                <a:off x="612" y="1298"/>
                <a:ext cx="257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ru-RU">
                    <a:solidFill>
                      <a:schemeClr val="bg1"/>
                    </a:solidFill>
                    <a:latin typeface="+mj-lt"/>
                  </a:rPr>
                  <a:t>T</a:t>
                </a:r>
                <a:r>
                  <a:rPr lang="en-US" altLang="ru-RU" baseline="-25000">
                    <a:solidFill>
                      <a:schemeClr val="bg1"/>
                    </a:solidFill>
                    <a:latin typeface="+mj-lt"/>
                  </a:rPr>
                  <a:t>4</a:t>
                </a:r>
                <a:endParaRPr lang="ru-RU" altLang="ru-RU" baseline="-2500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26708" name="Group 84"/>
            <p:cNvGrpSpPr>
              <a:grpSpLocks/>
            </p:cNvGrpSpPr>
            <p:nvPr/>
          </p:nvGrpSpPr>
          <p:grpSpPr bwMode="auto">
            <a:xfrm>
              <a:off x="3168" y="1298"/>
              <a:ext cx="619" cy="863"/>
              <a:chOff x="3168" y="1298"/>
              <a:chExt cx="619" cy="863"/>
            </a:xfrm>
          </p:grpSpPr>
          <p:sp>
            <p:nvSpPr>
              <p:cNvPr id="26694" name="Line 70"/>
              <p:cNvSpPr>
                <a:spLocks noChangeShapeType="1"/>
              </p:cNvSpPr>
              <p:nvPr/>
            </p:nvSpPr>
            <p:spPr bwMode="auto">
              <a:xfrm flipH="1">
                <a:off x="3786" y="1298"/>
                <a:ext cx="1" cy="863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 type="stealth" w="sm" len="lg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ru-RU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6695" name="Text Box 71"/>
              <p:cNvSpPr txBox="1">
                <a:spLocks noChangeArrowheads="1"/>
              </p:cNvSpPr>
              <p:nvPr/>
            </p:nvSpPr>
            <p:spPr bwMode="auto">
              <a:xfrm>
                <a:off x="3168" y="1570"/>
                <a:ext cx="594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ru-RU" dirty="0">
                    <a:solidFill>
                      <a:schemeClr val="bg1"/>
                    </a:solidFill>
                    <a:latin typeface="+mj-lt"/>
                  </a:rPr>
                  <a:t>Correct</a:t>
                </a:r>
                <a:endParaRPr lang="ru-RU" altLang="ru-RU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26696" name="Group 72"/>
            <p:cNvGrpSpPr>
              <a:grpSpLocks/>
            </p:cNvGrpSpPr>
            <p:nvPr/>
          </p:nvGrpSpPr>
          <p:grpSpPr bwMode="auto">
            <a:xfrm>
              <a:off x="4331" y="977"/>
              <a:ext cx="673" cy="234"/>
              <a:chOff x="1565" y="1430"/>
              <a:chExt cx="673" cy="234"/>
            </a:xfrm>
          </p:grpSpPr>
          <p:sp>
            <p:nvSpPr>
              <p:cNvPr id="26697" name="Line 73"/>
              <p:cNvSpPr>
                <a:spLocks noChangeShapeType="1"/>
              </p:cNvSpPr>
              <p:nvPr/>
            </p:nvSpPr>
            <p:spPr bwMode="auto">
              <a:xfrm>
                <a:off x="1565" y="1525"/>
                <a:ext cx="408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ru-RU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6698" name="Text Box 74"/>
              <p:cNvSpPr txBox="1">
                <a:spLocks noChangeArrowheads="1"/>
              </p:cNvSpPr>
              <p:nvPr/>
            </p:nvSpPr>
            <p:spPr bwMode="auto">
              <a:xfrm>
                <a:off x="1973" y="1430"/>
                <a:ext cx="265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ru-RU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US" altLang="ru-RU" baseline="-25000">
                    <a:solidFill>
                      <a:schemeClr val="bg1"/>
                    </a:solidFill>
                    <a:latin typeface="+mj-lt"/>
                  </a:rPr>
                  <a:t>1</a:t>
                </a:r>
                <a:endParaRPr lang="ru-RU" altLang="ru-RU" baseline="-2500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26699" name="Group 75"/>
            <p:cNvGrpSpPr>
              <a:grpSpLocks/>
            </p:cNvGrpSpPr>
            <p:nvPr/>
          </p:nvGrpSpPr>
          <p:grpSpPr bwMode="auto">
            <a:xfrm>
              <a:off x="4331" y="800"/>
              <a:ext cx="673" cy="234"/>
              <a:chOff x="1565" y="1253"/>
              <a:chExt cx="673" cy="234"/>
            </a:xfrm>
          </p:grpSpPr>
          <p:sp>
            <p:nvSpPr>
              <p:cNvPr id="26700" name="Line 76"/>
              <p:cNvSpPr>
                <a:spLocks noChangeShapeType="1"/>
              </p:cNvSpPr>
              <p:nvPr/>
            </p:nvSpPr>
            <p:spPr bwMode="auto">
              <a:xfrm>
                <a:off x="1565" y="1389"/>
                <a:ext cx="408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ru-RU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6701" name="Text Box 77"/>
              <p:cNvSpPr txBox="1">
                <a:spLocks noChangeArrowheads="1"/>
              </p:cNvSpPr>
              <p:nvPr/>
            </p:nvSpPr>
            <p:spPr bwMode="auto">
              <a:xfrm>
                <a:off x="1973" y="1253"/>
                <a:ext cx="265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ru-RU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US" altLang="ru-RU" baseline="-25000">
                    <a:solidFill>
                      <a:schemeClr val="bg1"/>
                    </a:solidFill>
                    <a:latin typeface="+mj-lt"/>
                  </a:rPr>
                  <a:t>2</a:t>
                </a:r>
                <a:endParaRPr lang="ru-RU" altLang="ru-RU" baseline="-2500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26702" name="Group 78"/>
            <p:cNvGrpSpPr>
              <a:grpSpLocks/>
            </p:cNvGrpSpPr>
            <p:nvPr/>
          </p:nvGrpSpPr>
          <p:grpSpPr bwMode="auto">
            <a:xfrm>
              <a:off x="4331" y="618"/>
              <a:ext cx="673" cy="234"/>
              <a:chOff x="1565" y="1071"/>
              <a:chExt cx="673" cy="234"/>
            </a:xfrm>
          </p:grpSpPr>
          <p:sp>
            <p:nvSpPr>
              <p:cNvPr id="26703" name="Line 79"/>
              <p:cNvSpPr>
                <a:spLocks noChangeShapeType="1"/>
              </p:cNvSpPr>
              <p:nvPr/>
            </p:nvSpPr>
            <p:spPr bwMode="auto">
              <a:xfrm>
                <a:off x="1565" y="1207"/>
                <a:ext cx="408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ru-RU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6704" name="Text Box 80"/>
              <p:cNvSpPr txBox="1">
                <a:spLocks noChangeArrowheads="1"/>
              </p:cNvSpPr>
              <p:nvPr/>
            </p:nvSpPr>
            <p:spPr bwMode="auto">
              <a:xfrm>
                <a:off x="1973" y="1071"/>
                <a:ext cx="265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ru-RU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US" altLang="ru-RU" baseline="-25000">
                    <a:solidFill>
                      <a:schemeClr val="bg1"/>
                    </a:solidFill>
                    <a:latin typeface="+mj-lt"/>
                  </a:rPr>
                  <a:t>3</a:t>
                </a:r>
                <a:endParaRPr lang="ru-RU" altLang="ru-RU" baseline="-2500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26705" name="Group 81"/>
            <p:cNvGrpSpPr>
              <a:grpSpLocks/>
            </p:cNvGrpSpPr>
            <p:nvPr/>
          </p:nvGrpSpPr>
          <p:grpSpPr bwMode="auto">
            <a:xfrm>
              <a:off x="4556" y="1072"/>
              <a:ext cx="629" cy="1089"/>
              <a:chOff x="1790" y="1525"/>
              <a:chExt cx="629" cy="1089"/>
            </a:xfrm>
          </p:grpSpPr>
          <p:sp>
            <p:nvSpPr>
              <p:cNvPr id="26706" name="Line 82"/>
              <p:cNvSpPr>
                <a:spLocks noChangeShapeType="1"/>
              </p:cNvSpPr>
              <p:nvPr/>
            </p:nvSpPr>
            <p:spPr bwMode="auto">
              <a:xfrm flipV="1">
                <a:off x="1790" y="1525"/>
                <a:ext cx="0" cy="1089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ru-RU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6707" name="Text Box 83"/>
              <p:cNvSpPr txBox="1">
                <a:spLocks noChangeArrowheads="1"/>
              </p:cNvSpPr>
              <p:nvPr/>
            </p:nvSpPr>
            <p:spPr bwMode="auto">
              <a:xfrm>
                <a:off x="1825" y="1900"/>
                <a:ext cx="594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ru-RU">
                    <a:solidFill>
                      <a:schemeClr val="bg1"/>
                    </a:solidFill>
                    <a:latin typeface="+mj-lt"/>
                  </a:rPr>
                  <a:t>Correct</a:t>
                </a:r>
                <a:endParaRPr lang="ru-RU" altLang="ru-RU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sp>
        <p:nvSpPr>
          <p:cNvPr id="26710" name="Text Box 86"/>
          <p:cNvSpPr txBox="1">
            <a:spLocks noChangeArrowheads="1"/>
          </p:cNvSpPr>
          <p:nvPr/>
        </p:nvSpPr>
        <p:spPr bwMode="auto">
          <a:xfrm>
            <a:off x="4427538" y="4181018"/>
            <a:ext cx="4694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Interacting states are correctly predicted</a:t>
            </a:r>
            <a:endParaRPr lang="ru-RU" altLang="ru-RU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11" name="Oval 87"/>
          <p:cNvSpPr>
            <a:spLocks noChangeArrowheads="1"/>
          </p:cNvSpPr>
          <p:nvPr/>
        </p:nvSpPr>
        <p:spPr bwMode="auto">
          <a:xfrm>
            <a:off x="1692275" y="1988071"/>
            <a:ext cx="1008063" cy="50482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26712" name="Oval 88"/>
          <p:cNvSpPr>
            <a:spLocks noChangeArrowheads="1"/>
          </p:cNvSpPr>
          <p:nvPr/>
        </p:nvSpPr>
        <p:spPr bwMode="auto">
          <a:xfrm>
            <a:off x="6156325" y="1988071"/>
            <a:ext cx="1008063" cy="50482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75" name="Заголовок 1"/>
          <p:cNvSpPr txBox="1">
            <a:spLocks/>
          </p:cNvSpPr>
          <p:nvPr/>
        </p:nvSpPr>
        <p:spPr>
          <a:xfrm>
            <a:off x="871328" y="116632"/>
            <a:ext cx="7401385" cy="584775"/>
          </a:xfrm>
          <a:prstGeom prst="rect">
            <a:avLst/>
          </a:prstGeom>
        </p:spPr>
        <p:txBody>
          <a:bodyPr vert="horz" wrap="none" anchor="ctr">
            <a:sp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FF00"/>
                </a:solidFill>
              </a:rPr>
              <a:t>The problem of proper state ordering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332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autoUpdateAnimBg="0"/>
      <p:bldP spid="26637" grpId="0" autoUpdateAnimBg="0"/>
      <p:bldP spid="26675" grpId="0"/>
      <p:bldP spid="26710" grpId="0"/>
      <p:bldP spid="26711" grpId="0" animBg="1"/>
      <p:bldP spid="267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WordArt 4"/>
          <p:cNvSpPr>
            <a:spLocks noChangeArrowheads="1" noChangeShapeType="1" noTextEdit="1"/>
          </p:cNvSpPr>
          <p:nvPr/>
        </p:nvSpPr>
        <p:spPr bwMode="auto">
          <a:xfrm>
            <a:off x="1671638" y="2906713"/>
            <a:ext cx="5800725" cy="1047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  <a:endParaRPr lang="ru-RU" sz="4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56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64" y="1556792"/>
            <a:ext cx="6111240" cy="34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>
              <a:spcBef>
                <a:spcPct val="0"/>
              </a:spcBef>
              <a:buNone/>
              <a:defRPr kumimoji="0" sz="4100" b="1" cap="none" baseline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Thermally Activated Delayed Fluorescence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84512" y="6381328"/>
            <a:ext cx="6374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C. Adachi, J. Adachi, </a:t>
            </a:r>
            <a:r>
              <a:rPr lang="en-US" b="1" i="1" dirty="0"/>
              <a:t>High Performance TADF for OLEDs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588468" y="5445224"/>
            <a:ext cx="3938899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 = &lt;S1|H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SO</a:t>
            </a:r>
            <a:r>
              <a:rPr lang="en-US" sz="2400" b="1" dirty="0" smtClean="0">
                <a:solidFill>
                  <a:schemeClr val="bg1"/>
                </a:solidFill>
              </a:rPr>
              <a:t>|T1&gt;</a:t>
            </a:r>
            <a:r>
              <a:rPr lang="en-US" sz="24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l-GR" sz="2400" b="1" dirty="0" smtClean="0">
                <a:solidFill>
                  <a:schemeClr val="bg1"/>
                </a:solidFill>
              </a:rPr>
              <a:t>Δ</a:t>
            </a:r>
            <a:r>
              <a:rPr lang="en-US" sz="2400" b="1" i="1" dirty="0" smtClean="0">
                <a:solidFill>
                  <a:schemeClr val="bg1"/>
                </a:solidFill>
              </a:rPr>
              <a:t>E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S1-T1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99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kumimoji="0" sz="4100" b="1" cap="none" baseline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Thermally Activated Delayed Fluorescence</a:t>
            </a: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1151620" y="2492896"/>
            <a:ext cx="0" cy="36004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1736061" y="2401165"/>
            <a:ext cx="0" cy="36004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363140" y="2508760"/>
            <a:ext cx="0" cy="36004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7920372" y="2512319"/>
            <a:ext cx="0" cy="36004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" name="Группа 2047"/>
          <p:cNvGrpSpPr/>
          <p:nvPr/>
        </p:nvGrpSpPr>
        <p:grpSpPr>
          <a:xfrm>
            <a:off x="4193781" y="2566760"/>
            <a:ext cx="378219" cy="246161"/>
            <a:chOff x="4193781" y="2566760"/>
            <a:chExt cx="378219" cy="246161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4193781" y="2566760"/>
              <a:ext cx="36004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4211960" y="2812921"/>
              <a:ext cx="36004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Прямая со стрелкой 29"/>
          <p:cNvCxnSpPr/>
          <p:nvPr/>
        </p:nvCxnSpPr>
        <p:spPr>
          <a:xfrm flipV="1">
            <a:off x="4373801" y="2348880"/>
            <a:ext cx="0" cy="36004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404813" y="2632901"/>
            <a:ext cx="0" cy="36004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9" name="Группа 2048"/>
          <p:cNvGrpSpPr/>
          <p:nvPr/>
        </p:nvGrpSpPr>
        <p:grpSpPr>
          <a:xfrm>
            <a:off x="4716016" y="2581185"/>
            <a:ext cx="371288" cy="361535"/>
            <a:chOff x="4716016" y="2581185"/>
            <a:chExt cx="371288" cy="36153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4716016" y="2581185"/>
              <a:ext cx="36004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4727264" y="2942720"/>
              <a:ext cx="36004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Прямая со стрелкой 31"/>
          <p:cNvCxnSpPr/>
          <p:nvPr/>
        </p:nvCxnSpPr>
        <p:spPr>
          <a:xfrm flipV="1">
            <a:off x="4896036" y="2384884"/>
            <a:ext cx="0" cy="36004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4907284" y="2740989"/>
            <a:ext cx="0" cy="36004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971600" y="4869160"/>
            <a:ext cx="72008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71600" y="2708920"/>
            <a:ext cx="3600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556041" y="2564904"/>
            <a:ext cx="3600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995298" y="2780928"/>
            <a:ext cx="3600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50840" y="2688780"/>
            <a:ext cx="3600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131840" y="2790640"/>
            <a:ext cx="3600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740352" y="2708920"/>
            <a:ext cx="3600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164288" y="2687209"/>
            <a:ext cx="3600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588224" y="2812921"/>
            <a:ext cx="3600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56176" y="2581185"/>
            <a:ext cx="3600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707289" y="2675363"/>
            <a:ext cx="3600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148064" y="2753655"/>
            <a:ext cx="3600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724128" y="2812921"/>
            <a:ext cx="3600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08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0.03055 -0.03148 C 0.03698 -0.0382 0.04653 -0.0419 0.0566 -0.0419 C 0.06805 -0.0419 0.07708 -0.0382 0.08351 -0.03148 L 0.11423 2.59259E-6 " pathEditMode="relative" rAng="0" ptsTypes="FffFF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1158 L -0.03143 -0.04051 C -0.03802 -0.04699 -0.04792 -0.04931 -0.05799 -0.04931 C -0.06927 -0.04931 -0.07813 -0.04699 -0.0849 -0.04074 L -0.11476 -0.01296 " pathEditMode="relative" rAng="0" ptsTypes="FffFF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03021 -0.03125 C 0.03663 -0.03819 0.04618 -0.0419 0.05608 -0.0419 C 0.06736 -0.0419 0.07639 -0.03819 0.08281 -0.03125 L 0.1132 -7.40741E-7 " pathEditMode="relative" rAng="0" ptsTypes="FffFF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232 L -0.03282 -0.03102 C -0.03993 -0.03842 -0.05018 -0.0419 -0.06094 -0.0419 C -0.07309 -0.0419 -0.08264 -0.03842 -0.08976 -0.03102 L -0.12205 0.00232 " pathEditMode="relative" rAng="0" ptsTypes="FffFF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11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2 1.11111E-6 L 0.14688 -0.0331 C 0.15399 -0.04051 0.16458 -0.04445 0.17552 -0.04445 C 0.1882 -0.04445 0.19809 -0.04051 0.20521 -0.0331 L 0.23924 1.11111E-6 " pathEditMode="relative" rAng="0" ptsTypes="FffFF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23 2.59259E-6 L 0.14791 -0.04051 C 0.15486 -0.04931 0.16545 -0.05417 0.17656 -0.05417 C 0.18923 -0.05417 0.1993 -0.04931 0.20625 -0.04051 L 0.24028 2.59259E-6 " pathEditMode="relative" rAng="0" ptsTypes="FffFF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05 0.00232 L -0.14983 -0.0294 C -0.15539 -0.03657 -0.16407 -0.03958 -0.17309 -0.03958 C -0.18334 -0.03958 -0.1915 -0.03657 -0.19723 -0.0294 L -0.22448 0.00232 " pathEditMode="relative" rAng="0" ptsTypes="FffFF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76 -0.01296 L -0.14792 -0.03472 C -0.15521 -0.03958 -0.16459 -0.03958 -0.17413 -0.0375 C -0.18559 -0.03518 -0.19393 -0.03148 -0.2 -0.02407 L -0.225 0.00973 " pathEditMode="relative" rAng="-524226" ptsTypes="FffFF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028 -3.33333E-6 L 0.26285 -0.03889 C 0.26771 -0.04745 0.27569 -0.0537 0.28507 -0.05694 C 0.29601 -0.06064 0.30503 -0.06064 0.31232 -0.05602 L 0.34705 -0.03727 " pathEditMode="relative" rAng="-882904" ptsTypes="FffFF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-37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 0.00972 L -0.25087 -0.04236 C -0.25625 -0.05394 -0.26424 -0.05996 -0.27274 -0.05996 C -0.28229 -0.05996 -0.28993 -0.05394 -0.29531 -0.04236 L -0.32101 0.00972 " pathEditMode="relative" rAng="0" ptsTypes="FffFF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-349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924 1.11111E-6 L 0.26649 -0.04097 C 0.27222 -0.05 0.28073 -0.05486 0.28976 -0.05486 C 0.3 -0.05486 0.30816 -0.05 0.31389 -0.04097 L 0.34149 1.11111E-6 " pathEditMode="relative" rAng="0" ptsTypes="FffFF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-27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48 0.00232 L -0.25746 -0.03125 C -0.26423 -0.03842 -0.27361 -0.0412 -0.28264 -0.03935 C -0.29375 -0.03727 -0.30156 -0.03148 -0.30659 -0.02153 L -0.33003 0.02292 " pathEditMode="relative" rAng="-496607" ptsTypes="FffFF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3" y="-157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kumimoji="0" sz="4100" b="1" cap="none" baseline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Thermally Activated Delayed Fluorescence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517221" y="5229200"/>
            <a:ext cx="3938899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 = &lt;S1|H</a:t>
            </a:r>
            <a:r>
              <a:rPr lang="en-US" baseline="-25000" dirty="0"/>
              <a:t>SO</a:t>
            </a:r>
            <a:r>
              <a:rPr lang="en-US" dirty="0"/>
              <a:t>|T1&gt;</a:t>
            </a:r>
            <a:r>
              <a:rPr lang="en-US" baseline="30000" dirty="0"/>
              <a:t>2</a:t>
            </a:r>
            <a:r>
              <a:rPr lang="en-US" dirty="0"/>
              <a:t>/</a:t>
            </a:r>
            <a:r>
              <a:rPr lang="el-GR" dirty="0"/>
              <a:t>Δ</a:t>
            </a:r>
            <a:r>
              <a:rPr lang="en-US" i="1" dirty="0"/>
              <a:t>E</a:t>
            </a:r>
            <a:r>
              <a:rPr lang="en-US" baseline="-25000" dirty="0"/>
              <a:t>S1-T1</a:t>
            </a:r>
            <a:endParaRPr lang="ru-RU" baseline="-25000" dirty="0"/>
          </a:p>
        </p:txBody>
      </p:sp>
      <p:grpSp>
        <p:nvGrpSpPr>
          <p:cNvPr id="2048" name="Группа 2047"/>
          <p:cNvGrpSpPr/>
          <p:nvPr/>
        </p:nvGrpSpPr>
        <p:grpSpPr>
          <a:xfrm>
            <a:off x="4193781" y="2566760"/>
            <a:ext cx="378219" cy="246161"/>
            <a:chOff x="4193781" y="2566760"/>
            <a:chExt cx="378219" cy="246161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4193781" y="2566760"/>
              <a:ext cx="36004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4211960" y="2812921"/>
              <a:ext cx="36004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Прямая со стрелкой 29"/>
          <p:cNvCxnSpPr/>
          <p:nvPr/>
        </p:nvCxnSpPr>
        <p:spPr>
          <a:xfrm flipV="1">
            <a:off x="4373801" y="2348880"/>
            <a:ext cx="0" cy="36004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404813" y="2632901"/>
            <a:ext cx="0" cy="36004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9" name="Группа 2048"/>
          <p:cNvGrpSpPr/>
          <p:nvPr/>
        </p:nvGrpSpPr>
        <p:grpSpPr>
          <a:xfrm>
            <a:off x="4716016" y="2581185"/>
            <a:ext cx="371288" cy="361535"/>
            <a:chOff x="4716016" y="2581185"/>
            <a:chExt cx="371288" cy="36153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4716016" y="2581185"/>
              <a:ext cx="36004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4727264" y="2942720"/>
              <a:ext cx="36004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Прямая со стрелкой 31"/>
          <p:cNvCxnSpPr/>
          <p:nvPr/>
        </p:nvCxnSpPr>
        <p:spPr>
          <a:xfrm flipV="1">
            <a:off x="4896036" y="2384884"/>
            <a:ext cx="0" cy="36004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4907284" y="2740989"/>
            <a:ext cx="0" cy="36004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971600" y="4869160"/>
            <a:ext cx="72008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71600" y="2708920"/>
            <a:ext cx="3600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556041" y="2564904"/>
            <a:ext cx="3600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995298" y="2780928"/>
            <a:ext cx="3600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50840" y="2688780"/>
            <a:ext cx="3600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131840" y="2790640"/>
            <a:ext cx="3600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740352" y="2708920"/>
            <a:ext cx="3600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164288" y="2687209"/>
            <a:ext cx="3600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588224" y="2812921"/>
            <a:ext cx="3600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56176" y="2581185"/>
            <a:ext cx="3600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707289" y="2675363"/>
            <a:ext cx="3600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148064" y="2753655"/>
            <a:ext cx="3600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724128" y="2812921"/>
            <a:ext cx="3600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907284" y="2780928"/>
            <a:ext cx="0" cy="36004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4283968" y="2688780"/>
            <a:ext cx="0" cy="2180380"/>
          </a:xfrm>
          <a:prstGeom prst="straightConnector1">
            <a:avLst/>
          </a:prstGeom>
          <a:ln w="25400" cmpd="sng"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Молния 6"/>
          <p:cNvSpPr/>
          <p:nvPr/>
        </p:nvSpPr>
        <p:spPr>
          <a:xfrm flipH="1" flipV="1">
            <a:off x="3150019" y="3114855"/>
            <a:ext cx="1061941" cy="628290"/>
          </a:xfrm>
          <a:prstGeom prst="lightningBolt">
            <a:avLst/>
          </a:prstGeom>
          <a:solidFill>
            <a:srgbClr val="FFC0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4824272" y="2691978"/>
            <a:ext cx="0" cy="2180380"/>
          </a:xfrm>
          <a:prstGeom prst="straightConnector1">
            <a:avLst/>
          </a:prstGeom>
          <a:ln w="25400" cmpd="sng"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Молния 37"/>
          <p:cNvSpPr/>
          <p:nvPr/>
        </p:nvSpPr>
        <p:spPr>
          <a:xfrm flipV="1">
            <a:off x="4842288" y="3284984"/>
            <a:ext cx="1061941" cy="628290"/>
          </a:xfrm>
          <a:prstGeom prst="lightningBolt">
            <a:avLst/>
          </a:prstGeom>
          <a:solidFill>
            <a:srgbClr val="FFC0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4067329" y="1746398"/>
            <a:ext cx="1836819" cy="1404282"/>
            <a:chOff x="4067329" y="1746398"/>
            <a:chExt cx="1836819" cy="1404282"/>
          </a:xfrm>
        </p:grpSpPr>
        <p:sp>
          <p:nvSpPr>
            <p:cNvPr id="9" name="Овал 8"/>
            <p:cNvSpPr/>
            <p:nvPr/>
          </p:nvSpPr>
          <p:spPr>
            <a:xfrm>
              <a:off x="4067329" y="2204864"/>
              <a:ext cx="1260755" cy="9458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ая прямоугольная выноска 22"/>
            <p:cNvSpPr/>
            <p:nvPr/>
          </p:nvSpPr>
          <p:spPr>
            <a:xfrm>
              <a:off x="5320176" y="1746398"/>
              <a:ext cx="583972" cy="408623"/>
            </a:xfrm>
            <a:prstGeom prst="wedgeRoundRectCallout">
              <a:avLst>
                <a:gd name="adj1" fmla="val -71562"/>
                <a:gd name="adj2" fmla="val 113383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dirty="0" smtClean="0"/>
                <a:t>H</a:t>
              </a:r>
              <a:r>
                <a:rPr lang="en-US" baseline="-25000" dirty="0" smtClean="0"/>
                <a:t>SO</a:t>
              </a:r>
              <a:endParaRPr lang="ru-RU" dirty="0"/>
            </a:p>
          </p:txBody>
        </p:sp>
      </p:grpSp>
      <p:sp>
        <p:nvSpPr>
          <p:cNvPr id="26" name="Скругленный прямоугольник 25"/>
          <p:cNvSpPr/>
          <p:nvPr/>
        </p:nvSpPr>
        <p:spPr>
          <a:xfrm>
            <a:off x="3846282" y="5951776"/>
            <a:ext cx="1457345" cy="715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Profit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076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8" grpId="0" animBg="1"/>
      <p:bldP spid="26" grpId="0" animBg="1"/>
      <p:bldP spid="2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32" y="2747962"/>
            <a:ext cx="7772400" cy="1362075"/>
          </a:xfrm>
        </p:spPr>
        <p:txBody>
          <a:bodyPr/>
          <a:lstStyle/>
          <a:p>
            <a:pPr algn="ctr"/>
            <a:r>
              <a:rPr lang="en-US" cap="none" dirty="0" smtClean="0">
                <a:solidFill>
                  <a:srgbClr val="FFFF00"/>
                </a:solidFill>
              </a:rPr>
              <a:t>Life is more interesting though</a:t>
            </a:r>
            <a:endParaRPr lang="ru-RU" cap="non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4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98" y="173252"/>
            <a:ext cx="8905003" cy="677108"/>
          </a:xfrm>
        </p:spPr>
        <p:txBody>
          <a:bodyPr vert="horz" wrap="none" anchor="ctr">
            <a:sp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3800" dirty="0">
                <a:solidFill>
                  <a:srgbClr val="FFFF00"/>
                </a:solidFill>
              </a:rPr>
              <a:t>Molecular design of TADF emitters</a:t>
            </a:r>
            <a:endParaRPr lang="ru-RU" sz="38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331476"/>
            <a:ext cx="878497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 is argued that for small </a:t>
            </a:r>
            <a:r>
              <a:rPr lang="el-G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US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S1-T1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we need spatially separated HOMO and LUMO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4512" y="6309320"/>
            <a:ext cx="6374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C. Adachi, J. Adachi, </a:t>
            </a:r>
            <a:r>
              <a:rPr lang="en-US" b="1" i="1" dirty="0"/>
              <a:t>High Performance TADF for OLEDs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943100"/>
            <a:ext cx="812482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65912"/>
            <a:ext cx="14192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046862"/>
            <a:ext cx="13811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83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98" y="173252"/>
            <a:ext cx="8905003" cy="677108"/>
          </a:xfrm>
        </p:spPr>
        <p:txBody>
          <a:bodyPr vert="horz" wrap="none" anchor="ctr">
            <a:sp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3800" dirty="0">
                <a:solidFill>
                  <a:srgbClr val="FFFF00"/>
                </a:solidFill>
              </a:rPr>
              <a:t>Molecular design of TADF emitters</a:t>
            </a:r>
            <a:endParaRPr lang="ru-RU" sz="38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19" y="1268760"/>
            <a:ext cx="864096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However, spatially separated HOMO and LUMO lead to small transition dipole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4512" y="6309320"/>
            <a:ext cx="6374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C. Adachi, J. Adachi, </a:t>
            </a:r>
            <a:r>
              <a:rPr lang="en-US" b="1" i="1" dirty="0"/>
              <a:t>High Performance TADF for OLEDs 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974" y="2708920"/>
            <a:ext cx="58197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49218" y="2339588"/>
            <a:ext cx="663515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Donor–X–Acceptor molecules are proposed as TADF emitters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6150" y="1772816"/>
            <a:ext cx="2244525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μ</a:t>
            </a:r>
            <a:r>
              <a:rPr lang="en-US" b="0" dirty="0" smtClean="0"/>
              <a:t> </a:t>
            </a:r>
            <a:r>
              <a:rPr lang="en-US" b="0" dirty="0"/>
              <a:t>= </a:t>
            </a:r>
            <a:r>
              <a:rPr lang="en-US" b="0" dirty="0" smtClean="0"/>
              <a:t>&lt;</a:t>
            </a:r>
            <a:r>
              <a:rPr lang="el-GR" b="0" dirty="0" smtClean="0"/>
              <a:t>φ</a:t>
            </a:r>
            <a:r>
              <a:rPr lang="en-US" b="0" baseline="-25000" dirty="0" err="1" smtClean="0"/>
              <a:t>L</a:t>
            </a:r>
            <a:r>
              <a:rPr lang="en-US" b="0" dirty="0" err="1" smtClean="0"/>
              <a:t>|</a:t>
            </a:r>
            <a:r>
              <a:rPr lang="en-US" dirty="0" err="1" smtClean="0"/>
              <a:t>r</a:t>
            </a:r>
            <a:r>
              <a:rPr lang="en-US" b="0" dirty="0" smtClean="0"/>
              <a:t>|</a:t>
            </a:r>
            <a:r>
              <a:rPr lang="el-GR" b="0" dirty="0" smtClean="0"/>
              <a:t>φ</a:t>
            </a:r>
            <a:r>
              <a:rPr lang="en-US" b="0" baseline="-25000" dirty="0" smtClean="0"/>
              <a:t>H</a:t>
            </a:r>
            <a:r>
              <a:rPr lang="en-US" b="0" dirty="0" smtClean="0"/>
              <a:t>&gt;</a:t>
            </a:r>
            <a:endParaRPr lang="ru-RU" b="0" baseline="-250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505" y="4077072"/>
            <a:ext cx="50577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71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3528" y="1196752"/>
            <a:ext cx="2160240" cy="43204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19498" y="173252"/>
            <a:ext cx="8905003" cy="677108"/>
          </a:xfrm>
          <a:prstGeom prst="rect">
            <a:avLst/>
          </a:prstGeom>
        </p:spPr>
        <p:txBody>
          <a:bodyPr vert="horz" wrap="none" anchor="ctr">
            <a:sp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FF00"/>
                </a:solidFill>
              </a:rPr>
              <a:t>Molecular design of TADF emitters</a:t>
            </a:r>
            <a:endParaRPr lang="ru-RU" sz="3800" dirty="0">
              <a:solidFill>
                <a:srgbClr val="FFFF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11560" y="2564904"/>
            <a:ext cx="936104" cy="0"/>
          </a:xfrm>
          <a:prstGeom prst="line">
            <a:avLst/>
          </a:prstGeom>
          <a:ln w="25400">
            <a:solidFill>
              <a:srgbClr val="0035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11560" y="2717304"/>
            <a:ext cx="936104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11560" y="4869160"/>
            <a:ext cx="936104" cy="0"/>
          </a:xfrm>
          <a:prstGeom prst="line">
            <a:avLst/>
          </a:prstGeom>
          <a:ln w="38100">
            <a:solidFill>
              <a:srgbClr val="0035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3528" y="449982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195572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269140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T1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619672" y="2564904"/>
            <a:ext cx="0" cy="152400"/>
          </a:xfrm>
          <a:prstGeom prst="straightConnector1">
            <a:avLst/>
          </a:prstGeom>
          <a:ln w="12700">
            <a:solidFill>
              <a:schemeClr val="bg1"/>
            </a:solidFill>
            <a:headEnd type="stealth" w="sm" len="sm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19672" y="248360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~</a:t>
            </a:r>
            <a:r>
              <a:rPr lang="en-US" dirty="0" err="1" smtClean="0">
                <a:solidFill>
                  <a:schemeClr val="bg1"/>
                </a:solidFill>
              </a:rPr>
              <a:t>kT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7784" y="1443548"/>
            <a:ext cx="63755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If both T1 and S1 are HOMO→LUMO  excitations,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(T1 )≤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(S1) over the entire PES (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Hund’s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rule)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0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is small (El-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Sayed’s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rule)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Nonzero W</a:t>
            </a:r>
            <a:r>
              <a:rPr lang="en-US" sz="20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TS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only due to the small </a:t>
            </a:r>
            <a:r>
              <a:rPr lang="el-G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(S-T)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0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TS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≤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0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 to avoid back-transfer, S1 should be highly emissive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which is hardly possible when HOMO and LUMO are spatially separated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71207" y="6012577"/>
            <a:ext cx="6576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different model should be applied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98076" y="5301208"/>
            <a:ext cx="1753761" cy="578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Collision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170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16" grpId="0"/>
      <p:bldP spid="16" grpId="1"/>
      <p:bldP spid="15" grpId="0" animBg="1"/>
      <p:bldP spid="1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9|12.2|23.4|7.4|16.9|3.3|2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7066</TotalTime>
  <Words>890</Words>
  <Application>Microsoft Office PowerPoint</Application>
  <PresentationFormat>Экран (4:3)</PresentationFormat>
  <Paragraphs>152</Paragraphs>
  <Slides>22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Thermally activated delayed fluorescence in organic semiconductors: a quantum chemical study</vt:lpstr>
      <vt:lpstr>Electrogeneration of excitons in OLEDs</vt:lpstr>
      <vt:lpstr>Презентация PowerPoint</vt:lpstr>
      <vt:lpstr>Презентация PowerPoint</vt:lpstr>
      <vt:lpstr>Презентация PowerPoint</vt:lpstr>
      <vt:lpstr>Life is more interesting though</vt:lpstr>
      <vt:lpstr>Molecular design of TADF emitters</vt:lpstr>
      <vt:lpstr>Molecular design of TADF emitters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Density Functional vs. Multireference Methods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Thermally activated delayed fluorescence in organic semiconductors: a quantum chemical study</dc:title>
  <dc:creator>san</dc:creator>
  <cp:lastModifiedBy>Kolya</cp:lastModifiedBy>
  <cp:revision>235</cp:revision>
  <dcterms:created xsi:type="dcterms:W3CDTF">2017-12-05T03:26:50Z</dcterms:created>
  <dcterms:modified xsi:type="dcterms:W3CDTF">2018-09-13T03:26:20Z</dcterms:modified>
</cp:coreProperties>
</file>