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71" r:id="rId2"/>
    <p:sldId id="264" r:id="rId3"/>
    <p:sldId id="265" r:id="rId4"/>
    <p:sldId id="266" r:id="rId5"/>
    <p:sldId id="267" r:id="rId6"/>
    <p:sldId id="268" r:id="rId7"/>
    <p:sldId id="270" r:id="rId8"/>
    <p:sldId id="379" r:id="rId9"/>
    <p:sldId id="271" r:id="rId10"/>
    <p:sldId id="272" r:id="rId11"/>
    <p:sldId id="273" r:id="rId12"/>
    <p:sldId id="274" r:id="rId13"/>
    <p:sldId id="275" r:id="rId14"/>
    <p:sldId id="276" r:id="rId15"/>
    <p:sldId id="327" r:id="rId16"/>
    <p:sldId id="278" r:id="rId17"/>
    <p:sldId id="279" r:id="rId18"/>
    <p:sldId id="280" r:id="rId19"/>
    <p:sldId id="326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415" r:id="rId29"/>
    <p:sldId id="363" r:id="rId30"/>
    <p:sldId id="364" r:id="rId31"/>
    <p:sldId id="345" r:id="rId32"/>
    <p:sldId id="368" r:id="rId33"/>
    <p:sldId id="369" r:id="rId34"/>
    <p:sldId id="370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263" r:id="rId71"/>
    <p:sldId id="335" r:id="rId72"/>
    <p:sldId id="336" r:id="rId73"/>
    <p:sldId id="338" r:id="rId74"/>
    <p:sldId id="337" r:id="rId75"/>
    <p:sldId id="340" r:id="rId76"/>
    <p:sldId id="342" r:id="rId77"/>
    <p:sldId id="365" r:id="rId78"/>
    <p:sldId id="384" r:id="rId79"/>
    <p:sldId id="385" r:id="rId80"/>
    <p:sldId id="386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7" autoAdjust="0"/>
    <p:restoredTop sz="94660"/>
  </p:normalViewPr>
  <p:slideViewPr>
    <p:cSldViewPr>
      <p:cViewPr>
        <p:scale>
          <a:sx n="75" d="100"/>
          <a:sy n="75" d="100"/>
        </p:scale>
        <p:origin x="-17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1CAA8-7B07-4462-9F02-3BB97D687BA1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7087-2840-40B1-82A9-5AB05BD48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8763" cy="530897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vboxsvr\shared_virtual\&#1084;&#1092;&#1090;&#1080;\2016\&#1087;&#1088;&#1077;&#1079;&#1077;&#1085;&#1090;&#1072;&#1094;&#1080;&#1103;\tet-tre-tetr_a13_6000.mpg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5214950"/>
            <a:ext cx="3059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2643182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2400"/>
              </a:spcBef>
            </a:pPr>
            <a:r>
              <a:rPr lang="en-US" sz="3500" dirty="0" smtClean="0"/>
              <a:t>Fluctuation enhancement of ion </a:t>
            </a:r>
            <a:r>
              <a:rPr lang="en-US" sz="3500" smtClean="0"/>
              <a:t>diffusivity </a:t>
            </a:r>
            <a:endParaRPr lang="en-US" sz="3500" smtClean="0"/>
          </a:p>
          <a:p>
            <a:pPr algn="ctr">
              <a:lnSpc>
                <a:spcPts val="3000"/>
              </a:lnSpc>
              <a:spcBef>
                <a:spcPts val="2400"/>
              </a:spcBef>
            </a:pPr>
            <a:r>
              <a:rPr lang="en-US" sz="3500" smtClean="0"/>
              <a:t>in </a:t>
            </a:r>
            <a:r>
              <a:rPr lang="en-US" sz="3500" dirty="0" smtClean="0"/>
              <a:t>liquids</a:t>
            </a:r>
            <a:endParaRPr lang="ru-RU" sz="3500" dirty="0" smtClean="0"/>
          </a:p>
          <a:p>
            <a:pPr algn="ctr">
              <a:lnSpc>
                <a:spcPts val="3000"/>
              </a:lnSpc>
              <a:spcBef>
                <a:spcPts val="2400"/>
              </a:spcBef>
            </a:pPr>
            <a:r>
              <a:rPr lang="ru-RU" altLang="ru-RU" sz="2800" dirty="0" err="1" smtClean="0">
                <a:solidFill>
                  <a:srgbClr val="0070C0"/>
                </a:solidFill>
              </a:rPr>
              <a:t>Норман</a:t>
            </a:r>
            <a:r>
              <a:rPr lang="ru-RU" altLang="ru-RU" sz="2800" dirty="0" smtClean="0">
                <a:solidFill>
                  <a:srgbClr val="0070C0"/>
                </a:solidFill>
              </a:rPr>
              <a:t> Г.Э., </a:t>
            </a:r>
            <a:r>
              <a:rPr lang="ru-RU" altLang="ru-RU" sz="2800" u="sng" dirty="0" smtClean="0">
                <a:solidFill>
                  <a:srgbClr val="0070C0"/>
                </a:solidFill>
              </a:rPr>
              <a:t>Орехов М.А.</a:t>
            </a:r>
            <a:endParaRPr lang="ru-RU" altLang="ru-RU" sz="3200" u="sng" dirty="0">
              <a:solidFill>
                <a:srgbClr val="0070C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02" y="5143512"/>
            <a:ext cx="110863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148525"/>
            <a:ext cx="3357554" cy="149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9286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«Atomistic Simulation of Functional Materials» </a:t>
            </a:r>
            <a:endParaRPr lang="ru-RU" sz="2500" dirty="0" smtClean="0"/>
          </a:p>
          <a:p>
            <a:pPr algn="ctr"/>
            <a:r>
              <a:rPr lang="en-US" sz="2500" dirty="0" smtClean="0"/>
              <a:t>(ASFM-2018 Fall)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Диффузия иона в воде (</a:t>
            </a:r>
            <a:r>
              <a:rPr lang="en-US" dirty="0" smtClean="0"/>
              <a:t>q=+2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734658" name="Picture 2" descr="X:\hse_pr\D_max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35"/>
            <a:ext cx="7429552" cy="55721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4500570"/>
            <a:ext cx="114300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286256"/>
            <a:ext cx="114300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357694"/>
            <a:ext cx="1071570" cy="8572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Сравнение моделей воды</a:t>
            </a:r>
            <a:endParaRPr lang="ru-RU" dirty="0"/>
          </a:p>
        </p:txBody>
      </p:sp>
      <p:pic>
        <p:nvPicPr>
          <p:cNvPr id="2586626" name="Picture 2" descr="X:\ВШЭ\октябрь\D_on_R2_pre_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6734188" cy="505064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715140" y="2285992"/>
            <a:ext cx="57150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786578" y="3214686"/>
            <a:ext cx="57150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58082" y="213097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SPC/E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3000372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TIP4P/2005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/>
          </a:bodyPr>
          <a:lstStyle/>
          <a:p>
            <a:pPr marL="742950" indent="-742950"/>
            <a:r>
              <a:rPr lang="en-US" dirty="0" smtClean="0"/>
              <a:t> </a:t>
            </a:r>
            <a:r>
              <a:rPr lang="ru-RU" dirty="0" smtClean="0"/>
              <a:t>Теоретическая модель диффузии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1"/>
          <p:cNvSpPr>
            <a:spLocks noGrp="1"/>
          </p:cNvSpPr>
          <p:nvPr>
            <p:ph type="subTitle"/>
          </p:nvPr>
        </p:nvSpPr>
        <p:spPr>
          <a:xfrm>
            <a:off x="0" y="1143008"/>
            <a:ext cx="9144000" cy="3286124"/>
          </a:xfrm>
        </p:spPr>
        <p:txBody>
          <a:bodyPr>
            <a:normAutofit fontScale="92500" lnSpcReduction="20000"/>
          </a:bodyPr>
          <a:lstStyle/>
          <a:p>
            <a:pPr marL="829452" indent="-829452"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Основная идея</a:t>
            </a:r>
            <a:r>
              <a:rPr lang="en-US" sz="4000" dirty="0" smtClean="0">
                <a:solidFill>
                  <a:srgbClr val="0070C0"/>
                </a:solidFill>
              </a:rPr>
              <a:t>:</a:t>
            </a:r>
          </a:p>
          <a:p>
            <a:pPr marL="829452" indent="-829452" algn="ctr">
              <a:buNone/>
            </a:pPr>
            <a:r>
              <a:rPr lang="ru-RU" sz="4000" dirty="0" smtClean="0"/>
              <a:t>Разложение движения на</a:t>
            </a:r>
            <a:endParaRPr lang="en-US" sz="4000" dirty="0" smtClean="0"/>
          </a:p>
          <a:p>
            <a:pPr marL="829452" indent="-829452" algn="ctr">
              <a:buAutoNum type="arabicParenR"/>
            </a:pPr>
            <a:r>
              <a:rPr lang="ru-RU" sz="4000" dirty="0" smtClean="0"/>
              <a:t>Коллективное движение иона вместе с окружающими молекулами</a:t>
            </a:r>
          </a:p>
          <a:p>
            <a:pPr marL="829452" indent="-829452" algn="ctr">
              <a:buAutoNum type="arabicParenR"/>
            </a:pPr>
            <a:r>
              <a:rPr lang="ru-RU" sz="4000" dirty="0" smtClean="0"/>
              <a:t>Движение иона внутри </a:t>
            </a:r>
          </a:p>
          <a:p>
            <a:pPr marL="829452" indent="-829452" algn="ctr">
              <a:buNone/>
            </a:pPr>
            <a:r>
              <a:rPr lang="ru-RU" sz="4000" dirty="0" smtClean="0"/>
              <a:t>сольватной оболочки</a:t>
            </a:r>
            <a:endParaRPr lang="en-US" sz="4000" dirty="0" smtClean="0"/>
          </a:p>
        </p:txBody>
      </p:sp>
      <p:graphicFrame>
        <p:nvGraphicFramePr>
          <p:cNvPr id="492546" name="Object 2"/>
          <p:cNvGraphicFramePr>
            <a:graphicFrameLocks noChangeAspect="1"/>
          </p:cNvGraphicFramePr>
          <p:nvPr/>
        </p:nvGraphicFramePr>
        <p:xfrm>
          <a:off x="2571736" y="4643446"/>
          <a:ext cx="4062412" cy="1044575"/>
        </p:xfrm>
        <a:graphic>
          <a:graphicData uri="http://schemas.openxmlformats.org/presentationml/2006/ole">
            <p:oleObj spid="_x0000_s5122" name="Формула" r:id="rId3" imgW="888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2357430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1736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298" y="32146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9058" y="32146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14678" y="32146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4612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44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14678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378619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480" y="392906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328612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14546" y="392906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14678" y="414338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43174" y="421481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00166" y="23574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28794" y="18573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662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2976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86380" y="335756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57818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72066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14810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14876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29058" y="48577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72000" y="442913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000496" y="407194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28662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43042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2910" y="521495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643042" y="54292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71538" y="55007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28992" y="507207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429124" y="528638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857620" y="53578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428860" y="47148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429256" y="428625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43042" y="85723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142976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143108" y="121442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71604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928926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929058" y="12858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357554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429124" y="11429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429256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7752" y="14287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714612" y="378619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214546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071670" y="1571612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143108" y="56435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714612" y="61436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143504" y="48577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-357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Коллективная диффузия оболочки</a:t>
            </a:r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500958" y="178592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7429520" y="2500306"/>
            <a:ext cx="1934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 atom </a:t>
            </a:r>
          </a:p>
          <a:p>
            <a:r>
              <a:rPr lang="en-US" dirty="0" smtClean="0"/>
              <a:t>outside the cluster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8001024" y="4500570"/>
            <a:ext cx="87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</a:p>
          <a:p>
            <a:r>
              <a:rPr lang="en-US" dirty="0" smtClean="0"/>
              <a:t> border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7429520" y="3357562"/>
            <a:ext cx="179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 atom </a:t>
            </a:r>
          </a:p>
          <a:p>
            <a:r>
              <a:rPr lang="en-US" dirty="0" smtClean="0"/>
              <a:t>inside the cluster</a:t>
            </a:r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3321847" y="3750459"/>
            <a:ext cx="621508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9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C 0.00261 -0.00047 0.0059 0.00092 0.00799 -0.0014 C 0.01007 -0.00394 0.0092 -0.00857 0.01007 -0.01204 C 0.01163 -0.0176 0.01545 -0.0176 0.0191 -0.01876 C 0.02882 -0.01714 0.02691 -0.01714 0.03212 -0.00811 C 0.03108 -0.00718 0.02865 -0.00695 0.02899 -0.00533 C 0.02934 -0.00348 0.0316 -0.00441 0.03299 -0.00394 C 0.03594 -0.00302 0.03906 -0.00232 0.04202 -0.0014 C 0.05469 0.0155 0.02986 0.00555 0.02899 0.00532 C 0.02969 0.003 0.02986 0.00046 0.03108 -0.0014 C 0.03299 -0.00464 0.05018 -0.00672 0.05104 -0.00672 C 0.05712 -0.01204 0.05208 -0.00834 0.06406 -0.01066 C 0.06927 -0.01158 0.07292 -0.01366 0.07813 -0.01598 C 0.08264 -0.01783 0.0875 -0.0176 0.09202 -0.01876 C 0.10295 -0.0257 0.11424 -0.0345 0.12604 -0.03866 C 0.1559 -0.03658 0.14202 -0.03241 0.17309 -0.03612 C 0.17622 -0.04029 0.18038 -0.04329 0.18299 -0.04792 C 0.1849 -0.0514 0.18646 -0.05603 0.18802 -0.05996 " pathEditMode="relative" ptsTypes="fffffffffffffffffA">
                                      <p:cBhvr>
                                        <p:cTn id="3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434 -0.00278 0.01406 -0.00532 0.01406 -0.00532 C 0.01927 -0.0088 0.02448 -0.01018 0.03003 -0.01204 C 0.03212 -0.01157 0.03489 -0.01296 0.03611 -0.01065 C 0.03819 -0.00648 0.03264 -0.00278 0.03107 -0.00139 C 0.00625 -0.00278 0.01649 -0.00208 0.00312 -0.00671 C 0.00173 -0.0081 0.00017 -0.00903 -0.00104 -0.01065 C -0.00486 -0.01551 -0.00347 -0.02315 -0.00104 -0.0294 C -0.00018 -0.03148 0.00226 -0.03125 0.00399 -0.03194 C 0.01232 -0.03588 0.01996 -0.03634 0.02899 -0.03727 C 0.03403 -0.03681 0.03993 -0.03958 0.0441 -0.03588 C 0.04635 -0.03403 0.04479 -0.02801 0.04305 -0.02523 C 0.04184 -0.02315 0.03906 -0.02431 0.03698 -0.02384 C 0.03559 -0.02292 0.03437 -0.02153 0.03298 -0.0213 C 0.01962 -0.01968 0.03333 -0.03403 0.03698 -0.03727 C 0.06007 -0.03588 0.06128 -0.04306 0.0651 -0.01852 C 0.06215 0.00926 0.0651 0.00162 0.0441 0.00532 C 0.0526 0.00926 0.06111 0.01273 0.06996 0.01482 C 0.07292 0.01551 0.07899 0.01736 0.07899 0.01736 C 0.0908 0.02546 0.10278 0.02685 0.11597 0.02801 C 0.13281 0.02662 0.14705 0.02546 0.16302 0.02269 C 0.17066 0.01898 0.17795 0.01644 0.18611 0.01482 C 0.19253 0.00926 0.1993 0.00995 0.20607 0.00532 C 0.20833 0.0037 0.21198 -0.00139 0.21198 -0.00139 " pathEditMode="relative" ptsTypes="fffffffffffffffffffffffA">
                                      <p:cBhvr>
                                        <p:cTn id="3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0625 -0.00301 -0.01233 -0.00116 -0.01806 0.00254 C -0.01667 0.01921 -0.01736 0.01574 -0.00591 0.0199 C 0.00052 0.0169 -0.00122 0.01088 -0.00591 0.00648 C -0.01771 0.0074 -0.02257 0.00324 -0.02796 0.01458 C -0.02761 0.01852 -0.02796 0.02268 -0.02691 0.02662 C -0.02605 0.02986 -0.01997 0.03472 -0.01806 0.03727 C -0.01771 0.04166 -0.01789 0.04629 -0.01702 0.05069 C -0.01563 0.05694 -0.00799 0.05949 -0.004 0.06134 C 0.00382 0.07176 0.0151 0.07569 0.02395 0.08403 C 0.02448 0.08912 0.0243 0.09444 0.02708 0.09861 C 0.03211 0.10648 0.04218 0.1074 0.04895 0.11065 C 0.05139 0.11944 0.05329 0.12014 0.06007 0.11852 C 0.06041 0.11227 0.05937 0.10578 0.06093 0.1 C 0.06371 0.08912 0.0717 0.0912 0.07795 0.09051 C 0.08159 0.09143 0.08559 0.09143 0.08906 0.09328 C 0.08923 0.09352 0.09496 0.10208 0.09809 0.10393 C 0.11406 0.11365 0.12934 0.12176 0.14704 0.12384 C 0.15625 0.1324 0.16649 0.12801 0.17795 0.12801 " pathEditMode="relative" ptsTypes="ffffffffffffffffffA">
                                      <p:cBhvr>
                                        <p:cTn id="3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4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18519E-6 C 0.00244 0.00024 0.01858 -0.00115 0.00817 0.00788 C 0.00782 0.00927 0.00643 0.01089 0.00712 0.01204 C 0.00782 0.01297 0.00903 0.01066 0.01008 0.01066 C 0.01216 0.01066 0.01407 0.01251 0.01615 0.0132 C 0.01233 0.02084 0.0165 0.01829 0.02206 0.02385 C 0.02587 0.03149 0.02518 0.03519 0.02605 0.04538 C 0.0264 0.05464 0.02587 0.06413 0.02709 0.07316 C 0.02796 0.07917 0.03456 0.08843 0.03716 0.09329 C 0.03577 0.10024 0.0349 0.09931 0.03004 0.10116 C 0.02535 0.10556 0.02015 0.10163 0.01806 0.10927 C 0.01772 0.11228 0.01824 0.11575 0.01702 0.11853 C 0.01268 0.12894 0.00469 0.13079 -0.0019 0.13728 C -0.00485 0.14491 -0.00433 0.15302 -0.00798 0.15996 C -0.00989 0.16876 -0.01024 0.17779 -0.01197 0.18658 C -0.01267 0.20649 -0.01093 0.22269 -0.01093 0.2426 " pathEditMode="relative" ptsTypes="fffffffffffffffA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88889E-6 C -0.00399 -0.00163 -0.00694 -8.88889E-6 -0.01094 0.00138 C -0.02222 0.01134 -0.02535 0.00717 -0.04392 0.0081 C -0.04687 0.01921 -0.03003 0.01273 -0.01892 0.01203 C -0.0125 0.00347 -0.01892 0.01342 -0.01493 0.00138 C -0.01389 -0.00186 -0.01094 -0.00533 -0.00903 -0.00788 C -0.00104 -0.00672 0.00087 -0.00788 0.00503 -8.88889E-6 C 0.00278 0.01458 -0.0033 0.00879 -0.01406 0.00671 C -0.01476 0.00277 -0.01597 -0.00255 -0.01406 -0.00255 C -0.01267 -0.00255 -0.01128 0.00416 -0.01094 0.00532 C -0.01267 0.02569 -0.01562 0.0199 -0.03194 0.02152 C -0.03576 0.02662 -0.03802 0.02847 -0.04306 0.03078 C -0.04601 0.03472 -0.04809 0.04074 -0.05104 0.04421 C -0.05677 0.05069 -0.0651 0.04976 -0.07205 0.05069 C -0.0842 0.0574 -0.09809 0.05925 -0.11094 0.06134 C -0.11823 0.05162 -0.12274 0.04976 -0.13299 0.04814 C -0.13559 0.04606 -0.13872 0.04282 -0.14201 0.04282 " pathEditMode="relative" ptsTypes="ffffffffffffffffA">
                                      <p:cBhvr>
                                        <p:cTn id="4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C 0.00868 -0.00162 0.00469 -0.00254 0.01094 -0.00787 C 0.01354 -0.0074 0.01667 -0.00833 0.01892 -0.00648 C 0.01979 -0.00578 0.01875 -0.00347 0.01788 -0.00254 C 0.01684 -0.00139 0.01528 -0.00162 0.01389 -0.00115 C 0.01094 -0.00208 0.00677 -0.00069 0.00486 -0.00393 C 0.00312 -0.00671 0.00382 -0.0125 0.0059 -0.01458 C 0.00781 -0.01643 0.01059 -0.01273 0.01285 -0.0118 C 0.0217 -0.01574 0.01962 -0.0162 0.03299 -0.01852 C 0.03767 -0.01805 0.04236 -0.01852 0.04687 -0.01736 C 0.04913 -0.01689 0.05139 -0.01203 0.05295 -0.01064 C 0.05382 -0.00972 0.0592 -0.0081 0.0599 -0.00787 C 0.06962 0.0051 0.0783 0.00811 0.09201 0.00811 " pathEditMode="relative" ptsTypes="ffffffffffffA">
                                      <p:cBhvr>
                                        <p:cTn id="4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0764 -0.00278 0.01285 -0.00255 0.02101 -0.00139 C 0.02171 -5.18519E-6 0.02171 0.00254 0.02292 0.00254 C 0.02431 0.00254 0.025 -5.18519E-6 0.02605 -0.00139 C 0.03004 -0.00672 0.02743 -0.00487 0.03195 -0.00672 C 0.03438 -0.00626 0.0375 -0.00811 0.03907 -0.00556 C 0.04011 -0.00371 0.03768 -0.0007 0.03594 -5.18519E-6 C 0.03438 0.00069 0.02726 -0.00209 0.025 -0.00278 C 0.02344 -0.00487 0.01997 -0.0088 0.01997 -0.01204 C 0.01997 -0.01482 0.02205 -0.02014 0.02205 -0.02014 C 0.02605 -0.01968 0.03941 -0.02084 0.03004 -0.01204 C 0.02674 -0.01251 0.02309 -0.01158 0.01997 -0.01343 C 0.01893 -0.01413 0.02171 -0.01621 0.02292 -0.01621 C 0.03525 -0.01621 0.04775 -0.01436 0.06007 -0.01343 C 0.06771 -0.00973 0.07605 -0.00718 0.08403 -0.00556 C 0.09063 -0.00741 0.0974 -0.00764 0.104 -0.0095 C 0.10834 -0.01227 0.10799 -0.01019 0.10799 -0.01343 " pathEditMode="relative" ptsTypes="ffffffffffffffffA">
                                      <p:cBhvr>
                                        <p:cTn id="4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00487 0.00185 -0.01059 0.00139 -0.01198 0.0081 C -0.01164 0.01204 -0.01233 0.01644 -0.01112 0.02014 C -0.00764 0.03125 -0.00573 0.01806 -0.00799 0.02801 C -0.01719 0.02616 -0.02362 0.02037 -0.03212 0.01736 C -0.03473 0.00602 -0.02987 0.00972 -0.02101 0.01065 C -0.0191 0.0125 -0.01476 0.01296 -0.01511 0.0162 C -0.01546 0.01829 -0.01441 0.02199 -0.01598 0.02269 C -0.02205 0.025 -0.02865 0.02361 -0.03507 0.02407 C -0.03733 0.02454 -0.04115 0.02245 -0.04202 0.02546 C -0.0441 0.03241 -0.03629 0.04259 -0.03299 0.04676 C -0.04132 0.05417 -0.03143 0.0463 -0.05209 0.0507 C -0.05348 0.05093 -0.0573 0.05648 -0.05799 0.05741 C -0.06059 0.06736 -0.05678 0.0713 -0.05313 0.0787 C -0.05382 0.08195 -0.05382 0.08542 -0.05504 0.0882 C -0.05556 0.08958 -0.0573 0.08958 -0.05799 0.09074 C -0.05868 0.0919 -0.05868 0.09329 -0.05903 0.09468 C -0.05868 0.09607 -0.05868 0.09769 -0.05799 0.09884 C -0.05625 0.10116 -0.05209 0.10417 -0.05209 0.10417 C -0.04549 0.11667 -0.06007 0.11898 -0.06598 0.12407 C -0.06407 0.12454 -0.06007 0.12546 -0.06007 0.12546 " pathEditMode="relative" ptsTypes="ffffffffffffffffffffA">
                                      <p:cBhvr>
                                        <p:cTn id="5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1198 0.00046 -0.02413 -0.00185 -0.03594 0.00139 C -0.03802 0.00208 -0.0349 0.00694 -0.03386 0.00949 C -0.02986 0.01898 -0.00886 0.01875 -0.03993 0.01597 C -0.04219 0.01643 -0.04531 0.01504 -0.04688 0.01736 C -0.04879 0.02037 -0.0408 0.03171 -0.03889 0.03333 C -0.03299 0.04606 -0.0507 0.04375 -0.05486 0.04398 C -0.05747 0.05741 -0.05486 0.05741 -0.04896 0.06528 C -0.04757 0.07083 -0.04549 0.06991 -0.04288 0.07477 C -0.04601 0.0787 -0.04844 0.07963 -0.05191 0.08264 C -0.05313 0.10578 -0.05139 0.09815 -0.05799 0.11065 C -0.05729 0.1125 -0.05677 0.11435 -0.05591 0.11597 C -0.05469 0.11805 -0.05243 0.11898 -0.05191 0.12129 C -0.05035 0.1287 -0.05504 0.13102 -0.05695 0.13611 " pathEditMode="relative" ptsTypes="fffffffffffff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92593E-6 C 0.00364 -0.00348 0.00642 -0.00717 0.00902 -0.01205 C 0.01128 -0.0264 0.00972 -0.02038 0.01301 -0.0308 C 0.01301 -0.03103 0.01371 -0.06667 -6.94444E-6 -0.04283 C -0.0033 -0.03728 -0.0007 -0.02871 -0.00105 -0.02154 C -0.00521 -0.02316 -0.0066 -0.0264 -0.01008 -0.02941 C -0.01112 -0.03033 -0.01633 -0.03195 -0.01702 -0.03218 C -0.01858 -0.03797 -0.01945 -0.0433 -0.02205 -0.04816 C -0.01962 -0.06413 -0.03091 -0.05834 -0.03907 -0.05742 C -0.04601 -0.04306 -0.04254 -0.03334 -0.04306 -0.01205 C -0.05365 -0.01251 -0.06442 -0.01181 -0.07501 -0.01343 C -0.07657 -0.01367 -0.07761 -0.01621 -0.079 -0.01737 C -0.08074 -0.01876 -0.08542 -0.01968 -0.08699 -0.02015 C -0.09324 -0.02547 -0.10001 -0.02292 -0.10608 -0.01876 C -0.1106 -0.02292 -0.11285 -0.02686 -0.11702 -0.0308 C -0.12136 -0.02987 -0.1257 -0.02894 -0.13004 -0.02802 C -0.13143 -0.02779 -0.13317 -0.02825 -0.13403 -0.02686 C -0.13594 -0.02385 -0.13803 -0.01621 -0.13803 -0.01621 C -0.13646 0.01226 -0.13785 0.00925 -0.11598 0.00925 " pathEditMode="relative" ptsTypes="ffffffffffffffffffA">
                                      <p:cBhvr>
                                        <p:cTn id="5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0034 -0.00185 -0.00035 -0.00509 0.00104 -0.00555 C 0.00364 -0.00648 0.00902 -0.00278 0.00902 -0.00278 C 0.01649 -0.00625 0.025 -1.85185E-6 0.03003 -0.00949 C 0.03263 -0.02153 0.03055 -0.02708 0.03697 -0.01875 C 0.03784 -0.01759 0.03836 -0.0162 0.03906 -0.01481 C 0.03697 0.0007 0.03385 0.00301 0.046 0.00648 C 0.04774 0.01366 0.05017 0.01366 0.05503 0.01065 C 0.05347 -0.00301 0.05416 -0.00046 0.046 0.00533 C 0.04461 0.01273 0.04548 0.01412 0.05104 0.01597 C 0.05902 0.02292 0.06909 0.02014 0.07795 0.01852 C 0.07569 0.01806 0.06718 0.01505 0.0651 0.01852 C 0.0625 0.02292 0.07413 0.02755 0.075 0.02778 C 0.07743 0.02732 0.08003 0.02847 0.08211 0.02662 C 0.08298 0.02593 0.08211 0.02269 0.08107 0.02245 C 0.07586 0.02083 0.07048 0.02176 0.0651 0.0213 C 0.06579 0.01991 0.06701 0.01713 0.06701 0.01713 " pathEditMode="relative" ptsTypes="ffffffffffffffffA">
                                      <p:cBhvr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07407E-6 C 0.00676 -0.00186 0.01162 0.00185 0.01787 0.00532 C 0.01822 0.00671 0.01787 0.00925 0.01892 0.00925 C 0.02013 0.00925 0.01978 0.00555 0.021 0.00532 C 0.0243 0.00462 0.0276 0.00601 0.0309 0.00648 C 0.03367 0.01342 0.03315 0.01435 0.02899 0.0199 C 0.0243 0.01828 0.02031 0.01643 0.02187 0.00925 C 0.02517 0.00972 0.02881 0.00879 0.03194 0.01064 C 0.03489 0.0125 0.03888 0.0199 0.03888 0.0199 C 0.03992 0.02546 0.03767 0.03171 0.03888 0.03726 C 0.03992 0.04212 0.04687 0.04398 0.04999 0.04513 C 0.05711 0.05185 0.05503 0.0655 0.04687 0.06921 C 0.05225 0.07152 0.05728 0.0743 0.06301 0.07592 C 0.06909 0.08078 0.07638 0.08773 0.06701 0.09583 C 0.07465 0.09629 0.08246 0.0956 0.08992 0.09722 C 0.09218 0.09768 0.09131 0.10416 0.08992 0.10648 C 0.08836 0.10902 0.08541 0.10902 0.08298 0.10925 C 0.07395 0.11041 0.06492 0.11087 0.0559 0.1118 C 0.05659 0.11458 0.05937 0.11689 0.05885 0.1199 C 0.0585 0.12129 0.05694 0.12106 0.0559 0.12129 C 0.05294 0.12199 0.04982 0.12199 0.04687 0.12245 C 0.04617 0.1243 0.04513 0.12592 0.04496 0.128 C 0.04444 0.13449 0.04982 0.14398 0.05485 0.14398 " pathEditMode="relative" ptsTypes="ffffffffffffffffffffff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18519E-6 C 0.00486 0.00092 0.00955 0.00138 0.01406 0.00393 C 0.01753 0.00601 0.02031 0.00902 0.02396 0.01064 C 0.0276 0.01527 0.02986 0.02059 0.03194 0.02661 C 0.03455 0.03425 0.03316 0.03703 0.03802 0.04119 C 0.05208 0.04027 0.05174 0.03934 0.06198 0.03587 C 0.06233 0.0324 0.06111 0.02777 0.06302 0.02522 C 0.06406 0.02383 0.07431 0.02869 0.07604 0.02939 C 0.07882 0.04027 0.08073 0.05045 0.08802 0.0574 C 0.08941 0.06272 0.09601 0.07059 0.09601 0.07059 C 0.11024 0.06805 0.09931 0.06851 0.10799 0.07592 C 0.1092 0.08055 0.10833 0.07893 0.11007 0.08124 " pathEditMode="relative" ptsTypes="fffffffffffA">
                                      <p:cBhvr>
                                        <p:cTn id="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-0.00452 0.00394 -0.00625 0.00718 -0.00903 0.01343 C -0.01129 0.02477 -0.01198 0.02107 -0.01302 0.03612 C -0.01268 0.0507 -0.01302 0.06551 -0.01216 0.0801 C -0.01198 0.08172 -0.01059 0.08264 -0.01007 0.08403 C -0.00886 0.08727 -0.00955 0.09144 -0.00816 0.09468 C -0.00434 0.10371 0.01198 0.10625 0.01892 0.1095 C 0.02448 0.11482 0.02725 0.11204 0.02395 0.11875 C 0.02586 0.12663 0.02986 0.13473 0.03593 0.1375 C 0.04496 0.14653 0.04652 0.15255 0.05798 0.15487 C 0.06857 0.15903 0.07916 0.16181 0.08993 0.16551 C 0.09566 0.17315 0.10347 0.17038 0.11093 0.172 C 0.11701 0.17616 0.12205 0.17639 0.12899 0.17755 C 0.13229 0.18033 0.13993 0.18403 0.13993 0.18403 C 0.14149 0.18565 0.14566 0.18959 0.14687 0.19213 C 0.14965 0.19769 0.14861 0.20602 0.15086 0.21204 C 0.15191 0.21482 0.1552 0.22038 0.15694 0.22153 C 0.1585 0.22269 0.16198 0.22269 0.16198 0.22269 " pathEditMode="relative" ptsTypes="fffffffffffffffffA">
                                      <p:cBhvr>
                                        <p:cTn id="6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6 C -0.01806 0.00047 -0.03594 0.00024 -0.054 0.00139 C -0.05608 0.00163 -0.05886 0.00163 -0.06007 0.00394 C -0.07361 0.02755 -0.06025 0.02153 -0.075 0.02663 C -0.07917 0.03079 -0.08525 0.03264 -0.08907 0.03727 C -0.0915 0.04028 -0.09375 0.04352 -0.09601 0.04676 C -0.09792 0.04931 -0.10191 0.05463 -0.10191 0.05463 C -0.1033 0.06019 -0.1 0.072 -0.1 0.072 " pathEditMode="relative" ptsTypes="fffffffA">
                                      <p:cBhvr>
                                        <p:cTn id="6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-0.05625 0.00115 -0.05573 -0.01713 -0.07899 0.01203 C -0.08125 0.02199 -0.07743 0.03333 -0.08298 0.04143 C -0.08524 0.04467 -0.08767 0.04768 -0.08993 0.05069 C -0.09201 0.05347 -0.09687 0.0574 -0.09687 0.0574 C -0.09791 0.06134 -0.09965 0.06527 -0.1 0.06944 C -0.10052 0.07569 -0.10156 0.09444 -0.10295 0.09884 C -0.10468 0.10439 -0.11597 0.10277 -0.11597 0.10277 " pathEditMode="relative" ptsTypes="fffffffA">
                                      <p:cBhvr>
                                        <p:cTn id="6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0173 0.00856 0.00278 0.01203 0.00695 0.01875 C 0.00972 0.0287 0.0125 0.03935 0.01702 0.04815 C 0.01459 0.05741 0.01511 0.06296 0.00886 0.06666 C 0.00243 0.07824 -0.00382 0.08495 -0.01406 0.08796 C -0.03055 0.10995 -0.0401 0.10208 -0.06909 0.10416 C -0.075 0.10578 -0.07951 0.10949 -0.08507 0.11203 C -0.08541 0.11342 -0.08646 0.11458 -0.08611 0.11597 C -0.08576 0.11736 -0.07778 0.12847 -0.07708 0.1294 C -0.07656 0.13125 -0.07396 0.13796 -0.07812 0.13866 C -0.08993 0.14074 -0.10208 0.13958 -0.11406 0.14004 C -0.11788 0.14375 -0.12274 0.14768 -0.12604 0.15208 " pathEditMode="relative" ptsTypes="fffffffffffA">
                                      <p:cBhvr>
                                        <p:cTn id="6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7 C -0.0026 0.00555 -0.00433 0.01157 -0.00694 0.01736 C -0.00833 0.02754 -0.00954 0.03796 -0.01093 0.04814 C -0.01145 0.05185 -0.01215 0.05532 -0.01301 0.05879 C -0.01406 0.06273 -0.01597 0.07083 -0.01597 0.07083 C -0.01319 0.08402 -0.01336 0.07916 -0.00503 0.0868 C -0.00225 0.08935 0.004 0.09351 0.004 0.09351 C 0.00834 0.10185 0.02171 0.10925 0.029 0.11203 C 0.03716 0.12314 0.03386 0.11805 0.03907 0.12685 C 0.04011 0.1331 0.04098 0.13518 0.04497 0.13888 C 0.0507 0.1537 0.05817 0.1574 0.06997 0.1574 " pathEditMode="relative" ptsTypes="ffffffffffA">
                                      <p:cBhvr>
                                        <p:cTn id="7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0.00781 0.02129 2.77778E-7 0.04699 0.00799 0.06805 C 0.01128 0.07662 0.01562 0.0831 0.01996 0.09074 C 0.0217 0.09375 0.02326 0.09699 0.025 0.1 C 0.02604 0.10185 0.02795 0.10532 0.02795 0.10532 C 0.02691 0.13078 0.02865 0.12315 0.01701 0.13865 C 0.01562 0.14051 0.01441 0.14213 0.01302 0.14398 C 0.01094 0.14676 0.00799 0.15347 0.00799 0.15347 C 0.00694 0.15764 0.00503 0.16111 0.00399 0.16527 C 0.00521 0.18009 0.00434 0.19305 0.01007 0.20532 C 0.00937 0.22338 0.00799 0.23958 0.00694 0.2574 C 0.00816 0.26597 0.00955 0.2699 0.0151 0.27477 C 0.01788 0.2824 0.01701 0.27824 0.01701 0.28796 " pathEditMode="relative" ptsTypes="ffffffffffffA">
                                      <p:cBhvr>
                                        <p:cTn id="7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556E-6 C -0.00104 0.00485 -0.00243 0.00971 -0.00295 0.01481 C -0.00607 0.04606 -0.00034 0.03194 -0.0059 0.0442 C -0.00711 0.05184 -0.01041 0.06967 -0.0059 0.07337 C 0.00157 0.07916 0.02014 0.07198 0.02014 0.07198 " pathEditMode="relative" ptsTypes="ffffA">
                                      <p:cBhvr>
                                        <p:cTn id="7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0086 0.0125 0.00208 0.025 0.00399 0.03727 C 0.00312 0.06898 0.01024 0.07639 -0.00712 0.08518 C -0.00782 0.08704 -0.00921 0.08866 -0.00903 0.09051 C -0.00851 0.09537 -0.00209 0.10116 1.38889E-6 0.10532 C 0.00208 0.11481 0.00295 0.12477 0.00989 0.12916 C 0.01215 0.13379 0.01441 0.1368 0.01788 0.14004 C 0.021 0.14606 0.02257 0.14954 0.02795 0.15463 C 0.0302 0.15694 0.03489 0.16134 0.03489 0.16134 C 0.03611 0.17361 0.03784 0.17708 0.04392 0.18518 C 0.04652 0.1956 0.05138 0.19838 0.05902 0.2 C 0.05937 0.20139 0.06059 0.20301 0.05989 0.20393 C 0.05625 0.20856 0.04791 0.21204 0.04288 0.21204 " pathEditMode="relative" ptsTypes="ffffffffffff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85185E-6 C -0.00973 -0.00347 -0.01702 -0.01389 -0.02709 -0.01736 C -0.03178 -0.0213 -0.03421 -0.02153 -0.04011 -0.02269 C -0.04202 -0.02361 -0.04775 -0.02709 -0.04896 -0.02269 C -0.04948 -0.02084 -0.04827 0.00115 -0.04601 0.00532 C -0.04428 0.00833 -0.04098 0.01458 -0.04098 0.01458 C -0.03803 0.02893 -0.0415 0.03078 -0.05001 0.03472 C -0.06355 0.0331 -0.06355 0.0294 -0.06511 0.04676 C -0.07049 0.04629 -0.07587 0.04699 -0.08108 0.04537 C -0.08507 0.04421 -0.08299 0.03287 -0.08108 0.03078 " pathEditMode="relative" ptsTypes="fffffffff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174 0.00139 -0.0033 0.00301 -0.00504 0.00393 C -0.0066 0.00486 -0.00868 0.00417 -0.01007 0.00532 C -0.0125 0.00741 -0.01407 0.01065 -0.01598 0.01319 C -0.01737 0.01504 -0.02014 0.01852 -0.02014 0.01852 C -0.02344 0.03333 -0.01459 0.04051 -0.00799 0.0493 C -0.00608 0.05185 -0.00261 0.05092 3.88889E-6 0.05185 C 0.00399 0.05139 0.00816 0.05231 0.01197 0.05046 C 0.01336 0.04977 0.01354 0.04699 0.01388 0.04514 C 0.01527 0.0375 0.0151 0.03125 0.01701 0.02384 C 0.0151 0.00972 0.01527 -0.00185 0.02291 -0.01204 C 0.02691 -0.02778 0.01354 -0.01945 0.00295 -0.01875 C -0.0007 -0.01574 -0.00087 -0.01227 -0.004 -0.0081 C -0.00434 -0.00625 -0.00487 -0.00463 -0.00504 -0.00278 C -0.00556 0.00347 -0.00521 0.00972 -0.00608 0.01597 C -0.00834 0.03217 -0.01528 0.02917 -0.02605 0.02917 " pathEditMode="relative" ptsTypes="fffffffffffffff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:\мфти\2016\презентация\g1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927019"/>
            <a:ext cx="7715272" cy="593098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00364" y="3784539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298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3240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43174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43306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43240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86182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43108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00232" y="2998721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868" y="5213299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00430" y="507042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71736" y="3284473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57620" y="2927283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3144034" y="4283811"/>
            <a:ext cx="284958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57554" y="4356043"/>
            <a:ext cx="275434" cy="1333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642909" y="4499316"/>
            <a:ext cx="142876" cy="14208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500958" y="178592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Ион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86644" y="2500306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вне оболочки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24" y="4500570"/>
            <a:ext cx="112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Граница</a:t>
            </a:r>
          </a:p>
          <a:p>
            <a:r>
              <a:rPr lang="ru-RU" dirty="0" smtClean="0"/>
              <a:t>оболочки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58082" y="3357562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внутри оболочки</a:t>
            </a:r>
            <a:endParaRPr lang="ru-RU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28596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Прыжки внутри оболочки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107533" y="4034560"/>
            <a:ext cx="621508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2963E-6 L 3.05556E-6 0.04212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781 -0.02106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L 0.00781 0.01041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0781 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148 L 0.02761 0.0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2327 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615 L 0.03159 0.057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579 0 0.01158 0 0.01736 " pathEditMode="relative" ptsTypes="f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399 0.036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42 L 0.00451 -0.03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1267 0.026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33 -0.035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5834 L 0.0434 0.06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27" y="1871647"/>
            <a:ext cx="6388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/>
              <a:t>Соотношение </a:t>
            </a:r>
            <a:r>
              <a:rPr lang="ru-RU" sz="3500" dirty="0" err="1" smtClean="0"/>
              <a:t>Стокса-эйнштейна</a:t>
            </a:r>
            <a:endParaRPr lang="ru-RU" sz="3500" dirty="0" smtClean="0"/>
          </a:p>
        </p:txBody>
      </p:sp>
      <p:graphicFrame>
        <p:nvGraphicFramePr>
          <p:cNvPr id="325634" name="Object 2"/>
          <p:cNvGraphicFramePr>
            <a:graphicFrameLocks noChangeAspect="1"/>
          </p:cNvGraphicFramePr>
          <p:nvPr/>
        </p:nvGraphicFramePr>
        <p:xfrm>
          <a:off x="-23811" y="2500313"/>
          <a:ext cx="4953001" cy="2957512"/>
        </p:xfrm>
        <a:graphic>
          <a:graphicData uri="http://schemas.openxmlformats.org/presentationml/2006/ole">
            <p:oleObj spid="_x0000_s6146" name="Формула" r:id="rId4" imgW="1104840" imgH="660240" progId="Equation.3">
              <p:embed/>
            </p:oleObj>
          </a:graphicData>
        </a:graphic>
      </p:graphicFrame>
      <p:pic>
        <p:nvPicPr>
          <p:cNvPr id="5" name="Picture 5" descr="C:\Users\максим\Desktop\дубна\дубна\дубна\clust\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7477715"/>
            <a:ext cx="3857652" cy="4809597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143504" y="8120657"/>
            <a:ext cx="3851014" cy="3935721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93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Коллективная диффузия кластера</a:t>
            </a:r>
            <a:endParaRPr lang="ru-RU" sz="4000" dirty="0"/>
          </a:p>
        </p:txBody>
      </p:sp>
      <p:sp>
        <p:nvSpPr>
          <p:cNvPr id="9" name="Овал 8"/>
          <p:cNvSpPr/>
          <p:nvPr/>
        </p:nvSpPr>
        <p:spPr>
          <a:xfrm>
            <a:off x="6572264" y="3286124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72198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00760" y="414338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29520" y="414338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15140" y="414338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215074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15206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15140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58082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15008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72132" y="2500306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55007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D</a:t>
            </a:r>
            <a:r>
              <a:rPr lang="en-US" sz="4000" baseline="-25000" dirty="0" err="1" smtClean="0"/>
              <a:t>cluster</a:t>
            </a:r>
            <a:r>
              <a:rPr lang="en-US" sz="4000" dirty="0" smtClean="0"/>
              <a:t> </a:t>
            </a:r>
            <a:r>
              <a:rPr lang="ru-RU" sz="4000" dirty="0" smtClean="0"/>
              <a:t>не зависит от радиуса иона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2150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Hilt O., Schmidt F., </a:t>
            </a:r>
            <a:r>
              <a:rPr lang="en-US" dirty="0" err="1" smtClean="0"/>
              <a:t>Khrapak</a:t>
            </a:r>
            <a:r>
              <a:rPr lang="en-US" dirty="0" smtClean="0"/>
              <a:t> A. IEEE Trans. </a:t>
            </a:r>
            <a:r>
              <a:rPr lang="en-US" dirty="0" err="1" smtClean="0"/>
              <a:t>Dielectr</a:t>
            </a:r>
            <a:r>
              <a:rPr lang="en-US" dirty="0" smtClean="0"/>
              <a:t>. </a:t>
            </a:r>
            <a:r>
              <a:rPr lang="en-US" dirty="0" err="1" smtClean="0"/>
              <a:t>Electr</a:t>
            </a:r>
            <a:r>
              <a:rPr lang="en-US" dirty="0" smtClean="0"/>
              <a:t>. </a:t>
            </a:r>
            <a:r>
              <a:rPr lang="en-US" dirty="0" err="1" smtClean="0"/>
              <a:t>Insul</a:t>
            </a:r>
            <a:r>
              <a:rPr lang="en-US" dirty="0" smtClean="0"/>
              <a:t>. 1994. V.1.  P.604.</a:t>
            </a:r>
            <a:endParaRPr lang="ru-RU" dirty="0" smtClean="0"/>
          </a:p>
          <a:p>
            <a:pPr algn="ctr"/>
            <a:r>
              <a:rPr lang="ru-RU" dirty="0" smtClean="0"/>
              <a:t>А. В. </a:t>
            </a:r>
            <a:r>
              <a:rPr lang="ru-RU" dirty="0" err="1" smtClean="0"/>
              <a:t>Ланкин</a:t>
            </a:r>
            <a:r>
              <a:rPr lang="ru-RU" dirty="0" smtClean="0"/>
              <a:t>, Г. Э. </a:t>
            </a:r>
            <a:r>
              <a:rPr lang="ru-RU" dirty="0" err="1" smtClean="0"/>
              <a:t>Норман</a:t>
            </a:r>
            <a:r>
              <a:rPr lang="ru-RU" dirty="0" smtClean="0"/>
              <a:t>, М. А. Орехов Журн. Физ. Хим., 2016, том 90, № 5, с. 710–716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858016" y="3000372"/>
            <a:ext cx="1071570" cy="5715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86710" y="2500306"/>
            <a:ext cx="1137712" cy="57619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200" dirty="0" err="1" smtClean="0"/>
              <a:t>R</a:t>
            </a:r>
            <a:r>
              <a:rPr lang="en-US" sz="3200" baseline="-25000" dirty="0" err="1" smtClean="0"/>
              <a:t>cluster</a:t>
            </a:r>
            <a:endParaRPr lang="ru-RU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X:\hse_pr\D_un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894"/>
            <a:ext cx="8286808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643050"/>
            <a:ext cx="2428892" cy="42862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Модель диффузии кластера</a:t>
            </a:r>
            <a:endParaRPr lang="ru-RU" dirty="0"/>
          </a:p>
        </p:txBody>
      </p:sp>
      <p:pic>
        <p:nvPicPr>
          <p:cNvPr id="5" name="Picture 45" descr="C:\Users\максим\Dropbox\md_proga_termostat+maxwell\конф\эльбрус 2014-2015\постер\картинки\fin_fig\clust_for_plu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5602" y="4857760"/>
            <a:ext cx="2255826" cy="2411130"/>
          </a:xfrm>
          <a:prstGeom prst="rect">
            <a:avLst/>
          </a:prstGeom>
          <a:noFill/>
        </p:spPr>
      </p:pic>
      <p:pic>
        <p:nvPicPr>
          <p:cNvPr id="2591746" name="Picture 2" descr="X:\Letter\main_pic\double\D_on_R_double_HSK2_sizecorr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94" y="1071546"/>
            <a:ext cx="9036906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6572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Hilt O., Schmidt F., </a:t>
            </a:r>
            <a:r>
              <a:rPr lang="en-US" dirty="0" err="1" smtClean="0"/>
              <a:t>Khrapak</a:t>
            </a:r>
            <a:r>
              <a:rPr lang="en-US" dirty="0" smtClean="0"/>
              <a:t> A. </a:t>
            </a:r>
            <a:endParaRPr lang="ru-RU" dirty="0" smtClean="0"/>
          </a:p>
          <a:p>
            <a:pPr algn="ctr"/>
            <a:r>
              <a:rPr lang="en-US" dirty="0" smtClean="0"/>
              <a:t>IEEE Trans. </a:t>
            </a:r>
            <a:r>
              <a:rPr lang="en-US" dirty="0" err="1" smtClean="0"/>
              <a:t>Dielectr</a:t>
            </a:r>
            <a:r>
              <a:rPr lang="en-US" dirty="0" smtClean="0"/>
              <a:t>. </a:t>
            </a:r>
            <a:r>
              <a:rPr lang="en-US" dirty="0" err="1" smtClean="0"/>
              <a:t>Electr</a:t>
            </a:r>
            <a:r>
              <a:rPr lang="en-US" dirty="0" smtClean="0"/>
              <a:t>. </a:t>
            </a:r>
            <a:r>
              <a:rPr lang="en-US" dirty="0" err="1" smtClean="0"/>
              <a:t>Insul</a:t>
            </a:r>
            <a:r>
              <a:rPr lang="en-US" dirty="0" smtClean="0"/>
              <a:t>. 1994. V.1.  P.604.</a:t>
            </a:r>
            <a:endParaRPr lang="ru-RU" dirty="0" smtClean="0"/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2597889" name="Object 1"/>
          <p:cNvGraphicFramePr>
            <a:graphicFrameLocks noChangeAspect="1"/>
          </p:cNvGraphicFramePr>
          <p:nvPr/>
        </p:nvGraphicFramePr>
        <p:xfrm>
          <a:off x="1928826" y="4291596"/>
          <a:ext cx="2809863" cy="1677812"/>
        </p:xfrm>
        <a:graphic>
          <a:graphicData uri="http://schemas.openxmlformats.org/presentationml/2006/ole">
            <p:oleObj spid="_x0000_s7170" name="Формула" r:id="rId5" imgW="1104840" imgH="660240" progId="Equation.3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071570" y="4863100"/>
            <a:ext cx="642942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72132" y="4857760"/>
            <a:ext cx="642942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15074" y="4643446"/>
            <a:ext cx="266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Молекулярная динамика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:\мфти\2016\презентация\g1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927019"/>
            <a:ext cx="7715272" cy="593098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00364" y="3784539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298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3240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43174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43306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43240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86182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43108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00232" y="2998721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868" y="5213299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00430" y="507042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71736" y="3284473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57620" y="2927283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3144034" y="4283811"/>
            <a:ext cx="284958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57554" y="4356043"/>
            <a:ext cx="275434" cy="1333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642909" y="4499316"/>
            <a:ext cx="142876" cy="14208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500958" y="178592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Ион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86644" y="2500306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вне оболочки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24" y="4500570"/>
            <a:ext cx="112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Граница</a:t>
            </a:r>
          </a:p>
          <a:p>
            <a:r>
              <a:rPr lang="ru-RU" dirty="0" smtClean="0"/>
              <a:t>оболочки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58082" y="3357562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внутри оболочки</a:t>
            </a:r>
            <a:endParaRPr lang="ru-RU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28596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Прыжки внутри оболочки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107533" y="4034560"/>
            <a:ext cx="621508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2963E-6 L 3.05556E-6 0.04212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781 -0.02106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L 0.00781 0.01041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0781 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148 L 0.02761 0.0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2327 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615 L 0.03159 0.057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579 0 0.01158 0 0.01736 " pathEditMode="relative" ptsTypes="f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399 0.036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42 L 0.00451 -0.03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1267 0.026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33 -0.035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5834 L 0.0434 0.06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914400" indent="-914400" algn="ctr">
              <a:buNone/>
            </a:pPr>
            <a:r>
              <a:rPr lang="ru-RU" sz="4500" kern="0" dirty="0" smtClean="0">
                <a:solidFill>
                  <a:sysClr val="windowText" lastClr="000000"/>
                </a:solidFill>
              </a:rPr>
              <a:t>План</a:t>
            </a:r>
            <a:endParaRPr lang="en-US" sz="4500" dirty="0" smtClean="0">
              <a:latin typeface="+mj-lt"/>
              <a:cs typeface="Arial" pitchFamily="34" charset="0"/>
            </a:endParaRPr>
          </a:p>
          <a:p>
            <a:pPr marL="742950" indent="-742950" algn="ctr">
              <a:buAutoNum type="arabicPeriod"/>
            </a:pPr>
            <a:r>
              <a:rPr lang="ru-RU" sz="3300" dirty="0" smtClean="0">
                <a:solidFill>
                  <a:srgbClr val="0070C0"/>
                </a:solidFill>
                <a:cs typeface="Arial" pitchFamily="34" charset="0"/>
              </a:rPr>
              <a:t>Метод вычисления</a:t>
            </a:r>
          </a:p>
          <a:p>
            <a:pPr marL="742950" indent="-742950" algn="ctr">
              <a:buNone/>
            </a:pPr>
            <a:r>
              <a:rPr lang="ru-RU" sz="3300" dirty="0" smtClean="0">
                <a:solidFill>
                  <a:srgbClr val="0070C0"/>
                </a:solidFill>
                <a:cs typeface="Arial" pitchFamily="34" charset="0"/>
              </a:rPr>
              <a:t>и потенциалы взаимодействия</a:t>
            </a:r>
          </a:p>
          <a:p>
            <a:pPr marL="742950" indent="-742950" algn="ctr">
              <a:buNone/>
            </a:pPr>
            <a:endParaRPr lang="en-US" sz="3300" dirty="0" smtClean="0">
              <a:solidFill>
                <a:srgbClr val="0070C0"/>
              </a:solidFill>
            </a:endParaRPr>
          </a:p>
          <a:p>
            <a:pPr marL="742950" indent="-742950" algn="ctr">
              <a:buNone/>
            </a:pPr>
            <a:r>
              <a:rPr lang="ru-RU" sz="3300" dirty="0" smtClean="0"/>
              <a:t>2</a:t>
            </a:r>
            <a:r>
              <a:rPr lang="en-US" sz="3300" dirty="0" smtClean="0"/>
              <a:t>. </a:t>
            </a:r>
            <a:r>
              <a:rPr lang="ru-RU" sz="3300" dirty="0" smtClean="0"/>
              <a:t>Неожиданные результаты </a:t>
            </a:r>
          </a:p>
          <a:p>
            <a:pPr marL="742950" indent="-742950" algn="ctr">
              <a:buNone/>
            </a:pPr>
            <a:r>
              <a:rPr lang="ru-RU" sz="3300" dirty="0" smtClean="0"/>
              <a:t>молекулярной динамики</a:t>
            </a:r>
          </a:p>
          <a:p>
            <a:pPr marL="742950" indent="-742950" algn="ctr">
              <a:buNone/>
            </a:pPr>
            <a:endParaRPr lang="en-US" sz="3300" dirty="0" smtClean="0"/>
          </a:p>
          <a:p>
            <a:pPr marL="742950" indent="-742950" algn="ctr">
              <a:buNone/>
            </a:pPr>
            <a:r>
              <a:rPr lang="ru-RU" sz="3300" dirty="0" smtClean="0">
                <a:solidFill>
                  <a:srgbClr val="0070C0"/>
                </a:solidFill>
              </a:rPr>
              <a:t>3</a:t>
            </a:r>
            <a:r>
              <a:rPr lang="en-US" sz="3300" dirty="0" smtClean="0">
                <a:solidFill>
                  <a:srgbClr val="0070C0"/>
                </a:solidFill>
              </a:rPr>
              <a:t>. </a:t>
            </a:r>
            <a:r>
              <a:rPr lang="ru-RU" sz="3300" dirty="0" smtClean="0">
                <a:solidFill>
                  <a:srgbClr val="0070C0"/>
                </a:solidFill>
              </a:rPr>
              <a:t>Теоретическая модель диффузии</a:t>
            </a:r>
          </a:p>
          <a:p>
            <a:pPr marL="742950" indent="-742950" algn="ctr">
              <a:buNone/>
            </a:pPr>
            <a:endParaRPr lang="ru-RU" sz="3300" dirty="0" smtClean="0">
              <a:solidFill>
                <a:srgbClr val="0070C0"/>
              </a:solidFill>
            </a:endParaRPr>
          </a:p>
          <a:p>
            <a:pPr marL="742950" indent="-742950" algn="ctr">
              <a:buNone/>
            </a:pPr>
            <a:r>
              <a:rPr lang="en-US" sz="3300" dirty="0" smtClean="0">
                <a:cs typeface="Arial" pitchFamily="34" charset="0"/>
              </a:rPr>
              <a:t>5. </a:t>
            </a:r>
            <a:r>
              <a:rPr lang="ru-RU" sz="3300" dirty="0" smtClean="0">
                <a:cs typeface="Arial" pitchFamily="34" charset="0"/>
              </a:rPr>
              <a:t>Сравнение теоретической модели </a:t>
            </a:r>
          </a:p>
          <a:p>
            <a:pPr marL="742950" indent="-742950" algn="ctr">
              <a:buNone/>
            </a:pPr>
            <a:r>
              <a:rPr lang="ru-RU" sz="3300" dirty="0" smtClean="0">
                <a:cs typeface="Arial" pitchFamily="34" charset="0"/>
              </a:rPr>
              <a:t>с </a:t>
            </a:r>
          </a:p>
          <a:p>
            <a:pPr marL="742950" indent="-742950" algn="ctr">
              <a:buNone/>
            </a:pPr>
            <a:r>
              <a:rPr lang="ru-RU" sz="3300" dirty="0" smtClean="0">
                <a:cs typeface="Arial" pitchFamily="34" charset="0"/>
              </a:rPr>
              <a:t>молекулярной динамикой и экспериментом</a:t>
            </a:r>
          </a:p>
        </p:txBody>
      </p:sp>
    </p:spTree>
  </p:cSld>
  <p:clrMapOvr>
    <a:masterClrMapping/>
  </p:clrMapOvr>
  <p:transition advTm="3012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634" name="Picture 2" descr="X:\Letter\main_pic\double\main_f2_mo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7526213" cy="4357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kern="0" dirty="0" smtClean="0">
                <a:solidFill>
                  <a:sysClr val="windowText" lastClr="000000"/>
                </a:solidFill>
              </a:rPr>
              <a:t>Максимумы диффузии</a:t>
            </a:r>
            <a:br>
              <a:rPr lang="ru-RU" kern="0" dirty="0" smtClean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00034" y="6000768"/>
            <a:ext cx="8001056" cy="1588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472" y="5429264"/>
            <a:ext cx="8545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Увеличение радиуса иона и числа ближайших соседей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714356"/>
            <a:ext cx="8001056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3571876"/>
            <a:ext cx="1643074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2714620"/>
            <a:ext cx="2000264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569" name="Picture 1" descr="X:\7 апр\main_f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7701391" cy="2928958"/>
          </a:xfrm>
          <a:prstGeom prst="rect">
            <a:avLst/>
          </a:prstGeom>
          <a:noFill/>
        </p:spPr>
      </p:pic>
      <p:pic>
        <p:nvPicPr>
          <p:cNvPr id="121860" name="Picture 4" descr="X:\доклады 27 и 30е\coord_Xe_1.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832" y="8001032"/>
            <a:ext cx="2857520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28043" y="1705540"/>
            <a:ext cx="2732122" cy="5761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Stable </a:t>
            </a:r>
            <a:r>
              <a:rPr lang="en-US" sz="3200" dirty="0" err="1" smtClean="0">
                <a:solidFill>
                  <a:srgbClr val="0070C0"/>
                </a:solidFill>
              </a:rPr>
              <a:t>packings</a:t>
            </a:r>
            <a:endParaRPr lang="ru-RU" sz="3200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-1101003" y="8493747"/>
            <a:ext cx="2203447" cy="14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626" y="7286652"/>
            <a:ext cx="773702" cy="60697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700" dirty="0" smtClean="0">
                <a:solidFill>
                  <a:srgbClr val="0070C0"/>
                </a:solidFill>
              </a:rPr>
              <a:t>Free </a:t>
            </a:r>
          </a:p>
          <a:p>
            <a:r>
              <a:rPr lang="en-US" sz="1700" dirty="0" smtClean="0">
                <a:solidFill>
                  <a:srgbClr val="0070C0"/>
                </a:solidFill>
              </a:rPr>
              <a:t>energy</a:t>
            </a:r>
            <a:endParaRPr lang="ru-RU" sz="17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6079" y="10049841"/>
            <a:ext cx="1347064" cy="4376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Transition</a:t>
            </a:r>
            <a:endParaRPr lang="ru-RU" sz="23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806" y="10373877"/>
            <a:ext cx="1776925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err="1" smtClean="0">
                <a:solidFill>
                  <a:srgbClr val="0070C0"/>
                </a:solidFill>
              </a:rPr>
              <a:t>D</a:t>
            </a:r>
            <a:r>
              <a:rPr lang="en-US" sz="2300" baseline="-25000" dirty="0" err="1" smtClean="0">
                <a:solidFill>
                  <a:srgbClr val="0070C0"/>
                </a:solidFill>
              </a:rPr>
              <a:t>jump</a:t>
            </a:r>
            <a:r>
              <a:rPr lang="en-US" sz="2300" dirty="0" smtClean="0">
                <a:solidFill>
                  <a:srgbClr val="0070C0"/>
                </a:solidFill>
              </a:rPr>
              <a:t> (</a:t>
            </a:r>
            <a:r>
              <a:rPr lang="en-US" sz="2500" dirty="0" smtClean="0">
                <a:solidFill>
                  <a:srgbClr val="0070C0"/>
                </a:solidFill>
              </a:rPr>
              <a:t>R</a:t>
            </a:r>
            <a:r>
              <a:rPr lang="en-US" sz="2300" baseline="-25000" dirty="0" smtClean="0">
                <a:solidFill>
                  <a:srgbClr val="0070C0"/>
                </a:solidFill>
              </a:rPr>
              <a:t>1</a:t>
            </a:r>
            <a:r>
              <a:rPr lang="en-US" sz="2300" dirty="0" smtClean="0">
                <a:solidFill>
                  <a:srgbClr val="0070C0"/>
                </a:solidFill>
              </a:rPr>
              <a:t>) = 0 </a:t>
            </a:r>
            <a:endParaRPr lang="ru-RU" sz="23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445" y="10373877"/>
            <a:ext cx="1776925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err="1" smtClean="0">
                <a:solidFill>
                  <a:srgbClr val="0070C0"/>
                </a:solidFill>
              </a:rPr>
              <a:t>D</a:t>
            </a:r>
            <a:r>
              <a:rPr lang="en-US" sz="2300" baseline="-25000" dirty="0" err="1" smtClean="0">
                <a:solidFill>
                  <a:srgbClr val="0070C0"/>
                </a:solidFill>
              </a:rPr>
              <a:t>jump</a:t>
            </a:r>
            <a:r>
              <a:rPr lang="en-US" sz="2300" dirty="0" smtClean="0">
                <a:solidFill>
                  <a:srgbClr val="0070C0"/>
                </a:solidFill>
              </a:rPr>
              <a:t> (</a:t>
            </a:r>
            <a:r>
              <a:rPr lang="en-US" sz="2500" dirty="0" smtClean="0">
                <a:solidFill>
                  <a:srgbClr val="0070C0"/>
                </a:solidFill>
              </a:rPr>
              <a:t>R</a:t>
            </a:r>
            <a:r>
              <a:rPr lang="ru-RU" sz="2300" baseline="-25000" dirty="0" smtClean="0">
                <a:solidFill>
                  <a:srgbClr val="0070C0"/>
                </a:solidFill>
              </a:rPr>
              <a:t>2</a:t>
            </a:r>
            <a:r>
              <a:rPr lang="en-US" sz="2300" dirty="0" smtClean="0">
                <a:solidFill>
                  <a:srgbClr val="0070C0"/>
                </a:solidFill>
              </a:rPr>
              <a:t>) = 0 </a:t>
            </a:r>
            <a:endParaRPr lang="ru-RU" sz="23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8938" y="10503492"/>
            <a:ext cx="1773719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err="1" smtClean="0">
                <a:solidFill>
                  <a:srgbClr val="FF0000"/>
                </a:solidFill>
              </a:rPr>
              <a:t>D</a:t>
            </a:r>
            <a:r>
              <a:rPr lang="en-US" sz="2300" baseline="-25000" dirty="0" err="1" smtClean="0">
                <a:solidFill>
                  <a:srgbClr val="FF0000"/>
                </a:solidFill>
              </a:rPr>
              <a:t>jump</a:t>
            </a:r>
            <a:r>
              <a:rPr lang="en-US" sz="2300" dirty="0" smtClean="0">
                <a:solidFill>
                  <a:srgbClr val="FF0000"/>
                </a:solidFill>
              </a:rPr>
              <a:t> (</a:t>
            </a:r>
            <a:r>
              <a:rPr lang="en-US" sz="2500" dirty="0" smtClean="0">
                <a:solidFill>
                  <a:srgbClr val="FF0000"/>
                </a:solidFill>
              </a:rPr>
              <a:t>R</a:t>
            </a:r>
            <a:r>
              <a:rPr lang="en-US" sz="2300" baseline="-25000" dirty="0" smtClean="0">
                <a:solidFill>
                  <a:srgbClr val="FF0000"/>
                </a:solidFill>
              </a:rPr>
              <a:t>T</a:t>
            </a:r>
            <a:r>
              <a:rPr lang="en-US" sz="2300" dirty="0" smtClean="0">
                <a:solidFill>
                  <a:srgbClr val="FF0000"/>
                </a:solidFill>
              </a:rPr>
              <a:t>) &gt; 0 </a:t>
            </a:r>
            <a:endParaRPr lang="ru-RU" sz="23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1209" y="8818503"/>
            <a:ext cx="337428" cy="4376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smtClean="0"/>
              <a:t>A</a:t>
            </a:r>
            <a:endParaRPr lang="ru-RU" sz="2300" dirty="0"/>
          </a:p>
        </p:txBody>
      </p:sp>
      <p:sp>
        <p:nvSpPr>
          <p:cNvPr id="23" name="TextBox 22"/>
          <p:cNvSpPr txBox="1"/>
          <p:nvPr/>
        </p:nvSpPr>
        <p:spPr>
          <a:xfrm>
            <a:off x="7776054" y="9272154"/>
            <a:ext cx="327810" cy="4376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smtClean="0"/>
              <a:t>B</a:t>
            </a:r>
            <a:endParaRPr lang="ru-RU" sz="2300" dirty="0"/>
          </a:p>
        </p:txBody>
      </p:sp>
      <p:sp>
        <p:nvSpPr>
          <p:cNvPr id="33" name="TextBox 32"/>
          <p:cNvSpPr txBox="1"/>
          <p:nvPr/>
        </p:nvSpPr>
        <p:spPr>
          <a:xfrm>
            <a:off x="3426212" y="8643974"/>
            <a:ext cx="337428" cy="4376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smtClean="0"/>
              <a:t>A</a:t>
            </a:r>
            <a:endParaRPr lang="ru-RU" sz="2300" dirty="0"/>
          </a:p>
        </p:txBody>
      </p:sp>
      <p:sp>
        <p:nvSpPr>
          <p:cNvPr id="34" name="TextBox 33"/>
          <p:cNvSpPr txBox="1"/>
          <p:nvPr/>
        </p:nvSpPr>
        <p:spPr>
          <a:xfrm>
            <a:off x="4854972" y="8643974"/>
            <a:ext cx="327810" cy="4376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dirty="0" smtClean="0"/>
              <a:t>B</a:t>
            </a:r>
            <a:endParaRPr lang="ru-RU" sz="2300" dirty="0"/>
          </a:p>
        </p:txBody>
      </p:sp>
      <p:pic>
        <p:nvPicPr>
          <p:cNvPr id="121858" name="Picture 2" descr="X:\доклады 27 и 30е\coord_Xe_2.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2228" y="8001032"/>
            <a:ext cx="2857520" cy="2143140"/>
          </a:xfrm>
          <a:prstGeom prst="rect">
            <a:avLst/>
          </a:prstGeom>
          <a:noFill/>
        </p:spPr>
      </p:pic>
      <p:pic>
        <p:nvPicPr>
          <p:cNvPr id="121859" name="Picture 3" descr="X:\доклады 27 и 30е\coord_Xe_1.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064" y="7929594"/>
            <a:ext cx="2857520" cy="2143140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0" y="-357214"/>
            <a:ext cx="9144000" cy="1145335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defRPr/>
            </a:pPr>
            <a:r>
              <a:rPr lang="en-US" sz="3500" kern="0" dirty="0" smtClean="0">
                <a:solidFill>
                  <a:sysClr val="windowText" lastClr="000000"/>
                </a:solidFill>
              </a:rPr>
              <a:t>Diffusivity maximum</a:t>
            </a:r>
            <a:endParaRPr lang="ru-RU" sz="3500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57224" y="2143116"/>
            <a:ext cx="7215238" cy="328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857224" y="6713560"/>
            <a:ext cx="8001056" cy="1588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3570" name="Object 2"/>
          <p:cNvGraphicFramePr>
            <a:graphicFrameLocks noChangeAspect="1"/>
          </p:cNvGraphicFramePr>
          <p:nvPr/>
        </p:nvGraphicFramePr>
        <p:xfrm>
          <a:off x="3357554" y="3286124"/>
          <a:ext cx="2235200" cy="612775"/>
        </p:xfrm>
        <a:graphic>
          <a:graphicData uri="http://schemas.openxmlformats.org/presentationml/2006/ole">
            <p:oleObj spid="_x0000_s8194" name="Формула" r:id="rId7" imgW="927000" imgH="253800" progId="Equation.3">
              <p:embed/>
            </p:oleObj>
          </a:graphicData>
        </a:graphic>
      </p:graphicFrame>
      <p:sp>
        <p:nvSpPr>
          <p:cNvPr id="24" name="Овал 23"/>
          <p:cNvSpPr/>
          <p:nvPr/>
        </p:nvSpPr>
        <p:spPr>
          <a:xfrm>
            <a:off x="1428728" y="2500306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428728" y="20002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428728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58628" y="2406926"/>
            <a:ext cx="571504" cy="571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857620" y="20002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857620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000628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357686" y="242886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000496" y="2714620"/>
            <a:ext cx="642942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43372" y="235743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786578" y="2214554"/>
            <a:ext cx="928694" cy="928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715140" y="19288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715140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742826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люс 44"/>
          <p:cNvSpPr/>
          <p:nvPr/>
        </p:nvSpPr>
        <p:spPr>
          <a:xfrm>
            <a:off x="1500166" y="2571744"/>
            <a:ext cx="214314" cy="21431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люс 45"/>
          <p:cNvSpPr/>
          <p:nvPr/>
        </p:nvSpPr>
        <p:spPr>
          <a:xfrm>
            <a:off x="3786182" y="2428868"/>
            <a:ext cx="500066" cy="57150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люс 46"/>
          <p:cNvSpPr/>
          <p:nvPr/>
        </p:nvSpPr>
        <p:spPr>
          <a:xfrm>
            <a:off x="6929454" y="2357430"/>
            <a:ext cx="678958" cy="64294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6213" name="Picture 5" descr="X:\презентация Америка\UMD\coord_Xe_1.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5479" y="3929066"/>
            <a:ext cx="3238521" cy="2428892"/>
          </a:xfrm>
          <a:prstGeom prst="rect">
            <a:avLst/>
          </a:prstGeom>
          <a:noFill/>
        </p:spPr>
      </p:pic>
      <p:pic>
        <p:nvPicPr>
          <p:cNvPr id="1246212" name="Picture 4" descr="X:\презентация Америка\UMD\coord_Xe_1.7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911206"/>
            <a:ext cx="3262336" cy="2446752"/>
          </a:xfrm>
          <a:prstGeom prst="rect">
            <a:avLst/>
          </a:prstGeom>
          <a:noFill/>
        </p:spPr>
      </p:pic>
      <p:pic>
        <p:nvPicPr>
          <p:cNvPr id="1287171" name="Picture 3" descr="X:\презентация Америка\UMD\coord_Xe_1.7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0485" y="3929066"/>
            <a:ext cx="3376601" cy="2532451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28596" y="6191928"/>
            <a:ext cx="8251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Increase of ion radius and number of nearest neighbors</a:t>
            </a:r>
            <a:endParaRPr lang="ru-RU" sz="28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-1106527" y="4964917"/>
            <a:ext cx="250033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3357562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energy</a:t>
            </a:r>
            <a:endParaRPr lang="ru-RU" dirty="0"/>
          </a:p>
        </p:txBody>
      </p:sp>
    </p:spTree>
  </p:cSld>
  <p:clrMapOvr>
    <a:masterClrMapping/>
  </p:clrMapOvr>
  <p:transition advTm="4823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мфти\2016\презентация\g1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714356"/>
            <a:ext cx="7715272" cy="59309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14338"/>
            <a:ext cx="90011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Диффузия со сменой соседей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00364" y="3571876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00298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60" y="442913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43240" y="442913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43174" y="371475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43306" y="371475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43240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86182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143372" y="371475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143108" y="371475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571868" y="50006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500430" y="485776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43108" y="371475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571736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857620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3144034" y="4071148"/>
            <a:ext cx="284958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57554" y="4143380"/>
            <a:ext cx="275434" cy="1333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3642909" y="4286653"/>
            <a:ext cx="142876" cy="14208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643438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43240" y="442913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857488" y="371475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643174" y="328612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43240" y="442913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000496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500958" y="178592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Ион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429520" y="2500306"/>
            <a:ext cx="183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</a:t>
            </a:r>
          </a:p>
          <a:p>
            <a:r>
              <a:rPr lang="ru-RU" dirty="0" smtClean="0"/>
              <a:t>вне кластера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001024" y="4500570"/>
            <a:ext cx="105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Граница </a:t>
            </a:r>
          </a:p>
          <a:p>
            <a:r>
              <a:rPr lang="ru-RU" dirty="0" smtClean="0"/>
              <a:t>кластера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429520" y="3357562"/>
            <a:ext cx="183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</a:t>
            </a:r>
            <a:endParaRPr lang="en-US" dirty="0" smtClean="0"/>
          </a:p>
          <a:p>
            <a:r>
              <a:rPr lang="ru-RU" dirty="0" smtClean="0"/>
              <a:t>внутри кластера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3321847" y="3750459"/>
            <a:ext cx="621508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7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2963E-6 L 3.05556E-6 0.04212 " pathEditMode="relative" ptsTypes="AA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781 -0.02106 " pathEditMode="relative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L 0.00781 0.01041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0781 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148 L 0.02761 0.05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2327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615 L 0.03159 0.057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579 0 0.01158 0 0.01736 " pathEditMode="relative" ptsTypes="f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399 0.036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42 L 0.00451 -0.037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1267 0.026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33 -0.035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5833 L 0.05121 0.07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5833 L 0.05122 0.079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54" grpId="0" animBg="1"/>
      <p:bldP spid="57" grpId="0" animBg="1"/>
      <p:bldP spid="58" grpId="0" animBg="1"/>
      <p:bldP spid="20" grpId="0" animBg="1"/>
      <p:bldP spid="21" grpId="0" animBg="1"/>
      <p:bldP spid="22" grpId="0" animBg="1"/>
      <p:bldP spid="27" grpId="0"/>
      <p:bldP spid="30" grpId="0" animBg="1"/>
      <p:bldP spid="55" grpId="0" animBg="1"/>
      <p:bldP spid="55" grpId="1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-2143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Итоговая модель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" descr="X:\Худжанд\презентация\Снимок экрана от 2016-05-23 16:58: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428736"/>
            <a:ext cx="1357322" cy="626902"/>
          </a:xfrm>
          <a:prstGeom prst="rect">
            <a:avLst/>
          </a:prstGeom>
          <a:noFill/>
        </p:spPr>
      </p:pic>
      <p:pic>
        <p:nvPicPr>
          <p:cNvPr id="18" name="Picture 2" descr="X:\Худжанд\презентация\Trigonal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5" y="1214422"/>
            <a:ext cx="1428760" cy="1255878"/>
          </a:xfrm>
          <a:prstGeom prst="rect">
            <a:avLst/>
          </a:prstGeom>
          <a:noFill/>
        </p:spPr>
      </p:pic>
      <p:pic>
        <p:nvPicPr>
          <p:cNvPr id="19" name="Picture 3" descr="X:\Худжанд\презентация\1024px-Tetrahedral-3D-ba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142984"/>
            <a:ext cx="1285884" cy="1351325"/>
          </a:xfrm>
          <a:prstGeom prst="rect">
            <a:avLst/>
          </a:prstGeom>
          <a:noFill/>
        </p:spPr>
      </p:pic>
      <p:sp>
        <p:nvSpPr>
          <p:cNvPr id="20" name="Двойная стрелка влево/вправо 19"/>
          <p:cNvSpPr/>
          <p:nvPr/>
        </p:nvSpPr>
        <p:spPr>
          <a:xfrm>
            <a:off x="1857355" y="1500174"/>
            <a:ext cx="1143008" cy="42862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1785918" y="2714620"/>
          <a:ext cx="5970588" cy="1682750"/>
        </p:xfrm>
        <a:graphic>
          <a:graphicData uri="http://schemas.openxmlformats.org/presentationml/2006/ole">
            <p:oleObj spid="_x0000_s9218" name="Формула" r:id="rId6" imgW="1307880" imgH="368280" progId="Equation.3">
              <p:embed/>
            </p:oleObj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571472" y="6286520"/>
            <a:ext cx="8286808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4786314" y="5286388"/>
            <a:ext cx="2571768" cy="966790"/>
          </a:xfrm>
          <a:custGeom>
            <a:avLst/>
            <a:gdLst>
              <a:gd name="connsiteX0" fmla="*/ 0 w 1219200"/>
              <a:gd name="connsiteY0" fmla="*/ 609600 h 609600"/>
              <a:gd name="connsiteX1" fmla="*/ 596900 w 1219200"/>
              <a:gd name="connsiteY1" fmla="*/ 0 h 609600"/>
              <a:gd name="connsiteX2" fmla="*/ 1219200 w 121920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609600">
                <a:moveTo>
                  <a:pt x="0" y="609600"/>
                </a:moveTo>
                <a:cubicBezTo>
                  <a:pt x="196850" y="304800"/>
                  <a:pt x="393700" y="0"/>
                  <a:pt x="596900" y="0"/>
                </a:cubicBezTo>
                <a:cubicBezTo>
                  <a:pt x="800100" y="0"/>
                  <a:pt x="1111250" y="518583"/>
                  <a:pt x="1219200" y="609600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357290" y="5286388"/>
            <a:ext cx="2571768" cy="966790"/>
          </a:xfrm>
          <a:custGeom>
            <a:avLst/>
            <a:gdLst>
              <a:gd name="connsiteX0" fmla="*/ 0 w 1219200"/>
              <a:gd name="connsiteY0" fmla="*/ 609600 h 609600"/>
              <a:gd name="connsiteX1" fmla="*/ 596900 w 1219200"/>
              <a:gd name="connsiteY1" fmla="*/ 0 h 609600"/>
              <a:gd name="connsiteX2" fmla="*/ 1219200 w 121920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609600">
                <a:moveTo>
                  <a:pt x="0" y="609600"/>
                </a:moveTo>
                <a:cubicBezTo>
                  <a:pt x="196850" y="304800"/>
                  <a:pt x="393700" y="0"/>
                  <a:pt x="596900" y="0"/>
                </a:cubicBezTo>
                <a:cubicBezTo>
                  <a:pt x="800100" y="0"/>
                  <a:pt x="1111250" y="518583"/>
                  <a:pt x="1219200" y="60960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572132" y="5286388"/>
            <a:ext cx="2571768" cy="966790"/>
          </a:xfrm>
          <a:custGeom>
            <a:avLst/>
            <a:gdLst>
              <a:gd name="connsiteX0" fmla="*/ 0 w 1219200"/>
              <a:gd name="connsiteY0" fmla="*/ 609600 h 609600"/>
              <a:gd name="connsiteX1" fmla="*/ 596900 w 1219200"/>
              <a:gd name="connsiteY1" fmla="*/ 0 h 609600"/>
              <a:gd name="connsiteX2" fmla="*/ 1219200 w 121920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609600">
                <a:moveTo>
                  <a:pt x="0" y="609600"/>
                </a:moveTo>
                <a:cubicBezTo>
                  <a:pt x="196850" y="304800"/>
                  <a:pt x="393700" y="0"/>
                  <a:pt x="596900" y="0"/>
                </a:cubicBezTo>
                <a:cubicBezTo>
                  <a:pt x="800100" y="0"/>
                  <a:pt x="1111250" y="518583"/>
                  <a:pt x="1219200" y="609600"/>
                </a:cubicBez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4348" y="4786322"/>
            <a:ext cx="1324878" cy="776253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4500" dirty="0" err="1" smtClean="0"/>
              <a:t>D</a:t>
            </a:r>
            <a:r>
              <a:rPr lang="en-US" sz="4500" baseline="-25000" dirty="0" err="1" smtClean="0"/>
              <a:t>jump</a:t>
            </a:r>
            <a:endParaRPr lang="ru-RU" sz="4500" dirty="0"/>
          </a:p>
        </p:txBody>
      </p:sp>
      <p:sp>
        <p:nvSpPr>
          <p:cNvPr id="30" name="TextBox 29"/>
          <p:cNvSpPr txBox="1"/>
          <p:nvPr/>
        </p:nvSpPr>
        <p:spPr>
          <a:xfrm>
            <a:off x="8215338" y="5357826"/>
            <a:ext cx="973821" cy="77625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4500" dirty="0" err="1" smtClean="0"/>
              <a:t>R</a:t>
            </a:r>
            <a:r>
              <a:rPr lang="en-US" sz="4500" baseline="-25000" dirty="0" err="1" smtClean="0"/>
              <a:t>ion</a:t>
            </a:r>
            <a:endParaRPr lang="ru-RU" sz="45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V="1">
            <a:off x="-34196" y="5677742"/>
            <a:ext cx="1215459" cy="412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войная стрелка влево/вправо 32"/>
          <p:cNvSpPr/>
          <p:nvPr/>
        </p:nvSpPr>
        <p:spPr>
          <a:xfrm>
            <a:off x="4214809" y="1500174"/>
            <a:ext cx="1214446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6500825" y="1500174"/>
            <a:ext cx="1143008" cy="428628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00232" y="857232"/>
            <a:ext cx="8402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D</a:t>
            </a:r>
            <a:r>
              <a:rPr lang="ru-RU" sz="3500" baseline="-25000" dirty="0" smtClean="0">
                <a:solidFill>
                  <a:srgbClr val="FF0000"/>
                </a:solidFill>
              </a:rPr>
              <a:t>2</a:t>
            </a:r>
            <a:r>
              <a:rPr lang="en-US" sz="3500" baseline="-25000" dirty="0" smtClean="0">
                <a:solidFill>
                  <a:srgbClr val="FF0000"/>
                </a:solidFill>
              </a:rPr>
              <a:t>,</a:t>
            </a:r>
            <a:r>
              <a:rPr lang="ru-RU" sz="3500" baseline="-25000" dirty="0" smtClean="0">
                <a:solidFill>
                  <a:srgbClr val="FF0000"/>
                </a:solidFill>
              </a:rPr>
              <a:t>3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561" y="857232"/>
            <a:ext cx="8402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0070C0"/>
                </a:solidFill>
              </a:rPr>
              <a:t>D</a:t>
            </a:r>
            <a:r>
              <a:rPr lang="ru-RU" sz="3500" baseline="-25000" dirty="0" smtClean="0">
                <a:solidFill>
                  <a:srgbClr val="0070C0"/>
                </a:solidFill>
              </a:rPr>
              <a:t>3</a:t>
            </a:r>
            <a:r>
              <a:rPr lang="en-US" sz="3500" baseline="-25000" dirty="0" smtClean="0">
                <a:solidFill>
                  <a:srgbClr val="0070C0"/>
                </a:solidFill>
              </a:rPr>
              <a:t>,</a:t>
            </a:r>
            <a:r>
              <a:rPr lang="ru-RU" sz="3500" baseline="-25000" dirty="0" smtClean="0">
                <a:solidFill>
                  <a:srgbClr val="0070C0"/>
                </a:solidFill>
              </a:rPr>
              <a:t>4</a:t>
            </a:r>
            <a:endParaRPr lang="ru-RU" sz="35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3702" y="857232"/>
            <a:ext cx="8402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00B050"/>
                </a:solidFill>
              </a:rPr>
              <a:t>D</a:t>
            </a:r>
            <a:r>
              <a:rPr lang="ru-RU" sz="3500" baseline="-25000" dirty="0" smtClean="0">
                <a:solidFill>
                  <a:srgbClr val="00B050"/>
                </a:solidFill>
              </a:rPr>
              <a:t>4</a:t>
            </a:r>
            <a:r>
              <a:rPr lang="en-US" sz="3500" baseline="-25000" dirty="0" smtClean="0">
                <a:solidFill>
                  <a:srgbClr val="00B050"/>
                </a:solidFill>
              </a:rPr>
              <a:t>,</a:t>
            </a:r>
            <a:r>
              <a:rPr lang="ru-RU" sz="3500" baseline="-25000" dirty="0" smtClean="0">
                <a:solidFill>
                  <a:srgbClr val="00B050"/>
                </a:solidFill>
              </a:rPr>
              <a:t>5</a:t>
            </a:r>
            <a:endParaRPr lang="ru-RU" sz="35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84" y="5429264"/>
            <a:ext cx="8402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D</a:t>
            </a:r>
            <a:r>
              <a:rPr lang="en-US" sz="3500" baseline="-25000" dirty="0" smtClean="0">
                <a:solidFill>
                  <a:srgbClr val="FF0000"/>
                </a:solidFill>
              </a:rPr>
              <a:t>1,2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562" y="5143512"/>
            <a:ext cx="8402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0070C0"/>
                </a:solidFill>
              </a:rPr>
              <a:t>D</a:t>
            </a:r>
            <a:r>
              <a:rPr lang="en-US" sz="3500" baseline="-25000" dirty="0" smtClean="0">
                <a:solidFill>
                  <a:srgbClr val="0070C0"/>
                </a:solidFill>
              </a:rPr>
              <a:t>2,3</a:t>
            </a:r>
            <a:endParaRPr lang="ru-RU" sz="35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00958" y="5143512"/>
            <a:ext cx="8402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00B050"/>
                </a:solidFill>
              </a:rPr>
              <a:t>D</a:t>
            </a:r>
            <a:r>
              <a:rPr lang="en-US" sz="3500" baseline="-25000" dirty="0" smtClean="0">
                <a:solidFill>
                  <a:srgbClr val="00B050"/>
                </a:solidFill>
              </a:rPr>
              <a:t>3,4</a:t>
            </a:r>
            <a:endParaRPr lang="ru-RU" sz="3500" dirty="0">
              <a:solidFill>
                <a:srgbClr val="00B050"/>
              </a:solidFill>
            </a:endParaRPr>
          </a:p>
        </p:txBody>
      </p:sp>
      <p:pic>
        <p:nvPicPr>
          <p:cNvPr id="1942531" name="Picture 3" descr="X:\диплом\800px-Trigonal-bipyramidal-3D-ball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000108"/>
            <a:ext cx="132030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716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None/>
            </a:pPr>
            <a:endParaRPr lang="en-US" sz="360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742950" indent="-742950" algn="ctr">
              <a:buNone/>
            </a:pPr>
            <a:r>
              <a:rPr lang="en-US" sz="3600" dirty="0" smtClean="0">
                <a:cs typeface="Arial" pitchFamily="34" charset="0"/>
              </a:rPr>
              <a:t> </a:t>
            </a:r>
            <a:r>
              <a:rPr lang="ru-RU" sz="3600" dirty="0" smtClean="0">
                <a:cs typeface="Arial" pitchFamily="34" charset="0"/>
              </a:rPr>
              <a:t>Сравнение теоретической модели</a:t>
            </a:r>
            <a:endParaRPr lang="en-US" sz="3600" dirty="0" smtClean="0">
              <a:cs typeface="Arial" pitchFamily="34" charset="0"/>
            </a:endParaRPr>
          </a:p>
          <a:p>
            <a:pPr marL="742950" indent="-742950" algn="ctr">
              <a:buNone/>
            </a:pPr>
            <a:r>
              <a:rPr lang="ru-RU" sz="3600" dirty="0" smtClean="0">
                <a:cs typeface="Arial" pitchFamily="34" charset="0"/>
              </a:rPr>
              <a:t>С</a:t>
            </a:r>
          </a:p>
          <a:p>
            <a:pPr marL="742950" indent="-742950" algn="ctr">
              <a:buNone/>
            </a:pPr>
            <a:r>
              <a:rPr lang="ru-RU" sz="3600" dirty="0" smtClean="0">
                <a:cs typeface="Arial" pitchFamily="34" charset="0"/>
              </a:rPr>
              <a:t>Молекулярной динамикой и экспериментом</a:t>
            </a:r>
            <a:endParaRPr lang="en-US" sz="36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X:\доклады 27 и 30е\D_model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6381793" cy="4786346"/>
          </a:xfrm>
          <a:prstGeom prst="rect">
            <a:avLst/>
          </a:prstGeom>
          <a:noFill/>
        </p:spPr>
      </p:pic>
      <p:pic>
        <p:nvPicPr>
          <p:cNvPr id="342019" name="Picture 3" descr="X:\доклады 27 и 30е\D_model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1612"/>
            <a:ext cx="6381795" cy="4786346"/>
          </a:xfrm>
          <a:prstGeom prst="rect">
            <a:avLst/>
          </a:prstGeom>
          <a:noFill/>
        </p:spPr>
      </p:pic>
      <p:pic>
        <p:nvPicPr>
          <p:cNvPr id="342020" name="Picture 4" descr="X:\доклады 27 и 30е\D_model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71612"/>
            <a:ext cx="6357982" cy="4768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Жидкий ксенон</a:t>
            </a:r>
            <a:endParaRPr lang="ru-RU" dirty="0"/>
          </a:p>
        </p:txBody>
      </p:sp>
      <p:graphicFrame>
        <p:nvGraphicFramePr>
          <p:cNvPr id="342017" name="Object 1"/>
          <p:cNvGraphicFramePr>
            <a:graphicFrameLocks noChangeAspect="1"/>
          </p:cNvGraphicFramePr>
          <p:nvPr/>
        </p:nvGraphicFramePr>
        <p:xfrm>
          <a:off x="7072312" y="5194321"/>
          <a:ext cx="1458913" cy="1306513"/>
        </p:xfrm>
        <a:graphic>
          <a:graphicData uri="http://schemas.openxmlformats.org/presentationml/2006/ole">
            <p:oleObj spid="_x0000_s10242" name="Формула" r:id="rId7" imgW="736560" imgH="660240" progId="Equation.3">
              <p:embed/>
            </p:oleObj>
          </a:graphicData>
        </a:graphic>
      </p:graphicFrame>
      <p:pic>
        <p:nvPicPr>
          <p:cNvPr id="342022" name="Picture 6" descr="X:\доклады 27 и 30е\D_model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71612"/>
            <a:ext cx="6429388" cy="4822041"/>
          </a:xfrm>
          <a:prstGeom prst="rect">
            <a:avLst/>
          </a:prstGeom>
          <a:noFill/>
        </p:spPr>
      </p:pic>
      <p:pic>
        <p:nvPicPr>
          <p:cNvPr id="12" name="Picture 8" descr="C:\Users\virtual\Desktop\презентация к\new_D_param\HS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5383239"/>
            <a:ext cx="598756" cy="6429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00826" y="2357430"/>
            <a:ext cx="27325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Пунктирные линии – </a:t>
            </a:r>
          </a:p>
          <a:p>
            <a:r>
              <a:rPr lang="ru-RU" dirty="0" smtClean="0"/>
              <a:t>Компоненты суммы, </a:t>
            </a:r>
          </a:p>
          <a:p>
            <a:r>
              <a:rPr lang="ru-RU" dirty="0" smtClean="0"/>
              <a:t>отвечающие разным </a:t>
            </a:r>
          </a:p>
          <a:p>
            <a:r>
              <a:rPr lang="ru-RU" dirty="0" smtClean="0"/>
              <a:t>парам координационных </a:t>
            </a:r>
          </a:p>
          <a:p>
            <a:r>
              <a:rPr lang="ru-RU" dirty="0" smtClean="0"/>
              <a:t>чисел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185736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29454" y="185736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Molecular dynamics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00826" y="4597421"/>
            <a:ext cx="500066" cy="158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72330" y="4383107"/>
            <a:ext cx="142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Теор</a:t>
            </a:r>
            <a:r>
              <a:rPr lang="ru-RU" dirty="0" smtClean="0"/>
              <a:t> модель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0"/>
            <a:ext cx="71438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0"/>
            <a:ext cx="919170" cy="49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46850" y="3857625"/>
          <a:ext cx="1406525" cy="357188"/>
        </p:xfrm>
        <a:graphic>
          <a:graphicData uri="http://schemas.openxmlformats.org/presentationml/2006/ole">
            <p:oleObj spid="_x0000_s10243" name="Формула" r:id="rId10" imgW="1002960" imgH="2538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6550247"/>
            <a:ext cx="814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Эксперимент 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: Hilt O., Schmidt F., </a:t>
            </a:r>
            <a:r>
              <a:rPr lang="en-US" sz="1400" dirty="0" err="1" smtClean="0"/>
              <a:t>Khrapak</a:t>
            </a:r>
            <a:r>
              <a:rPr lang="en-US" sz="1400" dirty="0" smtClean="0"/>
              <a:t> A. IEEE Trans. </a:t>
            </a:r>
            <a:r>
              <a:rPr lang="en-US" sz="1400" dirty="0" err="1" smtClean="0"/>
              <a:t>Dielectr</a:t>
            </a:r>
            <a:r>
              <a:rPr lang="en-US" sz="1400" dirty="0" smtClean="0"/>
              <a:t>. </a:t>
            </a:r>
            <a:r>
              <a:rPr lang="en-US" sz="1400" dirty="0" err="1" smtClean="0"/>
              <a:t>Electr</a:t>
            </a:r>
            <a:r>
              <a:rPr lang="en-US" sz="1400" dirty="0" smtClean="0"/>
              <a:t>. </a:t>
            </a:r>
            <a:r>
              <a:rPr lang="en-US" sz="1400" dirty="0" err="1" smtClean="0"/>
              <a:t>Insul</a:t>
            </a:r>
            <a:r>
              <a:rPr lang="en-US" sz="1400" dirty="0" smtClean="0"/>
              <a:t>. 1994. V.1.  P.604. </a:t>
            </a:r>
            <a:endParaRPr lang="ru-RU" sz="14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 breakdown at big ion radius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500562" y="1928802"/>
            <a:ext cx="4143404" cy="4214842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46" y="3143248"/>
            <a:ext cx="1643106" cy="1785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ion</a:t>
            </a:r>
            <a:endParaRPr lang="ru-RU" sz="55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818" y="2786058"/>
            <a:ext cx="2571768" cy="2500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ion</a:t>
            </a:r>
            <a:endParaRPr lang="ru-RU" sz="55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9124" y="1928802"/>
            <a:ext cx="4286280" cy="4286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ion</a:t>
            </a:r>
            <a:endParaRPr lang="ru-RU" sz="55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X:\доклады 27 и 30е\D_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4476781" cy="335758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6429388" y="4357694"/>
            <a:ext cx="1643074" cy="121444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768" y="4500570"/>
            <a:ext cx="12457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/>
              <a:t>R</a:t>
            </a:r>
            <a:r>
              <a:rPr lang="en-US" sz="3500" baseline="-25000" dirty="0" err="1" smtClean="0"/>
              <a:t>cluster</a:t>
            </a:r>
            <a:endParaRPr lang="ru-RU" sz="35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893737" y="5822173"/>
            <a:ext cx="1070776" cy="794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036745" y="5821379"/>
            <a:ext cx="1070776" cy="794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251191" y="5821379"/>
            <a:ext cx="1070776" cy="794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09690" y="2928934"/>
            <a:ext cx="919170" cy="49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33594" y="3071810"/>
            <a:ext cx="195266" cy="49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2857496"/>
            <a:ext cx="919170" cy="49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Ions in water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185736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29454" y="185736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Molecular dynamics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57950" y="2643182"/>
            <a:ext cx="500066" cy="158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9454" y="2428868"/>
            <a:ext cx="142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Теор</a:t>
            </a:r>
            <a:r>
              <a:rPr lang="ru-RU" dirty="0" smtClean="0"/>
              <a:t> модель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2786058"/>
            <a:ext cx="27325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Пунктирные линии – </a:t>
            </a:r>
          </a:p>
          <a:p>
            <a:r>
              <a:rPr lang="ru-RU" dirty="0" smtClean="0"/>
              <a:t>Компоненты суммы, </a:t>
            </a:r>
          </a:p>
          <a:p>
            <a:r>
              <a:rPr lang="ru-RU" dirty="0" smtClean="0"/>
              <a:t>отвечающие разным </a:t>
            </a:r>
          </a:p>
          <a:p>
            <a:r>
              <a:rPr lang="ru-RU" dirty="0" smtClean="0"/>
              <a:t>парам координационных </a:t>
            </a:r>
          </a:p>
          <a:p>
            <a:r>
              <a:rPr lang="ru-RU" dirty="0" smtClean="0"/>
              <a:t>чисел</a:t>
            </a:r>
            <a:endParaRPr lang="ru-RU" dirty="0"/>
          </a:p>
        </p:txBody>
      </p:sp>
      <p:pic>
        <p:nvPicPr>
          <p:cNvPr id="9" name="Picture 8" descr="C:\Users\virtual\Desktop\презентация к\new_D_param\H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68" y="5046678"/>
            <a:ext cx="598756" cy="642942"/>
          </a:xfrm>
          <a:prstGeom prst="rect">
            <a:avLst/>
          </a:prstGeom>
          <a:noFill/>
        </p:spPr>
      </p:pic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7143768" y="4857760"/>
          <a:ext cx="1458913" cy="1306513"/>
        </p:xfrm>
        <a:graphic>
          <a:graphicData uri="http://schemas.openxmlformats.org/presentationml/2006/ole">
            <p:oleObj spid="_x0000_s11266" name="Формула" r:id="rId4" imgW="736560" imgH="66024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57488" y="5929330"/>
            <a:ext cx="135732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420" y="5286388"/>
            <a:ext cx="3305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R</a:t>
            </a:r>
            <a:endParaRPr lang="ru-RU" sz="2100" dirty="0"/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6454775" y="4286250"/>
          <a:ext cx="1692275" cy="428625"/>
        </p:xfrm>
        <a:graphic>
          <a:graphicData uri="http://schemas.openxmlformats.org/presentationml/2006/ole">
            <p:oleObj spid="_x0000_s11267" name="Формула" r:id="rId5" imgW="1002960" imgH="25380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6357958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Experiment: Yuan-</a:t>
            </a:r>
            <a:r>
              <a:rPr lang="en-US" sz="1500" dirty="0" err="1" smtClean="0"/>
              <a:t>Hui</a:t>
            </a:r>
            <a:r>
              <a:rPr lang="en-US" sz="1500" dirty="0" smtClean="0"/>
              <a:t>, Li</a:t>
            </a:r>
            <a:r>
              <a:rPr lang="ru-RU" sz="1500" dirty="0" smtClean="0"/>
              <a:t> </a:t>
            </a:r>
            <a:r>
              <a:rPr lang="en-US" sz="1500" dirty="0" smtClean="0"/>
              <a:t>Gregory, Sandra //</a:t>
            </a:r>
            <a:r>
              <a:rPr lang="ru-RU" sz="1500" dirty="0" smtClean="0"/>
              <a:t> </a:t>
            </a:r>
            <a:r>
              <a:rPr lang="en-US" sz="1500" dirty="0" err="1" smtClean="0"/>
              <a:t>Geochimica</a:t>
            </a:r>
            <a:r>
              <a:rPr lang="en-US" sz="1500" dirty="0" smtClean="0"/>
              <a:t> et </a:t>
            </a:r>
            <a:r>
              <a:rPr lang="en-US" sz="1500" dirty="0" err="1" smtClean="0"/>
              <a:t>Cosmochimica</a:t>
            </a:r>
            <a:r>
              <a:rPr lang="en-US" sz="1500" dirty="0" smtClean="0"/>
              <a:t> </a:t>
            </a:r>
            <a:r>
              <a:rPr lang="en-US" sz="1500" dirty="0" err="1" smtClean="0"/>
              <a:t>Acta</a:t>
            </a:r>
            <a:r>
              <a:rPr lang="ru-RU" sz="1500" dirty="0" smtClean="0"/>
              <a:t> 1974</a:t>
            </a:r>
            <a:endParaRPr lang="ru-RU" sz="1500" dirty="0"/>
          </a:p>
        </p:txBody>
      </p:sp>
      <p:pic>
        <p:nvPicPr>
          <p:cNvPr id="1012740" name="Picture 4" descr="X:\ВШЭ\октябрь\D_on_R2_pre_f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4192" y="1500174"/>
            <a:ext cx="63821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X:\ВШЭ\октябрь\D_on_R2_pre_f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82781"/>
            <a:ext cx="3357586" cy="25180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Выводы</a:t>
            </a:r>
            <a:endParaRPr lang="ru-RU" sz="3500" dirty="0"/>
          </a:p>
        </p:txBody>
      </p:sp>
      <p:pic>
        <p:nvPicPr>
          <p:cNvPr id="5" name="Picture 6" descr="X:\доклады 27 и 30е\D_mode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483" y="4000504"/>
            <a:ext cx="3119459" cy="2339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48577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2. Построена теория описывающая эффект ускорения диффузии</a:t>
            </a:r>
            <a:endParaRPr lang="en-US" sz="25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4714884"/>
            <a:ext cx="120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жидком </a:t>
            </a:r>
          </a:p>
          <a:p>
            <a:r>
              <a:rPr lang="ru-RU" dirty="0" smtClean="0"/>
              <a:t>ксеноне</a:t>
            </a:r>
            <a:endParaRPr lang="ru-RU" dirty="0"/>
          </a:p>
        </p:txBody>
      </p:sp>
      <p:pic>
        <p:nvPicPr>
          <p:cNvPr id="8" name="Picture 2" descr="X:\Худжанд\презентация\Trigonal-3D-ba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46067"/>
            <a:ext cx="714380" cy="627939"/>
          </a:xfrm>
          <a:prstGeom prst="rect">
            <a:avLst/>
          </a:prstGeom>
          <a:noFill/>
        </p:spPr>
      </p:pic>
      <p:pic>
        <p:nvPicPr>
          <p:cNvPr id="9" name="Picture 3" descr="X:\Худжанд\презентация\1024px-Tetrahedral-3D-bal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603191"/>
            <a:ext cx="785817" cy="825809"/>
          </a:xfrm>
          <a:prstGeom prst="rect">
            <a:avLst/>
          </a:prstGeom>
          <a:noFill/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5286380" y="2817505"/>
            <a:ext cx="85725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66507" y="4929198"/>
            <a:ext cx="83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воде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50043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3. Теория верифицирована сравнением с </a:t>
            </a:r>
            <a:r>
              <a:rPr lang="ru-RU" sz="2500" dirty="0" err="1" smtClean="0"/>
              <a:t>мд</a:t>
            </a:r>
            <a:r>
              <a:rPr lang="ru-RU" sz="2500" dirty="0" smtClean="0"/>
              <a:t> и экспериментом</a:t>
            </a:r>
            <a:endParaRPr lang="ru-RU" sz="25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00438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1928802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X:\мфти\2016\презентация\1024px-Octahedral-3D-ball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500306"/>
            <a:ext cx="958031" cy="1000132"/>
          </a:xfrm>
          <a:prstGeom prst="rect">
            <a:avLst/>
          </a:prstGeom>
          <a:noFill/>
        </p:spPr>
      </p:pic>
      <p:sp>
        <p:nvSpPr>
          <p:cNvPr id="19" name="Двойная стрелка влево/вправо 18"/>
          <p:cNvSpPr/>
          <p:nvPr/>
        </p:nvSpPr>
        <p:spPr>
          <a:xfrm>
            <a:off x="7143768" y="2786058"/>
            <a:ext cx="85725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13763" name="Object 3"/>
          <p:cNvGraphicFramePr>
            <a:graphicFrameLocks noChangeAspect="1"/>
          </p:cNvGraphicFramePr>
          <p:nvPr/>
        </p:nvGraphicFramePr>
        <p:xfrm>
          <a:off x="5929322" y="2000240"/>
          <a:ext cx="1644650" cy="484188"/>
        </p:xfrm>
        <a:graphic>
          <a:graphicData uri="http://schemas.openxmlformats.org/presentationml/2006/ole">
            <p:oleObj spid="_x0000_s145410" name="Формула" r:id="rId8" imgW="863280" imgH="253800" progId="Equation.3">
              <p:embed/>
            </p:oleObj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01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500" dirty="0" smtClean="0"/>
              <a:t>1. В молекулярно динамическом расчете получен </a:t>
            </a:r>
          </a:p>
          <a:p>
            <a:pPr marL="457200" indent="-457200" algn="ctr"/>
            <a:r>
              <a:rPr lang="ru-RU" sz="2500" dirty="0" smtClean="0"/>
              <a:t>новый эффект ускорения диффузии ионов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3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marL="914400" indent="-914400" algn="ctr">
              <a:buNone/>
            </a:pPr>
            <a:r>
              <a:rPr lang="ru-RU" sz="4800" dirty="0" smtClean="0">
                <a:cs typeface="Arial" pitchFamily="34" charset="0"/>
              </a:rPr>
              <a:t>1 Метод вычисления</a:t>
            </a:r>
          </a:p>
          <a:p>
            <a:pPr marL="914400" indent="-914400" algn="ctr">
              <a:buNone/>
            </a:pPr>
            <a:r>
              <a:rPr lang="ru-RU" sz="4800" dirty="0" smtClean="0">
                <a:cs typeface="Arial" pitchFamily="34" charset="0"/>
              </a:rPr>
              <a:t>и потенциалы взаимодействия</a:t>
            </a:r>
            <a:endParaRPr lang="en-US" sz="4500" dirty="0" smtClean="0">
              <a:cs typeface="Arial" pitchFamily="34" charset="0"/>
            </a:endParaRPr>
          </a:p>
          <a:p>
            <a:pPr algn="ctr"/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ru-RU" dirty="0" smtClean="0"/>
              <a:t>Влияние размера системы.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357166"/>
            <a:ext cx="638989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</a:rPr>
              <a:t>Количественное предсказание?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2468" y="5500702"/>
            <a:ext cx="671934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</a:rPr>
              <a:t>можно выполнить точный расчет</a:t>
            </a:r>
          </a:p>
        </p:txBody>
      </p:sp>
      <p:pic>
        <p:nvPicPr>
          <p:cNvPr id="7" name="Рисунок 6" descr="X:\шейндлин\D_on_R2_pre_f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X:\шейндлин\D_model3_exp_simpl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346" y="1357298"/>
            <a:ext cx="2688524" cy="201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1963740" y="6234113"/>
          <a:ext cx="2200275" cy="344487"/>
        </p:xfrm>
        <a:graphic>
          <a:graphicData uri="http://schemas.openxmlformats.org/presentationml/2006/ole">
            <p:oleObj spid="_x0000_s139266" name="Формула" r:id="rId5" imgW="1536480" imgH="241200" progId="Equation.3">
              <p:embed/>
            </p:oleObj>
          </a:graphicData>
        </a:graphic>
      </p:graphicFrame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500562" y="6220055"/>
          <a:ext cx="2571768" cy="566531"/>
        </p:xfrm>
        <a:graphic>
          <a:graphicData uri="http://schemas.openxmlformats.org/presentationml/2006/ole">
            <p:oleObj spid="_x0000_s139267" name="Формула" r:id="rId6" imgW="167616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2357430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1736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298" y="32146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9058" y="32146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14678" y="32146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4612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44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14678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378619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480" y="392906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328612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14546" y="392906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14678" y="414338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43174" y="421481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00166" y="23574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28794" y="18573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662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2976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86380" y="335756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57818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72066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14810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14876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29058" y="48577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72000" y="442913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000496" y="407194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28662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43042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42910" y="521495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643042" y="54292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71538" y="55007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28992" y="507207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429124" y="528638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857620" y="53578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428860" y="47148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429256" y="428625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43042" y="85723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142976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143108" y="121442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71604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928926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929058" y="12858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357554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429124" y="11429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429256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7752" y="14287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714612" y="378619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214546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071670" y="1571612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143108" y="56435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714612" y="61436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143504" y="48577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-357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Коллективная диффузия оболочки</a:t>
            </a:r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500958" y="178592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7429520" y="2500306"/>
            <a:ext cx="1934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 atom </a:t>
            </a:r>
          </a:p>
          <a:p>
            <a:r>
              <a:rPr lang="en-US" dirty="0" smtClean="0"/>
              <a:t>outside the cluster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8001024" y="4500570"/>
            <a:ext cx="87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</a:p>
          <a:p>
            <a:r>
              <a:rPr lang="en-US" dirty="0" smtClean="0"/>
              <a:t> border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7429520" y="3357562"/>
            <a:ext cx="179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 atom </a:t>
            </a:r>
          </a:p>
          <a:p>
            <a:r>
              <a:rPr lang="en-US" dirty="0" smtClean="0"/>
              <a:t>inside the cluster</a:t>
            </a:r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3178165" y="3750471"/>
            <a:ext cx="578647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>
            <a:off x="642910" y="6643710"/>
            <a:ext cx="542928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-2286048" y="3714752"/>
            <a:ext cx="585791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>
            <a:off x="642910" y="855644"/>
            <a:ext cx="5429288" cy="15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9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C 0.00261 -0.00047 0.0059 0.00092 0.00799 -0.0014 C 0.01007 -0.00394 0.0092 -0.00857 0.01007 -0.01204 C 0.01163 -0.0176 0.01545 -0.0176 0.0191 -0.01876 C 0.02882 -0.01714 0.02691 -0.01714 0.03212 -0.00811 C 0.03108 -0.00718 0.02865 -0.00695 0.02899 -0.00533 C 0.02934 -0.00348 0.0316 -0.00441 0.03299 -0.00394 C 0.03594 -0.00302 0.03906 -0.00232 0.04202 -0.0014 C 0.05469 0.0155 0.02986 0.00555 0.02899 0.00532 C 0.02969 0.003 0.02986 0.00046 0.03108 -0.0014 C 0.03299 -0.00464 0.05018 -0.00672 0.05104 -0.00672 C 0.05712 -0.01204 0.05208 -0.00834 0.06406 -0.01066 C 0.06927 -0.01158 0.07292 -0.01366 0.07813 -0.01598 C 0.08264 -0.01783 0.0875 -0.0176 0.09202 -0.01876 C 0.10295 -0.0257 0.11424 -0.0345 0.12604 -0.03866 C 0.1559 -0.03658 0.14202 -0.03241 0.17309 -0.03612 C 0.17622 -0.04029 0.18038 -0.04329 0.18299 -0.04792 C 0.1849 -0.0514 0.18646 -0.05603 0.18802 -0.05996 " pathEditMode="relative" ptsTypes="fffffffffffffffffA">
                                      <p:cBhvr>
                                        <p:cTn id="3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434 -0.00278 0.01406 -0.00532 0.01406 -0.00532 C 0.01927 -0.0088 0.02448 -0.01018 0.03003 -0.01204 C 0.03212 -0.01157 0.03489 -0.01296 0.03611 -0.01065 C 0.03819 -0.00648 0.03264 -0.00278 0.03107 -0.00139 C 0.00625 -0.00278 0.01649 -0.00208 0.00312 -0.00671 C 0.00173 -0.0081 0.00017 -0.00903 -0.00104 -0.01065 C -0.00486 -0.01551 -0.00347 -0.02315 -0.00104 -0.0294 C -0.00018 -0.03148 0.00226 -0.03125 0.00399 -0.03194 C 0.01232 -0.03588 0.01996 -0.03634 0.02899 -0.03727 C 0.03403 -0.03681 0.03993 -0.03958 0.0441 -0.03588 C 0.04635 -0.03403 0.04479 -0.02801 0.04305 -0.02523 C 0.04184 -0.02315 0.03906 -0.02431 0.03698 -0.02384 C 0.03559 -0.02292 0.03437 -0.02153 0.03298 -0.0213 C 0.01962 -0.01968 0.03333 -0.03403 0.03698 -0.03727 C 0.06007 -0.03588 0.06128 -0.04306 0.0651 -0.01852 C 0.06215 0.00926 0.0651 0.00162 0.0441 0.00532 C 0.0526 0.00926 0.06111 0.01273 0.06996 0.01482 C 0.07292 0.01551 0.07899 0.01736 0.07899 0.01736 C 0.0908 0.02546 0.10278 0.02685 0.11597 0.02801 C 0.13281 0.02662 0.14705 0.02546 0.16302 0.02269 C 0.17066 0.01898 0.17795 0.01644 0.18611 0.01482 C 0.19253 0.00926 0.1993 0.00995 0.20607 0.00532 C 0.20833 0.0037 0.21198 -0.00139 0.21198 -0.00139 " pathEditMode="relative" ptsTypes="fffffffffffffffffffffffA">
                                      <p:cBhvr>
                                        <p:cTn id="3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0625 -0.00301 -0.01233 -0.00116 -0.01806 0.00254 C -0.01667 0.01921 -0.01736 0.01574 -0.00591 0.0199 C 0.00052 0.0169 -0.00122 0.01088 -0.00591 0.00648 C -0.01771 0.0074 -0.02257 0.00324 -0.02796 0.01458 C -0.02761 0.01852 -0.02796 0.02268 -0.02691 0.02662 C -0.02605 0.02986 -0.01997 0.03472 -0.01806 0.03727 C -0.01771 0.04166 -0.01789 0.04629 -0.01702 0.05069 C -0.01563 0.05694 -0.00799 0.05949 -0.004 0.06134 C 0.00382 0.07176 0.0151 0.07569 0.02395 0.08403 C 0.02448 0.08912 0.0243 0.09444 0.02708 0.09861 C 0.03211 0.10648 0.04218 0.1074 0.04895 0.11065 C 0.05139 0.11944 0.05329 0.12014 0.06007 0.11852 C 0.06041 0.11227 0.05937 0.10578 0.06093 0.1 C 0.06371 0.08912 0.0717 0.0912 0.07795 0.09051 C 0.08159 0.09143 0.08559 0.09143 0.08906 0.09328 C 0.08923 0.09352 0.09496 0.10208 0.09809 0.10393 C 0.11406 0.11365 0.12934 0.12176 0.14704 0.12384 C 0.15625 0.1324 0.16649 0.12801 0.17795 0.12801 " pathEditMode="relative" ptsTypes="ffffffffffffffffffA">
                                      <p:cBhvr>
                                        <p:cTn id="3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4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18519E-6 C 0.00244 0.00024 0.01858 -0.00115 0.00817 0.00788 C 0.00782 0.00927 0.00643 0.01089 0.00712 0.01204 C 0.00782 0.01297 0.00903 0.01066 0.01008 0.01066 C 0.01216 0.01066 0.01407 0.01251 0.01615 0.0132 C 0.01233 0.02084 0.0165 0.01829 0.02206 0.02385 C 0.02587 0.03149 0.02518 0.03519 0.02605 0.04538 C 0.0264 0.05464 0.02587 0.06413 0.02709 0.07316 C 0.02796 0.07917 0.03456 0.08843 0.03716 0.09329 C 0.03577 0.10024 0.0349 0.09931 0.03004 0.10116 C 0.02535 0.10556 0.02015 0.10163 0.01806 0.10927 C 0.01772 0.11228 0.01824 0.11575 0.01702 0.11853 C 0.01268 0.12894 0.00469 0.13079 -0.0019 0.13728 C -0.00485 0.14491 -0.00433 0.15302 -0.00798 0.15996 C -0.00989 0.16876 -0.01024 0.17779 -0.01197 0.18658 C -0.01267 0.20649 -0.01093 0.22269 -0.01093 0.2426 " pathEditMode="relative" ptsTypes="fffffffffffffffA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88889E-6 C -0.00399 -0.00163 -0.00694 -8.88889E-6 -0.01094 0.00138 C -0.02222 0.01134 -0.02535 0.00717 -0.04392 0.0081 C -0.04687 0.01921 -0.03003 0.01273 -0.01892 0.01203 C -0.0125 0.00347 -0.01892 0.01342 -0.01493 0.00138 C -0.01389 -0.00186 -0.01094 -0.00533 -0.00903 -0.00788 C -0.00104 -0.00672 0.00087 -0.00788 0.00503 -8.88889E-6 C 0.00278 0.01458 -0.0033 0.00879 -0.01406 0.00671 C -0.01476 0.00277 -0.01597 -0.00255 -0.01406 -0.00255 C -0.01267 -0.00255 -0.01128 0.00416 -0.01094 0.00532 C -0.01267 0.02569 -0.01562 0.0199 -0.03194 0.02152 C -0.03576 0.02662 -0.03802 0.02847 -0.04306 0.03078 C -0.04601 0.03472 -0.04809 0.04074 -0.05104 0.04421 C -0.05677 0.05069 -0.0651 0.04976 -0.07205 0.05069 C -0.0842 0.0574 -0.09809 0.05925 -0.11094 0.06134 C -0.11823 0.05162 -0.12274 0.04976 -0.13299 0.04814 C -0.13559 0.04606 -0.13872 0.04282 -0.14201 0.04282 " pathEditMode="relative" ptsTypes="ffffffffffffffffA">
                                      <p:cBhvr>
                                        <p:cTn id="4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C 0.00868 -0.00162 0.00469 -0.00254 0.01094 -0.00787 C 0.01354 -0.0074 0.01667 -0.00833 0.01892 -0.00648 C 0.01979 -0.00578 0.01875 -0.00347 0.01788 -0.00254 C 0.01684 -0.00139 0.01528 -0.00162 0.01389 -0.00115 C 0.01094 -0.00208 0.00677 -0.00069 0.00486 -0.00393 C 0.00312 -0.00671 0.00382 -0.0125 0.0059 -0.01458 C 0.00781 -0.01643 0.01059 -0.01273 0.01285 -0.0118 C 0.0217 -0.01574 0.01962 -0.0162 0.03299 -0.01852 C 0.03767 -0.01805 0.04236 -0.01852 0.04687 -0.01736 C 0.04913 -0.01689 0.05139 -0.01203 0.05295 -0.01064 C 0.05382 -0.00972 0.0592 -0.0081 0.0599 -0.00787 C 0.06962 0.0051 0.0783 0.00811 0.09201 0.00811 " pathEditMode="relative" ptsTypes="ffffffffffffA">
                                      <p:cBhvr>
                                        <p:cTn id="4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0764 -0.00278 0.01285 -0.00255 0.02101 -0.00139 C 0.02171 -5.18519E-6 0.02171 0.00254 0.02292 0.00254 C 0.02431 0.00254 0.025 -5.18519E-6 0.02605 -0.00139 C 0.03004 -0.00672 0.02743 -0.00487 0.03195 -0.00672 C 0.03438 -0.00626 0.0375 -0.00811 0.03907 -0.00556 C 0.04011 -0.00371 0.03768 -0.0007 0.03594 -5.18519E-6 C 0.03438 0.00069 0.02726 -0.00209 0.025 -0.00278 C 0.02344 -0.00487 0.01997 -0.0088 0.01997 -0.01204 C 0.01997 -0.01482 0.02205 -0.02014 0.02205 -0.02014 C 0.02605 -0.01968 0.03941 -0.02084 0.03004 -0.01204 C 0.02674 -0.01251 0.02309 -0.01158 0.01997 -0.01343 C 0.01893 -0.01413 0.02171 -0.01621 0.02292 -0.01621 C 0.03525 -0.01621 0.04775 -0.01436 0.06007 -0.01343 C 0.06771 -0.00973 0.07605 -0.00718 0.08403 -0.00556 C 0.09063 -0.00741 0.0974 -0.00764 0.104 -0.0095 C 0.10834 -0.01227 0.10799 -0.01019 0.10799 -0.01343 " pathEditMode="relative" ptsTypes="ffffffffffffffffA">
                                      <p:cBhvr>
                                        <p:cTn id="4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00487 0.00185 -0.01059 0.00139 -0.01198 0.0081 C -0.01164 0.01204 -0.01233 0.01644 -0.01112 0.02014 C -0.00764 0.03125 -0.00573 0.01806 -0.00799 0.02801 C -0.01719 0.02616 -0.02362 0.02037 -0.03212 0.01736 C -0.03473 0.00602 -0.02987 0.00972 -0.02101 0.01065 C -0.0191 0.0125 -0.01476 0.01296 -0.01511 0.0162 C -0.01546 0.01829 -0.01441 0.02199 -0.01598 0.02269 C -0.02205 0.025 -0.02865 0.02361 -0.03507 0.02407 C -0.03733 0.02454 -0.04115 0.02245 -0.04202 0.02546 C -0.0441 0.03241 -0.03629 0.04259 -0.03299 0.04676 C -0.04132 0.05417 -0.03143 0.0463 -0.05209 0.0507 C -0.05348 0.05093 -0.0573 0.05648 -0.05799 0.05741 C -0.06059 0.06736 -0.05678 0.0713 -0.05313 0.0787 C -0.05382 0.08195 -0.05382 0.08542 -0.05504 0.0882 C -0.05556 0.08958 -0.0573 0.08958 -0.05799 0.09074 C -0.05868 0.0919 -0.05868 0.09329 -0.05903 0.09468 C -0.05868 0.09607 -0.05868 0.09769 -0.05799 0.09884 C -0.05625 0.10116 -0.05209 0.10417 -0.05209 0.10417 C -0.04549 0.11667 -0.06007 0.11898 -0.06598 0.12407 C -0.06407 0.12454 -0.06007 0.12546 -0.06007 0.12546 " pathEditMode="relative" ptsTypes="ffffffffffffffffffffA">
                                      <p:cBhvr>
                                        <p:cTn id="5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1198 0.00046 -0.02413 -0.00185 -0.03594 0.00139 C -0.03802 0.00208 -0.0349 0.00694 -0.03386 0.00949 C -0.02986 0.01898 -0.00886 0.01875 -0.03993 0.01597 C -0.04219 0.01643 -0.04531 0.01504 -0.04688 0.01736 C -0.04879 0.02037 -0.0408 0.03171 -0.03889 0.03333 C -0.03299 0.04606 -0.0507 0.04375 -0.05486 0.04398 C -0.05747 0.05741 -0.05486 0.05741 -0.04896 0.06528 C -0.04757 0.07083 -0.04549 0.06991 -0.04288 0.07477 C -0.04601 0.0787 -0.04844 0.07963 -0.05191 0.08264 C -0.05313 0.10578 -0.05139 0.09815 -0.05799 0.11065 C -0.05729 0.1125 -0.05677 0.11435 -0.05591 0.11597 C -0.05469 0.11805 -0.05243 0.11898 -0.05191 0.12129 C -0.05035 0.1287 -0.05504 0.13102 -0.05695 0.13611 " pathEditMode="relative" ptsTypes="fffffffffffff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92593E-6 C 0.00364 -0.00348 0.00642 -0.00717 0.00902 -0.01205 C 0.01128 -0.0264 0.00972 -0.02038 0.01301 -0.0308 C 0.01301 -0.03103 0.01371 -0.06667 -6.94444E-6 -0.04283 C -0.0033 -0.03728 -0.0007 -0.02871 -0.00105 -0.02154 C -0.00521 -0.02316 -0.0066 -0.0264 -0.01008 -0.02941 C -0.01112 -0.03033 -0.01633 -0.03195 -0.01702 -0.03218 C -0.01858 -0.03797 -0.01945 -0.0433 -0.02205 -0.04816 C -0.01962 -0.06413 -0.03091 -0.05834 -0.03907 -0.05742 C -0.04601 -0.04306 -0.04254 -0.03334 -0.04306 -0.01205 C -0.05365 -0.01251 -0.06442 -0.01181 -0.07501 -0.01343 C -0.07657 -0.01367 -0.07761 -0.01621 -0.079 -0.01737 C -0.08074 -0.01876 -0.08542 -0.01968 -0.08699 -0.02015 C -0.09324 -0.02547 -0.10001 -0.02292 -0.10608 -0.01876 C -0.1106 -0.02292 -0.11285 -0.02686 -0.11702 -0.0308 C -0.12136 -0.02987 -0.1257 -0.02894 -0.13004 -0.02802 C -0.13143 -0.02779 -0.13317 -0.02825 -0.13403 -0.02686 C -0.13594 -0.02385 -0.13803 -0.01621 -0.13803 -0.01621 C -0.13646 0.01226 -0.13785 0.00925 -0.11598 0.00925 " pathEditMode="relative" ptsTypes="ffffffffffffffffffA">
                                      <p:cBhvr>
                                        <p:cTn id="5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0034 -0.00185 -0.00035 -0.00509 0.00104 -0.00555 C 0.00364 -0.00648 0.00902 -0.00278 0.00902 -0.00278 C 0.01649 -0.00625 0.025 -1.85185E-6 0.03003 -0.00949 C 0.03263 -0.02153 0.03055 -0.02708 0.03697 -0.01875 C 0.03784 -0.01759 0.03836 -0.0162 0.03906 -0.01481 C 0.03697 0.0007 0.03385 0.00301 0.046 0.00648 C 0.04774 0.01366 0.05017 0.01366 0.05503 0.01065 C 0.05347 -0.00301 0.05416 -0.00046 0.046 0.00533 C 0.04461 0.01273 0.04548 0.01412 0.05104 0.01597 C 0.05902 0.02292 0.06909 0.02014 0.07795 0.01852 C 0.07569 0.01806 0.06718 0.01505 0.0651 0.01852 C 0.0625 0.02292 0.07413 0.02755 0.075 0.02778 C 0.07743 0.02732 0.08003 0.02847 0.08211 0.02662 C 0.08298 0.02593 0.08211 0.02269 0.08107 0.02245 C 0.07586 0.02083 0.07048 0.02176 0.0651 0.0213 C 0.06579 0.01991 0.06701 0.01713 0.06701 0.01713 " pathEditMode="relative" ptsTypes="ffffffffffffffffA">
                                      <p:cBhvr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07407E-6 C 0.00676 -0.00186 0.01162 0.00185 0.01787 0.00532 C 0.01822 0.00671 0.01787 0.00925 0.01892 0.00925 C 0.02013 0.00925 0.01978 0.00555 0.021 0.00532 C 0.0243 0.00462 0.0276 0.00601 0.0309 0.00648 C 0.03367 0.01342 0.03315 0.01435 0.02899 0.0199 C 0.0243 0.01828 0.02031 0.01643 0.02187 0.00925 C 0.02517 0.00972 0.02881 0.00879 0.03194 0.01064 C 0.03489 0.0125 0.03888 0.0199 0.03888 0.0199 C 0.03992 0.02546 0.03767 0.03171 0.03888 0.03726 C 0.03992 0.04212 0.04687 0.04398 0.04999 0.04513 C 0.05711 0.05185 0.05503 0.0655 0.04687 0.06921 C 0.05225 0.07152 0.05728 0.0743 0.06301 0.07592 C 0.06909 0.08078 0.07638 0.08773 0.06701 0.09583 C 0.07465 0.09629 0.08246 0.0956 0.08992 0.09722 C 0.09218 0.09768 0.09131 0.10416 0.08992 0.10648 C 0.08836 0.10902 0.08541 0.10902 0.08298 0.10925 C 0.07395 0.11041 0.06492 0.11087 0.0559 0.1118 C 0.05659 0.11458 0.05937 0.11689 0.05885 0.1199 C 0.0585 0.12129 0.05694 0.12106 0.0559 0.12129 C 0.05294 0.12199 0.04982 0.12199 0.04687 0.12245 C 0.04617 0.1243 0.04513 0.12592 0.04496 0.128 C 0.04444 0.13449 0.04982 0.14398 0.05485 0.14398 " pathEditMode="relative" ptsTypes="ffffffffffffffffffffff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18519E-6 C 0.00486 0.00092 0.00955 0.00138 0.01406 0.00393 C 0.01753 0.00601 0.02031 0.00902 0.02396 0.01064 C 0.0276 0.01527 0.02986 0.02059 0.03194 0.02661 C 0.03455 0.03425 0.03316 0.03703 0.03802 0.04119 C 0.05208 0.04027 0.05174 0.03934 0.06198 0.03587 C 0.06233 0.0324 0.06111 0.02777 0.06302 0.02522 C 0.06406 0.02383 0.07431 0.02869 0.07604 0.02939 C 0.07882 0.04027 0.08073 0.05045 0.08802 0.0574 C 0.08941 0.06272 0.09601 0.07059 0.09601 0.07059 C 0.11024 0.06805 0.09931 0.06851 0.10799 0.07592 C 0.1092 0.08055 0.10833 0.07893 0.11007 0.08124 " pathEditMode="relative" ptsTypes="fffffffffffA">
                                      <p:cBhvr>
                                        <p:cTn id="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-0.00452 0.00394 -0.00625 0.00718 -0.00903 0.01343 C -0.01129 0.02477 -0.01198 0.02107 -0.01302 0.03612 C -0.01268 0.0507 -0.01302 0.06551 -0.01216 0.0801 C -0.01198 0.08172 -0.01059 0.08264 -0.01007 0.08403 C -0.00886 0.08727 -0.00955 0.09144 -0.00816 0.09468 C -0.00434 0.10371 0.01198 0.10625 0.01892 0.1095 C 0.02448 0.11482 0.02725 0.11204 0.02395 0.11875 C 0.02586 0.12663 0.02986 0.13473 0.03593 0.1375 C 0.04496 0.14653 0.04652 0.15255 0.05798 0.15487 C 0.06857 0.15903 0.07916 0.16181 0.08993 0.16551 C 0.09566 0.17315 0.10347 0.17038 0.11093 0.172 C 0.11701 0.17616 0.12205 0.17639 0.12899 0.17755 C 0.13229 0.18033 0.13993 0.18403 0.13993 0.18403 C 0.14149 0.18565 0.14566 0.18959 0.14687 0.19213 C 0.14965 0.19769 0.14861 0.20602 0.15086 0.21204 C 0.15191 0.21482 0.1552 0.22038 0.15694 0.22153 C 0.1585 0.22269 0.16198 0.22269 0.16198 0.22269 " pathEditMode="relative" ptsTypes="fffffffffffffffffA">
                                      <p:cBhvr>
                                        <p:cTn id="6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6 C -0.01806 0.00047 -0.03594 0.00024 -0.054 0.00139 C -0.05608 0.00163 -0.05886 0.00163 -0.06007 0.00394 C -0.07361 0.02755 -0.06025 0.02153 -0.075 0.02663 C -0.07917 0.03079 -0.08525 0.03264 -0.08907 0.03727 C -0.0915 0.04028 -0.09375 0.04352 -0.09601 0.04676 C -0.09792 0.04931 -0.10191 0.05463 -0.10191 0.05463 C -0.1033 0.06019 -0.1 0.072 -0.1 0.072 " pathEditMode="relative" ptsTypes="fffffffA">
                                      <p:cBhvr>
                                        <p:cTn id="6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-0.05625 0.00115 -0.05573 -0.01713 -0.07899 0.01203 C -0.08125 0.02199 -0.07743 0.03333 -0.08298 0.04143 C -0.08524 0.04467 -0.08767 0.04768 -0.08993 0.05069 C -0.09201 0.05347 -0.09687 0.0574 -0.09687 0.0574 C -0.09791 0.06134 -0.09965 0.06527 -0.1 0.06944 C -0.10052 0.07569 -0.10156 0.09444 -0.10295 0.09884 C -0.10468 0.10439 -0.11597 0.10277 -0.11597 0.10277 " pathEditMode="relative" ptsTypes="fffffffA">
                                      <p:cBhvr>
                                        <p:cTn id="6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0173 0.00856 0.00278 0.01203 0.00695 0.01875 C 0.00972 0.0287 0.0125 0.03935 0.01702 0.04815 C 0.01459 0.05741 0.01511 0.06296 0.00886 0.06666 C 0.00243 0.07824 -0.00382 0.08495 -0.01406 0.08796 C -0.03055 0.10995 -0.0401 0.10208 -0.06909 0.10416 C -0.075 0.10578 -0.07951 0.10949 -0.08507 0.11203 C -0.08541 0.11342 -0.08646 0.11458 -0.08611 0.11597 C -0.08576 0.11736 -0.07778 0.12847 -0.07708 0.1294 C -0.07656 0.13125 -0.07396 0.13796 -0.07812 0.13866 C -0.08993 0.14074 -0.10208 0.13958 -0.11406 0.14004 C -0.11788 0.14375 -0.12274 0.14768 -0.12604 0.15208 " pathEditMode="relative" ptsTypes="fffffffffffA">
                                      <p:cBhvr>
                                        <p:cTn id="6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7 C -0.0026 0.00555 -0.00433 0.01157 -0.00694 0.01736 C -0.00833 0.02754 -0.00954 0.03796 -0.01093 0.04814 C -0.01145 0.05185 -0.01215 0.05532 -0.01301 0.05879 C -0.01406 0.06273 -0.01597 0.07083 -0.01597 0.07083 C -0.01319 0.08402 -0.01336 0.07916 -0.00503 0.0868 C -0.00225 0.08935 0.004 0.09351 0.004 0.09351 C 0.00834 0.10185 0.02171 0.10925 0.029 0.11203 C 0.03716 0.12314 0.03386 0.11805 0.03907 0.12685 C 0.04011 0.1331 0.04098 0.13518 0.04497 0.13888 C 0.0507 0.1537 0.05817 0.1574 0.06997 0.1574 " pathEditMode="relative" ptsTypes="ffffffffffA">
                                      <p:cBhvr>
                                        <p:cTn id="7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0.00781 0.02129 2.77778E-7 0.04699 0.00799 0.06805 C 0.01128 0.07662 0.01562 0.0831 0.01996 0.09074 C 0.0217 0.09375 0.02326 0.09699 0.025 0.1 C 0.02604 0.10185 0.02795 0.10532 0.02795 0.10532 C 0.02691 0.13078 0.02865 0.12315 0.01701 0.13865 C 0.01562 0.14051 0.01441 0.14213 0.01302 0.14398 C 0.01094 0.14676 0.00799 0.15347 0.00799 0.15347 C 0.00694 0.15764 0.00503 0.16111 0.00399 0.16527 C 0.00521 0.18009 0.00434 0.19305 0.01007 0.20532 C 0.00937 0.22338 0.00799 0.23958 0.00694 0.2574 C 0.00816 0.26597 0.00955 0.2699 0.0151 0.27477 C 0.01788 0.2824 0.01701 0.27824 0.01701 0.28796 " pathEditMode="relative" ptsTypes="ffffffffffffA">
                                      <p:cBhvr>
                                        <p:cTn id="7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556E-6 C -0.00104 0.00485 -0.00243 0.00971 -0.00295 0.01481 C -0.00607 0.04606 -0.00034 0.03194 -0.0059 0.0442 C -0.00711 0.05184 -0.01041 0.06967 -0.0059 0.07337 C 0.00157 0.07916 0.02014 0.07198 0.02014 0.07198 " pathEditMode="relative" ptsTypes="ffffA">
                                      <p:cBhvr>
                                        <p:cTn id="7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0086 0.0125 0.00208 0.025 0.00399 0.03727 C 0.00312 0.06898 0.01024 0.07639 -0.00712 0.08518 C -0.00782 0.08704 -0.00921 0.08866 -0.00903 0.09051 C -0.00851 0.09537 -0.00209 0.10116 1.38889E-6 0.10532 C 0.00208 0.11481 0.00295 0.12477 0.00989 0.12916 C 0.01215 0.13379 0.01441 0.1368 0.01788 0.14004 C 0.021 0.14606 0.02257 0.14954 0.02795 0.15463 C 0.0302 0.15694 0.03489 0.16134 0.03489 0.16134 C 0.03611 0.17361 0.03784 0.17708 0.04392 0.18518 C 0.04652 0.1956 0.05138 0.19838 0.05902 0.2 C 0.05937 0.20139 0.06059 0.20301 0.05989 0.20393 C 0.05625 0.20856 0.04791 0.21204 0.04288 0.21204 " pathEditMode="relative" ptsTypes="ffffffffffff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85185E-6 C -0.00973 -0.00347 -0.01702 -0.01389 -0.02709 -0.01736 C -0.03178 -0.0213 -0.03421 -0.02153 -0.04011 -0.02269 C -0.04202 -0.02361 -0.04775 -0.02709 -0.04896 -0.02269 C -0.04948 -0.02084 -0.04827 0.00115 -0.04601 0.00532 C -0.04428 0.00833 -0.04098 0.01458 -0.04098 0.01458 C -0.03803 0.02893 -0.0415 0.03078 -0.05001 0.03472 C -0.06355 0.0331 -0.06355 0.0294 -0.06511 0.04676 C -0.07049 0.04629 -0.07587 0.04699 -0.08108 0.04537 C -0.08507 0.04421 -0.08299 0.03287 -0.08108 0.03078 " pathEditMode="relative" ptsTypes="fffffffff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174 0.00139 -0.0033 0.00301 -0.00504 0.00393 C -0.0066 0.00486 -0.00868 0.00417 -0.01007 0.00532 C -0.0125 0.00741 -0.01407 0.01065 -0.01598 0.01319 C -0.01737 0.01504 -0.02014 0.01852 -0.02014 0.01852 C -0.02344 0.03333 -0.01459 0.04051 -0.00799 0.0493 C -0.00608 0.05185 -0.00261 0.05092 3.88889E-6 0.05185 C 0.00399 0.05139 0.00816 0.05231 0.01197 0.05046 C 0.01336 0.04977 0.01354 0.04699 0.01388 0.04514 C 0.01527 0.0375 0.0151 0.03125 0.01701 0.02384 C 0.0151 0.00972 0.01527 -0.00185 0.02291 -0.01204 C 0.02691 -0.02778 0.01354 -0.01945 0.00295 -0.01875 C -0.0007 -0.01574 -0.00087 -0.01227 -0.004 -0.0081 C -0.00434 -0.00625 -0.00487 -0.00463 -0.00504 -0.00278 C -0.00556 0.00347 -0.00521 0.00972 -0.00608 0.01597 C -0.00834 0.03217 -0.01528 0.02917 -0.02605 0.02917 " pathEditMode="relative" ptsTypes="fffffffffffffff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143000"/>
          </a:xfrm>
        </p:spPr>
        <p:txBody>
          <a:bodyPr/>
          <a:lstStyle/>
          <a:p>
            <a:r>
              <a:rPr lang="ru-RU" dirty="0" smtClean="0"/>
              <a:t>Прыжки внутри оболочки</a:t>
            </a:r>
            <a:endParaRPr lang="ru-RU" dirty="0"/>
          </a:p>
        </p:txBody>
      </p:sp>
      <p:pic>
        <p:nvPicPr>
          <p:cNvPr id="4" name="Picture 3" descr="X:\мфти\2016\презентация\g1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927019"/>
            <a:ext cx="7715272" cy="593098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86116" y="3784539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86050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14612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43372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8926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9058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28992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71934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9124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28860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85984" y="2998721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57620" y="5213299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86182" y="507042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28860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57488" y="3284473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43372" y="2927283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3429786" y="4283811"/>
            <a:ext cx="284958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43306" y="4356043"/>
            <a:ext cx="275434" cy="1333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928661" y="4499316"/>
            <a:ext cx="142876" cy="14208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500958" y="178592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Ион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86644" y="2500306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вне оболочки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24" y="4500570"/>
            <a:ext cx="112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Граница</a:t>
            </a:r>
          </a:p>
          <a:p>
            <a:r>
              <a:rPr lang="ru-RU" dirty="0" smtClean="0"/>
              <a:t>оболочки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58082" y="3357562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внутри оболочки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3571471" y="3786587"/>
            <a:ext cx="585712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714348" y="6713559"/>
            <a:ext cx="578647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-2250328" y="3750471"/>
            <a:ext cx="5929355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785786" y="857232"/>
            <a:ext cx="571504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715008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29322" y="192880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857884" y="557214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357686" y="60722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28794" y="60722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28662" y="592933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357554" y="121442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286248" y="128586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000628" y="128586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00166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57224" y="164305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14414" y="207167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86380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43108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786182" y="100010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28662" y="100010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072066" y="542926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 flipH="1" flipV="1">
            <a:off x="-2464246" y="3750074"/>
            <a:ext cx="5929354" cy="794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500098" y="3143248"/>
            <a:ext cx="161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2963E-6 L 3.05556E-6 0.04212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781 -0.02106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L 0.00781 0.01041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0781 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148 L 0.02761 0.0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2327 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615 L 0.03159 0.057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579 0 0.01158 0 0.01736 " pathEditMode="relative" ptsTypes="f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399 0.036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42 L 0.00451 -0.03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1267 0.026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33 -0.035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5834 L 0.0434 0.06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143000"/>
          </a:xfrm>
        </p:spPr>
        <p:txBody>
          <a:bodyPr/>
          <a:lstStyle/>
          <a:p>
            <a:r>
              <a:rPr lang="ru-RU" dirty="0" smtClean="0"/>
              <a:t>Прыжки внутри оболочки</a:t>
            </a:r>
            <a:endParaRPr lang="ru-RU" dirty="0"/>
          </a:p>
        </p:txBody>
      </p:sp>
      <p:pic>
        <p:nvPicPr>
          <p:cNvPr id="4" name="Picture 3" descr="X:\мфти\2016\презентация\g1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927019"/>
            <a:ext cx="7715272" cy="593098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86116" y="3784539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86050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14612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43372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46417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8926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9058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28992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71934" y="32130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9124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28860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85984" y="2998721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86182" y="507042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28860" y="3927415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57488" y="3284473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500958" y="178592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Ион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86644" y="2500306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вне оболочки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24" y="4500570"/>
            <a:ext cx="112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Граница</a:t>
            </a:r>
          </a:p>
          <a:p>
            <a:r>
              <a:rPr lang="ru-RU" dirty="0" smtClean="0"/>
              <a:t>оболочки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58082" y="3357562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внутри оболочки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3571471" y="3786587"/>
            <a:ext cx="585712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714348" y="6713559"/>
            <a:ext cx="578647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-2250328" y="3750471"/>
            <a:ext cx="5929355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785786" y="857232"/>
            <a:ext cx="571504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715008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929322" y="192880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857884" y="557214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357686" y="60722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28794" y="60722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28662" y="592933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357554" y="121442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286248" y="128586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000628" y="128586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00166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57224" y="164305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14414" y="207167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86380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43108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786182" y="100010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28662" y="100010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072066" y="542926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 flipH="1" flipV="1">
            <a:off x="-2464246" y="4035826"/>
            <a:ext cx="5929354" cy="794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500098" y="3714752"/>
            <a:ext cx="161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</a:t>
            </a:r>
          </a:p>
        </p:txBody>
      </p:sp>
      <p:sp>
        <p:nvSpPr>
          <p:cNvPr id="56" name="Овал 55"/>
          <p:cNvSpPr/>
          <p:nvPr/>
        </p:nvSpPr>
        <p:spPr>
          <a:xfrm>
            <a:off x="2285984" y="32146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2214546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2143108" y="492919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2571736" y="507207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2428860" y="285749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4071934" y="278605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15555 0.0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15434 0.0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0087 0.3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0468 -0.195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9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9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00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4375 0.0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6962 0.00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142976" y="4214818"/>
          <a:ext cx="6715140" cy="733959"/>
        </p:xfrm>
        <a:graphic>
          <a:graphicData uri="http://schemas.openxmlformats.org/presentationml/2006/ole">
            <p:oleObj spid="_x0000_s3074" name="Формула" r:id="rId4" imgW="2222280" imgH="241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57222" y="0"/>
            <a:ext cx="1008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Потенциалы взаимодействия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8094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Параметры соответствуют иону в жидком </a:t>
            </a:r>
            <a:r>
              <a:rPr lang="ru-RU" sz="2500" dirty="0" err="1" smtClean="0"/>
              <a:t>всеноне</a:t>
            </a:r>
            <a:endParaRPr lang="ru-RU" sz="2500" dirty="0"/>
          </a:p>
        </p:txBody>
      </p:sp>
      <p:graphicFrame>
        <p:nvGraphicFramePr>
          <p:cNvPr id="1015812" name="Object 4"/>
          <p:cNvGraphicFramePr>
            <a:graphicFrameLocks noChangeAspect="1"/>
          </p:cNvGraphicFramePr>
          <p:nvPr/>
        </p:nvGraphicFramePr>
        <p:xfrm>
          <a:off x="1928794" y="5072074"/>
          <a:ext cx="5715040" cy="952692"/>
        </p:xfrm>
        <a:graphic>
          <a:graphicData uri="http://schemas.openxmlformats.org/presentationml/2006/ole">
            <p:oleObj spid="_x0000_s3075" name="Формула" r:id="rId5" imgW="2311200" imgH="39348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15074" y="5143512"/>
            <a:ext cx="1428760" cy="85725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14744" y="2285992"/>
            <a:ext cx="857256" cy="7858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люс 10"/>
          <p:cNvSpPr/>
          <p:nvPr/>
        </p:nvSpPr>
        <p:spPr>
          <a:xfrm>
            <a:off x="3857620" y="2428868"/>
            <a:ext cx="571504" cy="50006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72066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496" y="90726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000496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857488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214678" y="92154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286116" y="31432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714876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786314" y="90726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500298" y="18573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500298" y="31432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357554" y="371475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643570" y="19288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072066" y="364331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572132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>
            <a:stCxn id="9" idx="6"/>
            <a:endCxn id="22" idx="2"/>
          </p:cNvCxnSpPr>
          <p:nvPr/>
        </p:nvCxnSpPr>
        <p:spPr>
          <a:xfrm>
            <a:off x="4572000" y="2678901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572000" y="2071678"/>
            <a:ext cx="1353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/>
              <a:t>U</a:t>
            </a:r>
            <a:r>
              <a:rPr lang="en-US" sz="2500" baseline="-25000" dirty="0" err="1" smtClean="0"/>
              <a:t>ion</a:t>
            </a:r>
            <a:r>
              <a:rPr lang="en-US" sz="2500" baseline="-25000" dirty="0" smtClean="0"/>
              <a:t>-neutral</a:t>
            </a:r>
            <a:endParaRPr lang="ru-RU" sz="2500" dirty="0"/>
          </a:p>
        </p:txBody>
      </p:sp>
      <p:sp>
        <p:nvSpPr>
          <p:cNvPr id="70" name="TextBox 69"/>
          <p:cNvSpPr txBox="1"/>
          <p:nvPr/>
        </p:nvSpPr>
        <p:spPr>
          <a:xfrm>
            <a:off x="6215074" y="2928934"/>
            <a:ext cx="1703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/>
              <a:t>U</a:t>
            </a:r>
            <a:r>
              <a:rPr lang="en-US" sz="2500" baseline="-25000" dirty="0" err="1" smtClean="0"/>
              <a:t>neutral</a:t>
            </a:r>
            <a:r>
              <a:rPr lang="en-US" sz="2500" baseline="-25000" dirty="0" smtClean="0"/>
              <a:t>-neutral</a:t>
            </a:r>
            <a:endParaRPr lang="ru-RU" sz="2500" dirty="0"/>
          </a:p>
        </p:txBody>
      </p:sp>
      <p:sp>
        <p:nvSpPr>
          <p:cNvPr id="71" name="Овал 70"/>
          <p:cNvSpPr/>
          <p:nvPr/>
        </p:nvSpPr>
        <p:spPr>
          <a:xfrm>
            <a:off x="5894397" y="22851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5894397" y="35710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>
            <a:stCxn id="71" idx="4"/>
            <a:endCxn id="72" idx="0"/>
          </p:cNvCxnSpPr>
          <p:nvPr/>
        </p:nvCxnSpPr>
        <p:spPr>
          <a:xfrm rot="5400000">
            <a:off x="5608645" y="3106735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3500430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143372" y="17859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6" grpId="0"/>
      <p:bldP spid="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dirty="0" smtClean="0"/>
              <a:t>Прыжки внутри оболочки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56760" y="3429000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6694" y="285749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5256" y="428625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4016" y="428625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9636" y="428625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99570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9702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99636" y="285749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42578" y="285749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9768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99504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56628" y="2643182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28264" y="48577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856826" y="471488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99504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28132" y="292893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016" y="25717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3500430" y="3928272"/>
            <a:ext cx="284958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13950" y="4000504"/>
            <a:ext cx="275434" cy="1333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999305" y="4143777"/>
            <a:ext cx="142876" cy="14208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572264" y="4357694"/>
            <a:ext cx="1357322" cy="121444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86578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29454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29454" y="350043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500958" y="178592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Ион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86644" y="2500306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вне оболочки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24" y="4500570"/>
            <a:ext cx="112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Граница</a:t>
            </a:r>
          </a:p>
          <a:p>
            <a:r>
              <a:rPr lang="ru-RU" dirty="0" smtClean="0"/>
              <a:t>оболочки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58082" y="3357562"/>
            <a:ext cx="188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Атомы жидкости </a:t>
            </a:r>
          </a:p>
          <a:p>
            <a:r>
              <a:rPr lang="ru-RU" dirty="0" smtClean="0"/>
              <a:t>внутри оболочки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>
            <a:off x="2142314" y="5145163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820711" y="3823559"/>
            <a:ext cx="264320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2142314" y="2501957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142314" y="414503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428330" y="478797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213752" y="47165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13818" y="47165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356628" y="257339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3821901" y="3823560"/>
            <a:ext cx="2642412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2142314" y="293058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714082" y="450222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714082" y="264483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rot="5400000" flipH="1" flipV="1">
            <a:off x="607191" y="3751328"/>
            <a:ext cx="264320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42116" y="3786190"/>
            <a:ext cx="161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14414" y="5857892"/>
            <a:ext cx="7086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Маленькая МД ячейка позволяет уловить ускорение диффузии</a:t>
            </a:r>
          </a:p>
          <a:p>
            <a:pPr algn="ctr"/>
            <a:r>
              <a:rPr lang="ru-RU" sz="2000" dirty="0" smtClean="0"/>
              <a:t>Связанное с флуктуациями оболочки 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2963E-6 L 3.05556E-6 0.04212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781 -0.02106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L 0.00781 0.01041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0781 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148 L 0.02761 0.0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2327 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615 L 0.03159 0.057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579 0 0.01158 0 0.01736 " pathEditMode="relative" ptsTypes="f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0399 0.036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42 L 0.00451 -0.03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1267 0.026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33 -0.035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5834 L 0.0434 0.06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11430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Стандартный расчет по среднеквадратичному отклонению</a:t>
            </a:r>
            <a:endParaRPr lang="ru-RU" sz="2500" dirty="0"/>
          </a:p>
        </p:txBody>
      </p:sp>
      <p:sp>
        <p:nvSpPr>
          <p:cNvPr id="5" name="Овал 4"/>
          <p:cNvSpPr/>
          <p:nvPr/>
        </p:nvSpPr>
        <p:spPr>
          <a:xfrm>
            <a:off x="2571768" y="1427085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1702" y="85558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00264" y="228434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29024" y="228434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4644" y="228434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14578" y="156996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14710" y="156996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14644" y="85558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57586" y="85558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14776" y="156996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14512" y="156996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71636" y="641267"/>
            <a:ext cx="2643206" cy="228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143272" y="2855845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12" y="1569961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29024" y="569829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>
            <a:off x="1357322" y="3143248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35719" y="1821644"/>
            <a:ext cx="264320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1357322" y="500042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1357322" y="214311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643338" y="278605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428760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928826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571636" y="57148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3036909" y="1821645"/>
            <a:ext cx="2642412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1357322" y="92867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929090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929090" y="64291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rot="5400000" flipH="1" flipV="1">
            <a:off x="-177801" y="1749413"/>
            <a:ext cx="264320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0" y="1428736"/>
            <a:ext cx="161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42976" y="3429000"/>
            <a:ext cx="673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Ускорение при рассмотрении одной частицы очевидно,</a:t>
            </a:r>
          </a:p>
          <a:p>
            <a:pPr algn="ctr"/>
            <a:r>
              <a:rPr lang="ru-RU" sz="2000" dirty="0" smtClean="0"/>
              <a:t>Но нужно ли это если проводится усреднение по частицам?</a:t>
            </a:r>
          </a:p>
        </p:txBody>
      </p:sp>
      <p:pic>
        <p:nvPicPr>
          <p:cNvPr id="46" name="Picture 6" descr="X:\7 апр\r_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472" y="357166"/>
            <a:ext cx="4000528" cy="3000396"/>
          </a:xfrm>
          <a:prstGeom prst="rect">
            <a:avLst/>
          </a:prstGeom>
          <a:noFill/>
        </p:spPr>
      </p:pic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6143636" y="857232"/>
          <a:ext cx="1643074" cy="380790"/>
        </p:xfrm>
        <a:graphic>
          <a:graphicData uri="http://schemas.openxmlformats.org/presentationml/2006/ole">
            <p:oleObj spid="_x0000_s140290" name="Формула" r:id="rId5" imgW="876240" imgH="203040" progId="Equation.3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072198" y="571480"/>
            <a:ext cx="2887806" cy="3145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ru-RU" sz="1500" dirty="0" smtClean="0"/>
              <a:t>Формула Эйнштейна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3643306" y="4286256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29190" y="6500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10800000">
            <a:off x="3143240" y="6788213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1821637" y="5466609"/>
            <a:ext cx="264320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3143240" y="4141791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3143240" y="578808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429256" y="643102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214678" y="635958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714744" y="635958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357554" y="421644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5400000">
            <a:off x="4822827" y="5466610"/>
            <a:ext cx="2642412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3143240" y="457363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715008" y="614527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715008" y="428788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 стрелкой 78"/>
          <p:cNvCxnSpPr/>
          <p:nvPr/>
        </p:nvCxnSpPr>
        <p:spPr>
          <a:xfrm rot="5400000" flipH="1" flipV="1">
            <a:off x="1608117" y="5394378"/>
            <a:ext cx="264320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85918" y="5073701"/>
            <a:ext cx="161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</a:t>
            </a:r>
          </a:p>
        </p:txBody>
      </p:sp>
      <p:sp>
        <p:nvSpPr>
          <p:cNvPr id="81" name="Овал 80"/>
          <p:cNvSpPr/>
          <p:nvPr/>
        </p:nvSpPr>
        <p:spPr>
          <a:xfrm>
            <a:off x="4786314" y="5143512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214810" y="5929330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4572000" y="4286256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857752" y="478632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214810" y="492919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143372" y="550070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500694" y="507207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357818" y="421481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643570" y="564357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5143504" y="585789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3714744" y="585789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3428992" y="492919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3571868" y="528638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500562" y="514351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3143240" y="521495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929190" y="600076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4810" y="450057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8" grpId="0" animBg="1"/>
      <p:bldP spid="64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dirty="0" smtClean="0"/>
              <a:t>Усреднение по частицам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428860" y="392904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2910" y="4216445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-678693" y="2894841"/>
            <a:ext cx="264320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642910" y="1570023"/>
            <a:ext cx="300039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42910" y="321631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8926" y="385925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48" y="378781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14414" y="378781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7224" y="164467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322497" y="2894842"/>
            <a:ext cx="2642412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42910" y="200186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14678" y="357350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14678" y="171611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85984" y="2571744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480" y="3357562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71670" y="1714488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57422" y="221455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14480" y="235743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643042" y="292893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00364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57488" y="164305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43240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643174" y="328612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14414" y="328612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28662" y="235743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00232" y="257174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2910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428860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14480" y="192880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72132" y="1069957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43768" y="42115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>
            <a:off x="4929190" y="4856171"/>
            <a:ext cx="40005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4929190" y="927081"/>
            <a:ext cx="400052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072066" y="257178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643834" y="414179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43504" y="31432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643570" y="314328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86380" y="100014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6965967" y="2891626"/>
            <a:ext cx="3928296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5072066" y="1357336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643834" y="2928972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643834" y="107158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715140" y="1927213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143636" y="2713031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00826" y="1069957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786578" y="157002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143636" y="1712899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072198" y="228440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429520" y="1855775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286644" y="998519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572396" y="2427279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072330" y="264159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643570" y="264159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357818" y="1712899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00694" y="2070089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429388" y="192721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072066" y="199865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858016" y="2784469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143636" y="1284271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2965439" y="2890832"/>
            <a:ext cx="3928296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5857884" y="428466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643570" y="321147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46" y="378297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286380" y="3997288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072066" y="4140164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357950" y="3998915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072330" y="3284535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929586" y="1355709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072462" y="3570287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929586" y="2141527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5143504" y="3427411"/>
            <a:ext cx="642942" cy="642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6429388" y="3498849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001024" y="428466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010284" y="443706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8215338" y="2998783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8572528" y="1069957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1000100" y="4919008"/>
            <a:ext cx="74286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t</a:t>
            </a:r>
            <a:r>
              <a:rPr lang="en-US" sz="4000" baseline="-25000" dirty="0" err="1" smtClean="0"/>
              <a:t>small</a:t>
            </a:r>
            <a:r>
              <a:rPr lang="en-US" sz="4000" baseline="-25000" dirty="0" smtClean="0"/>
              <a:t>	 </a:t>
            </a:r>
            <a:r>
              <a:rPr lang="en-US" sz="4000" dirty="0" smtClean="0"/>
              <a:t>			&gt;		 </a:t>
            </a:r>
            <a:r>
              <a:rPr lang="en-US" sz="4000" dirty="0" err="1" smtClean="0"/>
              <a:t>t</a:t>
            </a:r>
            <a:r>
              <a:rPr lang="en-US" sz="4000" baseline="-25000" dirty="0" err="1" smtClean="0"/>
              <a:t>big</a:t>
            </a:r>
            <a:endParaRPr lang="en-US" sz="4000" dirty="0" smtClean="0"/>
          </a:p>
          <a:p>
            <a:r>
              <a:rPr lang="en-US" sz="4000" dirty="0" err="1" smtClean="0"/>
              <a:t>N</a:t>
            </a:r>
            <a:r>
              <a:rPr lang="en-US" sz="4000" baseline="-25000" dirty="0" err="1" smtClean="0"/>
              <a:t>small</a:t>
            </a:r>
            <a:r>
              <a:rPr lang="en-US" sz="4000" dirty="0" smtClean="0"/>
              <a:t>			&lt;		</a:t>
            </a:r>
            <a:r>
              <a:rPr lang="en-US" sz="4000" dirty="0" err="1" smtClean="0"/>
              <a:t>N</a:t>
            </a:r>
            <a:r>
              <a:rPr lang="en-US" sz="4000" baseline="-25000" dirty="0" err="1" smtClean="0"/>
              <a:t>big</a:t>
            </a:r>
            <a:endParaRPr lang="en-US" sz="4000" dirty="0" smtClean="0"/>
          </a:p>
          <a:p>
            <a:r>
              <a:rPr lang="en-US" sz="4000" dirty="0" err="1" smtClean="0"/>
              <a:t>t</a:t>
            </a:r>
            <a:r>
              <a:rPr lang="en-US" sz="4000" baseline="-25000" dirty="0" err="1" smtClean="0"/>
              <a:t>small</a:t>
            </a:r>
            <a:r>
              <a:rPr lang="en-US" sz="4000" dirty="0" smtClean="0"/>
              <a:t> </a:t>
            </a:r>
            <a:r>
              <a:rPr lang="en-US" sz="4000" dirty="0" err="1" smtClean="0"/>
              <a:t>N</a:t>
            </a:r>
            <a:r>
              <a:rPr lang="en-US" sz="4000" baseline="-25000" dirty="0" err="1" smtClean="0"/>
              <a:t>small</a:t>
            </a:r>
            <a:r>
              <a:rPr lang="en-US" sz="4000" baseline="-25000" dirty="0" smtClean="0"/>
              <a:t>		=		</a:t>
            </a:r>
            <a:r>
              <a:rPr lang="en-US" sz="4000" dirty="0" smtClean="0"/>
              <a:t> </a:t>
            </a:r>
            <a:r>
              <a:rPr lang="en-US" sz="4000" dirty="0" err="1" smtClean="0"/>
              <a:t>t</a:t>
            </a:r>
            <a:r>
              <a:rPr lang="en-US" sz="4000" baseline="-25000" dirty="0" err="1" smtClean="0"/>
              <a:t>big</a:t>
            </a:r>
            <a:r>
              <a:rPr lang="en-US" sz="4000" dirty="0" smtClean="0"/>
              <a:t> </a:t>
            </a:r>
            <a:r>
              <a:rPr lang="en-US" sz="4000" dirty="0" err="1" smtClean="0"/>
              <a:t>N</a:t>
            </a:r>
            <a:r>
              <a:rPr lang="en-US" sz="4000" baseline="-25000" dirty="0" err="1" smtClean="0"/>
              <a:t>big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уменьшать размер</a:t>
            </a:r>
            <a:r>
              <a:rPr lang="en-US" dirty="0" smtClean="0"/>
              <a:t> </a:t>
            </a:r>
            <a:r>
              <a:rPr lang="ru-RU" dirty="0" smtClean="0"/>
              <a:t>молекулярно-динамической ячейки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Часть 2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dirty="0" smtClean="0"/>
              <a:t>Влияние размера системы на ошибку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285908"/>
            <a:ext cx="8229600" cy="1143000"/>
          </a:xfrm>
        </p:spPr>
        <p:txBody>
          <a:bodyPr/>
          <a:lstStyle/>
          <a:p>
            <a:r>
              <a:rPr lang="ru-RU" dirty="0" smtClean="0"/>
              <a:t>Расчет </a:t>
            </a:r>
            <a:r>
              <a:rPr lang="en-US" dirty="0" smtClean="0"/>
              <a:t>D </a:t>
            </a:r>
            <a:r>
              <a:rPr lang="ru-RU" dirty="0" smtClean="0"/>
              <a:t>в жидкости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857884" y="30710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8926" y="321391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00364" y="257097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28992" y="321391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29124" y="34282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857620" y="3499668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14612" y="164228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43240" y="114221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228522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357422" y="28567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00826" y="264241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72264" y="19994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86512" y="10707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929322" y="228522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43504" y="41426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86446" y="3713982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14942" y="335679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143108" y="37854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57488" y="37854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857356" y="449980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55900" y="47157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85984" y="478555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643438" y="435692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643570" y="457123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72066" y="46426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643306" y="399973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643702" y="35711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857488" y="1420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357422" y="35639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357554" y="4992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786050" y="6421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143372" y="356396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143504" y="5707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72000" y="6421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643570" y="42783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643702" y="642148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72198" y="71358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929058" y="30710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357554" y="492842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929058" y="542849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357950" y="41426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4392611" y="3035321"/>
            <a:ext cx="578647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1857356" y="5928560"/>
            <a:ext cx="542928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-1071602" y="2999602"/>
            <a:ext cx="585791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>
            <a:off x="1857356" y="140494"/>
            <a:ext cx="5429288" cy="15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3784594" y="14295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856032" y="7866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284660" y="14295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713288" y="17153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713156" y="20010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784726" y="12867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3222" y="23582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284660" y="17153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713288" y="23582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141916" y="2644024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141784" y="29297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5213354" y="221539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713420" y="48586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784858" y="42156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213486" y="48586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642114" y="514435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641982" y="54301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713552" y="47157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713156" y="47157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784594" y="40727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213222" y="47157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641850" y="5001478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641718" y="52872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713288" y="457285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356230" y="13581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427668" y="7151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856296" y="13581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4924" y="164389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284792" y="19296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6356362" y="12152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284396" y="12867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355834" y="64376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784462" y="12867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213090" y="157245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2212958" y="1858206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3284528" y="11438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2212958" y="47157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284396" y="40727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713024" y="47157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141652" y="50014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141520" y="52872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3213090" y="457285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-1393867" y="2963883"/>
            <a:ext cx="592935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9884" y="2500330"/>
            <a:ext cx="161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0" y="604239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Теперь усредняем</a:t>
            </a:r>
            <a:r>
              <a:rPr lang="en-US" sz="2500" dirty="0" smtClean="0"/>
              <a:t> </a:t>
            </a:r>
            <a:r>
              <a:rPr lang="ru-RU" sz="2500" dirty="0" smtClean="0"/>
              <a:t>по всем </a:t>
            </a:r>
            <a:r>
              <a:rPr lang="en-US" sz="2500" dirty="0" smtClean="0"/>
              <a:t>N</a:t>
            </a:r>
            <a:r>
              <a:rPr lang="ru-RU" sz="2500" dirty="0" smtClean="0"/>
              <a:t>         частицам</a:t>
            </a:r>
            <a:r>
              <a:rPr lang="en-US" sz="2500" dirty="0" smtClean="0"/>
              <a:t>. </a:t>
            </a:r>
            <a:endParaRPr lang="ru-RU" sz="2500" dirty="0" smtClean="0"/>
          </a:p>
          <a:p>
            <a:pPr algn="ctr"/>
            <a:r>
              <a:rPr lang="en-US" sz="2500" dirty="0" err="1" smtClean="0"/>
              <a:t>tN</a:t>
            </a:r>
            <a:r>
              <a:rPr lang="en-US" sz="2500" dirty="0" smtClean="0"/>
              <a:t>=const</a:t>
            </a:r>
            <a:endParaRPr lang="ru-RU" sz="2500" dirty="0"/>
          </a:p>
        </p:txBody>
      </p:sp>
      <p:sp>
        <p:nvSpPr>
          <p:cNvPr id="106" name="Овал 105"/>
          <p:cNvSpPr/>
          <p:nvPr/>
        </p:nvSpPr>
        <p:spPr>
          <a:xfrm>
            <a:off x="5643570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C 0.00261 -0.00047 0.0059 0.00092 0.00799 -0.0014 C 0.01007 -0.00394 0.0092 -0.00857 0.01007 -0.01204 C 0.01163 -0.0176 0.01545 -0.0176 0.0191 -0.01876 C 0.02882 -0.01714 0.02691 -0.01714 0.03212 -0.00811 C 0.03108 -0.00718 0.02865 -0.00695 0.02899 -0.00533 C 0.02934 -0.00348 0.0316 -0.00441 0.03299 -0.00394 C 0.03594 -0.00302 0.03906 -0.00232 0.04202 -0.0014 C 0.05469 0.0155 0.02986 0.00555 0.02899 0.00532 C 0.02969 0.003 0.02986 0.00046 0.03108 -0.0014 C 0.03299 -0.00464 0.05018 -0.00672 0.05104 -0.00672 C 0.05712 -0.01204 0.05208 -0.00834 0.06406 -0.01066 C 0.06927 -0.01158 0.07292 -0.01366 0.07813 -0.01598 C 0.08264 -0.01783 0.0875 -0.0176 0.09202 -0.01876 C 0.10295 -0.0257 0.11424 -0.0345 0.12604 -0.03866 C 0.1559 -0.03658 0.14202 -0.03241 0.17309 -0.03612 C 0.17622 -0.04029 0.18038 -0.04329 0.18299 -0.04792 C 0.1849 -0.0514 0.18646 -0.05603 0.18802 -0.05996 " pathEditMode="relative" ptsTypes="fffffffffffffffffA">
                                      <p:cBhvr>
                                        <p:cTn id="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434 -0.00278 0.01406 -0.00532 0.01406 -0.00532 C 0.01927 -0.0088 0.02448 -0.01018 0.03003 -0.01204 C 0.03212 -0.01157 0.03489 -0.01296 0.03611 -0.01065 C 0.03819 -0.00648 0.03264 -0.00278 0.03107 -0.00139 C 0.00625 -0.00278 0.01649 -0.00208 0.00312 -0.00671 C 0.00173 -0.0081 0.00017 -0.00903 -0.00104 -0.01065 C -0.00486 -0.01551 -0.00347 -0.02315 -0.00104 -0.0294 C -0.00018 -0.03148 0.00226 -0.03125 0.00399 -0.03194 C 0.01232 -0.03588 0.01996 -0.03634 0.02899 -0.03727 C 0.03403 -0.03681 0.03993 -0.03958 0.0441 -0.03588 C 0.04635 -0.03403 0.04479 -0.02801 0.04305 -0.02523 C 0.04184 -0.02315 0.03906 -0.02431 0.03698 -0.02384 C 0.03559 -0.02292 0.03437 -0.02153 0.03298 -0.0213 C 0.01962 -0.01968 0.03333 -0.03403 0.03698 -0.03727 C 0.06007 -0.03588 0.06128 -0.04306 0.0651 -0.01852 C 0.06215 0.00926 0.0651 0.00162 0.0441 0.00532 C 0.0526 0.00926 0.06111 0.01273 0.06996 0.01482 C 0.07292 0.01551 0.07899 0.01736 0.07899 0.01736 C 0.0908 0.02546 0.10278 0.02685 0.11597 0.02801 C 0.13281 0.02662 0.14705 0.02546 0.16302 0.02269 C 0.17066 0.01898 0.17795 0.01644 0.18611 0.01482 C 0.19253 0.00926 0.1993 0.00995 0.20607 0.00532 C 0.20833 0.0037 0.21198 -0.00139 0.21198 -0.00139 " pathEditMode="relative" ptsTypes="fffffffffffffffffffffffA">
                                      <p:cBhvr>
                                        <p:cTn id="1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0625 -0.00301 -0.01233 -0.00116 -0.01806 0.00254 C -0.01667 0.01921 -0.01736 0.01574 -0.00591 0.0199 C 0.00052 0.0169 -0.00122 0.01088 -0.00591 0.00648 C -0.01771 0.0074 -0.02257 0.00324 -0.02796 0.01458 C -0.02761 0.01852 -0.02796 0.02268 -0.02691 0.02662 C -0.02605 0.02986 -0.01997 0.03472 -0.01806 0.03727 C -0.01771 0.04166 -0.01789 0.04629 -0.01702 0.05069 C -0.01563 0.05694 -0.00799 0.05949 -0.004 0.06134 C 0.00382 0.07176 0.0151 0.07569 0.02395 0.08403 C 0.02448 0.08912 0.0243 0.09444 0.02708 0.09861 C 0.03211 0.10648 0.04218 0.1074 0.04895 0.11065 C 0.05139 0.11944 0.05329 0.12014 0.06007 0.11852 C 0.06041 0.11227 0.05937 0.10578 0.06093 0.1 C 0.06371 0.08912 0.0717 0.0912 0.07795 0.09051 C 0.08159 0.09143 0.08559 0.09143 0.08906 0.09328 C 0.08923 0.09352 0.09496 0.10208 0.09809 0.10393 C 0.11406 0.11365 0.12934 0.12176 0.14704 0.12384 C 0.15625 0.1324 0.16649 0.12801 0.17795 0.12801 " pathEditMode="relative" ptsTypes="ffffffffffffffffffA">
                                      <p:cBhvr>
                                        <p:cTn id="1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18519E-6 C 0.00244 0.00024 0.01858 -0.00115 0.00817 0.00788 C 0.00782 0.00927 0.00643 0.01089 0.00712 0.01204 C 0.00782 0.01297 0.00903 0.01066 0.01008 0.01066 C 0.01216 0.01066 0.01407 0.01251 0.01615 0.0132 C 0.01233 0.02084 0.0165 0.01829 0.02206 0.02385 C 0.02587 0.03149 0.02518 0.03519 0.02605 0.04538 C 0.0264 0.05464 0.02587 0.06413 0.02709 0.07316 C 0.02796 0.07917 0.03456 0.08843 0.03716 0.09329 C 0.03577 0.10024 0.0349 0.09931 0.03004 0.10116 C 0.02535 0.10556 0.02015 0.10163 0.01806 0.10927 C 0.01772 0.11228 0.01824 0.11575 0.01702 0.11853 C 0.01268 0.12894 0.00469 0.13079 -0.0019 0.13728 C -0.00485 0.14491 -0.00433 0.15302 -0.00798 0.15996 C -0.00989 0.16876 -0.01024 0.17779 -0.01197 0.18658 C -0.01267 0.20649 -0.01093 0.22269 -0.01093 0.2426 " pathEditMode="relative" ptsTypes="fffffffffffffff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88889E-6 C -0.00399 -0.00163 -0.00694 -8.88889E-6 -0.01094 0.00138 C -0.02222 0.01134 -0.02535 0.00717 -0.04392 0.0081 C -0.04687 0.01921 -0.03003 0.01273 -0.01892 0.01203 C -0.0125 0.00347 -0.01892 0.01342 -0.01493 0.00138 C -0.01389 -0.00186 -0.01094 -0.00533 -0.00903 -0.00788 C -0.00104 -0.00672 0.00087 -0.00788 0.00503 -8.88889E-6 C 0.00278 0.01458 -0.0033 0.00879 -0.01406 0.00671 C -0.01476 0.00277 -0.01597 -0.00255 -0.01406 -0.00255 C -0.01267 -0.00255 -0.01128 0.00416 -0.01094 0.00532 C -0.01267 0.02569 -0.01562 0.0199 -0.03194 0.02152 C -0.03576 0.02662 -0.03802 0.02847 -0.04306 0.03078 C -0.04601 0.03472 -0.04809 0.04074 -0.05104 0.04421 C -0.05677 0.05069 -0.0651 0.04976 -0.07205 0.05069 C -0.0842 0.0574 -0.09809 0.05925 -0.11094 0.06134 C -0.11823 0.05162 -0.12274 0.04976 -0.13299 0.04814 C -0.13559 0.04606 -0.13872 0.04282 -0.14201 0.04282 " pathEditMode="relative" ptsTypes="ffffffffffffffffA">
                                      <p:cBhvr>
                                        <p:cTn id="2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C 0.00868 -0.00162 0.00469 -0.00254 0.01094 -0.00787 C 0.01354 -0.0074 0.01667 -0.00833 0.01892 -0.00648 C 0.01979 -0.00578 0.01875 -0.00347 0.01788 -0.00254 C 0.01684 -0.00139 0.01528 -0.00162 0.01389 -0.00115 C 0.01094 -0.00208 0.00677 -0.00069 0.00486 -0.00393 C 0.00312 -0.00671 0.00382 -0.0125 0.0059 -0.01458 C 0.00781 -0.01643 0.01059 -0.01273 0.01285 -0.0118 C 0.0217 -0.01574 0.01962 -0.0162 0.03299 -0.01852 C 0.03767 -0.01805 0.04236 -0.01852 0.04687 -0.01736 C 0.04913 -0.01689 0.05139 -0.01203 0.05295 -0.01064 C 0.05382 -0.00972 0.0592 -0.0081 0.0599 -0.00787 C 0.06962 0.0051 0.0783 0.00811 0.09201 0.00811 " pathEditMode="relative" ptsTypes="ffffffffffff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0764 -0.00278 0.01285 -0.00255 0.02101 -0.00139 C 0.02171 -5.18519E-6 0.02171 0.00254 0.02292 0.00254 C 0.02431 0.00254 0.025 -5.18519E-6 0.02605 -0.00139 C 0.03004 -0.00672 0.02743 -0.00487 0.03195 -0.00672 C 0.03438 -0.00626 0.0375 -0.00811 0.03907 -0.00556 C 0.04011 -0.00371 0.03768 -0.0007 0.03594 -5.18519E-6 C 0.03438 0.00069 0.02726 -0.00209 0.025 -0.00278 C 0.02344 -0.00487 0.01997 -0.0088 0.01997 -0.01204 C 0.01997 -0.01482 0.02205 -0.02014 0.02205 -0.02014 C 0.02605 -0.01968 0.03941 -0.02084 0.03004 -0.01204 C 0.02674 -0.01251 0.02309 -0.01158 0.01997 -0.01343 C 0.01893 -0.01413 0.02171 -0.01621 0.02292 -0.01621 C 0.03525 -0.01621 0.04775 -0.01436 0.06007 -0.01343 C 0.06771 -0.00973 0.07605 -0.00718 0.08403 -0.00556 C 0.09063 -0.00741 0.0974 -0.00764 0.104 -0.0095 C 0.10834 -0.01227 0.10799 -0.01019 0.10799 -0.01343 " pathEditMode="relative" ptsTypes="ffffffffffffffffA">
                                      <p:cBhvr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00487 0.00185 -0.01059 0.00139 -0.01198 0.0081 C -0.01164 0.01204 -0.01233 0.01644 -0.01112 0.02014 C -0.00764 0.03125 -0.00573 0.01806 -0.00799 0.02801 C -0.01719 0.02616 -0.02362 0.02037 -0.03212 0.01736 C -0.03473 0.00602 -0.02987 0.00972 -0.02101 0.01065 C -0.0191 0.0125 -0.01476 0.01296 -0.01511 0.0162 C -0.01546 0.01829 -0.01441 0.02199 -0.01598 0.02269 C -0.02205 0.025 -0.02865 0.02361 -0.03507 0.02407 C -0.03733 0.02454 -0.04115 0.02245 -0.04202 0.02546 C -0.0441 0.03241 -0.03629 0.04259 -0.03299 0.04676 C -0.04132 0.05417 -0.03143 0.0463 -0.05209 0.0507 C -0.05348 0.05093 -0.0573 0.05648 -0.05799 0.05741 C -0.06059 0.06736 -0.05678 0.0713 -0.05313 0.0787 C -0.05382 0.08195 -0.05382 0.08542 -0.05504 0.0882 C -0.05556 0.08958 -0.0573 0.08958 -0.05799 0.09074 C -0.05868 0.0919 -0.05868 0.09329 -0.05903 0.09468 C -0.05868 0.09607 -0.05868 0.09769 -0.05799 0.09884 C -0.05625 0.10116 -0.05209 0.10417 -0.05209 0.10417 C -0.04549 0.11667 -0.06007 0.11898 -0.06598 0.12407 C -0.06407 0.12454 -0.06007 0.12546 -0.06007 0.12546 " pathEditMode="relative" ptsTypes="ffffffffffffffffffffA">
                                      <p:cBhvr>
                                        <p:cTn id="2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1198 0.00046 -0.02413 -0.00185 -0.03594 0.00139 C -0.03802 0.00208 -0.0349 0.00694 -0.03386 0.00949 C -0.02986 0.01898 -0.00886 0.01875 -0.03993 0.01597 C -0.04219 0.01643 -0.04531 0.01504 -0.04688 0.01736 C -0.04879 0.02037 -0.0408 0.03171 -0.03889 0.03333 C -0.03299 0.04606 -0.0507 0.04375 -0.05486 0.04398 C -0.05747 0.05741 -0.05486 0.05741 -0.04896 0.06528 C -0.04757 0.07083 -0.04549 0.06991 -0.04288 0.07477 C -0.04601 0.0787 -0.04844 0.07963 -0.05191 0.08264 C -0.05313 0.10578 -0.05139 0.09815 -0.05799 0.11065 C -0.05729 0.1125 -0.05677 0.11435 -0.05591 0.11597 C -0.05469 0.11805 -0.05243 0.11898 -0.05191 0.12129 C -0.05035 0.1287 -0.05504 0.13102 -0.05695 0.13611 " pathEditMode="relative" ptsTypes="fffffffffffffA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92593E-6 C 0.00364 -0.00348 0.00642 -0.00717 0.00902 -0.01205 C 0.01128 -0.0264 0.00972 -0.02038 0.01301 -0.0308 C 0.01301 -0.03103 0.01371 -0.06667 -6.94444E-6 -0.04283 C -0.0033 -0.03728 -0.0007 -0.02871 -0.00105 -0.02154 C -0.00521 -0.02316 -0.0066 -0.0264 -0.01008 -0.02941 C -0.01112 -0.03033 -0.01633 -0.03195 -0.01702 -0.03218 C -0.01858 -0.03797 -0.01945 -0.0433 -0.02205 -0.04816 C -0.01962 -0.06413 -0.03091 -0.05834 -0.03907 -0.05742 C -0.04601 -0.04306 -0.04254 -0.03334 -0.04306 -0.01205 C -0.05365 -0.01251 -0.06442 -0.01181 -0.07501 -0.01343 C -0.07657 -0.01367 -0.07761 -0.01621 -0.079 -0.01737 C -0.08074 -0.01876 -0.08542 -0.01968 -0.08699 -0.02015 C -0.09324 -0.02547 -0.10001 -0.02292 -0.10608 -0.01876 C -0.1106 -0.02292 -0.11285 -0.02686 -0.11702 -0.0308 C -0.12136 -0.02987 -0.1257 -0.02894 -0.13004 -0.02802 C -0.13143 -0.02779 -0.13317 -0.02825 -0.13403 -0.02686 C -0.13594 -0.02385 -0.13803 -0.01621 -0.13803 -0.01621 C -0.13646 0.01226 -0.13785 0.00925 -0.11598 0.00925 " pathEditMode="relative" ptsTypes="ffffffffffffffffff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0034 -0.00185 -0.00035 -0.00509 0.00104 -0.00555 C 0.00364 -0.00648 0.00902 -0.00278 0.00902 -0.00278 C 0.01649 -0.00625 0.025 -1.85185E-6 0.03003 -0.00949 C 0.03263 -0.02153 0.03055 -0.02708 0.03697 -0.01875 C 0.03784 -0.01759 0.03836 -0.0162 0.03906 -0.01481 C 0.03697 0.0007 0.03385 0.00301 0.046 0.00648 C 0.04774 0.01366 0.05017 0.01366 0.05503 0.01065 C 0.05347 -0.00301 0.05416 -0.00046 0.046 0.00533 C 0.04461 0.01273 0.04548 0.01412 0.05104 0.01597 C 0.05902 0.02292 0.06909 0.02014 0.07795 0.01852 C 0.07569 0.01806 0.06718 0.01505 0.0651 0.01852 C 0.0625 0.02292 0.07413 0.02755 0.075 0.02778 C 0.07743 0.02732 0.08003 0.02847 0.08211 0.02662 C 0.08298 0.02593 0.08211 0.02269 0.08107 0.02245 C 0.07586 0.02083 0.07048 0.02176 0.0651 0.0213 C 0.06579 0.01991 0.06701 0.01713 0.06701 0.01713 " pathEditMode="relative" ptsTypes="ffffffffffffffffA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07407E-6 C 0.00676 -0.00186 0.01162 0.00185 0.01787 0.00532 C 0.01822 0.00671 0.01787 0.00925 0.01892 0.00925 C 0.02013 0.00925 0.01978 0.00555 0.021 0.00532 C 0.0243 0.00462 0.0276 0.00601 0.0309 0.00648 C 0.03367 0.01342 0.03315 0.01435 0.02899 0.0199 C 0.0243 0.01828 0.02031 0.01643 0.02187 0.00925 C 0.02517 0.00972 0.02881 0.00879 0.03194 0.01064 C 0.03489 0.0125 0.03888 0.0199 0.03888 0.0199 C 0.03992 0.02546 0.03767 0.03171 0.03888 0.03726 C 0.03992 0.04212 0.04687 0.04398 0.04999 0.04513 C 0.05711 0.05185 0.05503 0.0655 0.04687 0.06921 C 0.05225 0.07152 0.05728 0.0743 0.06301 0.07592 C 0.06909 0.08078 0.07638 0.08773 0.06701 0.09583 C 0.07465 0.09629 0.08246 0.0956 0.08992 0.09722 C 0.09218 0.09768 0.09131 0.10416 0.08992 0.10648 C 0.08836 0.10902 0.08541 0.10902 0.08298 0.10925 C 0.07395 0.11041 0.06492 0.11087 0.0559 0.1118 C 0.05659 0.11458 0.05937 0.11689 0.05885 0.1199 C 0.0585 0.12129 0.05694 0.12106 0.0559 0.12129 C 0.05294 0.12199 0.04982 0.12199 0.04687 0.12245 C 0.04617 0.1243 0.04513 0.12592 0.04496 0.128 C 0.04444 0.13449 0.04982 0.14398 0.05485 0.14398 " pathEditMode="relative" ptsTypes="ffffffffffffffffffffffA">
                                      <p:cBhvr>
                                        <p:cTn id="3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18519E-6 C 0.00486 0.00092 0.00955 0.00138 0.01406 0.00393 C 0.01753 0.00601 0.02031 0.00902 0.02396 0.01064 C 0.0276 0.01527 0.02986 0.02059 0.03194 0.02661 C 0.03455 0.03425 0.03316 0.03703 0.03802 0.04119 C 0.05208 0.04027 0.05174 0.03934 0.06198 0.03587 C 0.06233 0.0324 0.06111 0.02777 0.06302 0.02522 C 0.06406 0.02383 0.07431 0.02869 0.07604 0.02939 C 0.07882 0.04027 0.08073 0.05045 0.08802 0.0574 C 0.08941 0.06272 0.09601 0.07059 0.09601 0.07059 C 0.11024 0.06805 0.09931 0.06851 0.10799 0.07592 C 0.1092 0.08055 0.10833 0.07893 0.11007 0.08124 " pathEditMode="relative" ptsTypes="fffffffffff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-0.00452 0.00394 -0.00625 0.00718 -0.00903 0.01343 C -0.01129 0.02477 -0.01198 0.02107 -0.01302 0.03612 C -0.01268 0.0507 -0.01302 0.06551 -0.01216 0.0801 C -0.01198 0.08172 -0.01059 0.08264 -0.01007 0.08403 C -0.00886 0.08727 -0.00955 0.09144 -0.00816 0.09468 C -0.00434 0.10371 0.01198 0.10625 0.01892 0.1095 C 0.02448 0.11482 0.02725 0.11204 0.02395 0.11875 C 0.02586 0.12663 0.02986 0.13473 0.03593 0.1375 C 0.04496 0.14653 0.04652 0.15255 0.05798 0.15487 C 0.06857 0.15903 0.07916 0.16181 0.08993 0.16551 C 0.09566 0.17315 0.10347 0.17038 0.11093 0.172 C 0.11701 0.17616 0.12205 0.17639 0.12899 0.17755 C 0.13229 0.18033 0.13993 0.18403 0.13993 0.18403 C 0.14149 0.18565 0.14566 0.18959 0.14687 0.19213 C 0.14965 0.19769 0.14861 0.20602 0.15086 0.21204 C 0.15191 0.21482 0.1552 0.22038 0.15694 0.22153 C 0.1585 0.22269 0.16198 0.22269 0.16198 0.22269 " pathEditMode="relative" ptsTypes="fffffffffffffffffA">
                                      <p:cBhvr>
                                        <p:cTn id="3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6 C -0.01806 0.00047 -0.03594 0.00024 -0.054 0.00139 C -0.05608 0.00163 -0.05886 0.00163 -0.06007 0.00394 C -0.07361 0.02755 -0.06025 0.02153 -0.075 0.02663 C -0.07917 0.03079 -0.08525 0.03264 -0.08907 0.03727 C -0.0915 0.04028 -0.09375 0.04352 -0.09601 0.04676 C -0.09792 0.04931 -0.10191 0.05463 -0.10191 0.05463 C -0.1033 0.06019 -0.1 0.072 -0.1 0.072 " pathEditMode="relative" ptsTypes="fffffff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-0.05625 0.00115 -0.05573 -0.01713 -0.07899 0.01203 C -0.08125 0.02199 -0.07743 0.03333 -0.08298 0.04143 C -0.08524 0.04467 -0.08767 0.04768 -0.08993 0.05069 C -0.09201 0.05347 -0.09687 0.0574 -0.09687 0.0574 C -0.09791 0.06134 -0.09965 0.06527 -0.1 0.06944 C -0.10052 0.07569 -0.10156 0.09444 -0.10295 0.09884 C -0.10468 0.10439 -0.11597 0.10277 -0.11597 0.10277 " pathEditMode="relative" ptsTypes="fffffffA">
                                      <p:cBhvr>
                                        <p:cTn id="4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0173 0.00856 0.00278 0.01203 0.00695 0.01875 C 0.00972 0.0287 0.0125 0.03935 0.01702 0.04815 C 0.01459 0.05741 0.01511 0.06296 0.00886 0.06666 C 0.00243 0.07824 -0.00382 0.08495 -0.01406 0.08796 C -0.03055 0.10995 -0.0401 0.10208 -0.06909 0.10416 C -0.075 0.10578 -0.07951 0.10949 -0.08507 0.11203 C -0.08541 0.11342 -0.08646 0.11458 -0.08611 0.11597 C -0.08576 0.11736 -0.07778 0.12847 -0.07708 0.1294 C -0.07656 0.13125 -0.07396 0.13796 -0.07812 0.13866 C -0.08993 0.14074 -0.10208 0.13958 -0.11406 0.14004 C -0.11788 0.14375 -0.12274 0.14768 -0.12604 0.15208 " pathEditMode="relative" ptsTypes="fffffffffffA">
                                      <p:cBhvr>
                                        <p:cTn id="4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7 C -0.0026 0.00555 -0.00433 0.01157 -0.00694 0.01736 C -0.00833 0.02754 -0.00954 0.03796 -0.01093 0.04814 C -0.01145 0.05185 -0.01215 0.05532 -0.01301 0.05879 C -0.01406 0.06273 -0.01597 0.07083 -0.01597 0.07083 C -0.01319 0.08402 -0.01336 0.07916 -0.00503 0.0868 C -0.00225 0.08935 0.004 0.09351 0.004 0.09351 C 0.00834 0.10185 0.02171 0.10925 0.029 0.11203 C 0.03716 0.12314 0.03386 0.11805 0.03907 0.12685 C 0.04011 0.1331 0.04098 0.13518 0.04497 0.13888 C 0.0507 0.1537 0.05817 0.1574 0.06997 0.1574 " pathEditMode="relative" ptsTypes="ffffffffffA">
                                      <p:cBhvr>
                                        <p:cTn id="4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0.00781 0.02129 2.77778E-7 0.04699 0.00799 0.06805 C 0.01128 0.07662 0.01562 0.0831 0.01996 0.09074 C 0.0217 0.09375 0.02326 0.09699 0.025 0.1 C 0.02604 0.10185 0.02795 0.10532 0.02795 0.10532 C 0.02691 0.13078 0.02865 0.12315 0.01701 0.13865 C 0.01562 0.14051 0.01441 0.14213 0.01302 0.14398 C 0.01094 0.14676 0.00799 0.15347 0.00799 0.15347 C 0.00694 0.15764 0.00503 0.16111 0.00399 0.16527 C 0.00521 0.18009 0.00434 0.19305 0.01007 0.20532 C 0.00937 0.22338 0.00799 0.23958 0.00694 0.2574 C 0.00816 0.26597 0.00955 0.2699 0.0151 0.27477 C 0.01788 0.2824 0.01701 0.27824 0.01701 0.28796 " pathEditMode="relative" ptsTypes="ffffffffffffA">
                                      <p:cBhvr>
                                        <p:cTn id="4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556E-6 C -0.00104 0.00485 -0.00243 0.00971 -0.00295 0.01481 C -0.00607 0.04606 -0.00034 0.03194 -0.0059 0.0442 C -0.00711 0.05184 -0.01041 0.06967 -0.0059 0.07337 C 0.00157 0.07916 0.02014 0.07198 0.02014 0.07198 " pathEditMode="relative" ptsTypes="ffffA">
                                      <p:cBhvr>
                                        <p:cTn id="5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0086 0.0125 0.00208 0.025 0.00399 0.03727 C 0.00312 0.06898 0.01024 0.07639 -0.00712 0.08518 C -0.00782 0.08704 -0.00921 0.08866 -0.00903 0.09051 C -0.00851 0.09537 -0.00209 0.10116 1.38889E-6 0.10532 C 0.00208 0.11481 0.00295 0.12477 0.00989 0.12916 C 0.01215 0.13379 0.01441 0.1368 0.01788 0.14004 C 0.021 0.14606 0.02257 0.14954 0.02795 0.15463 C 0.0302 0.15694 0.03489 0.16134 0.03489 0.16134 C 0.03611 0.17361 0.03784 0.17708 0.04392 0.18518 C 0.04652 0.1956 0.05138 0.19838 0.05902 0.2 C 0.05937 0.20139 0.06059 0.20301 0.05989 0.20393 C 0.05625 0.20856 0.04791 0.21204 0.04288 0.21204 " pathEditMode="relative" ptsTypes="ffffffffffffA">
                                      <p:cBhvr>
                                        <p:cTn id="5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85185E-6 C -0.00973 -0.00347 -0.01702 -0.01389 -0.02709 -0.01736 C -0.03178 -0.0213 -0.03421 -0.02153 -0.04011 -0.02269 C -0.04202 -0.02361 -0.04775 -0.02709 -0.04896 -0.02269 C -0.04948 -0.02084 -0.04827 0.00115 -0.04601 0.00532 C -0.04428 0.00833 -0.04098 0.01458 -0.04098 0.01458 C -0.03803 0.02893 -0.0415 0.03078 -0.05001 0.03472 C -0.06355 0.0331 -0.06355 0.0294 -0.06511 0.04676 C -0.07049 0.04629 -0.07587 0.04699 -0.08108 0.04537 C -0.08507 0.04421 -0.08299 0.03287 -0.08108 0.03078 " pathEditMode="relative" ptsTypes="fffffffff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174 0.00139 -0.0033 0.00301 -0.00504 0.00393 C -0.0066 0.00486 -0.00868 0.00417 -0.01007 0.00532 C -0.0125 0.00741 -0.01407 0.01065 -0.01598 0.01319 C -0.01737 0.01504 -0.02014 0.01852 -0.02014 0.01852 C -0.02344 0.03333 -0.01459 0.04051 -0.00799 0.0493 C -0.00608 0.05185 -0.00261 0.05092 3.88889E-6 0.05185 C 0.00399 0.05139 0.00816 0.05231 0.01197 0.05046 C 0.01336 0.04977 0.01354 0.04699 0.01388 0.04514 C 0.01527 0.0375 0.0151 0.03125 0.01701 0.02384 C 0.0151 0.00972 0.01527 -0.00185 0.02291 -0.01204 C 0.02691 -0.02778 0.01354 -0.01945 0.00295 -0.01875 C -0.0007 -0.01574 -0.00087 -0.01227 -0.004 -0.0081 C -0.00434 -0.00625 -0.00487 -0.00463 -0.00504 -0.00278 C -0.00556 0.00347 -0.00521 0.00972 -0.00608 0.01597 C -0.00834 0.03217 -0.01528 0.02917 -0.02605 0.02917 " pathEditMode="relative" ptsTypes="fffffffffffffffA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5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6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6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64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66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6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7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7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7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7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78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80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82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84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8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8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90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-0.00382 0.00209 -0.00764 0.00116 -0.01146 0.00301 C -0.01546 0.00764 -0.0191 0.01019 -0.02396 0.01204 C -0.03959 0.00926 -0.03247 0.01274 -0.04098 0.00301 C -0.03907 0.00209 -0.03559 0.0044 -0.03507 0.00116 C -0.03177 -0.01921 -0.03421 -0.01643 -0.04098 -0.01805 C -0.05469 -0.02546 -0.09323 -0.02245 -0.1073 -0.02291 C -0.11007 -0.02407 -0.11094 -0.02592 -0.11268 -0.03009 C -0.11302 -0.03472 -0.11337 -0.03657 -0.11546 -0.03958 " pathEditMode="relative" rAng="0" ptsTypes="ffffffffA">
                                      <p:cBhvr>
                                        <p:cTn id="9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94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96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85 C -0.00451 0.0044 -0.0092 0.00324 -0.01371 0.00532 C -0.01857 0.01065 -0.02291 0.01389 -0.02864 0.01597 C -0.04756 0.01296 -0.03906 0.01667 -0.0493 0.00532 C -0.04704 0.0044 -0.0427 0.00695 -0.04218 0.00324 C -0.03836 -0.0206 -0.04097 -0.01759 -0.0493 -0.01921 C -0.06597 -0.02801 -0.11215 -0.02454 -0.12916 -0.025 C -0.13263 -0.02639 -0.1335 -0.02847 -0.13559 -0.0331 C -0.13611 -0.03866 -0.13645 -0.0412 -0.13906 -0.04468 " pathEditMode="relative" rAng="0" ptsTypes="ffffffffA">
                                      <p:cBhvr>
                                        <p:cTn id="9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 animBg="1"/>
      <p:bldP spid="64" grpId="0" animBg="1"/>
      <p:bldP spid="66" grpId="0" animBg="1"/>
      <p:bldP spid="69" grpId="0" animBg="1"/>
      <p:bldP spid="70" grpId="0" animBg="1"/>
      <p:bldP spid="72" grpId="0" animBg="1"/>
      <p:bldP spid="75" grpId="0" animBg="1"/>
      <p:bldP spid="76" grpId="0" animBg="1"/>
      <p:bldP spid="78" grpId="0" animBg="1"/>
      <p:bldP spid="81" grpId="0" animBg="1"/>
      <p:bldP spid="82" grpId="0" animBg="1"/>
      <p:bldP spid="84" grpId="0" animBg="1"/>
      <p:bldP spid="87" grpId="0" animBg="1"/>
      <p:bldP spid="88" grpId="0" animBg="1"/>
      <p:bldP spid="90" grpId="0" animBg="1"/>
      <p:bldP spid="93" grpId="0" animBg="1"/>
      <p:bldP spid="94" grpId="0" animBg="1"/>
      <p:bldP spid="96" grpId="0" animBg="1"/>
      <p:bldP spid="99" grpId="0" animBg="1"/>
      <p:bldP spid="100" grpId="0" animBg="1"/>
      <p:bldP spid="10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Диффузия </a:t>
            </a: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ru-RU" dirty="0" smtClean="0"/>
              <a:t> в</a:t>
            </a:r>
            <a:r>
              <a:rPr lang="en-US" dirty="0" smtClean="0"/>
              <a:t> </a:t>
            </a:r>
            <a:r>
              <a:rPr lang="ru-RU" dirty="0" smtClean="0"/>
              <a:t>водном растворе</a:t>
            </a:r>
            <a:r>
              <a:rPr lang="en-US" dirty="0" smtClean="0"/>
              <a:t> CaCl</a:t>
            </a:r>
            <a:r>
              <a:rPr lang="en-US" baseline="-25000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4146" name="Picture 2" descr="X:\afon18\D_b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358114" cy="5518585"/>
          </a:xfrm>
          <a:prstGeom prst="rect">
            <a:avLst/>
          </a:prstGeom>
          <a:noFill/>
        </p:spPr>
      </p:pic>
      <p:pic>
        <p:nvPicPr>
          <p:cNvPr id="4" name="Picture 2" descr="X:\afon18\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21362"/>
            <a:ext cx="1857388" cy="2315489"/>
          </a:xfrm>
          <a:prstGeom prst="rect">
            <a:avLst/>
          </a:prstGeom>
          <a:noFill/>
        </p:spPr>
      </p:pic>
      <p:pic>
        <p:nvPicPr>
          <p:cNvPr id="5" name="Picture 4" descr="X:\afon18\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86322"/>
            <a:ext cx="714380" cy="8905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15716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/>
              <a:t>Зависимость от размера МД системы </a:t>
            </a:r>
            <a:r>
              <a:rPr lang="en-US" dirty="0" smtClean="0"/>
              <a:t>(L)</a:t>
            </a:r>
            <a:endParaRPr lang="ru-RU" dirty="0" smtClean="0"/>
          </a:p>
          <a:p>
            <a:pPr algn="ctr">
              <a:buNone/>
            </a:pPr>
            <a:r>
              <a:rPr lang="en-US" sz="3200" dirty="0" smtClean="0"/>
              <a:t>D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= D</a:t>
            </a:r>
            <a:r>
              <a:rPr lang="en-US" sz="3200" baseline="-25000" dirty="0" smtClean="0"/>
              <a:t>∞</a:t>
            </a:r>
            <a:r>
              <a:rPr lang="en-US" sz="3200" dirty="0" smtClean="0"/>
              <a:t> -</a:t>
            </a:r>
            <a:r>
              <a:rPr lang="ru-RU" sz="3200" dirty="0" smtClean="0"/>
              <a:t> </a:t>
            </a:r>
            <a:r>
              <a:rPr lang="el-GR" sz="3200" dirty="0" smtClean="0"/>
              <a:t>β</a:t>
            </a:r>
            <a:r>
              <a:rPr lang="en-US" sz="3200" dirty="0" smtClean="0"/>
              <a:t>/L</a:t>
            </a:r>
          </a:p>
          <a:p>
            <a:pPr algn="ctr">
              <a:buNone/>
            </a:pPr>
            <a:r>
              <a:rPr lang="el-GR" sz="3200" dirty="0" smtClean="0"/>
              <a:t>β </a:t>
            </a:r>
            <a:r>
              <a:rPr lang="en-US" sz="3200" dirty="0" smtClean="0"/>
              <a:t>=</a:t>
            </a:r>
            <a:r>
              <a:rPr lang="el-GR" sz="3200" dirty="0" smtClean="0"/>
              <a:t>ε</a:t>
            </a:r>
            <a:r>
              <a:rPr lang="en-US" sz="3200" dirty="0" err="1" smtClean="0"/>
              <a:t>kT</a:t>
            </a:r>
            <a:r>
              <a:rPr lang="en-US" sz="3200" dirty="0" smtClean="0"/>
              <a:t>/6</a:t>
            </a:r>
            <a:r>
              <a:rPr lang="el-GR" sz="3200" dirty="0" smtClean="0"/>
              <a:t>πη</a:t>
            </a:r>
            <a:endParaRPr lang="ru-RU" sz="3200" dirty="0" smtClean="0"/>
          </a:p>
          <a:p>
            <a:pPr algn="ctr">
              <a:buNone/>
            </a:pPr>
            <a:r>
              <a:rPr lang="en-US" sz="1500" dirty="0" err="1" smtClean="0"/>
              <a:t>Yeh</a:t>
            </a:r>
            <a:r>
              <a:rPr lang="en-US" sz="1500" dirty="0" smtClean="0"/>
              <a:t>, Hummer</a:t>
            </a:r>
            <a:r>
              <a:rPr lang="ru-RU" sz="1500" dirty="0" smtClean="0"/>
              <a:t> </a:t>
            </a:r>
            <a:endParaRPr lang="en-US" sz="1500" dirty="0" smtClean="0"/>
          </a:p>
          <a:p>
            <a:pPr algn="ctr">
              <a:buNone/>
            </a:pPr>
            <a:r>
              <a:rPr lang="en-US" sz="1500" dirty="0" smtClean="0"/>
              <a:t>J. Phys. Chem. B, V. 108, 40, 2004</a:t>
            </a:r>
            <a:endParaRPr lang="ru-RU" sz="15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42908" y="6309532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500" dirty="0" smtClean="0"/>
              <a:t>Как зависит ошибка расчета от размера МД системы</a:t>
            </a:r>
            <a:r>
              <a:rPr lang="en-US" sz="2500" dirty="0" smtClean="0"/>
              <a:t>?</a:t>
            </a:r>
            <a:endParaRPr lang="ru-RU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X:\afon18\D_di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26564"/>
            <a:ext cx="6786610" cy="5089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Стандартное отклонения расчетов </a:t>
            </a:r>
            <a:br>
              <a:rPr lang="ru-RU" dirty="0" smtClean="0"/>
            </a:br>
            <a:r>
              <a:rPr lang="ru-RU" dirty="0" err="1" smtClean="0"/>
              <a:t>σ</a:t>
            </a:r>
            <a:r>
              <a:rPr lang="en-US" baseline="-25000" dirty="0" smtClean="0"/>
              <a:t>D</a:t>
            </a:r>
            <a:r>
              <a:rPr lang="en-US" dirty="0" smtClean="0"/>
              <a:t> = </a:t>
            </a:r>
            <a:r>
              <a:rPr lang="el-GR" dirty="0" smtClean="0"/>
              <a:t>Δ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01225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64000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10122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90827" y="10001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48215" y="10122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100010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Число частиц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14346" y="6143644"/>
            <a:ext cx="9144000" cy="1000132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marL="342766" marR="0" lvl="0" indent="-342766" algn="ctr" defTabSz="9140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Усреднение и по времени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по числу частиц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</a:t>
            </a:r>
          </a:p>
          <a:p>
            <a:pPr marL="342766" marR="0" lvl="0" indent="-342766" algn="ctr" defTabSz="9140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=const</a:t>
            </a:r>
          </a:p>
          <a:p>
            <a:pPr marL="342766" marR="0" lvl="0" indent="-342766" algn="ctr" defTabSz="9140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size\D_bars_H2O_SP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524800" cy="5643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24"/>
            <a:ext cx="9144000" cy="630906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ru-RU" sz="3500" dirty="0" smtClean="0"/>
              <a:t>Коэффициент </a:t>
            </a:r>
            <a:r>
              <a:rPr lang="ru-RU" sz="3500" dirty="0" err="1" smtClean="0"/>
              <a:t>самодиффузии</a:t>
            </a:r>
            <a:r>
              <a:rPr lang="ru-RU" sz="3500" dirty="0" smtClean="0"/>
              <a:t> воды</a:t>
            </a:r>
            <a:r>
              <a:rPr lang="en-US" sz="3500" dirty="0" smtClean="0"/>
              <a:t> SPC/E</a:t>
            </a:r>
            <a:endParaRPr lang="ru-RU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7022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Число частиц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42915" y="5940000"/>
            <a:ext cx="2914837" cy="2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/>
              <a:t>Обратный линейный размер системы</a:t>
            </a:r>
            <a:r>
              <a:rPr lang="en-US" sz="1300" dirty="0" smtClean="0"/>
              <a:t>:</a:t>
            </a:r>
            <a:endParaRPr lang="ru-RU" sz="13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Стандартное отклонения расчетов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err="1" smtClean="0"/>
              <a:t>σ</a:t>
            </a:r>
            <a:r>
              <a:rPr lang="en-US" baseline="-25000" dirty="0" smtClean="0"/>
              <a:t>D</a:t>
            </a:r>
            <a:r>
              <a:rPr lang="en-US" dirty="0" smtClean="0"/>
              <a:t> = </a:t>
            </a:r>
            <a:r>
              <a:rPr lang="el-GR" dirty="0" smtClean="0"/>
              <a:t>Δ</a:t>
            </a:r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2050" name="Picture 2" descr="X:\size\D_size_di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6643734" cy="4982801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000768"/>
            <a:ext cx="9144000" cy="1000132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marL="342766" marR="0" lvl="0" indent="-342766" algn="ctr" defTabSz="9140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Усреднение и по времени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по числу частиц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</a:t>
            </a:r>
          </a:p>
          <a:p>
            <a:pPr marL="342766" marR="0" lvl="0" indent="-342766" algn="ctr" defTabSz="9140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=const</a:t>
            </a:r>
          </a:p>
          <a:p>
            <a:pPr marL="342766" marR="0" lvl="0" indent="-342766" algn="ctr" defTabSz="9140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500570"/>
            <a:ext cx="3205228" cy="553961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r>
              <a:rPr lang="el-GR" sz="3000" dirty="0" smtClean="0"/>
              <a:t>Δ</a:t>
            </a:r>
            <a:r>
              <a:rPr lang="en-US" sz="3000" dirty="0" err="1" smtClean="0"/>
              <a:t>D</a:t>
            </a:r>
            <a:r>
              <a:rPr lang="en-US" sz="3000" baseline="-25000" dirty="0" err="1" smtClean="0"/>
              <a:t>big</a:t>
            </a:r>
            <a:r>
              <a:rPr lang="en-US" sz="3000" dirty="0" smtClean="0"/>
              <a:t>/</a:t>
            </a:r>
            <a:r>
              <a:rPr lang="el-GR" sz="3000" dirty="0" smtClean="0"/>
              <a:t>Δ</a:t>
            </a:r>
            <a:r>
              <a:rPr lang="en-US" sz="3000" dirty="0" smtClean="0"/>
              <a:t> </a:t>
            </a:r>
            <a:r>
              <a:rPr lang="en-US" sz="3000" dirty="0" err="1" smtClean="0"/>
              <a:t>D</a:t>
            </a:r>
            <a:r>
              <a:rPr lang="en-US" sz="3000" baseline="-25000" dirty="0" err="1" smtClean="0"/>
              <a:t>small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= 1.27</a:t>
            </a:r>
            <a:endParaRPr lang="ru-RU" sz="3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57222" y="-142900"/>
            <a:ext cx="10080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Потенциалы взаимодействия</a:t>
            </a:r>
          </a:p>
          <a:p>
            <a:pPr algn="ctr"/>
            <a:r>
              <a:rPr lang="ru-RU" sz="4000" dirty="0" smtClean="0"/>
              <a:t>(Ион в воде)</a:t>
            </a:r>
          </a:p>
          <a:p>
            <a:pPr algn="ctr"/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5500694" y="3774024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643702" y="513134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572264" y="263101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8" idx="3"/>
          </p:cNvCxnSpPr>
          <p:nvPr/>
        </p:nvCxnSpPr>
        <p:spPr>
          <a:xfrm rot="5400000" flipH="1" flipV="1">
            <a:off x="5929322" y="3200726"/>
            <a:ext cx="859051" cy="57329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7" idx="1"/>
          </p:cNvCxnSpPr>
          <p:nvPr/>
        </p:nvCxnSpPr>
        <p:spPr>
          <a:xfrm rot="16200000" flipH="1">
            <a:off x="6072198" y="4559841"/>
            <a:ext cx="716175" cy="57329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643174" y="3774024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3345396"/>
            <a:ext cx="22140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 err="1" smtClean="0"/>
              <a:t>Aexp</a:t>
            </a:r>
            <a:r>
              <a:rPr lang="en-US" sz="2500" dirty="0" smtClean="0"/>
              <a:t>(-r/R)-c/r</a:t>
            </a:r>
            <a:r>
              <a:rPr lang="en-US" sz="2500" baseline="30000" dirty="0" smtClean="0"/>
              <a:t>6</a:t>
            </a:r>
            <a:r>
              <a:rPr lang="en-US" sz="2500" dirty="0" smtClean="0"/>
              <a:t>-</a:t>
            </a:r>
          </a:p>
          <a:p>
            <a:pPr algn="ctr"/>
            <a:r>
              <a:rPr lang="en-US" sz="2500" dirty="0" smtClean="0"/>
              <a:t>-2q</a:t>
            </a:r>
            <a:r>
              <a:rPr lang="en-US" sz="2500" baseline="-25000" dirty="0" smtClean="0"/>
              <a:t>ion</a:t>
            </a:r>
            <a:r>
              <a:rPr lang="en-US" sz="2500" dirty="0" smtClean="0"/>
              <a:t>q/r</a:t>
            </a:r>
            <a:r>
              <a:rPr lang="en-US" sz="2500" baseline="30000" dirty="0" smtClean="0"/>
              <a:t>6</a:t>
            </a:r>
          </a:p>
        </p:txBody>
      </p:sp>
      <p:cxnSp>
        <p:nvCxnSpPr>
          <p:cNvPr id="40" name="Прямая со стрелкой 39"/>
          <p:cNvCxnSpPr>
            <a:stCxn id="24" idx="6"/>
            <a:endCxn id="6" idx="2"/>
          </p:cNvCxnSpPr>
          <p:nvPr/>
        </p:nvCxnSpPr>
        <p:spPr>
          <a:xfrm>
            <a:off x="3500430" y="4202652"/>
            <a:ext cx="200026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72132" y="348827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+2q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000892" y="284533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-q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072330" y="49884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-q</a:t>
            </a:r>
            <a:endParaRPr lang="ru-RU" dirty="0"/>
          </a:p>
        </p:txBody>
      </p:sp>
      <p:cxnSp>
        <p:nvCxnSpPr>
          <p:cNvPr id="48" name="Прямая со стрелкой 47"/>
          <p:cNvCxnSpPr>
            <a:endCxn id="7" idx="2"/>
          </p:cNvCxnSpPr>
          <p:nvPr/>
        </p:nvCxnSpPr>
        <p:spPr>
          <a:xfrm>
            <a:off x="3286116" y="4559842"/>
            <a:ext cx="3357586" cy="82153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714744" y="5131346"/>
            <a:ext cx="12378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 smtClean="0"/>
              <a:t>-</a:t>
            </a:r>
            <a:r>
              <a:rPr lang="en-US" sz="2500" dirty="0" err="1" smtClean="0"/>
              <a:t>q</a:t>
            </a:r>
            <a:r>
              <a:rPr lang="en-US" sz="2500" baseline="-25000" dirty="0" err="1" smtClean="0"/>
              <a:t>ion</a:t>
            </a:r>
            <a:r>
              <a:rPr lang="en-US" sz="2500" dirty="0" err="1" smtClean="0"/>
              <a:t>q</a:t>
            </a:r>
            <a:r>
              <a:rPr lang="en-US" sz="2500" dirty="0" smtClean="0"/>
              <a:t>/r</a:t>
            </a:r>
            <a:r>
              <a:rPr lang="en-US" sz="2500" baseline="30000" dirty="0" smtClean="0"/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71802" y="5643578"/>
            <a:ext cx="37869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water model: SPC/E</a:t>
            </a:r>
          </a:p>
          <a:p>
            <a:pPr algn="ctr"/>
            <a:r>
              <a:rPr lang="en-US" sz="3500" dirty="0" smtClean="0"/>
              <a:t>Ion charge +2</a:t>
            </a:r>
            <a:endParaRPr lang="ru-RU" sz="3500" dirty="0"/>
          </a:p>
        </p:txBody>
      </p:sp>
      <p:sp>
        <p:nvSpPr>
          <p:cNvPr id="52" name="TextBox 51"/>
          <p:cNvSpPr txBox="1"/>
          <p:nvPr/>
        </p:nvSpPr>
        <p:spPr>
          <a:xfrm>
            <a:off x="2928926" y="1928802"/>
            <a:ext cx="31886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Ion-water interaction:</a:t>
            </a:r>
          </a:p>
          <a:p>
            <a:pPr algn="ctr"/>
            <a:r>
              <a:rPr lang="en-US" sz="2500" dirty="0" smtClean="0"/>
              <a:t>Buckingham+ Coulomb</a:t>
            </a:r>
            <a:endParaRPr lang="ru-RU" sz="2500" dirty="0"/>
          </a:p>
        </p:txBody>
      </p:sp>
      <p:sp>
        <p:nvSpPr>
          <p:cNvPr id="18" name="Плюс 17"/>
          <p:cNvSpPr/>
          <p:nvPr/>
        </p:nvSpPr>
        <p:spPr>
          <a:xfrm>
            <a:off x="2786050" y="3929066"/>
            <a:ext cx="642942" cy="57150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Крупные частицы в </a:t>
            </a:r>
            <a:br>
              <a:rPr lang="ru-RU" dirty="0" smtClean="0"/>
            </a:br>
            <a:r>
              <a:rPr lang="ru-RU" dirty="0" err="1" smtClean="0"/>
              <a:t>Леннард-Джонсовской</a:t>
            </a:r>
            <a:r>
              <a:rPr lang="ru-RU" dirty="0" smtClean="0"/>
              <a:t> жидкости</a:t>
            </a:r>
            <a:endParaRPr lang="ru-RU" dirty="0"/>
          </a:p>
        </p:txBody>
      </p:sp>
      <p:pic>
        <p:nvPicPr>
          <p:cNvPr id="22530" name="Picture 2" descr="X:\size\D_bars_L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357298"/>
            <a:ext cx="7143799" cy="535785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857984" y="3143248"/>
          <a:ext cx="2286016" cy="1212676"/>
        </p:xfrm>
        <a:graphic>
          <a:graphicData uri="http://schemas.openxmlformats.org/presentationml/2006/ole">
            <p:oleObj spid="_x0000_s141314" name="Формула" r:id="rId4" imgW="1866600" imgH="990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X:\size\D_size_disp_L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22"/>
            <a:ext cx="7715304" cy="578647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Стандартное отклонения расчетов </a:t>
            </a:r>
            <a:br>
              <a:rPr lang="ru-RU" dirty="0" smtClean="0"/>
            </a:br>
            <a:r>
              <a:rPr lang="ru-RU" dirty="0" err="1" smtClean="0"/>
              <a:t>σ</a:t>
            </a:r>
            <a:r>
              <a:rPr lang="en-US" baseline="-25000" dirty="0" smtClean="0"/>
              <a:t>D</a:t>
            </a:r>
            <a:r>
              <a:rPr lang="en-US" dirty="0" smtClean="0"/>
              <a:t> = </a:t>
            </a:r>
            <a:r>
              <a:rPr lang="el-GR" dirty="0" smtClean="0"/>
              <a:t>Δ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5" y="4929198"/>
            <a:ext cx="3205228" cy="553961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el-GR" sz="3000" dirty="0" smtClean="0"/>
              <a:t>Δ</a:t>
            </a:r>
            <a:r>
              <a:rPr lang="en-US" sz="3000" dirty="0" err="1" smtClean="0"/>
              <a:t>D</a:t>
            </a:r>
            <a:r>
              <a:rPr lang="en-US" sz="3000" baseline="-25000" dirty="0" err="1" smtClean="0"/>
              <a:t>big</a:t>
            </a:r>
            <a:r>
              <a:rPr lang="en-US" sz="3000" dirty="0" smtClean="0"/>
              <a:t>/</a:t>
            </a:r>
            <a:r>
              <a:rPr lang="el-GR" sz="3000" dirty="0" smtClean="0"/>
              <a:t>Δ</a:t>
            </a:r>
            <a:r>
              <a:rPr lang="en-US" sz="3000" dirty="0" smtClean="0"/>
              <a:t> </a:t>
            </a:r>
            <a:r>
              <a:rPr lang="en-US" sz="3000" dirty="0" err="1" smtClean="0"/>
              <a:t>D</a:t>
            </a:r>
            <a:r>
              <a:rPr lang="en-US" sz="3000" baseline="-25000" dirty="0" err="1" smtClean="0"/>
              <a:t>small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= 2.71</a:t>
            </a:r>
            <a:endParaRPr lang="ru-RU" sz="3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Все системы</a:t>
            </a:r>
            <a:endParaRPr lang="ru-RU" dirty="0"/>
          </a:p>
        </p:txBody>
      </p:sp>
      <p:pic>
        <p:nvPicPr>
          <p:cNvPr id="4" name="Picture 2" descr="X:\size\D_size_di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571900" cy="2678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222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Самодиффузия</a:t>
            </a:r>
            <a:r>
              <a:rPr lang="ru-RU" dirty="0" smtClean="0"/>
              <a:t> воды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928670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воде</a:t>
            </a:r>
            <a:endParaRPr lang="ru-RU" dirty="0"/>
          </a:p>
        </p:txBody>
      </p:sp>
      <p:pic>
        <p:nvPicPr>
          <p:cNvPr id="7" name="Picture 3" descr="X:\afon18\D_di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643338" cy="2732504"/>
          </a:xfrm>
          <a:prstGeom prst="rect">
            <a:avLst/>
          </a:prstGeom>
          <a:noFill/>
        </p:spPr>
      </p:pic>
      <p:pic>
        <p:nvPicPr>
          <p:cNvPr id="8" name="Picture 2" descr="X:\size\D_size_disp_L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39810"/>
            <a:ext cx="3357586" cy="25181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5918" y="3857628"/>
            <a:ext cx="538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Крупные частицы в </a:t>
            </a:r>
            <a:r>
              <a:rPr lang="ru-RU" dirty="0" err="1" smtClean="0"/>
              <a:t>Леннард-Джонсовской</a:t>
            </a:r>
            <a:r>
              <a:rPr lang="ru-RU" dirty="0" smtClean="0"/>
              <a:t> жидкости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X:\afon18\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015" y="1571612"/>
            <a:ext cx="4614893" cy="346117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Теоретическое обоснование линейности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03206" y="5000636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/>
              <a:t>r</a:t>
            </a:r>
            <a:r>
              <a:rPr lang="en-US" sz="3100" baseline="-25000" dirty="0" err="1" smtClean="0"/>
              <a:t>i</a:t>
            </a:r>
            <a:endParaRPr lang="ru-RU" sz="3100" dirty="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85720" y="1500174"/>
          <a:ext cx="3998127" cy="1143008"/>
        </p:xfrm>
        <a:graphic>
          <a:graphicData uri="http://schemas.openxmlformats.org/presentationml/2006/ole">
            <p:oleObj spid="_x0000_s142338" name="Формула" r:id="rId5" imgW="1688760" imgH="482400" progId="Equation.3">
              <p:embed/>
            </p:oleObj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0" y="2786058"/>
            <a:ext cx="5000660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ru-RU" sz="2500" dirty="0" smtClean="0"/>
              <a:t>Расчет дисперсия квадрата</a:t>
            </a:r>
          </a:p>
          <a:p>
            <a:pPr algn="ctr"/>
            <a:r>
              <a:rPr lang="ru-RU" sz="2500" dirty="0" smtClean="0"/>
              <a:t>нормально распределенной величины</a:t>
            </a:r>
            <a:endParaRPr lang="ru-RU" sz="25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857224" y="4929188"/>
          <a:ext cx="3586163" cy="869950"/>
        </p:xfrm>
        <a:graphic>
          <a:graphicData uri="http://schemas.openxmlformats.org/presentationml/2006/ole">
            <p:oleObj spid="_x0000_s142339" name="Формула" r:id="rId6" imgW="1688760" imgH="35532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99737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Рост ошибки следует из нормального распределения смещения частицы </a:t>
            </a:r>
          </a:p>
          <a:p>
            <a:pPr algn="ctr"/>
            <a:r>
              <a:rPr lang="ru-RU" sz="2000" dirty="0" smtClean="0"/>
              <a:t>и отсутствия изменения корреляций при увеличении системы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000892" y="3357562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43768" y="34290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6Dt</a:t>
            </a:r>
            <a:endParaRPr lang="ru-RU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Оценка статистической ошибки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000232" y="1928802"/>
          <a:ext cx="5278438" cy="950912"/>
        </p:xfrm>
        <a:graphic>
          <a:graphicData uri="http://schemas.openxmlformats.org/presentationml/2006/ole">
            <p:oleObj spid="_x0000_s143362" name="Формула" r:id="rId3" imgW="126972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571877"/>
            <a:ext cx="9144000" cy="1015626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ru-RU" sz="3000" dirty="0" smtClean="0"/>
              <a:t>если коэффициент диффузии уменьшается в 2 раза </a:t>
            </a:r>
          </a:p>
          <a:p>
            <a:pPr algn="ctr"/>
            <a:r>
              <a:rPr lang="ru-RU" sz="3000" dirty="0" smtClean="0"/>
              <a:t>в 2 раза уменьшается и погрешность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afon18\D_ba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667679" cy="57507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1143000"/>
          </a:xfrm>
        </p:spPr>
        <p:txBody>
          <a:bodyPr/>
          <a:lstStyle/>
          <a:p>
            <a:r>
              <a:rPr lang="ru-RU" dirty="0" smtClean="0"/>
              <a:t>Предлагаемый метод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5143512"/>
            <a:ext cx="42862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00562" y="5143512"/>
            <a:ext cx="277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Маленький крест ошибки</a:t>
            </a:r>
          </a:p>
          <a:p>
            <a:pPr algn="ctr"/>
            <a:r>
              <a:rPr lang="ru-RU" dirty="0" smtClean="0"/>
              <a:t>При малом числе частиц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1643050"/>
            <a:ext cx="286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Большой крест ошибки</a:t>
            </a:r>
          </a:p>
          <a:p>
            <a:pPr algn="ctr"/>
            <a:r>
              <a:rPr lang="ru-RU" dirty="0" smtClean="0"/>
              <a:t>При большом числе частиц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500174"/>
            <a:ext cx="571504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Предлагаемый метод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16" name="Picture 3" descr="X:\size\D_bars_fak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6715172" cy="503637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1632372">
            <a:off x="3891935" y="2521324"/>
            <a:ext cx="2759785" cy="553961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ru-RU" sz="3000" dirty="0" smtClean="0">
                <a:solidFill>
                  <a:srgbClr val="0070C0"/>
                </a:solidFill>
              </a:rPr>
              <a:t>Наклон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l-GR" sz="3000" dirty="0" smtClean="0">
                <a:solidFill>
                  <a:srgbClr val="0070C0"/>
                </a:solidFill>
              </a:rPr>
              <a:t>ε</a:t>
            </a:r>
            <a:r>
              <a:rPr lang="en-US" sz="3000" dirty="0" err="1" smtClean="0">
                <a:solidFill>
                  <a:srgbClr val="0070C0"/>
                </a:solidFill>
              </a:rPr>
              <a:t>kT</a:t>
            </a:r>
            <a:r>
              <a:rPr lang="en-US" sz="3000" dirty="0" smtClean="0">
                <a:solidFill>
                  <a:srgbClr val="0070C0"/>
                </a:solidFill>
              </a:rPr>
              <a:t>/6</a:t>
            </a:r>
            <a:r>
              <a:rPr lang="el-GR" sz="3000" dirty="0" smtClean="0">
                <a:solidFill>
                  <a:srgbClr val="0070C0"/>
                </a:solidFill>
              </a:rPr>
              <a:t>πη</a:t>
            </a:r>
            <a:endParaRPr lang="en-US" sz="3000" dirty="0" smtClean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928670"/>
            <a:ext cx="749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</a:t>
            </a:r>
            <a:r>
              <a:rPr lang="en-US" sz="2000" baseline="-25000" dirty="0" err="1" smtClean="0"/>
              <a:t>water</a:t>
            </a:r>
            <a:endParaRPr lang="ru-RU" sz="2000" dirty="0"/>
          </a:p>
        </p:txBody>
      </p:sp>
      <p:sp>
        <p:nvSpPr>
          <p:cNvPr id="19" name="TextBox 48"/>
          <p:cNvSpPr txBox="1"/>
          <p:nvPr/>
        </p:nvSpPr>
        <p:spPr>
          <a:xfrm>
            <a:off x="879035" y="13093671"/>
            <a:ext cx="932229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215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43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64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861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 smtClean="0"/>
              <a:t>Inverse simulation box size (1/L)</a:t>
            </a:r>
            <a:endParaRPr lang="ru-RU" sz="5500" dirty="0"/>
          </a:p>
        </p:txBody>
      </p:sp>
      <p:pic>
        <p:nvPicPr>
          <p:cNvPr id="20" name="Picture 2" descr="https://mechtalion.ru/upload/medialibrary/679/679226c57f0cd8e574c0e40bf0197c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714752"/>
            <a:ext cx="428628" cy="321471"/>
          </a:xfrm>
          <a:prstGeom prst="rect">
            <a:avLst/>
          </a:prstGeom>
          <a:noFill/>
        </p:spPr>
      </p:pic>
      <p:pic>
        <p:nvPicPr>
          <p:cNvPr id="21" name="Picture 6" descr="https://punkt-a.info/upload/iblock/6d3/6d3dd043f24bc7e9400522f86236c4f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500174"/>
            <a:ext cx="285752" cy="285752"/>
          </a:xfrm>
          <a:prstGeom prst="rect">
            <a:avLst/>
          </a:prstGeom>
          <a:noFill/>
        </p:spPr>
      </p:pic>
      <p:sp>
        <p:nvSpPr>
          <p:cNvPr id="22" name="Левая фигурная скобка 21"/>
          <p:cNvSpPr/>
          <p:nvPr/>
        </p:nvSpPr>
        <p:spPr>
          <a:xfrm>
            <a:off x="785786" y="1500175"/>
            <a:ext cx="1304054" cy="714380"/>
          </a:xfrm>
          <a:prstGeom prst="leftBrace">
            <a:avLst>
              <a:gd name="adj1" fmla="val 8333"/>
              <a:gd name="adj2" fmla="val 50000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0" y="1571612"/>
            <a:ext cx="7136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500" dirty="0" smtClean="0"/>
              <a:t>Δ</a:t>
            </a:r>
            <a:r>
              <a:rPr lang="en-US" sz="3500" dirty="0" smtClean="0"/>
              <a:t>D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09820" y="15027152"/>
            <a:ext cx="512751" cy="505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379365" y="14751485"/>
            <a:ext cx="61398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Ca</a:t>
            </a:r>
            <a:r>
              <a:rPr lang="en-US" sz="3500" baseline="30000" dirty="0" smtClean="0"/>
              <a:t>2+</a:t>
            </a:r>
            <a:r>
              <a:rPr lang="en-US" sz="3500" dirty="0" smtClean="0"/>
              <a:t> in aqueous solution of CaCl</a:t>
            </a:r>
            <a:r>
              <a:rPr lang="en-US" sz="3500" baseline="-25000" dirty="0" smtClean="0"/>
              <a:t>2</a:t>
            </a:r>
            <a:endParaRPr lang="ru-RU" sz="3500" dirty="0"/>
          </a:p>
        </p:txBody>
      </p:sp>
      <p:sp>
        <p:nvSpPr>
          <p:cNvPr id="26" name="TextBox 25"/>
          <p:cNvSpPr txBox="1"/>
          <p:nvPr/>
        </p:nvSpPr>
        <p:spPr>
          <a:xfrm>
            <a:off x="3301475" y="92867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частиц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00958" y="92867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частицы</a:t>
            </a:r>
            <a:endParaRPr lang="ru-RU" dirty="0"/>
          </a:p>
        </p:txBody>
      </p:sp>
      <p:pic>
        <p:nvPicPr>
          <p:cNvPr id="28" name="Picture 2" descr="X:\afon18\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143248"/>
            <a:ext cx="1705774" cy="2126482"/>
          </a:xfrm>
          <a:prstGeom prst="rect">
            <a:avLst/>
          </a:prstGeom>
          <a:noFill/>
        </p:spPr>
      </p:pic>
      <p:pic>
        <p:nvPicPr>
          <p:cNvPr id="29" name="Picture 4" descr="X:\afon18\v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643446"/>
            <a:ext cx="485162" cy="60482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357290" y="5934670"/>
            <a:ext cx="6592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Вычисляем коэффициент диффузии </a:t>
            </a:r>
            <a:r>
              <a:rPr lang="en-US" dirty="0" smtClean="0"/>
              <a:t>D</a:t>
            </a:r>
            <a:r>
              <a:rPr lang="en-US" baseline="-25000" dirty="0" smtClean="0"/>
              <a:t>L</a:t>
            </a:r>
            <a:r>
              <a:rPr lang="ru-RU" dirty="0" smtClean="0"/>
              <a:t> для маленькой </a:t>
            </a:r>
            <a:r>
              <a:rPr lang="ru-RU" dirty="0" err="1" smtClean="0"/>
              <a:t>мд</a:t>
            </a:r>
            <a:r>
              <a:rPr lang="ru-RU" dirty="0" smtClean="0"/>
              <a:t> ячейки</a:t>
            </a:r>
          </a:p>
          <a:p>
            <a:pPr algn="ctr"/>
            <a:r>
              <a:rPr lang="ru-RU" dirty="0" smtClean="0"/>
              <a:t>Корректируем его для учета конечного размера системы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</a:t>
            </a:r>
            <a:r>
              <a:rPr lang="en-US" baseline="-25000" dirty="0" smtClean="0"/>
              <a:t>∞</a:t>
            </a:r>
            <a:r>
              <a:rPr lang="en-US" dirty="0" smtClean="0"/>
              <a:t> =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dirty="0" err="1" smtClean="0"/>
              <a:t>+kT</a:t>
            </a:r>
            <a:r>
              <a:rPr lang="en-US" dirty="0" smtClean="0"/>
              <a:t>/6</a:t>
            </a:r>
            <a:r>
              <a:rPr lang="el-GR" dirty="0" smtClean="0"/>
              <a:t>πη</a:t>
            </a:r>
            <a:r>
              <a:rPr lang="en-US" dirty="0" smtClean="0"/>
              <a:t>L</a:t>
            </a: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/>
              <a:t>Выбор малого числа частиц – использование </a:t>
            </a:r>
            <a:br>
              <a:rPr lang="ru-RU" sz="3500" dirty="0" smtClean="0"/>
            </a:br>
            <a:r>
              <a:rPr lang="ru-RU" sz="3500" dirty="0" smtClean="0"/>
              <a:t>многомасштабного подхода</a:t>
            </a:r>
            <a:endParaRPr lang="ru-RU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71613"/>
            <a:ext cx="9144000" cy="4580705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en-US" sz="3500" dirty="0" smtClean="0"/>
              <a:t>D=</a:t>
            </a:r>
            <a:r>
              <a:rPr lang="en-US" sz="3500" dirty="0" err="1" smtClean="0"/>
              <a:t>D</a:t>
            </a:r>
            <a:r>
              <a:rPr lang="en-US" sz="3500" baseline="-25000" dirty="0" err="1" smtClean="0"/>
              <a:t>small</a:t>
            </a:r>
            <a:r>
              <a:rPr lang="en-US" sz="3500" dirty="0" err="1" smtClean="0"/>
              <a:t>+D</a:t>
            </a:r>
            <a:r>
              <a:rPr lang="en-US" sz="3500" baseline="-25000" dirty="0" err="1" smtClean="0"/>
              <a:t>hydr</a:t>
            </a:r>
            <a:endParaRPr lang="en-US" sz="3500" baseline="-25000" dirty="0" smtClean="0"/>
          </a:p>
          <a:p>
            <a:pPr algn="ctr"/>
            <a:endParaRPr lang="en-US" sz="3500" dirty="0" smtClean="0"/>
          </a:p>
          <a:p>
            <a:pPr algn="ctr"/>
            <a:r>
              <a:rPr lang="el-GR" sz="3500" dirty="0" smtClean="0"/>
              <a:t>Δ </a:t>
            </a:r>
            <a:r>
              <a:rPr lang="en-US" sz="3500" dirty="0" smtClean="0"/>
              <a:t>D=</a:t>
            </a:r>
            <a:r>
              <a:rPr lang="el-GR" sz="3500" dirty="0" smtClean="0"/>
              <a:t> Δ </a:t>
            </a:r>
            <a:r>
              <a:rPr lang="en-US" sz="3500" dirty="0" err="1" smtClean="0"/>
              <a:t>D</a:t>
            </a:r>
            <a:r>
              <a:rPr lang="en-US" sz="3500" baseline="-25000" dirty="0" err="1" smtClean="0"/>
              <a:t>small</a:t>
            </a:r>
            <a:r>
              <a:rPr lang="en-US" sz="3500" dirty="0" smtClean="0"/>
              <a:t>+</a:t>
            </a:r>
            <a:r>
              <a:rPr lang="el-GR" sz="3500" dirty="0" smtClean="0"/>
              <a:t> Δ </a:t>
            </a:r>
            <a:r>
              <a:rPr lang="en-US" sz="3500" dirty="0" err="1" smtClean="0"/>
              <a:t>D</a:t>
            </a:r>
            <a:r>
              <a:rPr lang="en-US" sz="3500" baseline="-25000" dirty="0" err="1" smtClean="0"/>
              <a:t>hydr</a:t>
            </a:r>
            <a:endParaRPr lang="en-US" sz="3500" dirty="0" smtClean="0"/>
          </a:p>
          <a:p>
            <a:pPr algn="ctr"/>
            <a:r>
              <a:rPr lang="ru-RU" sz="3500" dirty="0" smtClean="0"/>
              <a:t>При расчетах с малым числом частиц</a:t>
            </a:r>
          </a:p>
          <a:p>
            <a:pPr algn="ctr"/>
            <a:r>
              <a:rPr lang="el-GR" sz="3500" dirty="0" smtClean="0">
                <a:solidFill>
                  <a:srgbClr val="0070C0"/>
                </a:solidFill>
              </a:rPr>
              <a:t>Δ </a:t>
            </a:r>
            <a:r>
              <a:rPr lang="en-US" sz="3500" dirty="0" err="1" smtClean="0">
                <a:solidFill>
                  <a:srgbClr val="0070C0"/>
                </a:solidFill>
              </a:rPr>
              <a:t>D</a:t>
            </a:r>
            <a:r>
              <a:rPr lang="en-US" sz="3500" baseline="-25000" dirty="0" err="1" smtClean="0">
                <a:solidFill>
                  <a:srgbClr val="0070C0"/>
                </a:solidFill>
              </a:rPr>
              <a:t>hydr</a:t>
            </a:r>
            <a:r>
              <a:rPr lang="en-US" sz="3500" baseline="-25000" dirty="0" smtClean="0">
                <a:solidFill>
                  <a:srgbClr val="0070C0"/>
                </a:solidFill>
              </a:rPr>
              <a:t> </a:t>
            </a:r>
            <a:r>
              <a:rPr lang="en-US" sz="3500" dirty="0" smtClean="0">
                <a:solidFill>
                  <a:srgbClr val="0070C0"/>
                </a:solidFill>
              </a:rPr>
              <a:t>~ </a:t>
            </a:r>
            <a:r>
              <a:rPr lang="en-US" sz="3500" dirty="0" err="1" smtClean="0">
                <a:solidFill>
                  <a:srgbClr val="0070C0"/>
                </a:solidFill>
              </a:rPr>
              <a:t>D</a:t>
            </a:r>
            <a:r>
              <a:rPr lang="en-US" sz="3500" baseline="-25000" dirty="0" err="1" smtClean="0">
                <a:solidFill>
                  <a:srgbClr val="0070C0"/>
                </a:solidFill>
              </a:rPr>
              <a:t>hydr</a:t>
            </a:r>
            <a:r>
              <a:rPr lang="en-US" sz="3500" baseline="-25000" dirty="0" smtClean="0">
                <a:solidFill>
                  <a:srgbClr val="0070C0"/>
                </a:solidFill>
              </a:rPr>
              <a:t> </a:t>
            </a:r>
            <a:r>
              <a:rPr lang="en-US" sz="3500" dirty="0" smtClean="0">
                <a:solidFill>
                  <a:srgbClr val="0070C0"/>
                </a:solidFill>
              </a:rPr>
              <a:t>=0</a:t>
            </a:r>
          </a:p>
          <a:p>
            <a:pPr algn="ctr"/>
            <a:endParaRPr lang="en-US" sz="3500" baseline="-25000" dirty="0" smtClean="0"/>
          </a:p>
          <a:p>
            <a:pPr algn="ctr"/>
            <a:r>
              <a:rPr lang="ru-RU" sz="3500" dirty="0" smtClean="0"/>
              <a:t>  </a:t>
            </a:r>
            <a:r>
              <a:rPr lang="en-US" sz="3500" dirty="0" smtClean="0"/>
              <a:t>        </a:t>
            </a:r>
            <a:r>
              <a:rPr lang="ru-RU" sz="3500" dirty="0" smtClean="0"/>
              <a:t>  </a:t>
            </a:r>
            <a:r>
              <a:rPr lang="en-US" sz="3500" dirty="0" smtClean="0"/>
              <a:t>D =	</a:t>
            </a:r>
            <a:r>
              <a:rPr lang="en-US" sz="3500" dirty="0" err="1" smtClean="0">
                <a:solidFill>
                  <a:srgbClr val="FF0000"/>
                </a:solidFill>
              </a:rPr>
              <a:t>D</a:t>
            </a:r>
            <a:r>
              <a:rPr lang="en-US" sz="3500" baseline="-25000" dirty="0" err="1" smtClean="0">
                <a:solidFill>
                  <a:srgbClr val="FF0000"/>
                </a:solidFill>
              </a:rPr>
              <a:t>small</a:t>
            </a:r>
            <a:r>
              <a:rPr lang="en-US" sz="3500" baseline="-25000" dirty="0" smtClean="0"/>
              <a:t>		</a:t>
            </a:r>
            <a:r>
              <a:rPr lang="en-US" sz="3500" dirty="0" smtClean="0"/>
              <a:t>+	</a:t>
            </a:r>
            <a:r>
              <a:rPr lang="en-US" sz="3500" dirty="0" err="1" smtClean="0">
                <a:solidFill>
                  <a:srgbClr val="0070C0"/>
                </a:solidFill>
              </a:rPr>
              <a:t>D</a:t>
            </a:r>
            <a:r>
              <a:rPr lang="en-US" sz="3500" baseline="-25000" dirty="0" err="1" smtClean="0">
                <a:solidFill>
                  <a:srgbClr val="0070C0"/>
                </a:solidFill>
              </a:rPr>
              <a:t>hydr</a:t>
            </a:r>
            <a:r>
              <a:rPr lang="en-US" sz="3500" dirty="0" smtClean="0">
                <a:solidFill>
                  <a:srgbClr val="0070C0"/>
                </a:solidFill>
              </a:rPr>
              <a:t> </a:t>
            </a:r>
            <a:r>
              <a:rPr lang="ru-RU" sz="3500" dirty="0" smtClean="0">
                <a:solidFill>
                  <a:srgbClr val="0070C0"/>
                </a:solidFill>
              </a:rPr>
              <a:t>     </a:t>
            </a:r>
            <a:r>
              <a:rPr lang="ru-RU" sz="3500" dirty="0" smtClean="0"/>
              <a:t>± </a:t>
            </a:r>
            <a:r>
              <a:rPr lang="el-GR" sz="3500" dirty="0" smtClean="0"/>
              <a:t>Δ </a:t>
            </a:r>
            <a:r>
              <a:rPr lang="en-US" sz="3500" dirty="0" err="1" smtClean="0"/>
              <a:t>D</a:t>
            </a:r>
            <a:r>
              <a:rPr lang="en-US" sz="3500" baseline="-25000" dirty="0" err="1" smtClean="0"/>
              <a:t>small</a:t>
            </a:r>
            <a:endParaRPr lang="en-US" sz="3500" dirty="0" smtClean="0"/>
          </a:p>
          <a:p>
            <a:pPr algn="ctr"/>
            <a:r>
              <a:rPr lang="en-US" sz="3500" dirty="0" smtClean="0">
                <a:solidFill>
                  <a:srgbClr val="FF0000"/>
                </a:solidFill>
              </a:rPr>
              <a:t>      MD          	</a:t>
            </a:r>
            <a:r>
              <a:rPr lang="el-GR" sz="3500" dirty="0" smtClean="0">
                <a:solidFill>
                  <a:srgbClr val="0070C0"/>
                </a:solidFill>
              </a:rPr>
              <a:t>ε </a:t>
            </a:r>
            <a:r>
              <a:rPr lang="en-US" sz="3500" dirty="0" err="1" smtClean="0">
                <a:solidFill>
                  <a:srgbClr val="0070C0"/>
                </a:solidFill>
              </a:rPr>
              <a:t>kT</a:t>
            </a:r>
            <a:r>
              <a:rPr lang="en-US" sz="3500" dirty="0" smtClean="0">
                <a:solidFill>
                  <a:srgbClr val="0070C0"/>
                </a:solidFill>
              </a:rPr>
              <a:t>/6</a:t>
            </a:r>
            <a:r>
              <a:rPr lang="el-GR" sz="3500" dirty="0" smtClean="0">
                <a:solidFill>
                  <a:srgbClr val="0070C0"/>
                </a:solidFill>
              </a:rPr>
              <a:t>πη</a:t>
            </a:r>
            <a:r>
              <a:rPr lang="en-US" sz="3500" dirty="0" err="1" smtClean="0">
                <a:solidFill>
                  <a:srgbClr val="0070C0"/>
                </a:solidFill>
              </a:rPr>
              <a:t>L</a:t>
            </a:r>
            <a:r>
              <a:rPr lang="en-US" sz="3500" baseline="-25000" dirty="0" err="1" smtClean="0">
                <a:solidFill>
                  <a:srgbClr val="0070C0"/>
                </a:solidFill>
              </a:rPr>
              <a:t>small</a:t>
            </a:r>
            <a:endParaRPr lang="en-US" sz="3500" dirty="0" smtClean="0">
              <a:solidFill>
                <a:srgbClr val="0070C0"/>
              </a:solidFill>
            </a:endParaRPr>
          </a:p>
          <a:p>
            <a:pPr algn="ctr"/>
            <a:endParaRPr lang="en-US" sz="3500" baseline="-25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Оценки итогового выигрыша в производительности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Самодиффузия</a:t>
            </a:r>
            <a:r>
              <a:rPr lang="ru-RU" dirty="0" smtClean="0"/>
              <a:t> воды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l-GR" dirty="0" smtClean="0"/>
              <a:t>Δ</a:t>
            </a:r>
            <a:r>
              <a:rPr lang="en-US" dirty="0" err="1" smtClean="0"/>
              <a:t>D</a:t>
            </a:r>
            <a:r>
              <a:rPr lang="en-US" baseline="-25000" dirty="0" err="1" smtClean="0"/>
              <a:t>big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small</a:t>
            </a:r>
            <a:r>
              <a:rPr lang="en-US" baseline="-25000" dirty="0" smtClean="0"/>
              <a:t> </a:t>
            </a:r>
            <a:r>
              <a:rPr lang="en-US" dirty="0" smtClean="0"/>
              <a:t>= 1.27  =&gt; 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 err="1" smtClean="0">
                <a:solidFill>
                  <a:srgbClr val="0070C0"/>
                </a:solidFill>
              </a:rPr>
              <a:t>big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 err="1" smtClean="0">
                <a:solidFill>
                  <a:srgbClr val="0070C0"/>
                </a:solidFill>
              </a:rPr>
              <a:t>small</a:t>
            </a:r>
            <a:r>
              <a:rPr lang="en-US" dirty="0" smtClean="0">
                <a:solidFill>
                  <a:srgbClr val="0070C0"/>
                </a:solidFill>
              </a:rPr>
              <a:t> = 1.6129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Диффузи</a:t>
            </a:r>
            <a:r>
              <a:rPr lang="ru-RU" dirty="0" smtClean="0"/>
              <a:t> ионов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l-GR" dirty="0" smtClean="0"/>
              <a:t>Δ</a:t>
            </a:r>
            <a:r>
              <a:rPr lang="en-US" dirty="0" err="1" smtClean="0"/>
              <a:t>D</a:t>
            </a:r>
            <a:r>
              <a:rPr lang="en-US" baseline="-25000" dirty="0" err="1" smtClean="0"/>
              <a:t>big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small</a:t>
            </a:r>
            <a:r>
              <a:rPr lang="en-US" baseline="-25000" dirty="0" smtClean="0"/>
              <a:t> </a:t>
            </a:r>
            <a:r>
              <a:rPr lang="en-US" dirty="0" smtClean="0"/>
              <a:t>= 1.83  =&gt; 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 err="1" smtClean="0">
                <a:solidFill>
                  <a:srgbClr val="0070C0"/>
                </a:solidFill>
              </a:rPr>
              <a:t>big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 err="1" smtClean="0">
                <a:solidFill>
                  <a:srgbClr val="0070C0"/>
                </a:solidFill>
              </a:rPr>
              <a:t>small</a:t>
            </a:r>
            <a:r>
              <a:rPr lang="en-US" dirty="0" smtClean="0">
                <a:solidFill>
                  <a:srgbClr val="0070C0"/>
                </a:solidFill>
              </a:rPr>
              <a:t> = 3.3489</a:t>
            </a:r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Диффузия крупных молекул в </a:t>
            </a:r>
            <a:r>
              <a:rPr lang="en-US" dirty="0" smtClean="0"/>
              <a:t>L J: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l-GR" dirty="0" smtClean="0"/>
              <a:t>Δ</a:t>
            </a:r>
            <a:r>
              <a:rPr lang="en-US" dirty="0" err="1" smtClean="0"/>
              <a:t>D</a:t>
            </a:r>
            <a:r>
              <a:rPr lang="en-US" baseline="-25000" dirty="0" err="1" smtClean="0"/>
              <a:t>big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small</a:t>
            </a:r>
            <a:r>
              <a:rPr lang="en-US" baseline="-25000" dirty="0" smtClean="0"/>
              <a:t> </a:t>
            </a:r>
            <a:r>
              <a:rPr lang="en-US" dirty="0" smtClean="0"/>
              <a:t>= 2.71  =&gt; 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 err="1" smtClean="0">
                <a:solidFill>
                  <a:srgbClr val="0070C0"/>
                </a:solidFill>
              </a:rPr>
              <a:t>big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 err="1" smtClean="0">
                <a:solidFill>
                  <a:srgbClr val="0070C0"/>
                </a:solidFill>
              </a:rPr>
              <a:t>small</a:t>
            </a:r>
            <a:r>
              <a:rPr lang="en-US" dirty="0" smtClean="0">
                <a:solidFill>
                  <a:srgbClr val="0070C0"/>
                </a:solidFill>
              </a:rPr>
              <a:t> = 7.3441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Меньше частиц в расчете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точнее результат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000" dirty="0" smtClean="0">
                <a:solidFill>
                  <a:srgbClr val="0070C0"/>
                </a:solidFill>
              </a:rPr>
              <a:t>Насколько мало частиц</a:t>
            </a:r>
            <a:r>
              <a:rPr lang="ru-RU" sz="3000" i="1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>
                <a:solidFill>
                  <a:srgbClr val="0070C0"/>
                </a:solidFill>
              </a:rPr>
              <a:t>можно использовать? </a:t>
            </a:r>
            <a:endParaRPr lang="ru-RU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86" name="Picture 6" descr="X:\7 апр\r_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75397"/>
            <a:ext cx="4643470" cy="3482603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57172" y="-142900"/>
            <a:ext cx="8228763" cy="1145335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</a:rPr>
              <a:t>Метод расчета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746509" y="3259770"/>
          <a:ext cx="103680" cy="195861"/>
        </p:xfrm>
        <a:graphic>
          <a:graphicData uri="http://schemas.openxmlformats.org/presentationml/2006/ole">
            <p:oleObj spid="_x0000_s4098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000628" y="5286388"/>
          <a:ext cx="2479675" cy="574675"/>
        </p:xfrm>
        <a:graphic>
          <a:graphicData uri="http://schemas.openxmlformats.org/presentationml/2006/ole">
            <p:oleObj spid="_x0000_s4099" name="Формула" r:id="rId6" imgW="876240" imgH="203040" progId="Equation.3">
              <p:embed/>
            </p:oleObj>
          </a:graphicData>
        </a:graphic>
      </p:graphicFrame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929190" y="4286256"/>
            <a:ext cx="2887806" cy="106864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ru-RU" sz="3200" dirty="0" smtClean="0"/>
              <a:t>Формула Эйнштейна</a:t>
            </a:r>
          </a:p>
        </p:txBody>
      </p:sp>
      <p:sp>
        <p:nvSpPr>
          <p:cNvPr id="10" name="Овал 9"/>
          <p:cNvSpPr/>
          <p:nvPr/>
        </p:nvSpPr>
        <p:spPr>
          <a:xfrm>
            <a:off x="978533" y="2000240"/>
            <a:ext cx="735947" cy="6781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335723" y="2322270"/>
            <a:ext cx="6715172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0562" y="2143116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en-US" sz="2800" dirty="0" smtClean="0"/>
              <a:t>r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4572008"/>
            <a:ext cx="71438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28728" y="392906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</a:t>
            </a:r>
            <a:r>
              <a:rPr lang="el-GR" sz="2800" dirty="0" smtClean="0"/>
              <a:t>Δ</a:t>
            </a:r>
            <a:r>
              <a:rPr lang="en-US" sz="2800" dirty="0" smtClean="0"/>
              <a:t>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&gt;</a:t>
            </a:r>
            <a:endParaRPr lang="ru-RU" sz="2800" dirty="0"/>
          </a:p>
        </p:txBody>
      </p:sp>
      <p:sp>
        <p:nvSpPr>
          <p:cNvPr id="16" name="Овал 15"/>
          <p:cNvSpPr/>
          <p:nvPr/>
        </p:nvSpPr>
        <p:spPr>
          <a:xfrm>
            <a:off x="928662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00166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2910" y="150017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8596" y="25717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42976" y="14287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57356" y="150017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00166" y="100010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81062" y="9286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071670" y="11429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857356" y="71435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43174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357554" y="14287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000364" y="9286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581260" y="85723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571868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357554" y="64291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071934" y="150017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786314" y="157161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429124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010020" y="100010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0628" y="121442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786314" y="78579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347898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062278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705088" y="25717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285984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276592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714612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857620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572000" y="31432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214810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795706" y="25717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786314" y="278605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286380" y="228599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429256" y="35718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143636" y="364331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786446" y="31432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367342" y="30718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357950" y="328612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143636" y="285749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276856" y="135729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991236" y="14287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634046" y="9286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214942" y="85723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205550" y="107154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991236" y="64291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429520" y="15811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143900" y="165257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786710" y="115250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367606" y="10810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358214" y="129538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143900" y="86675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143768" y="385762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858148" y="392906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500958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81854" y="335756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8072462" y="342900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858148" y="31432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286512" y="235743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/>
          <p:cNvSpPr/>
          <p:nvPr/>
        </p:nvSpPr>
        <p:spPr>
          <a:xfrm>
            <a:off x="3500430" y="20716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000364" y="20716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429124" y="18573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143768" y="25003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786578" y="3000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285984" y="164305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643570" y="27146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857884" y="228599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715272" y="20716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572132" y="164305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000496" y="20002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714480" y="26431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500826" y="14287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357290" y="1285860"/>
            <a:ext cx="6676572" cy="1567543"/>
          </a:xfrm>
          <a:custGeom>
            <a:avLst/>
            <a:gdLst>
              <a:gd name="connsiteX0" fmla="*/ 0 w 6676572"/>
              <a:gd name="connsiteY0" fmla="*/ 1074057 h 1567543"/>
              <a:gd name="connsiteX1" fmla="*/ 29029 w 6676572"/>
              <a:gd name="connsiteY1" fmla="*/ 1030515 h 1567543"/>
              <a:gd name="connsiteX2" fmla="*/ 72572 w 6676572"/>
              <a:gd name="connsiteY2" fmla="*/ 1016000 h 1567543"/>
              <a:gd name="connsiteX3" fmla="*/ 551543 w 6676572"/>
              <a:gd name="connsiteY3" fmla="*/ 1001486 h 1567543"/>
              <a:gd name="connsiteX4" fmla="*/ 740229 w 6676572"/>
              <a:gd name="connsiteY4" fmla="*/ 972457 h 1567543"/>
              <a:gd name="connsiteX5" fmla="*/ 812800 w 6676572"/>
              <a:gd name="connsiteY5" fmla="*/ 957943 h 1567543"/>
              <a:gd name="connsiteX6" fmla="*/ 899886 w 6676572"/>
              <a:gd name="connsiteY6" fmla="*/ 928915 h 1567543"/>
              <a:gd name="connsiteX7" fmla="*/ 972457 w 6676572"/>
              <a:gd name="connsiteY7" fmla="*/ 943429 h 1567543"/>
              <a:gd name="connsiteX8" fmla="*/ 1030514 w 6676572"/>
              <a:gd name="connsiteY8" fmla="*/ 1030515 h 1567543"/>
              <a:gd name="connsiteX9" fmla="*/ 1045029 w 6676572"/>
              <a:gd name="connsiteY9" fmla="*/ 1103086 h 1567543"/>
              <a:gd name="connsiteX10" fmla="*/ 1117600 w 6676572"/>
              <a:gd name="connsiteY10" fmla="*/ 1219200 h 1567543"/>
              <a:gd name="connsiteX11" fmla="*/ 1161143 w 6676572"/>
              <a:gd name="connsiteY11" fmla="*/ 1262743 h 1567543"/>
              <a:gd name="connsiteX12" fmla="*/ 1175657 w 6676572"/>
              <a:gd name="connsiteY12" fmla="*/ 1306286 h 1567543"/>
              <a:gd name="connsiteX13" fmla="*/ 1306286 w 6676572"/>
              <a:gd name="connsiteY13" fmla="*/ 1349829 h 1567543"/>
              <a:gd name="connsiteX14" fmla="*/ 1393372 w 6676572"/>
              <a:gd name="connsiteY14" fmla="*/ 1378857 h 1567543"/>
              <a:gd name="connsiteX15" fmla="*/ 1494972 w 6676572"/>
              <a:gd name="connsiteY15" fmla="*/ 1364343 h 1567543"/>
              <a:gd name="connsiteX16" fmla="*/ 1509486 w 6676572"/>
              <a:gd name="connsiteY16" fmla="*/ 1219200 h 1567543"/>
              <a:gd name="connsiteX17" fmla="*/ 1538514 w 6676572"/>
              <a:gd name="connsiteY17" fmla="*/ 1161143 h 1567543"/>
              <a:gd name="connsiteX18" fmla="*/ 1553029 w 6676572"/>
              <a:gd name="connsiteY18" fmla="*/ 1045029 h 1567543"/>
              <a:gd name="connsiteX19" fmla="*/ 1567543 w 6676572"/>
              <a:gd name="connsiteY19" fmla="*/ 449943 h 1567543"/>
              <a:gd name="connsiteX20" fmla="*/ 1669143 w 6676572"/>
              <a:gd name="connsiteY20" fmla="*/ 348343 h 1567543"/>
              <a:gd name="connsiteX21" fmla="*/ 1683657 w 6676572"/>
              <a:gd name="connsiteY21" fmla="*/ 304800 h 1567543"/>
              <a:gd name="connsiteX22" fmla="*/ 1770743 w 6676572"/>
              <a:gd name="connsiteY22" fmla="*/ 246743 h 1567543"/>
              <a:gd name="connsiteX23" fmla="*/ 2104572 w 6676572"/>
              <a:gd name="connsiteY23" fmla="*/ 275772 h 1567543"/>
              <a:gd name="connsiteX24" fmla="*/ 2162629 w 6676572"/>
              <a:gd name="connsiteY24" fmla="*/ 290286 h 1567543"/>
              <a:gd name="connsiteX25" fmla="*/ 2351314 w 6676572"/>
              <a:gd name="connsiteY25" fmla="*/ 319315 h 1567543"/>
              <a:gd name="connsiteX26" fmla="*/ 2365829 w 6676572"/>
              <a:gd name="connsiteY26" fmla="*/ 362857 h 1567543"/>
              <a:gd name="connsiteX27" fmla="*/ 2394857 w 6676572"/>
              <a:gd name="connsiteY27" fmla="*/ 406400 h 1567543"/>
              <a:gd name="connsiteX28" fmla="*/ 2365829 w 6676572"/>
              <a:gd name="connsiteY28" fmla="*/ 725715 h 1567543"/>
              <a:gd name="connsiteX29" fmla="*/ 2177143 w 6676572"/>
              <a:gd name="connsiteY29" fmla="*/ 711200 h 1567543"/>
              <a:gd name="connsiteX30" fmla="*/ 2133600 w 6676572"/>
              <a:gd name="connsiteY30" fmla="*/ 696686 h 1567543"/>
              <a:gd name="connsiteX31" fmla="*/ 2075543 w 6676572"/>
              <a:gd name="connsiteY31" fmla="*/ 682172 h 1567543"/>
              <a:gd name="connsiteX32" fmla="*/ 1959429 w 6676572"/>
              <a:gd name="connsiteY32" fmla="*/ 580572 h 1567543"/>
              <a:gd name="connsiteX33" fmla="*/ 1944914 w 6676572"/>
              <a:gd name="connsiteY33" fmla="*/ 522515 h 1567543"/>
              <a:gd name="connsiteX34" fmla="*/ 1959429 w 6676572"/>
              <a:gd name="connsiteY34" fmla="*/ 406400 h 1567543"/>
              <a:gd name="connsiteX35" fmla="*/ 2032000 w 6676572"/>
              <a:gd name="connsiteY35" fmla="*/ 319315 h 1567543"/>
              <a:gd name="connsiteX36" fmla="*/ 2090057 w 6676572"/>
              <a:gd name="connsiteY36" fmla="*/ 188686 h 1567543"/>
              <a:gd name="connsiteX37" fmla="*/ 2148114 w 6676572"/>
              <a:gd name="connsiteY37" fmla="*/ 145143 h 1567543"/>
              <a:gd name="connsiteX38" fmla="*/ 2264229 w 6676572"/>
              <a:gd name="connsiteY38" fmla="*/ 130629 h 1567543"/>
              <a:gd name="connsiteX39" fmla="*/ 2365829 w 6676572"/>
              <a:gd name="connsiteY39" fmla="*/ 101600 h 1567543"/>
              <a:gd name="connsiteX40" fmla="*/ 2409372 w 6676572"/>
              <a:gd name="connsiteY40" fmla="*/ 58057 h 1567543"/>
              <a:gd name="connsiteX41" fmla="*/ 2496457 w 6676572"/>
              <a:gd name="connsiteY41" fmla="*/ 0 h 1567543"/>
              <a:gd name="connsiteX42" fmla="*/ 2714172 w 6676572"/>
              <a:gd name="connsiteY42" fmla="*/ 14515 h 1567543"/>
              <a:gd name="connsiteX43" fmla="*/ 2757714 w 6676572"/>
              <a:gd name="connsiteY43" fmla="*/ 29029 h 1567543"/>
              <a:gd name="connsiteX44" fmla="*/ 2844800 w 6676572"/>
              <a:gd name="connsiteY44" fmla="*/ 43543 h 1567543"/>
              <a:gd name="connsiteX45" fmla="*/ 2888343 w 6676572"/>
              <a:gd name="connsiteY45" fmla="*/ 87086 h 1567543"/>
              <a:gd name="connsiteX46" fmla="*/ 2931886 w 6676572"/>
              <a:gd name="connsiteY46" fmla="*/ 101600 h 1567543"/>
              <a:gd name="connsiteX47" fmla="*/ 3193143 w 6676572"/>
              <a:gd name="connsiteY47" fmla="*/ 116115 h 1567543"/>
              <a:gd name="connsiteX48" fmla="*/ 3265714 w 6676572"/>
              <a:gd name="connsiteY48" fmla="*/ 304800 h 1567543"/>
              <a:gd name="connsiteX49" fmla="*/ 3323772 w 6676572"/>
              <a:gd name="connsiteY49" fmla="*/ 333829 h 1567543"/>
              <a:gd name="connsiteX50" fmla="*/ 3367314 w 6676572"/>
              <a:gd name="connsiteY50" fmla="*/ 348343 h 1567543"/>
              <a:gd name="connsiteX51" fmla="*/ 3483429 w 6676572"/>
              <a:gd name="connsiteY51" fmla="*/ 420915 h 1567543"/>
              <a:gd name="connsiteX52" fmla="*/ 3512457 w 6676572"/>
              <a:gd name="connsiteY52" fmla="*/ 464457 h 1567543"/>
              <a:gd name="connsiteX53" fmla="*/ 3526972 w 6676572"/>
              <a:gd name="connsiteY53" fmla="*/ 508000 h 1567543"/>
              <a:gd name="connsiteX54" fmla="*/ 3570514 w 6676572"/>
              <a:gd name="connsiteY54" fmla="*/ 551543 h 1567543"/>
              <a:gd name="connsiteX55" fmla="*/ 3585029 w 6676572"/>
              <a:gd name="connsiteY55" fmla="*/ 595086 h 1567543"/>
              <a:gd name="connsiteX56" fmla="*/ 3628572 w 6676572"/>
              <a:gd name="connsiteY56" fmla="*/ 624115 h 1567543"/>
              <a:gd name="connsiteX57" fmla="*/ 3672114 w 6676572"/>
              <a:gd name="connsiteY57" fmla="*/ 667657 h 1567543"/>
              <a:gd name="connsiteX58" fmla="*/ 3701143 w 6676572"/>
              <a:gd name="connsiteY58" fmla="*/ 711200 h 1567543"/>
              <a:gd name="connsiteX59" fmla="*/ 3788229 w 6676572"/>
              <a:gd name="connsiteY59" fmla="*/ 798286 h 1567543"/>
              <a:gd name="connsiteX60" fmla="*/ 3831772 w 6676572"/>
              <a:gd name="connsiteY60" fmla="*/ 841829 h 1567543"/>
              <a:gd name="connsiteX61" fmla="*/ 4165600 w 6676572"/>
              <a:gd name="connsiteY61" fmla="*/ 885372 h 1567543"/>
              <a:gd name="connsiteX62" fmla="*/ 4223657 w 6676572"/>
              <a:gd name="connsiteY62" fmla="*/ 899886 h 1567543"/>
              <a:gd name="connsiteX63" fmla="*/ 5065486 w 6676572"/>
              <a:gd name="connsiteY63" fmla="*/ 856343 h 1567543"/>
              <a:gd name="connsiteX64" fmla="*/ 5109029 w 6676572"/>
              <a:gd name="connsiteY64" fmla="*/ 827315 h 1567543"/>
              <a:gd name="connsiteX65" fmla="*/ 5123543 w 6676572"/>
              <a:gd name="connsiteY65" fmla="*/ 783772 h 1567543"/>
              <a:gd name="connsiteX66" fmla="*/ 5210629 w 6676572"/>
              <a:gd name="connsiteY66" fmla="*/ 725715 h 1567543"/>
              <a:gd name="connsiteX67" fmla="*/ 5413829 w 6676572"/>
              <a:gd name="connsiteY67" fmla="*/ 711200 h 1567543"/>
              <a:gd name="connsiteX68" fmla="*/ 5515429 w 6676572"/>
              <a:gd name="connsiteY68" fmla="*/ 682172 h 1567543"/>
              <a:gd name="connsiteX69" fmla="*/ 5558972 w 6676572"/>
              <a:gd name="connsiteY69" fmla="*/ 653143 h 1567543"/>
              <a:gd name="connsiteX70" fmla="*/ 5660572 w 6676572"/>
              <a:gd name="connsiteY70" fmla="*/ 580572 h 1567543"/>
              <a:gd name="connsiteX71" fmla="*/ 5718629 w 6676572"/>
              <a:gd name="connsiteY71" fmla="*/ 551543 h 1567543"/>
              <a:gd name="connsiteX72" fmla="*/ 5776686 w 6676572"/>
              <a:gd name="connsiteY72" fmla="*/ 508000 h 1567543"/>
              <a:gd name="connsiteX73" fmla="*/ 5820229 w 6676572"/>
              <a:gd name="connsiteY73" fmla="*/ 478972 h 1567543"/>
              <a:gd name="connsiteX74" fmla="*/ 5849257 w 6676572"/>
              <a:gd name="connsiteY74" fmla="*/ 333829 h 1567543"/>
              <a:gd name="connsiteX75" fmla="*/ 5878286 w 6676572"/>
              <a:gd name="connsiteY75" fmla="*/ 290286 h 1567543"/>
              <a:gd name="connsiteX76" fmla="*/ 5892800 w 6676572"/>
              <a:gd name="connsiteY76" fmla="*/ 232229 h 1567543"/>
              <a:gd name="connsiteX77" fmla="*/ 5849257 w 6676572"/>
              <a:gd name="connsiteY77" fmla="*/ 87086 h 1567543"/>
              <a:gd name="connsiteX78" fmla="*/ 5820229 w 6676572"/>
              <a:gd name="connsiteY78" fmla="*/ 43543 h 1567543"/>
              <a:gd name="connsiteX79" fmla="*/ 5326743 w 6676572"/>
              <a:gd name="connsiteY79" fmla="*/ 29029 h 1567543"/>
              <a:gd name="connsiteX80" fmla="*/ 5123543 w 6676572"/>
              <a:gd name="connsiteY80" fmla="*/ 72572 h 1567543"/>
              <a:gd name="connsiteX81" fmla="*/ 5065486 w 6676572"/>
              <a:gd name="connsiteY81" fmla="*/ 159657 h 1567543"/>
              <a:gd name="connsiteX82" fmla="*/ 5050972 w 6676572"/>
              <a:gd name="connsiteY82" fmla="*/ 217715 h 1567543"/>
              <a:gd name="connsiteX83" fmla="*/ 5007429 w 6676572"/>
              <a:gd name="connsiteY83" fmla="*/ 261257 h 1567543"/>
              <a:gd name="connsiteX84" fmla="*/ 5036457 w 6676572"/>
              <a:gd name="connsiteY84" fmla="*/ 420915 h 1567543"/>
              <a:gd name="connsiteX85" fmla="*/ 5050972 w 6676572"/>
              <a:gd name="connsiteY85" fmla="*/ 595086 h 1567543"/>
              <a:gd name="connsiteX86" fmla="*/ 5109029 w 6676572"/>
              <a:gd name="connsiteY86" fmla="*/ 682172 h 1567543"/>
              <a:gd name="connsiteX87" fmla="*/ 5196114 w 6676572"/>
              <a:gd name="connsiteY87" fmla="*/ 754743 h 1567543"/>
              <a:gd name="connsiteX88" fmla="*/ 5312229 w 6676572"/>
              <a:gd name="connsiteY88" fmla="*/ 899886 h 1567543"/>
              <a:gd name="connsiteX89" fmla="*/ 5442857 w 6676572"/>
              <a:gd name="connsiteY89" fmla="*/ 957943 h 1567543"/>
              <a:gd name="connsiteX90" fmla="*/ 5544457 w 6676572"/>
              <a:gd name="connsiteY90" fmla="*/ 986972 h 1567543"/>
              <a:gd name="connsiteX91" fmla="*/ 5588000 w 6676572"/>
              <a:gd name="connsiteY91" fmla="*/ 1016000 h 1567543"/>
              <a:gd name="connsiteX92" fmla="*/ 5675086 w 6676572"/>
              <a:gd name="connsiteY92" fmla="*/ 1045029 h 1567543"/>
              <a:gd name="connsiteX93" fmla="*/ 5892800 w 6676572"/>
              <a:gd name="connsiteY93" fmla="*/ 1074057 h 1567543"/>
              <a:gd name="connsiteX94" fmla="*/ 5936343 w 6676572"/>
              <a:gd name="connsiteY94" fmla="*/ 1103086 h 1567543"/>
              <a:gd name="connsiteX95" fmla="*/ 6096000 w 6676572"/>
              <a:gd name="connsiteY95" fmla="*/ 1132115 h 1567543"/>
              <a:gd name="connsiteX96" fmla="*/ 6197600 w 6676572"/>
              <a:gd name="connsiteY96" fmla="*/ 1161143 h 1567543"/>
              <a:gd name="connsiteX97" fmla="*/ 6270172 w 6676572"/>
              <a:gd name="connsiteY97" fmla="*/ 1175657 h 1567543"/>
              <a:gd name="connsiteX98" fmla="*/ 6328229 w 6676572"/>
              <a:gd name="connsiteY98" fmla="*/ 1190172 h 1567543"/>
              <a:gd name="connsiteX99" fmla="*/ 6371772 w 6676572"/>
              <a:gd name="connsiteY99" fmla="*/ 1233715 h 1567543"/>
              <a:gd name="connsiteX100" fmla="*/ 6415314 w 6676572"/>
              <a:gd name="connsiteY100" fmla="*/ 1248229 h 1567543"/>
              <a:gd name="connsiteX101" fmla="*/ 6487886 w 6676572"/>
              <a:gd name="connsiteY101" fmla="*/ 1262743 h 1567543"/>
              <a:gd name="connsiteX102" fmla="*/ 6545943 w 6676572"/>
              <a:gd name="connsiteY102" fmla="*/ 1277257 h 1567543"/>
              <a:gd name="connsiteX103" fmla="*/ 6676572 w 6676572"/>
              <a:gd name="connsiteY103" fmla="*/ 1567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676572" h="1567543">
                <a:moveTo>
                  <a:pt x="0" y="1074057"/>
                </a:moveTo>
                <a:cubicBezTo>
                  <a:pt x="9676" y="1059543"/>
                  <a:pt x="15408" y="1041412"/>
                  <a:pt x="29029" y="1030515"/>
                </a:cubicBezTo>
                <a:cubicBezTo>
                  <a:pt x="40976" y="1020958"/>
                  <a:pt x="57296" y="1016849"/>
                  <a:pt x="72572" y="1016000"/>
                </a:cubicBezTo>
                <a:cubicBezTo>
                  <a:pt x="232056" y="1007140"/>
                  <a:pt x="391886" y="1006324"/>
                  <a:pt x="551543" y="1001486"/>
                </a:cubicBezTo>
                <a:cubicBezTo>
                  <a:pt x="757226" y="978633"/>
                  <a:pt x="614523" y="1000392"/>
                  <a:pt x="740229" y="972457"/>
                </a:cubicBezTo>
                <a:cubicBezTo>
                  <a:pt x="764311" y="967105"/>
                  <a:pt x="789000" y="964434"/>
                  <a:pt x="812800" y="957943"/>
                </a:cubicBezTo>
                <a:cubicBezTo>
                  <a:pt x="842321" y="949892"/>
                  <a:pt x="899886" y="928915"/>
                  <a:pt x="899886" y="928915"/>
                </a:cubicBezTo>
                <a:cubicBezTo>
                  <a:pt x="924076" y="933753"/>
                  <a:pt x="952984" y="928283"/>
                  <a:pt x="972457" y="943429"/>
                </a:cubicBezTo>
                <a:cubicBezTo>
                  <a:pt x="999996" y="964848"/>
                  <a:pt x="1030514" y="1030515"/>
                  <a:pt x="1030514" y="1030515"/>
                </a:cubicBezTo>
                <a:cubicBezTo>
                  <a:pt x="1035352" y="1054705"/>
                  <a:pt x="1037228" y="1079683"/>
                  <a:pt x="1045029" y="1103086"/>
                </a:cubicBezTo>
                <a:cubicBezTo>
                  <a:pt x="1058546" y="1143636"/>
                  <a:pt x="1090512" y="1187598"/>
                  <a:pt x="1117600" y="1219200"/>
                </a:cubicBezTo>
                <a:cubicBezTo>
                  <a:pt x="1130958" y="1234785"/>
                  <a:pt x="1146629" y="1248229"/>
                  <a:pt x="1161143" y="1262743"/>
                </a:cubicBezTo>
                <a:cubicBezTo>
                  <a:pt x="1165981" y="1277257"/>
                  <a:pt x="1164839" y="1295468"/>
                  <a:pt x="1175657" y="1306286"/>
                </a:cubicBezTo>
                <a:cubicBezTo>
                  <a:pt x="1208922" y="1339551"/>
                  <a:pt x="1265924" y="1338821"/>
                  <a:pt x="1306286" y="1349829"/>
                </a:cubicBezTo>
                <a:cubicBezTo>
                  <a:pt x="1335807" y="1357880"/>
                  <a:pt x="1393372" y="1378857"/>
                  <a:pt x="1393372" y="1378857"/>
                </a:cubicBezTo>
                <a:cubicBezTo>
                  <a:pt x="1427239" y="1374019"/>
                  <a:pt x="1474850" y="1392010"/>
                  <a:pt x="1494972" y="1364343"/>
                </a:cubicBezTo>
                <a:cubicBezTo>
                  <a:pt x="1523570" y="1325020"/>
                  <a:pt x="1499298" y="1266743"/>
                  <a:pt x="1509486" y="1219200"/>
                </a:cubicBezTo>
                <a:cubicBezTo>
                  <a:pt x="1514019" y="1198044"/>
                  <a:pt x="1528838" y="1180495"/>
                  <a:pt x="1538514" y="1161143"/>
                </a:cubicBezTo>
                <a:cubicBezTo>
                  <a:pt x="1543352" y="1122438"/>
                  <a:pt x="1551438" y="1084002"/>
                  <a:pt x="1553029" y="1045029"/>
                </a:cubicBezTo>
                <a:cubicBezTo>
                  <a:pt x="1561121" y="846773"/>
                  <a:pt x="1546553" y="647251"/>
                  <a:pt x="1567543" y="449943"/>
                </a:cubicBezTo>
                <a:cubicBezTo>
                  <a:pt x="1576106" y="369454"/>
                  <a:pt x="1617929" y="365414"/>
                  <a:pt x="1669143" y="348343"/>
                </a:cubicBezTo>
                <a:cubicBezTo>
                  <a:pt x="1673981" y="333829"/>
                  <a:pt x="1672839" y="315618"/>
                  <a:pt x="1683657" y="304800"/>
                </a:cubicBezTo>
                <a:cubicBezTo>
                  <a:pt x="1708327" y="280130"/>
                  <a:pt x="1770743" y="246743"/>
                  <a:pt x="1770743" y="246743"/>
                </a:cubicBezTo>
                <a:cubicBezTo>
                  <a:pt x="1832600" y="251501"/>
                  <a:pt x="2031787" y="265374"/>
                  <a:pt x="2104572" y="275772"/>
                </a:cubicBezTo>
                <a:cubicBezTo>
                  <a:pt x="2124319" y="278593"/>
                  <a:pt x="2142952" y="287007"/>
                  <a:pt x="2162629" y="290286"/>
                </a:cubicBezTo>
                <a:cubicBezTo>
                  <a:pt x="2478887" y="342995"/>
                  <a:pt x="2129395" y="274929"/>
                  <a:pt x="2351314" y="319315"/>
                </a:cubicBezTo>
                <a:cubicBezTo>
                  <a:pt x="2356152" y="333829"/>
                  <a:pt x="2358987" y="349173"/>
                  <a:pt x="2365829" y="362857"/>
                </a:cubicBezTo>
                <a:cubicBezTo>
                  <a:pt x="2373630" y="378459"/>
                  <a:pt x="2393833" y="388986"/>
                  <a:pt x="2394857" y="406400"/>
                </a:cubicBezTo>
                <a:cubicBezTo>
                  <a:pt x="2399007" y="476956"/>
                  <a:pt x="2376448" y="640760"/>
                  <a:pt x="2365829" y="725715"/>
                </a:cubicBezTo>
                <a:cubicBezTo>
                  <a:pt x="2302934" y="720877"/>
                  <a:pt x="2239737" y="719024"/>
                  <a:pt x="2177143" y="711200"/>
                </a:cubicBezTo>
                <a:cubicBezTo>
                  <a:pt x="2161962" y="709302"/>
                  <a:pt x="2148311" y="700889"/>
                  <a:pt x="2133600" y="696686"/>
                </a:cubicBezTo>
                <a:cubicBezTo>
                  <a:pt x="2114420" y="691206"/>
                  <a:pt x="2094895" y="687010"/>
                  <a:pt x="2075543" y="682172"/>
                </a:cubicBezTo>
                <a:cubicBezTo>
                  <a:pt x="2042486" y="657379"/>
                  <a:pt x="1981536" y="615942"/>
                  <a:pt x="1959429" y="580572"/>
                </a:cubicBezTo>
                <a:cubicBezTo>
                  <a:pt x="1948857" y="563656"/>
                  <a:pt x="1949752" y="541867"/>
                  <a:pt x="1944914" y="522515"/>
                </a:cubicBezTo>
                <a:cubicBezTo>
                  <a:pt x="1949752" y="483810"/>
                  <a:pt x="1949166" y="444032"/>
                  <a:pt x="1959429" y="406400"/>
                </a:cubicBezTo>
                <a:cubicBezTo>
                  <a:pt x="1967007" y="378613"/>
                  <a:pt x="2014759" y="336555"/>
                  <a:pt x="2032000" y="319315"/>
                </a:cubicBezTo>
                <a:cubicBezTo>
                  <a:pt x="2046371" y="276202"/>
                  <a:pt x="2055557" y="223186"/>
                  <a:pt x="2090057" y="188686"/>
                </a:cubicBezTo>
                <a:cubicBezTo>
                  <a:pt x="2107162" y="171581"/>
                  <a:pt x="2125165" y="152793"/>
                  <a:pt x="2148114" y="145143"/>
                </a:cubicBezTo>
                <a:cubicBezTo>
                  <a:pt x="2185119" y="132808"/>
                  <a:pt x="2225524" y="135467"/>
                  <a:pt x="2264229" y="130629"/>
                </a:cubicBezTo>
                <a:cubicBezTo>
                  <a:pt x="2271975" y="128693"/>
                  <a:pt x="2353333" y="109931"/>
                  <a:pt x="2365829" y="101600"/>
                </a:cubicBezTo>
                <a:cubicBezTo>
                  <a:pt x="2382908" y="90214"/>
                  <a:pt x="2393169" y="70659"/>
                  <a:pt x="2409372" y="58057"/>
                </a:cubicBezTo>
                <a:cubicBezTo>
                  <a:pt x="2436911" y="36638"/>
                  <a:pt x="2496457" y="0"/>
                  <a:pt x="2496457" y="0"/>
                </a:cubicBezTo>
                <a:cubicBezTo>
                  <a:pt x="2569029" y="4838"/>
                  <a:pt x="2641884" y="6483"/>
                  <a:pt x="2714172" y="14515"/>
                </a:cubicBezTo>
                <a:cubicBezTo>
                  <a:pt x="2729378" y="16205"/>
                  <a:pt x="2742779" y="25710"/>
                  <a:pt x="2757714" y="29029"/>
                </a:cubicBezTo>
                <a:cubicBezTo>
                  <a:pt x="2786442" y="35413"/>
                  <a:pt x="2815771" y="38705"/>
                  <a:pt x="2844800" y="43543"/>
                </a:cubicBezTo>
                <a:cubicBezTo>
                  <a:pt x="2859314" y="58057"/>
                  <a:pt x="2871264" y="75700"/>
                  <a:pt x="2888343" y="87086"/>
                </a:cubicBezTo>
                <a:cubicBezTo>
                  <a:pt x="2901073" y="95573"/>
                  <a:pt x="2916656" y="100149"/>
                  <a:pt x="2931886" y="101600"/>
                </a:cubicBezTo>
                <a:cubicBezTo>
                  <a:pt x="3018713" y="109869"/>
                  <a:pt x="3106057" y="111277"/>
                  <a:pt x="3193143" y="116115"/>
                </a:cubicBezTo>
                <a:cubicBezTo>
                  <a:pt x="3312828" y="235797"/>
                  <a:pt x="3133499" y="40370"/>
                  <a:pt x="3265714" y="304800"/>
                </a:cubicBezTo>
                <a:cubicBezTo>
                  <a:pt x="3275390" y="324153"/>
                  <a:pt x="3303885" y="325306"/>
                  <a:pt x="3323772" y="333829"/>
                </a:cubicBezTo>
                <a:cubicBezTo>
                  <a:pt x="3337834" y="339856"/>
                  <a:pt x="3353630" y="341501"/>
                  <a:pt x="3367314" y="348343"/>
                </a:cubicBezTo>
                <a:cubicBezTo>
                  <a:pt x="3402330" y="365851"/>
                  <a:pt x="3448885" y="397886"/>
                  <a:pt x="3483429" y="420915"/>
                </a:cubicBezTo>
                <a:cubicBezTo>
                  <a:pt x="3493105" y="435429"/>
                  <a:pt x="3504656" y="448855"/>
                  <a:pt x="3512457" y="464457"/>
                </a:cubicBezTo>
                <a:cubicBezTo>
                  <a:pt x="3519299" y="478141"/>
                  <a:pt x="3518485" y="495270"/>
                  <a:pt x="3526972" y="508000"/>
                </a:cubicBezTo>
                <a:cubicBezTo>
                  <a:pt x="3538358" y="525079"/>
                  <a:pt x="3556000" y="537029"/>
                  <a:pt x="3570514" y="551543"/>
                </a:cubicBezTo>
                <a:cubicBezTo>
                  <a:pt x="3575352" y="566057"/>
                  <a:pt x="3575471" y="583139"/>
                  <a:pt x="3585029" y="595086"/>
                </a:cubicBezTo>
                <a:cubicBezTo>
                  <a:pt x="3595926" y="608708"/>
                  <a:pt x="3615171" y="612948"/>
                  <a:pt x="3628572" y="624115"/>
                </a:cubicBezTo>
                <a:cubicBezTo>
                  <a:pt x="3644340" y="637255"/>
                  <a:pt x="3658974" y="651889"/>
                  <a:pt x="3672114" y="667657"/>
                </a:cubicBezTo>
                <a:cubicBezTo>
                  <a:pt x="3683281" y="681058"/>
                  <a:pt x="3689554" y="698162"/>
                  <a:pt x="3701143" y="711200"/>
                </a:cubicBezTo>
                <a:cubicBezTo>
                  <a:pt x="3728417" y="741883"/>
                  <a:pt x="3759200" y="769257"/>
                  <a:pt x="3788229" y="798286"/>
                </a:cubicBezTo>
                <a:cubicBezTo>
                  <a:pt x="3802743" y="812800"/>
                  <a:pt x="3812299" y="835338"/>
                  <a:pt x="3831772" y="841829"/>
                </a:cubicBezTo>
                <a:cubicBezTo>
                  <a:pt x="3997019" y="896911"/>
                  <a:pt x="3888311" y="869060"/>
                  <a:pt x="4165600" y="885372"/>
                </a:cubicBezTo>
                <a:cubicBezTo>
                  <a:pt x="4184952" y="890210"/>
                  <a:pt x="4203712" y="900242"/>
                  <a:pt x="4223657" y="899886"/>
                </a:cubicBezTo>
                <a:cubicBezTo>
                  <a:pt x="4899231" y="887822"/>
                  <a:pt x="4742750" y="910131"/>
                  <a:pt x="5065486" y="856343"/>
                </a:cubicBezTo>
                <a:cubicBezTo>
                  <a:pt x="5080000" y="846667"/>
                  <a:pt x="5098132" y="840936"/>
                  <a:pt x="5109029" y="827315"/>
                </a:cubicBezTo>
                <a:cubicBezTo>
                  <a:pt x="5118586" y="815368"/>
                  <a:pt x="5115056" y="796502"/>
                  <a:pt x="5123543" y="783772"/>
                </a:cubicBezTo>
                <a:cubicBezTo>
                  <a:pt x="5145051" y="751510"/>
                  <a:pt x="5172101" y="730248"/>
                  <a:pt x="5210629" y="725715"/>
                </a:cubicBezTo>
                <a:cubicBezTo>
                  <a:pt x="5278070" y="717781"/>
                  <a:pt x="5346096" y="716038"/>
                  <a:pt x="5413829" y="711200"/>
                </a:cubicBezTo>
                <a:cubicBezTo>
                  <a:pt x="5432429" y="706550"/>
                  <a:pt x="5494608" y="692583"/>
                  <a:pt x="5515429" y="682172"/>
                </a:cubicBezTo>
                <a:cubicBezTo>
                  <a:pt x="5531031" y="674371"/>
                  <a:pt x="5544777" y="663282"/>
                  <a:pt x="5558972" y="653143"/>
                </a:cubicBezTo>
                <a:cubicBezTo>
                  <a:pt x="5590133" y="630885"/>
                  <a:pt x="5626359" y="600122"/>
                  <a:pt x="5660572" y="580572"/>
                </a:cubicBezTo>
                <a:cubicBezTo>
                  <a:pt x="5679358" y="569837"/>
                  <a:pt x="5700281" y="563010"/>
                  <a:pt x="5718629" y="551543"/>
                </a:cubicBezTo>
                <a:cubicBezTo>
                  <a:pt x="5739142" y="538722"/>
                  <a:pt x="5757001" y="522060"/>
                  <a:pt x="5776686" y="508000"/>
                </a:cubicBezTo>
                <a:cubicBezTo>
                  <a:pt x="5790881" y="497861"/>
                  <a:pt x="5805715" y="488648"/>
                  <a:pt x="5820229" y="478972"/>
                </a:cubicBezTo>
                <a:cubicBezTo>
                  <a:pt x="5823503" y="459327"/>
                  <a:pt x="5837447" y="361385"/>
                  <a:pt x="5849257" y="333829"/>
                </a:cubicBezTo>
                <a:cubicBezTo>
                  <a:pt x="5856129" y="317795"/>
                  <a:pt x="5868610" y="304800"/>
                  <a:pt x="5878286" y="290286"/>
                </a:cubicBezTo>
                <a:cubicBezTo>
                  <a:pt x="5883124" y="270934"/>
                  <a:pt x="5892800" y="252177"/>
                  <a:pt x="5892800" y="232229"/>
                </a:cubicBezTo>
                <a:cubicBezTo>
                  <a:pt x="5892800" y="169769"/>
                  <a:pt x="5878161" y="137669"/>
                  <a:pt x="5849257" y="87086"/>
                </a:cubicBezTo>
                <a:cubicBezTo>
                  <a:pt x="5840602" y="71940"/>
                  <a:pt x="5837566" y="45469"/>
                  <a:pt x="5820229" y="43543"/>
                </a:cubicBezTo>
                <a:cubicBezTo>
                  <a:pt x="5656669" y="25370"/>
                  <a:pt x="5491238" y="33867"/>
                  <a:pt x="5326743" y="29029"/>
                </a:cubicBezTo>
                <a:cubicBezTo>
                  <a:pt x="5271752" y="34028"/>
                  <a:pt x="5171712" y="17522"/>
                  <a:pt x="5123543" y="72572"/>
                </a:cubicBezTo>
                <a:cubicBezTo>
                  <a:pt x="5100569" y="98828"/>
                  <a:pt x="5065486" y="159657"/>
                  <a:pt x="5065486" y="159657"/>
                </a:cubicBezTo>
                <a:cubicBezTo>
                  <a:pt x="5060648" y="179010"/>
                  <a:pt x="5060869" y="200395"/>
                  <a:pt x="5050972" y="217715"/>
                </a:cubicBezTo>
                <a:cubicBezTo>
                  <a:pt x="5040788" y="235537"/>
                  <a:pt x="5011455" y="241129"/>
                  <a:pt x="5007429" y="261257"/>
                </a:cubicBezTo>
                <a:cubicBezTo>
                  <a:pt x="5001651" y="290148"/>
                  <a:pt x="5027123" y="383580"/>
                  <a:pt x="5036457" y="420915"/>
                </a:cubicBezTo>
                <a:cubicBezTo>
                  <a:pt x="5041295" y="478972"/>
                  <a:pt x="5035379" y="538953"/>
                  <a:pt x="5050972" y="595086"/>
                </a:cubicBezTo>
                <a:cubicBezTo>
                  <a:pt x="5060310" y="628701"/>
                  <a:pt x="5080000" y="662820"/>
                  <a:pt x="5109029" y="682172"/>
                </a:cubicBezTo>
                <a:cubicBezTo>
                  <a:pt x="5143751" y="705320"/>
                  <a:pt x="5170713" y="719182"/>
                  <a:pt x="5196114" y="754743"/>
                </a:cubicBezTo>
                <a:cubicBezTo>
                  <a:pt x="5257745" y="841027"/>
                  <a:pt x="5182821" y="813613"/>
                  <a:pt x="5312229" y="899886"/>
                </a:cubicBezTo>
                <a:cubicBezTo>
                  <a:pt x="5369415" y="938011"/>
                  <a:pt x="5359949" y="937216"/>
                  <a:pt x="5442857" y="957943"/>
                </a:cubicBezTo>
                <a:cubicBezTo>
                  <a:pt x="5461465" y="962595"/>
                  <a:pt x="5523630" y="976559"/>
                  <a:pt x="5544457" y="986972"/>
                </a:cubicBezTo>
                <a:cubicBezTo>
                  <a:pt x="5560059" y="994773"/>
                  <a:pt x="5572060" y="1008915"/>
                  <a:pt x="5588000" y="1016000"/>
                </a:cubicBezTo>
                <a:cubicBezTo>
                  <a:pt x="5615962" y="1028427"/>
                  <a:pt x="5646057" y="1035353"/>
                  <a:pt x="5675086" y="1045029"/>
                </a:cubicBezTo>
                <a:cubicBezTo>
                  <a:pt x="5773895" y="1077965"/>
                  <a:pt x="5703394" y="1058273"/>
                  <a:pt x="5892800" y="1074057"/>
                </a:cubicBezTo>
                <a:cubicBezTo>
                  <a:pt x="5907314" y="1083733"/>
                  <a:pt x="5920741" y="1095285"/>
                  <a:pt x="5936343" y="1103086"/>
                </a:cubicBezTo>
                <a:cubicBezTo>
                  <a:pt x="5981089" y="1125459"/>
                  <a:pt x="6055980" y="1127112"/>
                  <a:pt x="6096000" y="1132115"/>
                </a:cubicBezTo>
                <a:cubicBezTo>
                  <a:pt x="6129867" y="1141791"/>
                  <a:pt x="6163430" y="1152601"/>
                  <a:pt x="6197600" y="1161143"/>
                </a:cubicBezTo>
                <a:cubicBezTo>
                  <a:pt x="6221533" y="1167126"/>
                  <a:pt x="6246090" y="1170305"/>
                  <a:pt x="6270172" y="1175657"/>
                </a:cubicBezTo>
                <a:cubicBezTo>
                  <a:pt x="6289645" y="1179984"/>
                  <a:pt x="6308877" y="1185334"/>
                  <a:pt x="6328229" y="1190172"/>
                </a:cubicBezTo>
                <a:cubicBezTo>
                  <a:pt x="6342743" y="1204686"/>
                  <a:pt x="6354693" y="1222329"/>
                  <a:pt x="6371772" y="1233715"/>
                </a:cubicBezTo>
                <a:cubicBezTo>
                  <a:pt x="6384502" y="1242201"/>
                  <a:pt x="6400472" y="1244518"/>
                  <a:pt x="6415314" y="1248229"/>
                </a:cubicBezTo>
                <a:cubicBezTo>
                  <a:pt x="6439247" y="1254212"/>
                  <a:pt x="6463804" y="1257392"/>
                  <a:pt x="6487886" y="1262743"/>
                </a:cubicBezTo>
                <a:cubicBezTo>
                  <a:pt x="6507359" y="1267070"/>
                  <a:pt x="6526591" y="1272419"/>
                  <a:pt x="6545943" y="1277257"/>
                </a:cubicBezTo>
                <a:lnTo>
                  <a:pt x="6676572" y="1567543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7746E-6 C 0.00677 -0.00231 0.01372 -0.00416 0.02049 -0.00647 C 0.02917 -0.01734 0.04427 -0.01502 0.05556 -0.01919 C 0.06111 -0.02404 0.07292 -0.03167 0.07292 -0.03144 C 0.0849 -0.03028 0.08837 -0.03283 0.0967 -0.02543 C 0.11389 -0.0104 0.11077 0.02451 0.1316 0.03376 C 0.1375 0.03307 0.14427 0.03607 0.14914 0.03168 C 0.15278 0.02844 0.15226 0.0148 0.15226 0.01503 C 0.15348 -0.00185 0.15278 -0.00693 0.15868 -0.01919 C 0.15816 -0.03468 0.15695 -0.05017 0.15712 -0.06566 C 0.15764 -0.0978 0.15157 -0.12161 0.17292 -0.13109 C 0.20278 -0.12994 0.21806 -0.13502 0.24115 -0.12485 C 0.24271 -0.12346 0.2448 -0.12231 0.24601 -0.12046 C 0.24844 -0.11676 0.25226 -0.10797 0.25226 -0.10774 C 0.25764 -0.08554 0.26424 -0.05988 0.24271 -0.05294 C 0.23368 -0.05364 0.22466 -0.05317 0.2158 -0.05502 C 0.21111 -0.05595 0.20712 -0.06635 0.20313 -0.06982 C 0.20209 -0.07398 0.20243 -0.07953 0.2 -0.08254 C 0.19584 -0.08763 0.19375 -0.09225 0.19202 -0.09942 C 0.19445 -0.1163 0.2033 -0.12647 0.21268 -0.13757 C 0.22118 -0.14774 0.22882 -0.15583 0.23802 -0.16485 C 0.24202 -0.16878 0.24757 -0.16878 0.25226 -0.17133 C 0.26389 -0.17063 0.2757 -0.17202 0.28716 -0.16924 C 0.29289 -0.16786 0.2967 -0.16069 0.30157 -0.15653 C 0.30573 -0.15306 0.31111 -0.15398 0.3158 -0.15237 C 0.32257 -0.14612 0.3316 -0.14242 0.33959 -0.13965 C 0.34393 -0.13364 0.34914 -0.1304 0.35382 -0.12485 C 0.36736 -0.1089 0.3566 -0.11884 0.36667 -0.11005 C 0.3691 -0.10427 0.37257 -0.09919 0.37448 -0.09317 C 0.37917 -0.07838 0.37188 -0.09017 0.38091 -0.07838 C 0.38403 -0.06543 0.40573 -0.03953 0.4158 -0.03607 C 0.42414 -0.03329 0.44115 -0.02959 0.44115 -0.02936 C 0.47309 -0.03075 0.5007 -0.03398 0.5316 -0.03815 C 0.53646 -0.04023 0.54219 -0.04023 0.54601 -0.04439 C 0.54861 -0.04716 0.55087 -0.05086 0.55382 -0.05294 C 0.5592 -0.05664 0.5658 -0.05595 0.57136 -0.05919 C 0.58768 -0.06913 0.57049 -0.06381 0.58889 -0.06774 C 0.59948 -0.07237 0.61059 -0.08508 0.61893 -0.09526 C 0.62223 -0.09942 0.62848 -0.10797 0.62848 -0.10774 C 0.63039 -0.11583 0.63334 -0.12092 0.6349 -0.12901 C 0.63177 -0.19306 0.62605 -0.16485 0.55868 -0.16277 C 0.54792 -0.1593 0.54375 -0.15213 0.53802 -0.13965 C 0.53594 -0.12531 0.53611 -0.11144 0.53959 -0.09734 C 0.53993 -0.09502 0.5415 -0.07976 0.54271 -0.07607 C 0.54931 -0.05595 0.57014 -0.03422 0.58559 -0.02751 C 0.59028 -0.01849 0.60087 -0.01086 0.60938 -0.00855 C 0.61476 -0.00716 0.62535 -0.00439 0.62535 -0.00416 C 0.64792 0.0081 0.67361 0.00463 0.6967 0.01688 C 0.69983 0.02104 0.70313 0.02544 0.70625 0.0296 C 0.70816 0.03214 0.71094 0.03307 0.71268 0.03584 C 0.72118 0.04925 0.72587 0.06289 0.7316 0.07815 " pathEditMode="relative" rAng="0" ptsTypes="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77778E-6 C -0.00052 0.00624 -0.00035 0.01249 -0.00139 0.01851 C -0.00174 0.0206 -0.0033 0.02222 -0.00417 0.02407 C -0.00521 0.02638 -0.00695 0.03148 -0.00695 0.03148 " pathEditMode="relative" ptsTypes="fffA">
                                      <p:cBhvr>
                                        <p:cTn id="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0278 0.01852 0.00139 0.00254 -0.00555 0.01296 C -0.00781 0.0162 -0.0092 0.02037 -0.01111 0.02407 C -0.0158 0.03333 -0.02465 0.04028 -0.03055 0.04815 " pathEditMode="relative" ptsTypes="fff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6.66667E-6 C -0.00053 -0.00925 -7.5E-6 -0.01874 -0.00139 -0.02777 C -0.00192 -0.03078 -0.00435 -0.03263 -0.00556 -0.03518 C -0.01372 -0.05254 -0.01771 -0.04976 -0.03334 -0.05185 C -0.04757 -0.0581 -0.03959 -0.08935 -0.03889 -0.10185 C -0.03872 -0.10439 -0.03855 -0.10717 -0.03751 -0.10925 C -0.03664 -0.11111 -0.03334 -0.11296 -0.03334 -0.11296 " pathEditMode="relative" ptsTypes="ffffff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03704E-6 C -0.00053 -0.00556 -0.00053 -0.01112 -0.00139 -0.01667 C -0.00226 -0.0213 -0.00521 -0.02547 -0.00695 -0.02964 C -0.01285 -0.04353 -0.01754 -0.05579 -0.02778 -0.06482 C -0.03247 -0.08357 -0.02292 -0.09214 -0.01667 -0.10556 C -0.01563 -0.10788 -0.01563 -0.11158 -0.01389 -0.11297 C -0.01146 -0.11505 -0.00678 -0.11135 -0.00556 -0.11482 C -0.0033 -0.12153 -0.00556 -0.12964 -0.00556 -0.13704 " pathEditMode="relative" ptsTypes="fffffff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2963E-6 C -0.00053 -0.03519 0.00034 -0.07038 -0.0014 -0.10556 C -0.00157 -0.10788 -0.00435 -0.10765 -0.00556 -0.10927 C -0.00678 -0.11089 -0.00747 -0.11297 -0.00834 -0.11482 C -0.00782 -0.11737 -0.00817 -0.12015 -0.00695 -0.12223 C -0.00608 -0.12385 -0.00365 -0.12246 -0.00279 -0.12408 C -0.00105 -0.12732 -6.94444E-6 -0.13519 -6.94444E-6 -0.13519 " pathEditMode="relative" ptsTypes="ffffffA">
                                      <p:cBhvr>
                                        <p:cTn id="1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0.00104 0.01828 0.00209 0.03865 0.00834 0.05555 C 0.00556 0.05625 0.00174 0.05439 -2.77778E-7 0.0574 C -0.00573 0.06712 -0.0125 0.09074 -0.0125 0.09074 " pathEditMode="relative" ptsTypes="fffA">
                                      <p:cBhvr>
                                        <p:cTn id="1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-0.01841 -0.00046 -0.06025 0.01597 -0.07917 -0.00926 C -0.11615 -0.00671 -0.11077 -0.00371 -0.15278 -0.00556 C -0.15191 -0.01736 -0.15261 -0.0294 -0.15 -0.04074 C -0.14306 -0.07153 -0.14445 -0.01945 -0.14445 -0.04815 " pathEditMode="relative" ptsTypes="ffffA">
                                      <p:cBhvr>
                                        <p:cTn id="20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-0.00955 0.00857 -0.01267 0.02292 -0.01527 0.03704 C -0.01475 0.0456 -0.01597 0.05463 -0.01389 0.06296 C -0.01354 0.06458 0.004 0.06667 0.00139 0.06667 C -0.00277 0.06667 -0.00694 0.06551 -0.01111 0.06482 C -0.02066 0.05486 -0.02413 0.04931 -0.03194 0.03889 C -0.03507 0.02616 -0.03316 0.03519 -0.03611 0.01111 C -0.03663 0.00648 -0.03923 0.00255 -0.04027 -0.00185 C -0.03941 -0.00486 -0.03923 -0.0088 -0.0375 -0.01111 C -0.03611 -0.01296 -0.03003 -0.01319 -0.03194 -0.01296 C -0.04166 -0.01227 -0.05139 -0.01042 -0.06111 -0.00926 C -0.06805 0.00463 -0.07118 0.02245 -0.07361 0.03889 C -0.07309 0.05185 -0.07378 0.06505 -0.07222 0.07778 C -0.07187 0.08079 -0.06927 0.08264 -0.06805 0.08519 C -0.06128 0.09884 -0.05434 0.11227 -0.04444 0.12222 C -0.04253 0.13009 -0.03993 0.13796 -0.03472 0.14259 C -0.01041 0.12963 -0.02604 0.08519 -0.03055 0.05556 C -0.03107 0.03519 -0.03073 0.01482 -0.03194 -0.00556 C -0.03211 -0.00787 -0.03472 -0.01111 -0.03472 -0.01111 " pathEditMode="relative" ptsTypes="ffffffffffffffffffA">
                                      <p:cBhvr>
                                        <p:cTn id="2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C -0.01441 -0.01922 0.00313 0.00162 -0.04444 -0.00741 C -0.04948 -0.00834 -0.05278 -0.01482 -0.05694 -0.01852 C -0.05833 -0.01968 -0.06111 -0.02222 -0.06111 -0.02222 C -0.06198 -0.02685 -0.06545 -0.03634 -0.05694 -0.03704 C -0.03524 -0.03866 -0.01337 -0.03588 0.00833 -0.03519 C 0.01528 -0.0213 0.00712 -0.03889 0.0125 -0.02222 C 0.01493 -0.01482 0.0158 -0.01783 0.01944 -0.01111 C 0.02326 -0.00394 0.02274 0.00324 0.025 0.01111 C 0.03021 0.02916 0.03125 0.02662 0.03333 0.04629 C 0.04201 0.02708 0.0467 0.02037 0.03611 -0.01297 C 0.03438 -0.01875 0.02691 -0.01181 0.02222 -0.01111 C 0.01719 -0.0088 0.00694 -0.00556 0.00694 -0.00556 C -0.00347 0.0037 0.00972 -0.00718 -0.00278 1.48148E-6 C -0.00434 0.00092 -0.00538 0.00278 -0.00694 0.0037 C -0.00833 0.00463 -0.01111 0.00555 -0.01111 0.00555 " pathEditMode="relative" ptsTypes="fffffffffffffffA">
                                      <p:cBhvr>
                                        <p:cTn id="2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C 0.01424 -0.00138 0.02552 -0.00231 0.0375 -0.01296 C 0.04132 -0.01643 0.05 -0.02037 0.05 -0.02037 C 0.05087 -0.02291 0.05278 -0.025 0.05278 -0.02777 C 0.05278 -0.06921 0.05104 -0.05555 0.01944 -0.0537 C 0.01753 -0.053 0.0158 -0.05254 0.01389 -0.05185 C 0.01111 -0.05069 0.00555 -0.04814 0.00555 -0.04814 C -0.02153 -0.05069 -0.01406 -0.05856 -0.0125 -0.02037 C -0.0125 -0.01851 -0.0125 -0.01666 -0.0125 -0.01481 " pathEditMode="relative" ptsTypes="ffffffffA">
                                      <p:cBhvr>
                                        <p:cTn id="2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03704E-6 C 0.0092 0.03681 0.05295 -0.00138 0.07916 0.00556 C 0.07587 0.05116 0.08576 0.05116 0.04722 0.0426 C 0.04531 0.04214 0.04444 0.03889 0.04305 0.03704 C 0.04253 0.03519 0.04166 0.03334 0.04166 0.03149 C 0.03854 -0.03958 0.05555 -0.02499 0.00972 -0.02777 C 0.00816 -0.05648 0.01128 -0.05578 -0.00695 -0.05925 C -0.00834 -0.06041 -0.01111 -0.06296 -0.01111 -0.06296 " pathEditMode="relative" ptsTypes="fffffffA">
                                      <p:cBhvr>
                                        <p:cTn id="2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55556E-6 C -0.00208 0.01134 -0.00364 0.00671 -0.00972 0.01481 C -0.01024 0.01666 -0.01024 0.01874 -0.01111 0.02037 C -0.01215 0.02222 -0.01371 0.02314 -0.01528 0.02407 C -0.02187 0.028 -0.03055 0.03217 -0.0375 0.03518 C -0.03837 0.03703 -0.04028 0.03842 -0.04028 0.04074 C -0.04028 0.04814 -0.0401 0.05624 -0.0375 0.06296 C -0.03142 0.07916 0.00156 0.07731 0.00695 0.07777 C 0.00972 0.07708 0.01354 0.0787 0.01528 0.07592 C 0.01684 0.07361 0.01511 0.06944 0.01389 0.06666 C 0.01302 0.06481 0.01094 0.06435 0.00972 0.06296 C 0.00486 0.0574 0.00174 0.05393 -0.00417 0.04999 C -0.02396 0.0537 -0.05226 0.06666 -0.06528 0.04074 C -0.06476 0.03078 -0.06597 0.0206 -0.06389 0.01111 C -0.06389 0.01064 -0.05486 0.00833 -0.05139 0.0074 C -0.04583 0.00601 -0.03472 0.0037 -0.03472 0.0037 C -0.03194 0.00115 -0.02917 -0.00116 -0.02639 -0.00371 C -0.025 -0.00487 -0.02222 -0.00741 -0.02222 -0.00741 C -0.01823 -0.01551 -0.01476 -0.02408 -0.0125 -0.03334 C -0.01111 -0.04653 -0.00764 -0.05926 -0.0125 -0.07223 C -0.01406 -0.07663 -0.01823 -0.07801 -0.02083 -0.08149 C -0.02135 -0.08334 -0.02083 -0.08612 -0.02222 -0.08704 C -0.02639 -0.08982 -0.02726 -0.08172 -0.02778 -0.07963 C -0.02726 -0.07107 -0.02795 -0.06204 -0.02639 -0.05371 C -0.02517 -0.04723 -0.01146 -0.03913 -0.00694 -0.03704 C -0.00208 -0.0176 -0.00486 -0.02963 -1.66667E-6 -5.55556E-6 Z " pathEditMode="relative" ptsTypes="ffffffffffffffffffffffffff">
                                      <p:cBhvr>
                                        <p:cTn id="3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-0.00747 -0.00069 -0.01476 -0.00092 -0.02222 -0.00185 C -0.02882 -0.00277 -0.03576 -0.01134 -0.04167 -0.01481 C -0.05052 -0.02014 -0.06007 -0.02639 -0.06944 -0.02963 C -0.07083 -0.03078 -0.07205 -0.0324 -0.07361 -0.03333 C -0.075 -0.03426 -0.07865 -0.03356 -0.07778 -0.03518 C -0.07569 -0.03935 -0.06076 -0.04051 -0.05972 -0.04074 C -0.05087 -0.03958 -0.04115 -0.04282 -0.03333 -0.03703 C -0.03003 -0.03472 -0.03351 -0.02685 -0.03472 -0.02222 C -0.03681 -0.01389 -0.04375 -0.01157 -0.04861 -0.0074 C -0.0467 -0.00625 -0.04514 -0.0037 -0.04306 -0.0037 C -0.03368 -0.0037 -0.02396 -0.01875 -0.01667 -0.02592 C -0.0158 -0.02963 -0.01476 -0.03333 -0.01389 -0.03703 C -0.01319 -0.03958 -0.01128 -0.0331 -0.00972 -0.03148 C -0.00799 -0.02986 -0.00625 -0.02847 -0.00417 -0.02777 C 0.00156 -0.02569 0.02292 -0.0243 0.025 -0.02407 C 0.02552 -0.01852 0.02396 -0.0118 0.02639 -0.0074 C 0.02778 -0.00486 0.03142 -0.0074 0.03333 -0.00926 C 0.03802 -0.01412 0.03854 -0.02152 0.04167 -0.02777 C 0.04427 -0.03287 0.0474 -0.0375 0.05 -0.04259 C 0.04913 -0.04699 0.05052 -0.0544 0.04722 -0.05555 C 0.03385 -0.06065 0.0191 -0.05486 0.00556 -0.05926 C 0.00139 -0.0581 -0.00556 -0.06088 -0.00694 -0.05555 C -0.00972 -0.0456 -0.00538 -0.03449 -0.00417 -0.02407 C -0.0026 -0.00949 0.02448 -0.01134 0.03333 -0.0074 C 0.01979 -0.00277 0.0066 0.00301 -0.00694 0.00741 C -0.01267 0.0125 -0.01406 0.01343 -0.02083 0.01111 C -0.02431 -0.00254 -0.02882 -0.0169 -0.03611 -0.02777 C -0.03872 -0.03171 -0.04167 -0.03518 -0.04444 -0.03889 C -0.04583 -0.04074 -0.04861 -0.04444 -0.04861 -0.04444 C -0.02917 -0.0456 -0.00608 -0.03287 0.00972 -0.04815 C 0.01979 -0.05787 0.01476 -0.08518 0.00694 -0.09815 C 0.00139 -0.10717 -0.01059 -0.09699 -0.01944 -0.09629 C -0.02135 -0.09097 -0.02465 -0.0868 -0.02639 -0.08148 C -0.02778 -0.07685 -0.02917 -0.06666 -0.02917 -0.06666 C -0.02865 -0.06041 -0.02951 -0.05393 -0.02778 -0.04815 C -0.02656 -0.04398 -0.01892 -0.0412 -0.01667 -0.03889 C -0.01354 -0.03565 -0.01181 -0.03009 -0.00833 -0.02777 C 0.00434 -0.01944 -0.00069 -0.02338 0.00694 -0.01666 C 0.01024 -0.01018 0.01563 -0.00717 0.01806 -3.7037E-6 C 0.01927 0.00348 0.02083 0.01111 0.02083 0.01111 C 0.02031 0.01482 0.02066 0.01875 0.01944 0.02223 C 0.01788 0.02685 0.01372 0.02848 0.01111 0.03148 C 0.00226 0.0419 -0.00347 0.04977 -0.01528 0.05371 C -0.02014 0.06343 -0.0224 0.07246 -0.01806 0.08519 C -0.01701 0.0882 -0.01337 0.08773 -0.01111 0.08889 C -0.00833 0.09028 -0.00556 0.09144 -0.00278 0.0926 C 0.00712 0.09699 0.01458 0.10301 0.01806 0.11667 C 0.01858 0.12338 0.01944 0.13033 0.01944 0.13704 C 0.01944 0.16806 0.0125 0.15139 -0.01806 0.14815 C -0.0191 0.14375 -0.02205 0.13982 -0.02222 0.13519 C -0.02257 0.11667 -0.0224 0.09792 -0.02083 0.07963 C -0.02049 0.07662 -0.01806 0.07477 -0.01667 0.07223 C -0.01007 0.05996 -0.00278 0.05394 0.00833 0.05185 C 0.01302 0.03959 0.01476 0.03797 0.00833 0.01852 C 0.00694 0.01435 0.00278 0.01366 -5.55556E-7 0.01111 C -0.00122 0.00996 -0.00417 0.00926 -0.00417 0.00926 " pathEditMode="relative" ptsTypes="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09 -0.00185 0.05052 0.0125 0.06944 -0.00556 C 0.07135 -0.00741 0.07552 -0.06505 0.06111 -0.07778 C 0.05677 -0.08171 0.0493 -0.08194 0.04444 -0.08518 C 0.03437 -0.0919 0.04687 -0.08611 0.03472 -0.09259 C 0.03072 -0.09468 0.02638 -0.0963 0.02222 -0.09815 C 0.02083 -0.09884 0.01805 -0.1 0.01805 -0.1 C 0.00885 -0.09931 -0.00053 -0.09977 -0.00973 -0.09815 C -0.0165 -0.09699 -0.02553 -0.08125 -0.03056 -0.07778 C -0.03837 -0.07268 -0.0448 -0.06088 -0.05278 -0.05741 C -0.06511 -0.05185 -0.07396 -0.04907 -0.0875 -0.0463 C -0.08646 -0.02639 -0.08525 -0.00023 -0.06806 0.00741 C -0.05625 0.01921 -0.04775 0.01713 -0.03195 0.01852 C -0.0283 0.01736 -0.02379 0.01806 -0.02084 0.01482 C -0.01893 0.01296 -0.02171 0.00625 -0.01945 0.00556 C 0.01579 -0.00532 0.01527 0.01944 0.01527 0.00185 " pathEditMode="relative" ptsTypes="fffffffffffffffA">
                                      <p:cBhvr>
                                        <p:cTn id="3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0625 -0.01088 0.00226 -0.00579 0.0125 -0.01482 C 0.02049 -0.02199 0.02691 -0.0331 0.03472 -0.04074 C 0.03785 -0.04908 0.04132 -0.05417 0.04722 -0.05926 C 0.03611 -0.06921 0.02101 -0.06736 0.00833 -0.06852 C -0.05469 -0.06482 -0.04739 -0.08472 -0.06389 -0.04074 C -0.06649 -0.01574 -0.06719 -0.01759 -0.06111 0.02037 C -0.06076 0.02245 -0.05833 0.02292 -0.05694 0.02407 C -0.04809 0.03055 -0.04358 0.03426 -0.03611 0.04259 C -0.02795 0.05162 -0.02535 0.06319 -0.02222 0.07592 C -0.02135 0.0794 -0.02778 0.07477 -0.03055 0.07407 C -0.03628 0.06898 -0.04219 0.06759 -0.04861 0.06481 C -0.04948 0.06296 -0.05121 0.06157 -0.05139 0.05926 C -0.0533 0.01435 -0.04687 0.0331 -0.00694 0.03148 C -0.00434 0.02083 -0.01042 -0.00695 2.5E-6 7.40741E-7 Z " pathEditMode="relative" ptsTypes="fffffffffffffff">
                                      <p:cBhvr>
                                        <p:cTn id="3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51852E-6 C -0.01302 0.00069 -0.02604 -0.00047 -0.03889 0.00185 C -0.04028 0.00208 -0.04028 0.00555 -0.04028 0.0074 C -0.04028 0.02337 -0.0401 0.03958 -0.03889 0.05555 C -0.03872 0.05786 -0.03681 0.05902 -0.03611 0.06111 C -0.0349 0.06458 -0.0342 0.06851 -0.03333 0.07222 C -0.03281 0.07407 -0.03056 0.07314 -0.02917 0.07407 C -0.02326 0.078 -0.02066 0.07962 -0.01389 0.08148 C -0.00937 0.08749 -0.00694 0.09236 -0.00417 0.09999 C -0.00469 0.10856 -0.00382 0.11759 -0.00556 0.12592 C -0.0059 0.12777 -0.00868 0.12638 -0.00972 0.12777 C -0.01076 0.12916 -0.01059 0.13148 -0.01111 0.13333 C -0.00972 0.13402 -0.00833 0.13518 -0.00694 0.13518 C 0.0434 0.13518 0.03264 0.15092 0.03611 0.1074 C 0.03628 0.10416 0.03698 0.10115 0.0375 0.09814 C 0.03438 0.08101 0.02465 0.09074 0.01389 0.08703 C 0.00642 0.08032 0.01094 0.08495 0.00139 0.07222 C -0.00278 0.06666 -0.00694 0.07036 -0.01111 0.06666 C -0.0151 0.06319 -0.02066 0.05925 -0.02361 0.0537 C -0.02639 0.04837 -0.03021 0.03935 -0.03194 0.03333 C -0.03333 0.02847 -0.03299 0.02476 -0.03472 0.02036 C -0.0401 0.00601 -0.03542 0.02314 -0.03889 0.00925 C -0.03802 0.003 -0.03785 -0.00348 -0.03611 -0.00926 C -0.03542 -0.01135 -0.03247 -0.01089 -0.03194 -0.01297 C -0.0309 -0.01644 -0.03194 -0.02038 -0.03194 -0.02408 " pathEditMode="relative" ptsTypes="ffffffffffffffffffffffffA">
                                      <p:cBhvr>
                                        <p:cTn id="3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-0.00312 -0.02616 -0.00208 -0.03588 -0.01388 -0.0537 C -0.01666 -0.0581 -0.01944 -0.0625 -0.02222 -0.06667 C -0.02482 -0.0706 -0.03055 -0.07778 -0.03055 -0.07778 C -0.03107 -0.08032 -0.03142 -0.08264 -0.03194 -0.08518 C -0.03281 -0.08889 -0.03472 -0.0963 -0.03472 -0.0963 C -0.03177 -0.1118 -0.02656 -0.10301 -0.02083 -0.11852 C -0.01788 -0.12639 -0.01527 -0.13032 -0.00972 -0.13518 C 0.02084 -0.13449 0.05191 -0.14051 0.08195 -0.13333 C 0.08698 -0.13218 0.08247 -0.11968 0.08334 -0.11296 C 0.08507 -0.0993 0.09271 -0.08866 0.09584 -0.07593 C 0.0882 -0.06921 0.0948 -0.07384 0.08195 -0.07037 C 0.07726 -0.06921 0.07414 -0.06481 0.06945 -0.06296 C 0.06112 -0.05972 0.05296 -0.05856 0.04445 -0.05741 C 0.03716 -0.01898 0.0507 0.00023 0.06389 0.02963 C 0.06632 0.04282 0.07327 0.05139 0.06528 0.06667 C 0.06337 0.07037 0.05886 0.06782 0.05556 0.06852 C 0.02587 0.0669 0.02327 0.07639 0.01806 0.04815 C 0.01737 0.03935 0.01858 0.02986 0.01528 0.02222 C 0.0099 0.00949 -0.00121 0.00926 -0.00972 0.0037 " pathEditMode="relative" ptsTypes="fffffffffffffffffffA">
                                      <p:cBhvr>
                                        <p:cTn id="40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33333E-6 C -0.02395 -0.00139 -0.02881 -0.00208 -0.04722 -0.00555 C -0.05711 -0.00995 -0.05312 -0.00717 -0.05972 -0.01296 C -0.06163 -0.01666 -0.06336 -0.02037 -0.06527 -0.02407 C -0.06614 -0.02592 -0.06805 -0.02963 -0.06805 -0.02963 C -0.06718 -0.03773 -0.06822 -0.04653 -0.06527 -0.0537 C -0.06388 -0.05717 -0.05972 -0.05648 -0.05694 -0.0574 C -0.04479 -0.06157 -0.0368 -0.06412 -0.02361 -0.06666 C -0.02256 -0.0669 -0.01527 -0.06944 -0.01388 -0.07037 C -0.01093 -0.07245 -0.00555 -0.07778 -0.00555 -0.07778 C -0.00347 -0.08217 0.00139 -0.0912 0.00417 -0.09444 C 0.00712 -0.09768 0.01077 -0.09907 0.01389 -0.10185 C 0.01615 -0.10115 0.01962 -0.10278 0.02084 -0.1 C 0.02396 -0.09236 0.02171 -0.0824 0.02362 -0.07407 C 0.02448 -0.07037 0.02553 -0.06666 0.02639 -0.06296 C 0.02692 -0.06111 0.02778 -0.0574 0.02778 -0.0574 C 0.02726 -0.05 0.0283 -0.04213 0.02639 -0.03518 C 0.0257 -0.03264 0.02258 -0.03287 0.02084 -0.03148 C 0.01754 -0.0287 0.01442 -0.02523 0.01112 -0.02222 C 0.00903 -0.01828 0.00591 -0.01528 0.00417 -0.01111 C 0.0033 -0.00879 0.00383 -0.00578 0.00278 -0.0037 C 0.00192 -0.00185 0.00018 -0.00092 -0.00138 -3.33333E-6 C -0.00277 0.00093 -0.00694 0.00185 -0.00555 0.00185 C -0.00364 0.00185 -0.0019 0.0007 8.88889E-6 -3.33333E-6 Z " pathEditMode="relative" ptsTypes="ffffffffffffffffffffffff">
                                      <p:cBhvr>
                                        <p:cTn id="42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48148E-6 C 0.00088 -0.00857 0.00088 -0.01759 0.00279 -0.02593 C 0.00487 -0.03565 0.01442 -0.04931 0.02084 -0.05371 C 0.02484 -0.06158 0.02952 -0.06459 0.03195 -0.07408 C 0.03109 -0.08148 0.03056 -0.08912 0.02918 -0.0963 C 0.02831 -0.10047 0.02397 -0.10463 0.02223 -0.10741 C 0.01598 -0.11736 0.00834 -0.12593 5.55556E-6 -0.13334 C -0.00624 -0.12778 -0.00763 -0.12755 -0.01527 -0.12963 C -0.01631 -0.13542 -0.01891 -0.13889 -0.01249 -0.13889 C 0.01615 -0.13889 0.04497 -0.13773 0.07362 -0.13704 C 0.08577 -0.12084 0.07987 -0.09607 0.0639 -0.08889 C 0.03091 -0.07431 -0.00555 -0.08588 -0.04027 -0.08519 C -0.04739 -0.08287 -0.05641 -0.08125 -0.06249 -0.07593 C -0.06787 -0.07107 -0.0743 -0.06759 -0.08055 -0.06482 C -0.08107 -0.05371 -0.08141 -0.04259 -0.08194 -0.03148 C -0.08246 -0.02153 -0.08263 -0.01181 -0.08332 -0.00185 C -0.0835 1.48148E-6 -0.08471 0.0037 -0.08471 0.0037 " pathEditMode="relative" ptsTypes="ffffffffffffffffA">
                                      <p:cBhvr>
                                        <p:cTn id="44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469 -0.00185 -0.00937 -0.00324 -0.01389 -0.00556 C -0.01996 -0.0088 -0.02118 -0.01227 -0.02639 -0.01667 C -0.03125 -0.0206 -0.03628 -0.02223 -0.04166 -0.02408 C -0.04271 -0.02801 -0.04548 -0.03102 -0.04583 -0.03519 C -0.04618 -0.03889 -0.046 -0.04329 -0.04444 -0.0463 C -0.0434 -0.04838 -0.0408 -0.04746 -0.03889 -0.04815 C -0.03107 -0.05116 -0.02291 -0.05209 -0.01528 -0.05556 C -0.01267 -0.0581 -0.00781 -0.06158 -0.00694 -0.06667 C -0.0059 -0.07199 -0.00746 -0.07848 -0.00555 -0.08334 C -0.00069 -0.09537 0.0257 -0.09422 0.02778 -0.09445 C 0.0467 -0.11135 0.03733 -0.1044 0.0875 -0.0963 C 0.08941 -0.09607 0.08802 -0.09121 0.08889 -0.08889 C 0.09132 -0.08218 0.09566 -0.0713 0.09861 -0.06482 C 0.10122 -0.05903 0.10469 -0.05417 0.10695 -0.04815 C 0.10886 -0.04329 0.1125 -0.03334 0.1125 -0.03334 C 0.11198 -0.02338 0.1125 -0.01343 0.11111 -0.00371 C 0.10868 0.01296 0.08663 0.01504 0.07778 0.01666 C 0.06754 0.02592 0.05365 0.01203 0.04306 0.0074 C 0.04236 0.00555 0.03889 -0.00556 0.03611 -0.00556 C 0.03438 -0.00556 0.0342 -0.00185 0.03334 -1.11111E-6 C 0.03386 0.01967 0.0283 0.04143 0.03472 0.05926 C 0.0375 0.06713 0.04827 0.06088 0.05417 0.0574 C 0.05816 0.05509 0.05834 0.04074 0.05834 0.04074 C 0.05886 0.03449 0.05625 0.02639 0.05972 0.02222 C 0.06285 0.01852 0.07049 0.01898 0.07222 0.02407 C 0.07587 0.03472 0.07222 0.04745 0.07222 0.05926 " pathEditMode="relative" ptsTypes="ffffffffffffffffffffffffffA">
                                      <p:cBhvr>
                                        <p:cTn id="4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2083 0.00347 -0.02871 -0.00556 -0.04074 C -0.01129 -0.04838 -0.01875 -0.05671 -0.02639 -0.06111 C -0.029 -0.06273 -0.03472 -0.06482 -0.03472 -0.06482 C -0.05486 -0.04954 -0.04896 -0.05903 -0.04306 -0.00371 C -0.04306 -0.00324 -0.03438 0.01713 -0.03334 0.02037 C -0.02952 0.03241 -0.02674 0.04491 -0.02361 0.05741 C -0.02188 0.06412 -0.0184 0.06921 -0.01667 0.07592 C -0.01476 0.09305 -0.0066 0.11204 -0.02361 0.11667 C -0.05382 0.11296 -0.05382 0.12199 -0.06111 0.09259 C -0.06025 0.08403 -0.06025 0.075 -0.05834 0.06667 C -0.05712 0.06134 -0.04844 0.05764 -0.04584 0.05741 C -0.01754 0.05625 0.01059 0.05486 0.03889 0.0537 C 0.04739 0.04236 0.05972 0.03472 0.05972 0.01667 " pathEditMode="relative" ptsTypes="fffffffffffffA">
                                      <p:cBhvr>
                                        <p:cTn id="4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1146 -0.00255 -0.02066 -0.01111 -0.03195 -0.01481 C -0.03993 -0.02199 -0.05035 -0.025 -0.05972 -0.02778 C -0.06424 -0.02917 -0.07361 -0.03148 -0.07361 -0.03148 C -0.08177 -0.03704 -0.08038 -0.04097 -0.08611 -0.05 C -0.08959 -0.05532 -0.09219 -0.06181 -0.09584 -0.06667 C -0.10382 -0.07731 -0.10972 -0.08495 -0.1125 -0.1 C -0.10816 -0.1088 -0.11181 -0.10347 -0.10417 -0.10926 C -0.0882 -0.1213 -0.11302 -0.10324 -0.09584 -0.11852 C -0.09462 -0.11968 -0.09306 -0.11944 -0.09167 -0.12037 C -0.08663 -0.12361 -0.08351 -0.12917 -0.08056 -0.13518 C -0.06667 -0.13449 -0.05278 -0.13403 -0.03889 -0.13333 C -0.03143 -0.13287 -0.02379 -0.13449 -0.01667 -0.13148 C -0.01285 -0.12986 -0.01111 -0.12407 -0.00834 -0.12037 C -0.00712 -0.11875 -0.00556 -0.11481 -0.00556 -0.11481 " pathEditMode="relative" ptsTypes="ffffffffffffffA">
                                      <p:cBhvr>
                                        <p:cTn id="5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033 -0.00254 -0.00677 -0.00416 -0.00972 -0.0074 C -0.01198 -0.00995 -0.01302 -0.01388 -0.01528 -0.01666 C -0.02135 -0.02407 -0.02917 -0.03333 -0.0375 -0.03703 C 0.00504 -0.05601 0.05139 -0.04537 0.09306 -0.03148 C 0.10208 -0.02338 0.10851 -0.02546 0.1125 -0.00926 C 0.11302 0.00926 0.11389 0.02778 0.11389 0.0463 C 0.11389 0.05301 0.11754 0.06574 0.1125 0.06667 C 0.08507 0.07199 0.05695 0.06412 0.02917 0.06297 C 0.04705 0.05811 0.02309 0.06412 0.05972 0.05926 C 0.06528 0.05857 0.06927 0.05255 0.075 0.05186 C 0.08386 0.05093 0.09254 0.0507 0.10139 0.05 C 0.10382 0.04051 0.10747 0.02223 0.11667 0.02037 C 0.12118 0.01945 0.12587 0.02037 0.13056 0.02037 " pathEditMode="relative" ptsTypes="fffffffffffff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66667E-6 C -0.01441 0.0007 -0.02882 0.00024 -0.04306 0.00186 C -0.05191 0.00302 -0.04236 0.01204 -0.05139 6.66667E-6 C -0.05399 -0.01342 -0.05816 -0.01111 -0.06806 -0.01296 C -0.08038 -0.01851 -0.07379 -0.01481 -0.0875 -0.02407 C -0.09045 -0.02615 -0.09583 -0.03148 -0.09583 -0.03148 C -0.09497 -0.03634 -0.09549 -0.04236 -0.09306 -0.04629 C -0.09236 -0.04745 -0.07986 -0.05023 -0.07639 -0.05185 C -0.06684 -0.06134 -0.06493 -0.06226 -0.05556 -0.06851 C -0.05504 -0.07407 -0.05695 -0.08101 -0.05417 -0.08518 C -0.04896 -0.09328 -0.04618 -0.07731 -0.04583 -0.07592 C -0.04636 -0.06041 -0.04531 -0.0449 -0.04722 -0.02962 C -0.04774 -0.02569 -0.05104 -0.02361 -0.05278 -0.02036 C -0.05695 -0.01273 -0.06163 -0.00532 -0.06389 0.00371 C -0.06337 0.01227 -0.06667 0.02292 -0.0625 0.02964 C -0.05955 0.03427 -0.05156 0.03264 -0.04861 0.02778 C -0.04375 0.01945 -0.04774 0.00649 -0.04583 -0.0037 C -0.0441 -0.02361 -0.0467 -0.02754 -0.03195 -0.03148 C -0.02761 -0.04004 -0.02031 -0.0493 -0.02917 -0.06111 C -0.03177 -0.06458 -0.03663 -0.06111 -0.04028 -0.06111 " pathEditMode="relative" ptsTypes="fffffffffffffffffffA">
                                      <p:cBhvr>
                                        <p:cTn id="5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81481E-6 C 0.0033 -0.02246 0.01025 -0.0544 -0.00555 -0.06852 C -0.01336 -0.08403 -0.02829 -0.08172 -0.04027 -0.08704 C -0.11388 -0.08472 -0.08992 -0.10533 -0.10138 -0.05926 C -0.10086 -0.04514 -0.10104 -0.03079 -0.09999 -0.01667 C -0.0993 -0.00741 -0.09652 -0.00579 -0.09444 0.00185 C -0.09131 0.01273 -0.08958 0.02361 -0.08472 0.03333 C -0.08246 0.04815 -0.08194 0.06319 -0.07916 0.07778 C -0.07308 0.07662 -0.06354 0.08148 -0.06111 0.07407 C -0.05902 0.06759 -0.06927 0.06504 -0.07361 0.06111 C -0.08055 0.05486 -0.08906 0.04907 -0.09722 0.04629 C -0.09982 0.04398 -0.10312 0.04328 -0.10555 0.04074 C -0.11302 0.03287 -0.11822 0.0118 -0.12083 4.81481E-6 C -0.1217 -0.00371 -0.12447 -0.02222 -0.12777 -0.02222 " pathEditMode="relative" ptsTypes="fffffffffffffA">
                                      <p:cBhvr>
                                        <p:cTn id="5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48148E-6 C 0.0158 -0.01065 0.03264 -0.01991 0.04723 -0.03333 C 0.05139 -0.03727 0.05556 -0.04074 0.05973 -0.04444 C 0.06251 -0.04699 0.06806 -0.05185 0.06806 -0.05185 C 0.07883 -0.04606 0.07448 -0.04653 0.07778 -0.03333 C 0.07917 -0.01458 0.08039 -0.00046 0.07917 0.01852 C 0.0731 0.01782 0.06702 0.01852 0.06112 0.01667 C 0.05921 0.0162 0.06528 0.01644 0.06667 0.01482 C 0.06823 0.01296 0.06876 0.00995 0.06945 0.00741 C 0.06997 0.00556 0.07205 -0.01134 0.07501 -0.01481 C 0.079 -0.01944 0.09133 -0.02755 0.09723 -0.03148 C 0.09862 -0.03079 0.10035 -0.03102 0.10139 -0.02963 C 0.10296 -0.02755 0.10608 -0.01458 0.10695 -0.01111 C 0.10782 0.00139 0.10626 0.01019 0.11251 0.01852 " pathEditMode="relative" ptsTypes="fffffffffffffA">
                                      <p:cBhvr>
                                        <p:cTn id="5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7362E-19 C 0.00642 0.01481 0.01354 0.03472 0.02222 0.04814 C 0.02725 0.05601 0.02621 0.05092 0.02916 0.06111 C 0.03021 0.06481 0.03194 0.07222 0.03194 0.07222 C 0.03142 0.08078 0.03333 0.09027 0.03055 0.09814 C 0.02934 0.10162 0.025 0.1 0.02222 0.1 C 0.01163 0.1 0.00087 0.09884 -0.00972 0.09814 C -0.01025 0.08958 -0.0099 0.08078 -0.01111 0.07222 C -0.01146 0.06967 -0.01215 0.07708 -0.0125 0.07963 C -0.01302 0.08333 -0.01337 0.08703 -0.01389 0.09074 C -0.01511 0.09838 -0.01424 0.09838 -0.01945 0.10185 C -0.02084 0.10277 -0.02361 0.1037 -0.02361 0.1037 " pathEditMode="relative" ptsTypes="fffffffffffA">
                                      <p:cBhvr>
                                        <p:cTn id="6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-0.00556 -0.00556 -0.01111 -0.01112 -0.01667 -0.01667 C -0.01806 -0.01806 -0.01806 -0.02084 -0.01944 -0.02223 C -0.02066 -0.02338 -0.02222 -0.02338 -0.02361 -0.02408 C -0.0316 -0.03473 -0.02778 -0.02848 -0.03472 -0.0426 C -0.03559 -0.04445 -0.0375 -0.04815 -0.0375 -0.04815 C -0.03628 -0.0757 -0.03993 -0.08704 -0.01944 -0.0926 C -0.01441 -0.097 -0.00486 -0.10116 -0.00139 -0.10741 C 0.00139 -0.11227 0.00313 -0.11875 0.00694 -0.12223 C 0.01354 -0.12825 0.01597 -0.13357 0.01944 -0.1426 C 0.02014 -0.14468 0.02205 -0.14584 0.02222 -0.14815 C 0.02309 -0.15926 0.02222 -0.17038 0.02222 -0.18149 " pathEditMode="relative" ptsTypes="fffffffffffA">
                                      <p:cBhvr>
                                        <p:cTn id="6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0.00417 0.01365 0.00938 0.01597 0.01945 0.02037 C 0.02466 0.02569 0.03039 0.03078 0.03334 0.03889 C 0.03403 0.04074 0.03386 0.04282 0.03473 0.04444 C 0.03629 0.04722 0.03872 0.04907 0.04028 0.05185 C 0.04844 0.06527 0.04184 0.06111 0.05 0.06481 C 0.05695 0.06412 0.06511 0.06828 0.07084 0.06296 C 0.07431 0.05972 0.0717 0.05092 0.06945 0.04629 C 0.06789 0.04305 0.06111 0.04259 0.06111 0.04259 C 0.05764 0.03912 0.05486 0.03472 0.05139 0.03148 C 0.04844 0.0287 0.0448 0.02685 0.04167 0.02407 C 0.04827 0.03703 0.0625 0.04699 0.07361 0.05185 C 0.07518 0.05254 0.07605 0.05532 0.07778 0.05555 C 0.08924 0.05764 0.10087 0.0581 0.1125 0.05926 C 0.11302 0.06412 0.11059 0.07176 0.11389 0.07407 C 0.12587 0.08287 0.13334 0.06065 0.13334 0.05 " pathEditMode="relative" ptsTypes="fffffffffffffffA">
                                      <p:cBhvr>
                                        <p:cTn id="6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C 0.02482 0.00555 0.04878 0.01666 0.0736 0.02222 C 0.08593 0.02893 0.07551 0.02407 0.09305 0.02777 C 0.10017 0.02916 0.10694 0.03287 0.11388 0.03518 C 0.12274 0.04305 0.1276 0.04051 0.1361 0.05185 C 0.14253 0.08634 0.14669 0.12777 0.1236 0.14814 C 0.10416 0.14629 0.10381 0.15162 0.09999 0.13148 C 0.10051 0.12222 0.09965 0.11273 0.10138 0.1037 C 0.10173 0.10185 0.10433 0.10277 0.10555 0.10185 C 0.11944 0.0912 0.11458 0.09143 0.13333 0.08889 C 0.13749 0.08518 0.14583 0.07777 0.14583 0.07037 " pathEditMode="relative" ptsTypes="ffffffffffA">
                                      <p:cBhvr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2222E-6 C 0.00103 0.02524 -0.00035 0.02986 0.00555 0.04815 C 0.00711 0.05301 0.00711 0.05579 0.00833 0.06111 C 0.00919 0.06482 0.0111 0.07223 0.0111 0.07223 C -0.00574 0.10602 0.00919 0.07917 -0.06806 0.07593 C -0.0797 0.07547 -0.07779 0.07755 -0.07779 0.06667 " pathEditMode="relative" ptsTypes="fffffA">
                                      <p:cBhvr>
                                        <p:cTn id="6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33333E-6 C -0.01162 0.00394 -0.02447 0.00533 -0.03471 -0.0037 C -0.0361 -0.01134 -0.03888 -0.01643 -0.04027 -0.02407 C -0.03975 -0.0493 -0.04062 -0.07476 -0.03888 -0.1 C -0.03871 -0.10162 -0.03194 -0.10879 -0.03055 -0.10925 C -0.02464 -0.11157 -0.02065 -0.10995 -0.01527 -0.11296 C -0.00746 -0.11736 -0.00103 -0.12245 0.00695 -0.12592 C 0.05331 -0.12361 0.04306 -0.14004 0.04306 -0.08333 " pathEditMode="relative" ptsTypes="fffffffA">
                                      <p:cBhvr>
                                        <p:cTn id="7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C 0.00208 0.01111 0.00659 0.02084 0.00972 0.03148 C 0.0184 0.06088 0.01666 0.05486 0.02222 0.07963 C 0.02395 0.10625 0.02586 0.13287 0.02916 0.15926 C 0.02777 0.16968 0.02812 0.18102 0.025 0.19074 C 0.02326 0.1963 0.01857 0.19931 0.01527 0.20371 C 0.00642 0.21551 -0.00157 0.21852 -0.01389 0.22222 C -0.02171 0.24306 -0.01875 0.23681 -0.04167 0.23889 C -0.03594 0.25417 -0.04323 0.23959 -0.03056 0.24815 C -0.02674 0.2507 -0.02865 0.25556 -0.02639 0.25926 C -0.02535 0.26111 -0.02362 0.26181 -0.02223 0.26297 C -0.02136 0.26482 -0.01945 0.26852 -0.01945 0.26852 " pathEditMode="relative" ptsTypes="fffffffffffA">
                                      <p:cBhvr>
                                        <p:cTn id="7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0295 -0.02361 0.02535 -0.04629 0.03611 -0.06111 C 0.05781 -0.0912 0.05799 -0.08587 0.07778 -0.13148 C 0.08056 -0.13796 0.1 -0.18078 0.10556 -0.19814 C 0.10729 -0.20347 0.10851 -0.20925 0.10972 -0.21481 C 0.11163 -0.22337 0.11528 -0.24074 0.11528 -0.24074 C 0.11441 -0.26111 0.11476 -0.28171 0.1125 -0.30185 C 0.11233 -0.3037 0.10955 -0.30254 0.10833 -0.3037 C 0.10625 -0.30578 0.10486 -0.30902 0.10278 -0.31111 C 0.09618 -0.31759 0.09028 -0.32129 0.08333 -0.32592 C 0.08056 -0.32777 0.07778 -0.32939 0.075 -0.33148 C 0.07205 -0.33356 0.06667 -0.33888 0.06667 -0.33888 C 0.05677 -0.35856 0.07413 -0.35462 0.08333 -0.35555 C 0.08038 -0.37129 0.08438 -0.35532 0.07778 -0.36851 C 0.07691 -0.37013 0.07639 -0.37407 0.07639 -0.37407 " pathEditMode="relative" ptsTypes="ffffffffffffffA">
                                      <p:cBhvr>
                                        <p:cTn id="7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-0.00087 -0.00555 -0.00157 -0.01134 -0.00278 -0.01667 C -0.00886 -0.04305 -0.029 -0.03935 -0.04584 -0.04074 C -0.05556 -0.03958 -0.06546 -0.04028 -0.075 -0.03704 C -0.07674 -0.03634 -0.08143 -0.0243 -0.08195 -0.02222 C -0.08646 -0.00602 -0.08733 0.01273 -0.09028 0.02963 C -0.09115 0.03449 -0.09219 0.03958 -0.09306 0.04445 C -0.09375 0.04815 -0.09289 0.05556 -0.09584 0.05556 C -0.10417 0.05556 -0.1125 0.05556 -0.12084 0.05556 " pathEditMode="relative" ptsTypes="ffffffffA">
                                      <p:cBhvr>
                                        <p:cTn id="7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59259E-6 C 0.00243 0.02523 0.00642 0.04953 0.01111 0.07407 C 0.00729 0.09977 -0.01494 0.09838 -0.03056 0.1 C -0.03855 0.10717 -0.04219 0.11018 -0.03751 0.12592 C -0.03629 0.13009 -0.03091 0.12801 -0.02778 0.12963 C -0.02587 0.13055 -0.02414 0.1324 -0.02223 0.13333 C -0.01858 0.13495 -0.01112 0.13703 -0.01112 0.13703 C -0.00435 0.14305 -0.00226 0.14629 0.00555 0.14629 " pathEditMode="relative" ptsTypes="fffffffA">
                                      <p:cBhvr>
                                        <p:cTn id="7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0.00053 0.02824 0.01407 0.08079 -0.01251 0.09259 C -0.01876 0.09884 -0.02483 0.10162 -0.03056 0.10926 C -0.0316 0.11343 -0.03143 0.11852 -0.03334 0.12222 C -0.03507 0.1257 -0.04271 0.13195 -0.04584 0.13333 C -0.05608 0.14352 -0.05226 0.14398 -0.06667 0.1463 C -0.06615 0.1507 -0.06737 0.15579 -0.06528 0.15926 C -0.0632 0.16296 -0.0474 0.16458 -0.04584 0.16482 C -0.04254 0.16343 -0.03039 0.15996 -0.04306 0.14815 C -0.04757 0.14398 -0.05417 0.14699 -0.05973 0.1463 C -0.10226 0.14815 -0.10001 0.13033 -0.10001 0.15741 " pathEditMode="relative" ptsTypes="ffffffffffA">
                                      <p:cBhvr>
                                        <p:cTn id="8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-0.00173 0.02338 0.00104 0.03704 -0.00833 0.0537 C -0.01163 0.0669 -0.00955 0.06157 -0.01389 0.07037 C -0.01614 0.08287 -0.02205 0.09352 -0.025 0.10555 C -0.04479 0.1044 -0.06007 0.10995 -0.06666 0.08333 C -0.0658 0.07037 -0.06666 0.05694 -0.06389 0.04444 C -0.06284 0.03935 -0.05833 0.03704 -0.05555 0.03333 C -0.05104 0.02731 -0.04896 0.01898 -0.04444 0.01296 C -0.03958 0.00648 -0.03246 0.00671 -0.02639 0.0037 C -0.01719 -0.00093 -0.00798 -0.00972 0.00139 -0.01296 C 0.01476 -0.01736 0.02934 -0.01852 0.04306 -0.02037 C 0.04566 -0.03056 0.04445 -0.02408 0.04445 -0.04074 " pathEditMode="relative" ptsTypes="fffffffffffA">
                                      <p:cBhvr>
                                        <p:cTn id="8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C 0.00035 0.01435 0.00504 0.075 5.27778E-6 0.09444 C -0.00121 0.0993 -0.00746 0.09652 -0.0111 0.09815 C -0.0184 0.10787 -0.01822 0.11065 -0.02083 0.12592 C -0.02447 0.12546 -0.03715 0.12639 -0.04166 0.12037 C -0.05017 0.10902 -0.04774 0.10347 -0.0611 0.09629 C -0.071 0.0831 -0.08281 0.07592 -0.08749 0.0574 C -0.08576 0.0206 -0.09166 0.02777 -0.06944 0.02407 C -0.05624 0.01527 -0.06232 0.01782 -0.05138 0.01481 C -0.04218 0.00879 -0.03541 0.0074 -0.02499 0.0074 " pathEditMode="relative" ptsTypes="fffffffffA">
                                      <p:cBhvr>
                                        <p:cTn id="8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00625 0.01666 0.00851 0.01435 0.02083 0.02222 C 0.03403 0.03055 0.04635 0.03935 0.05833 0.05 C 0.06267 0.05879 0.06059 0.05347 0.06389 0.06666 C 0.06441 0.06851 0.06528 0.07222 0.06528 0.07222 C 0.0658 0.06481 0.0651 0.05717 0.06667 0.05 C 0.06701 0.04861 0.07378 0.04768 0.07639 0.04629 C 0.09566 0.03564 0.08055 0.0412 0.09305 0.03703 C 0.09549 0.03495 0.10087 0.03032 0.09861 0.02777 C 0.09635 0.02546 0.09305 0.02615 0.09028 0.02592 C 0.07691 0.0243 0.06337 0.02338 0.05 0.02222 C 0.03976 0.01828 0.02951 0.01551 0.01944 0.01111 C 0.01163 0.0118 0.00104 0.00509 -0.00417 0.01296 C -0.00938 0.02083 -0.00434 0.03402 -0.00278 0.04444 C -0.00104 0.05601 0.0059 0.06365 0.01111 0.07222 C 0.01996 0.08634 0.02552 0.10115 0.03611 0.11296 C 0.0408 0.11828 0.04132 0.12338 0.04722 0.12592 C 0.05191 0.12291 0.05937 0.12314 0.06111 0.11666 C 0.06944 0.08449 0.06233 0.08518 0.05 0.07963 C 0.05087 0.07708 0.05278 0.07222 0.05278 0.07222 " pathEditMode="relative" ptsTypes="fffffffffffffffffffA">
                                      <p:cBhvr>
                                        <p:cTn id="8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C 0.03386 -0.00138 0.0665 -0.00787 0.1 -0.01111 C 0.11407 -0.01412 0.12778 -0.01643 0.14167 -0.02037 C 0.14445 -0.02106 0.14723 -0.02152 0.15 -0.02222 C 0.15382 -0.02337 0.16112 -0.02592 0.16112 -0.02592 C 0.175 -0.02129 0.17101 -0.02708 0.175 -0.01111 C 0.17587 -0.0074 0.17691 -0.0037 0.17778 -2.22222E-6 C 0.1783 0.00186 0.17917 0.00556 0.17917 0.00556 C 0.18247 0.04561 0.20087 0.12894 0.16528 0.14075 C 0.15678 0.14931 0.15053 0.15024 0.14028 0.15186 C 0.1033 0.15116 0.06615 0.15186 0.02917 0.15 C 0.02327 0.14977 0.01528 0.13936 0.00834 0.13704 C 0.00348 0.13264 -4.16667E-6 0.13149 -0.00416 0.12593 C -0.00555 0.11829 -0.00711 0.1125 -0.00972 0.10556 C -0.01163 0.08125 -0.01406 0.05556 -0.00972 0.03149 C -0.0092 0.02848 -0.00034 0.03334 -0.00277 0.03334 " pathEditMode="relative" ptsTypes="fffffffffffffffA">
                                      <p:cBhvr>
                                        <p:cTn id="8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0052 -0.00255 -1.38889E-6 -0.00579 0.00139 -0.00741 C 0.00365 -0.00995 0.00695 -0.00995 0.00973 -0.01111 C 0.02257 -0.0169 0.05 -0.01481 0.05 -0.01481 C 0.06407 -0.02106 0.05539 -0.01921 0.07639 -0.01481 C 0.07431 0.12685 0.09063 0.05324 0.06111 0.09259 C 0.0592 0.10232 0.05834 0.11296 0.06667 0.11667 C 0.06702 0.11736 0.07431 0.12917 0.07361 0.13148 C 0.07292 0.1338 0.06997 0.13264 0.06806 0.13333 C 0.06164 0.13218 0.05486 0.13218 0.04861 0.12963 C 0.04306 0.12732 0.04445 0.11482 0.04028 0.10926 C 0.03125 0.09722 0.02535 0.08125 0.02223 0.06482 C 0.02361 0.05671 0.02309 0.04769 0.02639 0.04074 C 0.02795 0.0375 0.03195 0.03982 0.03473 0.03889 C 0.0375 0.03796 0.04028 0.03657 0.04306 0.03519 C 0.04844 0.03218 0.05243 0.025 0.05834 0.02407 C 0.06389 0.02315 0.06945 0.02292 0.075 0.02222 C 0.0816 0.01644 0.07657 0.01991 0.08473 0.01667 C 0.0875 0.01551 0.09306 0.01296 0.09306 0.01296 " pathEditMode="relative" ptsTypes="ffffffffffffffffffA">
                                      <p:cBhvr>
                                        <p:cTn id="9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77778E-6 C 0.03472 0.00231 0.08316 -0.02315 0.09583 0.02777 C 0.09497 0.04259 0.09636 0.0581 0.09306 0.07222 C 0.09219 0.07592 0.08472 0.07592 0.08472 0.07592 C 0.06059 0.07523 0.03646 0.07638 0.0125 0.07407 C 0.01111 0.07384 0.01198 0.07013 0.01111 0.06851 C 0.01007 0.06643 0.00868 0.06411 0.00695 0.06296 C -0.00105 0.05694 -0.01216 0.05578 -0.02084 0.05185 C -0.02223 0.05439 -0.02484 0.05624 -0.02501 0.05925 C -0.02848 0.10509 -0.01581 0.09097 0.01667 0.09259 C 0.02761 0.09745 0.0375 0.09583 0.04861 0.09444 C 0.05486 0.07754 0.05191 0.08425 0.05695 0.07407 C 0.05955 0.06064 0.05972 0.05717 0.05972 0.04073 " pathEditMode="relative" ptsTypes="ffffffffffffA">
                                      <p:cBhvr>
                                        <p:cTn id="9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C -0.00573 -0.0037 -0.00885 -0.00833 -0.01389 -0.01296 C -0.01788 -0.01644 -0.02239 -0.01875 -0.02639 -0.02222 C -0.02969 -0.02523 -0.03472 -0.03333 -0.03472 -0.03333 C -0.0375 -0.03264 -0.04253 -0.03519 -0.04305 -0.03148 C -0.04496 -0.01551 -0.0467 0.00417 -0.03889 0.01667 C -0.03507 0.02292 -0.02743 0.025 -0.02222 0.02778 C -0.01441 0.02593 -0.00625 0.02546 0.00139 0.02222 C 0.004 0.02106 0.00452 0.01343 0.00556 0.01111 C 0.00868 0.0037 0.01302 -0.00069 0.01806 -0.00556 C 0.02188 -0.00926 0.02483 -0.01481 0.02917 -0.01667 C 0.03056 -0.01736 0.03212 -0.01759 0.03334 -0.01852 C 0.03629 -0.0206 0.04167 -0.02593 0.04167 -0.02593 C 0.04254 -0.02292 0.04445 -0.01991 0.04445 -0.01667 C 0.04445 0.04884 0.04566 0.02662 -0.00833 0.01852 C -0.01371 0.01134 -0.01927 0.00671 -0.02361 -0.00185 C -0.01128 -0.00833 -0.01909 -0.00625 1.38889E-6 2.59259E-6 Z " pathEditMode="relative" ptsTypes="fffffffffffffffff">
                                      <p:cBhvr>
                                        <p:cTn id="9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5" grpId="0"/>
      <p:bldP spid="16" grpId="0" animBg="1"/>
      <p:bldP spid="17" grpId="0" animBg="1"/>
      <p:bldP spid="21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60" grpId="0" animBg="1"/>
      <p:bldP spid="62" grpId="0" animBg="1"/>
      <p:bldP spid="65" grpId="0" animBg="1"/>
      <p:bldP spid="66" grpId="0" animBg="1"/>
      <p:bldP spid="69" grpId="0" animBg="1"/>
      <p:bldP spid="71" grpId="0" animBg="1"/>
      <p:bldP spid="73" grpId="0" animBg="1"/>
      <p:bldP spid="76" grpId="0" animBg="1"/>
      <p:bldP spid="77" grpId="0" animBg="1"/>
      <p:bldP spid="78" grpId="0" animBg="1"/>
      <p:bldP spid="84" grpId="0" animBg="1"/>
      <p:bldP spid="85" grpId="0" animBg="1"/>
      <p:bldP spid="87" grpId="0" animBg="1"/>
      <p:bldP spid="87" grpId="1" animBg="1"/>
      <p:bldP spid="88" grpId="0" animBg="1"/>
      <p:bldP spid="89" grpId="0" animBg="1"/>
      <p:bldP spid="91" grpId="0" animBg="1"/>
      <p:bldP spid="94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smtClean="0"/>
              <a:t>Способ оценки малости системы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84315" y="1643106"/>
          <a:ext cx="5540375" cy="1643062"/>
        </p:xfrm>
        <a:graphic>
          <a:graphicData uri="http://schemas.openxmlformats.org/presentationml/2006/ole">
            <p:oleObj spid="_x0000_s144386" name="Формула" r:id="rId4" imgW="1498320" imgH="44424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10900" y="1714524"/>
            <a:ext cx="1285884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214546" y="3286160"/>
          <a:ext cx="4500594" cy="1130196"/>
        </p:xfrm>
        <a:graphic>
          <a:graphicData uri="http://schemas.openxmlformats.org/presentationml/2006/ole">
            <p:oleObj spid="_x0000_s144387" name="Формула" r:id="rId5" imgW="173988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0364" y="4627952"/>
            <a:ext cx="3183812" cy="101562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ru-RU" sz="3000" dirty="0" smtClean="0"/>
              <a:t>1.5</a:t>
            </a:r>
            <a:r>
              <a:rPr lang="en-US" sz="3000" dirty="0" smtClean="0"/>
              <a:t>(R/L)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 =0.02=2%</a:t>
            </a:r>
          </a:p>
          <a:p>
            <a:pPr algn="ctr"/>
            <a:r>
              <a:rPr lang="en-US" sz="3000" dirty="0" smtClean="0"/>
              <a:t>L=8.66R</a:t>
            </a:r>
            <a:endParaRPr lang="ru-RU" sz="300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671765" y="1617706"/>
          <a:ext cx="3144837" cy="1549400"/>
        </p:xfrm>
        <a:graphic>
          <a:graphicData uri="http://schemas.openxmlformats.org/presentationml/2006/ole">
            <p:oleObj spid="_x0000_s144388" name="Формула" r:id="rId6" imgW="850680" imgH="4190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3108" y="85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dirty="0" err="1" smtClean="0"/>
              <a:t>Yeh</a:t>
            </a:r>
            <a:r>
              <a:rPr lang="en-US" dirty="0" smtClean="0"/>
              <a:t>, Hummer</a:t>
            </a:r>
            <a:r>
              <a:rPr lang="ru-RU" dirty="0" smtClean="0"/>
              <a:t>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J. Phys. Chem. B, V. 108, 40, 2004</a:t>
            </a:r>
            <a:endParaRPr lang="ru-RU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Малое число частиц</a:t>
            </a:r>
            <a:r>
              <a:rPr lang="en-US" dirty="0" smtClean="0"/>
              <a:t> </a:t>
            </a:r>
            <a:r>
              <a:rPr lang="ru-RU" dirty="0" smtClean="0"/>
              <a:t>для однокомпонентной 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3" y="1182374"/>
            <a:ext cx="3815394" cy="124645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algn="ctr"/>
            <a:r>
              <a:rPr lang="en-US" sz="3500" dirty="0" err="1" smtClean="0"/>
              <a:t>L</a:t>
            </a:r>
            <a:r>
              <a:rPr lang="en-US" sz="3500" baseline="-25000" dirty="0" err="1" smtClean="0"/>
              <a:t>min</a:t>
            </a:r>
            <a:r>
              <a:rPr lang="en-US" sz="3500" dirty="0" smtClean="0"/>
              <a:t>=8~10R=4~5d</a:t>
            </a:r>
          </a:p>
          <a:p>
            <a:pPr algn="ctr"/>
            <a:r>
              <a:rPr lang="en-US" sz="4000" dirty="0" smtClean="0"/>
              <a:t>N=4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~5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= </a:t>
            </a:r>
            <a:r>
              <a:rPr lang="en-US" sz="4000" dirty="0" smtClean="0">
                <a:solidFill>
                  <a:srgbClr val="0070C0"/>
                </a:solidFill>
              </a:rPr>
              <a:t>64~125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57422" y="6777062"/>
            <a:ext cx="4429156" cy="80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84926" y="4643446"/>
            <a:ext cx="428707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536690" y="4678756"/>
            <a:ext cx="435769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28860" y="2500306"/>
            <a:ext cx="42862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43570" y="571501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2000" y="571501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00430" y="571501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28860" y="571501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43570" y="464344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72000" y="464344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00430" y="464344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428860" y="464344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43570" y="357187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572000" y="357187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00430" y="357187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428860" y="357187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643570" y="250030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72000" y="250030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00430" y="250030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428860" y="2500306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1714492" y="6285714"/>
            <a:ext cx="100010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790126" y="6023781"/>
            <a:ext cx="352909" cy="477017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r>
              <a:rPr lang="en-US" sz="2500" dirty="0" smtClean="0"/>
              <a:t>d</a:t>
            </a:r>
            <a:endParaRPr lang="ru-RU" sz="2500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-607243" y="4679153"/>
            <a:ext cx="435769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14349" y="4286256"/>
            <a:ext cx="582138" cy="553961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r>
              <a:rPr lang="en-US" sz="3000" dirty="0" smtClean="0"/>
              <a:t>4d</a:t>
            </a:r>
            <a:endParaRPr lang="ru-RU" sz="3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857752" y="1825315"/>
            <a:ext cx="1571636" cy="500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ru-RU" dirty="0" smtClean="0"/>
              <a:t>Выводы 2 части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428736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Использование малого числа частиц </a:t>
            </a:r>
          </a:p>
          <a:p>
            <a:pPr algn="ctr"/>
            <a:r>
              <a:rPr lang="ru-RU" sz="2500" dirty="0" smtClean="0"/>
              <a:t>совместно с поправкой на размер системы обеспечивает</a:t>
            </a:r>
          </a:p>
          <a:p>
            <a:pPr algn="ctr"/>
            <a:r>
              <a:rPr lang="ru-RU" sz="2500" dirty="0" smtClean="0"/>
              <a:t>высокую точность расчета</a:t>
            </a:r>
            <a:endParaRPr lang="ru-RU" sz="2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85749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00" dirty="0" smtClean="0"/>
              <a:t>D =</a:t>
            </a:r>
            <a:r>
              <a:rPr lang="en-US" sz="3900" dirty="0" err="1" smtClean="0">
                <a:solidFill>
                  <a:srgbClr val="FF0000"/>
                </a:solidFill>
              </a:rPr>
              <a:t>D</a:t>
            </a:r>
            <a:r>
              <a:rPr lang="en-US" sz="3900" baseline="-25000" dirty="0" err="1" smtClean="0">
                <a:solidFill>
                  <a:srgbClr val="FF0000"/>
                </a:solidFill>
              </a:rPr>
              <a:t>small,MD</a:t>
            </a:r>
            <a:r>
              <a:rPr lang="en-US" sz="3900" dirty="0" smtClean="0"/>
              <a:t>+</a:t>
            </a:r>
            <a:r>
              <a:rPr lang="el-GR" sz="3900" dirty="0" smtClean="0">
                <a:solidFill>
                  <a:srgbClr val="0070C0"/>
                </a:solidFill>
              </a:rPr>
              <a:t> ε </a:t>
            </a:r>
            <a:r>
              <a:rPr lang="en-US" sz="3900" dirty="0" err="1" smtClean="0">
                <a:solidFill>
                  <a:srgbClr val="0070C0"/>
                </a:solidFill>
              </a:rPr>
              <a:t>kT</a:t>
            </a:r>
            <a:r>
              <a:rPr lang="en-US" sz="3900" dirty="0" smtClean="0">
                <a:solidFill>
                  <a:srgbClr val="0070C0"/>
                </a:solidFill>
              </a:rPr>
              <a:t>/6</a:t>
            </a:r>
            <a:r>
              <a:rPr lang="el-GR" sz="3900" dirty="0" smtClean="0">
                <a:solidFill>
                  <a:srgbClr val="0070C0"/>
                </a:solidFill>
              </a:rPr>
              <a:t>πη</a:t>
            </a:r>
            <a:r>
              <a:rPr lang="en-US" sz="3900" dirty="0" err="1" smtClean="0">
                <a:solidFill>
                  <a:srgbClr val="0070C0"/>
                </a:solidFill>
              </a:rPr>
              <a:t>L</a:t>
            </a:r>
            <a:r>
              <a:rPr lang="en-US" sz="3900" baseline="-25000" dirty="0" err="1" smtClean="0">
                <a:solidFill>
                  <a:srgbClr val="0070C0"/>
                </a:solidFill>
              </a:rPr>
              <a:t>small</a:t>
            </a:r>
            <a:r>
              <a:rPr lang="en-US" sz="3900" dirty="0" smtClean="0">
                <a:solidFill>
                  <a:srgbClr val="0070C0"/>
                </a:solidFill>
              </a:rPr>
              <a:t> </a:t>
            </a:r>
            <a:r>
              <a:rPr lang="ru-RU" sz="3900" dirty="0" smtClean="0">
                <a:solidFill>
                  <a:srgbClr val="0070C0"/>
                </a:solidFill>
              </a:rPr>
              <a:t>  </a:t>
            </a:r>
            <a:r>
              <a:rPr lang="ru-RU" sz="3900" dirty="0" smtClean="0"/>
              <a:t>± </a:t>
            </a:r>
            <a:r>
              <a:rPr lang="el-GR" sz="3900" dirty="0" smtClean="0"/>
              <a:t>Δ </a:t>
            </a:r>
            <a:r>
              <a:rPr lang="en-US" sz="3900" dirty="0" err="1" smtClean="0"/>
              <a:t>D</a:t>
            </a:r>
            <a:r>
              <a:rPr lang="en-US" sz="3900" baseline="-25000" dirty="0" err="1" smtClean="0"/>
              <a:t>small</a:t>
            </a:r>
            <a:endParaRPr lang="en-US" sz="3900" dirty="0" smtClean="0"/>
          </a:p>
          <a:p>
            <a:pPr algn="ctr"/>
            <a:r>
              <a:rPr lang="en-US" sz="3900" dirty="0" smtClean="0">
                <a:solidFill>
                  <a:srgbClr val="FF0000"/>
                </a:solidFill>
              </a:rPr>
              <a:t>	</a:t>
            </a:r>
            <a:endParaRPr lang="en-US" sz="3900" dirty="0" smtClean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875398"/>
            <a:ext cx="82407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Оптимальное число частиц для жидкости </a:t>
            </a:r>
            <a:r>
              <a:rPr lang="en-US" sz="3000" dirty="0" smtClean="0"/>
              <a:t>64~125</a:t>
            </a:r>
            <a:endParaRPr lang="ru-RU" sz="3000" dirty="0"/>
          </a:p>
        </p:txBody>
      </p:sp>
      <p:pic>
        <p:nvPicPr>
          <p:cNvPr id="18" name="Picture 3" descr="X:\size\D_bars_fak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14752"/>
            <a:ext cx="2714644" cy="20359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632372">
            <a:off x="4233196" y="4378832"/>
            <a:ext cx="1048612" cy="246185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Наклон</a:t>
            </a:r>
            <a:r>
              <a:rPr lang="en-US" sz="1000" dirty="0" smtClean="0">
                <a:solidFill>
                  <a:srgbClr val="0070C0"/>
                </a:solidFill>
              </a:rPr>
              <a:t> </a:t>
            </a:r>
            <a:r>
              <a:rPr lang="el-GR" sz="1000" dirty="0" smtClean="0">
                <a:solidFill>
                  <a:srgbClr val="0070C0"/>
                </a:solidFill>
              </a:rPr>
              <a:t>ε</a:t>
            </a:r>
            <a:r>
              <a:rPr lang="en-US" sz="1000" dirty="0" err="1" smtClean="0">
                <a:solidFill>
                  <a:srgbClr val="0070C0"/>
                </a:solidFill>
              </a:rPr>
              <a:t>kT</a:t>
            </a:r>
            <a:r>
              <a:rPr lang="en-US" sz="1000" dirty="0" smtClean="0">
                <a:solidFill>
                  <a:srgbClr val="0070C0"/>
                </a:solidFill>
              </a:rPr>
              <a:t>/6</a:t>
            </a:r>
            <a:r>
              <a:rPr lang="el-GR" sz="1000" dirty="0" smtClean="0">
                <a:solidFill>
                  <a:srgbClr val="0070C0"/>
                </a:solidFill>
              </a:rPr>
              <a:t>πη</a:t>
            </a:r>
            <a:endParaRPr lang="en-US" sz="1000" dirty="0" smtClean="0">
              <a:solidFill>
                <a:srgbClr val="0070C0"/>
              </a:solidFill>
            </a:endParaRPr>
          </a:p>
        </p:txBody>
      </p:sp>
      <p:pic>
        <p:nvPicPr>
          <p:cNvPr id="20" name="Picture 2" descr="https://mechtalion.ru/upload/medialibrary/679/679226c57f0cd8e574c0e40bf0197c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64876"/>
            <a:ext cx="428628" cy="321471"/>
          </a:xfrm>
          <a:prstGeom prst="rect">
            <a:avLst/>
          </a:prstGeom>
          <a:noFill/>
        </p:spPr>
      </p:pic>
      <p:pic>
        <p:nvPicPr>
          <p:cNvPr id="21" name="Picture 6" descr="https://punkt-a.info/upload/iblock/6d3/6d3dd043f24bc7e9400522f86236c4f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893372"/>
            <a:ext cx="285752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метода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4" y="1643050"/>
            <a:ext cx="3848545" cy="630906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algn="ctr"/>
            <a:r>
              <a:rPr lang="en-US" sz="3500" dirty="0" err="1" smtClean="0"/>
              <a:t>D</a:t>
            </a:r>
            <a:r>
              <a:rPr lang="en-US" sz="3500" baseline="-25000" dirty="0" err="1" smtClean="0"/>
              <a:t>hydr</a:t>
            </a:r>
            <a:r>
              <a:rPr lang="en-US" sz="3500" dirty="0" smtClean="0"/>
              <a:t> ≠</a:t>
            </a:r>
            <a:r>
              <a:rPr lang="el-GR" sz="3500" dirty="0" smtClean="0"/>
              <a:t> ε </a:t>
            </a:r>
            <a:r>
              <a:rPr lang="en-US" sz="3500" dirty="0" err="1" smtClean="0"/>
              <a:t>kT</a:t>
            </a:r>
            <a:r>
              <a:rPr lang="en-US" sz="3500" dirty="0" smtClean="0"/>
              <a:t>/6</a:t>
            </a:r>
            <a:r>
              <a:rPr lang="el-GR" sz="3500" dirty="0" smtClean="0"/>
              <a:t>πη</a:t>
            </a:r>
            <a:r>
              <a:rPr lang="en-US" sz="3500" dirty="0" err="1" smtClean="0"/>
              <a:t>L</a:t>
            </a:r>
            <a:r>
              <a:rPr lang="en-US" sz="3500" baseline="-25000" dirty="0" err="1" smtClean="0"/>
              <a:t>small</a:t>
            </a:r>
            <a:endParaRPr lang="en-US" sz="35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43306" y="1357298"/>
            <a:ext cx="362527" cy="553961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en-US" sz="3000" dirty="0" smtClean="0"/>
              <a:t>?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-76024" y="2428869"/>
            <a:ext cx="9423533" cy="193895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>
              <a:buFontTx/>
              <a:buChar char="-"/>
            </a:pPr>
            <a:r>
              <a:rPr lang="ru-RU" sz="3000" dirty="0" smtClean="0"/>
              <a:t>Формула может быть не верна для заданной жидкости</a:t>
            </a:r>
          </a:p>
          <a:p>
            <a:pPr algn="ctr"/>
            <a:r>
              <a:rPr lang="ru-RU" sz="3000" dirty="0" smtClean="0"/>
              <a:t>(отклонения до 20% для некоторых систем)</a:t>
            </a:r>
          </a:p>
          <a:p>
            <a:pPr algn="ctr"/>
            <a:r>
              <a:rPr lang="ru-RU" sz="3000" dirty="0" smtClean="0"/>
              <a:t> - Вязкость может быть неизвестна</a:t>
            </a:r>
          </a:p>
          <a:p>
            <a:pPr algn="ctr"/>
            <a:r>
              <a:rPr lang="ru-RU" sz="3000" dirty="0" smtClean="0"/>
              <a:t>- Поправка может зависеть от изучаемого параметра</a:t>
            </a:r>
            <a:endParaRPr lang="ru-RU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3" y="5149840"/>
            <a:ext cx="6492539" cy="1708124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algn="ctr"/>
            <a:r>
              <a:rPr lang="en-US" sz="3500" dirty="0" err="1" smtClean="0"/>
              <a:t>D</a:t>
            </a:r>
            <a:r>
              <a:rPr lang="en-US" sz="3500" baseline="-25000" dirty="0" err="1" smtClean="0"/>
              <a:t>hydr</a:t>
            </a:r>
            <a:r>
              <a:rPr lang="en-US" sz="3500" dirty="0" smtClean="0"/>
              <a:t>=</a:t>
            </a:r>
            <a:r>
              <a:rPr lang="el-GR" sz="3500" dirty="0" smtClean="0"/>
              <a:t> β</a:t>
            </a:r>
            <a:r>
              <a:rPr lang="en-US" sz="3500" dirty="0" smtClean="0"/>
              <a:t>/L</a:t>
            </a:r>
          </a:p>
          <a:p>
            <a:pPr algn="ctr"/>
            <a:r>
              <a:rPr lang="ru-RU" sz="3500" dirty="0" smtClean="0"/>
              <a:t>Определяем </a:t>
            </a:r>
            <a:r>
              <a:rPr lang="en-US" sz="3500" dirty="0" smtClean="0"/>
              <a:t>D</a:t>
            </a:r>
            <a:r>
              <a:rPr lang="ru-RU" sz="3500" dirty="0" smtClean="0"/>
              <a:t> по</a:t>
            </a:r>
            <a:r>
              <a:rPr lang="en-US" sz="3500" dirty="0" smtClean="0"/>
              <a:t> </a:t>
            </a:r>
            <a:r>
              <a:rPr lang="ru-RU" sz="3500" dirty="0" smtClean="0"/>
              <a:t>экстраполяции</a:t>
            </a:r>
          </a:p>
          <a:p>
            <a:pPr algn="ctr"/>
            <a:r>
              <a:rPr lang="en-US" sz="3500" dirty="0" smtClean="0"/>
              <a:t>D </a:t>
            </a:r>
            <a:r>
              <a:rPr lang="ru-RU" sz="3500" dirty="0" smtClean="0"/>
              <a:t>от </a:t>
            </a:r>
            <a:r>
              <a:rPr lang="en-US" sz="3500" dirty="0" smtClean="0"/>
              <a:t>1/L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8213" y="4714884"/>
            <a:ext cx="3316861" cy="47701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ru-RU" sz="2500" dirty="0" smtClean="0">
                <a:solidFill>
                  <a:srgbClr val="0070C0"/>
                </a:solidFill>
              </a:rPr>
              <a:t>Стандартное решение</a:t>
            </a:r>
            <a:r>
              <a:rPr lang="en-US" sz="2500" dirty="0" smtClean="0">
                <a:solidFill>
                  <a:srgbClr val="0070C0"/>
                </a:solidFill>
              </a:rPr>
              <a:t>:</a:t>
            </a:r>
            <a:endParaRPr lang="ru-RU" sz="25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size\D_bars_H2O_SP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1"/>
            <a:ext cx="5786478" cy="43398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9144000" cy="630906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ru-RU" sz="3500" dirty="0" smtClean="0"/>
              <a:t>Коэффициент </a:t>
            </a:r>
            <a:r>
              <a:rPr lang="ru-RU" sz="3500" dirty="0" err="1" smtClean="0"/>
              <a:t>самодиффузии</a:t>
            </a:r>
            <a:r>
              <a:rPr lang="ru-RU" sz="3500" dirty="0" smtClean="0"/>
              <a:t> воды</a:t>
            </a:r>
            <a:r>
              <a:rPr lang="en-US" sz="3500" dirty="0" smtClean="0"/>
              <a:t> SPC/E</a:t>
            </a:r>
            <a:endParaRPr lang="ru-RU" sz="3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оптимально выбрать точки на графике?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28802"/>
            <a:ext cx="108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D</a:t>
            </a:r>
            <a:r>
              <a:rPr lang="en-US" baseline="-25000" dirty="0" err="1" smtClean="0"/>
              <a:t>hydr</a:t>
            </a:r>
            <a:r>
              <a:rPr lang="en-US" dirty="0" smtClean="0"/>
              <a:t>=</a:t>
            </a:r>
            <a:r>
              <a:rPr lang="el-GR" dirty="0" smtClean="0"/>
              <a:t> β</a:t>
            </a:r>
            <a:r>
              <a:rPr lang="en-US" dirty="0" smtClean="0"/>
              <a:t>/L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t</a:t>
            </a:r>
            <a:r>
              <a:rPr lang="en-US" baseline="-25000" dirty="0" err="1" smtClean="0"/>
              <a:t>total</a:t>
            </a:r>
            <a:r>
              <a:rPr lang="en-US" baseline="-25000" dirty="0" smtClean="0"/>
              <a:t> </a:t>
            </a:r>
            <a:r>
              <a:rPr lang="ru-RU" dirty="0" smtClean="0"/>
              <a:t>=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+..+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ru-RU" dirty="0" smtClean="0"/>
              <a:t>=</a:t>
            </a:r>
            <a:r>
              <a:rPr lang="en-US" dirty="0" smtClean="0"/>
              <a:t> const</a:t>
            </a:r>
            <a:r>
              <a:rPr lang="ru-RU" dirty="0" smtClean="0"/>
              <a:t> (часов времени на кластере)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L ∈ [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min</a:t>
            </a:r>
            <a:r>
              <a:rPr lang="en-US" dirty="0" err="1" smtClean="0"/>
              <a:t>,L</a:t>
            </a:r>
            <a:r>
              <a:rPr lang="en-US" baseline="-25000" dirty="0" err="1" smtClean="0"/>
              <a:t>max</a:t>
            </a:r>
            <a:r>
              <a:rPr lang="en-US" dirty="0" smtClean="0"/>
              <a:t>]</a:t>
            </a:r>
          </a:p>
          <a:p>
            <a:pPr algn="ctr">
              <a:buNone/>
            </a:pPr>
            <a:r>
              <a:rPr lang="en-US" dirty="0" smtClean="0"/>
              <a:t>D=D</a:t>
            </a:r>
            <a:r>
              <a:rPr lang="en-US" baseline="-25000" dirty="0" smtClean="0"/>
              <a:t>0</a:t>
            </a:r>
            <a:r>
              <a:rPr lang="en-US" dirty="0" smtClean="0"/>
              <a:t>-</a:t>
            </a:r>
            <a:r>
              <a:rPr lang="el-GR" dirty="0" smtClean="0"/>
              <a:t>β</a:t>
            </a:r>
            <a:r>
              <a:rPr lang="en-US" dirty="0" smtClean="0"/>
              <a:t>/L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Задача </a:t>
            </a:r>
            <a:r>
              <a:rPr lang="ru-RU" dirty="0" err="1" smtClean="0">
                <a:solidFill>
                  <a:srgbClr val="0070C0"/>
                </a:solidFill>
              </a:rPr>
              <a:t>обезразмеривается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/>
          </a:p>
          <a:p>
            <a:pPr algn="ctr">
              <a:buNone/>
            </a:pPr>
            <a:r>
              <a:rPr lang="ru-RU" dirty="0" smtClean="0"/>
              <a:t>Нужно получить</a:t>
            </a:r>
            <a:r>
              <a:rPr lang="en-US" dirty="0" smtClean="0"/>
              <a:t> x</a:t>
            </a:r>
            <a:r>
              <a:rPr lang="en-US" baseline="-25000" dirty="0" smtClean="0"/>
              <a:t>i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r>
              <a:rPr lang="en-US" dirty="0" smtClean="0"/>
              <a:t>ΔD</a:t>
            </a:r>
            <a:r>
              <a:rPr lang="ru-RU" dirty="0" smtClean="0"/>
              <a:t>(</a:t>
            </a:r>
            <a:r>
              <a:rPr lang="en-US" dirty="0" smtClean="0"/>
              <a:t>L=∞)  – min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size\D_dem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00108"/>
            <a:ext cx="6381795" cy="4786346"/>
          </a:xfrm>
          <a:prstGeom prst="rect">
            <a:avLst/>
          </a:prstGeom>
          <a:noFill/>
        </p:spPr>
      </p:pic>
      <p:pic>
        <p:nvPicPr>
          <p:cNvPr id="1027" name="Picture 3" descr="X:\size\D_dem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000108"/>
            <a:ext cx="6381795" cy="4786346"/>
          </a:xfrm>
          <a:prstGeom prst="rect">
            <a:avLst/>
          </a:prstGeom>
          <a:noFill/>
        </p:spPr>
      </p:pic>
      <p:pic>
        <p:nvPicPr>
          <p:cNvPr id="1028" name="Picture 4" descr="X:\size\D_dem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000108"/>
            <a:ext cx="6381795" cy="4786346"/>
          </a:xfrm>
          <a:prstGeom prst="rect">
            <a:avLst/>
          </a:prstGeom>
          <a:noFill/>
        </p:spPr>
      </p:pic>
      <p:pic>
        <p:nvPicPr>
          <p:cNvPr id="1029" name="Picture 5" descr="X:\size\D_demo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000108"/>
            <a:ext cx="6381795" cy="4786346"/>
          </a:xfrm>
          <a:prstGeom prst="rect">
            <a:avLst/>
          </a:prstGeom>
          <a:noFill/>
        </p:spPr>
      </p:pic>
      <p:pic>
        <p:nvPicPr>
          <p:cNvPr id="1030" name="Picture 6" descr="X:\size\D_demo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000108"/>
            <a:ext cx="6381795" cy="4786346"/>
          </a:xfrm>
          <a:prstGeom prst="rect">
            <a:avLst/>
          </a:prstGeom>
          <a:noFill/>
        </p:spPr>
      </p:pic>
      <p:pic>
        <p:nvPicPr>
          <p:cNvPr id="1031" name="Picture 7" descr="X:\size\D_demo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1000108"/>
            <a:ext cx="6381795" cy="4786346"/>
          </a:xfrm>
          <a:prstGeom prst="rect">
            <a:avLst/>
          </a:prstGeom>
          <a:noFill/>
        </p:spPr>
      </p:pic>
      <p:pic>
        <p:nvPicPr>
          <p:cNvPr id="1032" name="Picture 8" descr="X:\size\D_dem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00109"/>
            <a:ext cx="6357982" cy="4768487"/>
          </a:xfrm>
          <a:prstGeom prst="rect">
            <a:avLst/>
          </a:prstGeom>
          <a:noFill/>
        </p:spPr>
      </p:pic>
      <p:pic>
        <p:nvPicPr>
          <p:cNvPr id="1033" name="Picture 9" descr="X:\size\D_dem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1" y="1000108"/>
            <a:ext cx="6215106" cy="4661330"/>
          </a:xfrm>
          <a:prstGeom prst="rect">
            <a:avLst/>
          </a:prstGeom>
          <a:noFill/>
        </p:spPr>
      </p:pic>
      <p:pic>
        <p:nvPicPr>
          <p:cNvPr id="1034" name="Picture 10" descr="X:\size\D_dem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000108"/>
            <a:ext cx="6215106" cy="4661330"/>
          </a:xfrm>
          <a:prstGeom prst="rect">
            <a:avLst/>
          </a:prstGeom>
          <a:noFill/>
        </p:spPr>
      </p:pic>
      <p:pic>
        <p:nvPicPr>
          <p:cNvPr id="1035" name="Picture 11" descr="X:\size\D_demo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1000109"/>
            <a:ext cx="6215106" cy="4661329"/>
          </a:xfrm>
          <a:prstGeom prst="rect">
            <a:avLst/>
          </a:prstGeom>
          <a:noFill/>
        </p:spPr>
      </p:pic>
      <p:pic>
        <p:nvPicPr>
          <p:cNvPr id="1036" name="Picture 12" descr="X:\size\D_demo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000110"/>
            <a:ext cx="6376998" cy="4782749"/>
          </a:xfrm>
          <a:prstGeom prst="rect">
            <a:avLst/>
          </a:prstGeom>
          <a:noFill/>
        </p:spPr>
      </p:pic>
      <p:pic>
        <p:nvPicPr>
          <p:cNvPr id="2050" name="Picture 2" descr="X:\size\D_demo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1071546"/>
            <a:ext cx="6286544" cy="4714908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Полный перебор с заданным шагом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size\D_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1714512" cy="1285884"/>
          </a:xfrm>
          <a:prstGeom prst="rect">
            <a:avLst/>
          </a:prstGeom>
          <a:noFill/>
        </p:spPr>
      </p:pic>
      <p:pic>
        <p:nvPicPr>
          <p:cNvPr id="3075" name="Picture 3" descr="X:\size\D_dem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56" y="214290"/>
            <a:ext cx="1809762" cy="1357322"/>
          </a:xfrm>
          <a:prstGeom prst="rect">
            <a:avLst/>
          </a:prstGeom>
          <a:noFill/>
        </p:spPr>
      </p:pic>
      <p:pic>
        <p:nvPicPr>
          <p:cNvPr id="3076" name="Picture 4" descr="X:\size\D_demo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1928826" cy="1446620"/>
          </a:xfrm>
          <a:prstGeom prst="rect">
            <a:avLst/>
          </a:prstGeom>
          <a:noFill/>
        </p:spPr>
      </p:pic>
      <p:pic>
        <p:nvPicPr>
          <p:cNvPr id="3077" name="Picture 5" descr="X:\size\D_demo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714488"/>
            <a:ext cx="1928826" cy="1446620"/>
          </a:xfrm>
          <a:prstGeom prst="rect">
            <a:avLst/>
          </a:prstGeom>
          <a:noFill/>
        </p:spPr>
      </p:pic>
      <p:pic>
        <p:nvPicPr>
          <p:cNvPr id="3078" name="Picture 6" descr="X:\size\D_demo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857364"/>
            <a:ext cx="1733528" cy="1300146"/>
          </a:xfrm>
          <a:prstGeom prst="rect">
            <a:avLst/>
          </a:prstGeom>
          <a:noFill/>
        </p:spPr>
      </p:pic>
      <p:pic>
        <p:nvPicPr>
          <p:cNvPr id="3079" name="Picture 7" descr="X:\size\D_demo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785926"/>
            <a:ext cx="2000264" cy="1500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142852"/>
            <a:ext cx="7572428" cy="3357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pic>
        <p:nvPicPr>
          <p:cNvPr id="11" name="Picture 2" descr="X:\size\D_demo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000504"/>
            <a:ext cx="4500594" cy="2857496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>
            <a:off x="2500298" y="3500438"/>
            <a:ext cx="464347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ru-RU" dirty="0" smtClean="0"/>
              <a:t>Минимизация </a:t>
            </a:r>
            <a:r>
              <a:rPr lang="ru-RU" dirty="0" err="1" smtClean="0"/>
              <a:t>ощибки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Оптимальное решение для </a:t>
            </a:r>
            <a:r>
              <a:rPr lang="en-US" dirty="0" smtClean="0"/>
              <a:t>N=4</a:t>
            </a:r>
            <a:endParaRPr lang="ru-RU" dirty="0"/>
          </a:p>
        </p:txBody>
      </p:sp>
      <p:pic>
        <p:nvPicPr>
          <p:cNvPr id="24578" name="Picture 2" descr="X:\size\D_water_o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877064" cy="5157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3" y="2143116"/>
            <a:ext cx="1502518" cy="36929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en-US" dirty="0" smtClean="0"/>
              <a:t>94% </a:t>
            </a:r>
            <a:r>
              <a:rPr lang="ru-RU" dirty="0" smtClean="0"/>
              <a:t>времени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5572140"/>
            <a:ext cx="1385499" cy="36929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ru-RU" dirty="0" smtClean="0"/>
              <a:t>6% времени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X:\size\D_bars_fak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500042"/>
            <a:ext cx="8477277" cy="6357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r>
              <a:rPr lang="ru-RU" dirty="0" smtClean="0"/>
              <a:t>Выводы по второй части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5143512"/>
            <a:ext cx="4509303" cy="92329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ru-RU" dirty="0" smtClean="0"/>
              <a:t>Малое </a:t>
            </a:r>
            <a:r>
              <a:rPr lang="en-US" dirty="0" smtClean="0"/>
              <a:t>N</a:t>
            </a:r>
            <a:r>
              <a:rPr lang="ru-RU" dirty="0" smtClean="0"/>
              <a:t> </a:t>
            </a:r>
            <a:r>
              <a:rPr lang="en-US" dirty="0" smtClean="0"/>
              <a:t>(64-125)</a:t>
            </a:r>
            <a:r>
              <a:rPr lang="ru-RU" dirty="0" smtClean="0"/>
              <a:t>– оптимально для систем, </a:t>
            </a:r>
          </a:p>
          <a:p>
            <a:pPr algn="ctr"/>
            <a:r>
              <a:rPr lang="ru-RU" dirty="0" smtClean="0"/>
              <a:t>где известна </a:t>
            </a:r>
          </a:p>
          <a:p>
            <a:pPr algn="ctr"/>
            <a:r>
              <a:rPr lang="ru-RU" dirty="0" smtClean="0"/>
              <a:t>гидродинамическая поправка (растворы)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4387" y="1000109"/>
            <a:ext cx="4309249" cy="646294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ru-RU" dirty="0" smtClean="0"/>
              <a:t>Большое </a:t>
            </a:r>
            <a:r>
              <a:rPr lang="en-US" dirty="0" smtClean="0"/>
              <a:t>N</a:t>
            </a:r>
            <a:r>
              <a:rPr lang="ru-RU" dirty="0" smtClean="0"/>
              <a:t>- оптимально для</a:t>
            </a:r>
          </a:p>
          <a:p>
            <a:pPr algn="ctr"/>
            <a:r>
              <a:rPr lang="ru-RU" dirty="0" smtClean="0"/>
              <a:t>Сложных систем где неизвестна поправка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8" y="3214686"/>
            <a:ext cx="4857411" cy="861738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ru-RU" sz="2500" dirty="0" smtClean="0"/>
              <a:t>Расчеты диффузии в системах </a:t>
            </a:r>
          </a:p>
          <a:p>
            <a:pPr algn="ctr"/>
            <a:r>
              <a:rPr lang="ru-RU" sz="2500" dirty="0" smtClean="0"/>
              <a:t>среднего размера неэффективны!</a:t>
            </a:r>
            <a:endParaRPr lang="ru-RU" sz="2500" dirty="0"/>
          </a:p>
        </p:txBody>
      </p:sp>
      <p:sp>
        <p:nvSpPr>
          <p:cNvPr id="8" name="Овал 7"/>
          <p:cNvSpPr/>
          <p:nvPr/>
        </p:nvSpPr>
        <p:spPr>
          <a:xfrm>
            <a:off x="2000232" y="2571744"/>
            <a:ext cx="5500726" cy="228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" y="3214686"/>
            <a:ext cx="327261" cy="36929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0030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None/>
            </a:pPr>
            <a:r>
              <a:rPr lang="en-US" sz="4000" dirty="0" smtClean="0"/>
              <a:t> </a:t>
            </a:r>
            <a:r>
              <a:rPr lang="ru-RU" sz="4000" dirty="0" smtClean="0"/>
              <a:t>Неожиданные результаты </a:t>
            </a:r>
          </a:p>
          <a:p>
            <a:pPr marL="742950" indent="-742950" algn="ctr">
              <a:buNone/>
            </a:pPr>
            <a:r>
              <a:rPr lang="ru-RU" sz="4000" dirty="0" smtClean="0"/>
              <a:t>молекулярной динамики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Линейная связь</a:t>
            </a:r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00232" y="1928802"/>
          <a:ext cx="5278438" cy="950912"/>
        </p:xfrm>
        <a:graphic>
          <a:graphicData uri="http://schemas.openxmlformats.org/presentationml/2006/ole">
            <p:oleObj spid="_x0000_s2050" name="Формула" r:id="rId3" imgW="1269720" imgH="228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71877"/>
            <a:ext cx="9300037" cy="101562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ru-RU" sz="3000" dirty="0" smtClean="0"/>
              <a:t>Т.е. если коэффициент диффузии уменьшается в 2 раза </a:t>
            </a:r>
          </a:p>
          <a:p>
            <a:pPr algn="ctr"/>
            <a:r>
              <a:rPr lang="ru-RU" sz="3000" dirty="0" smtClean="0"/>
              <a:t>в 2 раза уменьшается и погрешность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расчета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1. </a:t>
            </a:r>
            <a:r>
              <a:rPr lang="ru-RU" dirty="0" smtClean="0"/>
              <a:t>Результат </a:t>
            </a:r>
            <a:r>
              <a:rPr lang="ru-RU" dirty="0" err="1" smtClean="0"/>
              <a:t>мд</a:t>
            </a:r>
            <a:r>
              <a:rPr lang="ru-RU" dirty="0" smtClean="0"/>
              <a:t> расчета</a:t>
            </a:r>
            <a:r>
              <a:rPr lang="en-US" dirty="0" smtClean="0"/>
              <a:t>: D</a:t>
            </a:r>
            <a:r>
              <a:rPr lang="en-US" baseline="-25000" dirty="0" smtClean="0"/>
              <a:t>L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2. </a:t>
            </a:r>
            <a:r>
              <a:rPr lang="ru-RU" dirty="0" smtClean="0"/>
              <a:t>Учет конечного размера </a:t>
            </a:r>
            <a:r>
              <a:rPr lang="ru-RU" dirty="0" err="1" smtClean="0"/>
              <a:t>мд</a:t>
            </a:r>
            <a:r>
              <a:rPr lang="ru-RU" dirty="0" smtClean="0"/>
              <a:t> ячейки</a:t>
            </a:r>
            <a:r>
              <a:rPr lang="en-US" dirty="0" smtClean="0"/>
              <a:t>(L)</a:t>
            </a:r>
            <a:endParaRPr lang="ru-RU" dirty="0" smtClean="0"/>
          </a:p>
          <a:p>
            <a:pPr algn="ctr">
              <a:buNone/>
            </a:pPr>
            <a:r>
              <a:rPr lang="en-US" sz="4500" dirty="0" smtClean="0"/>
              <a:t>D</a:t>
            </a:r>
            <a:r>
              <a:rPr lang="en-US" sz="4500" baseline="-25000" dirty="0" smtClean="0"/>
              <a:t>∞</a:t>
            </a:r>
            <a:r>
              <a:rPr lang="en-US" sz="4500" dirty="0" smtClean="0"/>
              <a:t> =D</a:t>
            </a:r>
            <a:r>
              <a:rPr lang="en-US" sz="4500" baseline="-25000" dirty="0" smtClean="0"/>
              <a:t>L</a:t>
            </a:r>
            <a:r>
              <a:rPr lang="en-US" sz="4500" dirty="0" smtClean="0"/>
              <a:t>+</a:t>
            </a:r>
            <a:r>
              <a:rPr lang="el-GR" sz="4500" dirty="0" smtClean="0"/>
              <a:t>α</a:t>
            </a:r>
            <a:r>
              <a:rPr lang="en-US" sz="4500" dirty="0" err="1" smtClean="0"/>
              <a:t>kT</a:t>
            </a:r>
            <a:r>
              <a:rPr lang="en-US" sz="4500" dirty="0" smtClean="0"/>
              <a:t>/6</a:t>
            </a:r>
            <a:r>
              <a:rPr lang="el-GR" sz="4500" dirty="0" smtClean="0"/>
              <a:t>πη</a:t>
            </a:r>
            <a:r>
              <a:rPr lang="en-US" sz="4500" dirty="0" smtClean="0"/>
              <a:t>L</a:t>
            </a:r>
            <a:endParaRPr lang="ru-RU" sz="45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dirty="0" smtClean="0"/>
              <a:t>3. </a:t>
            </a:r>
            <a:r>
              <a:rPr lang="ru-RU" dirty="0" smtClean="0"/>
              <a:t>Учет ошибки в вязкости модели жидкости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sz="4500" dirty="0" smtClean="0"/>
              <a:t>D= D</a:t>
            </a:r>
            <a:r>
              <a:rPr lang="en-US" sz="4500" baseline="-25000" dirty="0" smtClean="0"/>
              <a:t>∞ </a:t>
            </a:r>
            <a:r>
              <a:rPr lang="el-GR" sz="4500" dirty="0" smtClean="0"/>
              <a:t>η</a:t>
            </a:r>
            <a:r>
              <a:rPr lang="en-US" sz="4500" baseline="-25000" dirty="0" err="1" smtClean="0"/>
              <a:t>teor</a:t>
            </a:r>
            <a:r>
              <a:rPr lang="en-US" sz="4500" dirty="0" smtClean="0"/>
              <a:t>/</a:t>
            </a:r>
            <a:r>
              <a:rPr lang="el-GR" sz="4500" dirty="0" smtClean="0"/>
              <a:t> η</a:t>
            </a:r>
            <a:r>
              <a:rPr lang="en-US" sz="4500" baseline="-25000" dirty="0" smtClean="0"/>
              <a:t>exp</a:t>
            </a:r>
            <a:endParaRPr lang="ru-RU" sz="4500" dirty="0" smtClean="0"/>
          </a:p>
          <a:p>
            <a:pPr algn="ctr"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Si+O</a:t>
            </a:r>
            <a:endParaRPr lang="ru-RU" dirty="0"/>
          </a:p>
        </p:txBody>
      </p:sp>
      <p:pic>
        <p:nvPicPr>
          <p:cNvPr id="3" name="tet-tre-tetr_a13_600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109650"/>
            <a:ext cx="4532353" cy="57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Диффузия </a:t>
            </a:r>
            <a:r>
              <a:rPr lang="en-US" dirty="0" smtClean="0"/>
              <a:t>Ca</a:t>
            </a:r>
            <a:r>
              <a:rPr lang="ru-RU" baseline="30000" dirty="0" smtClean="0"/>
              <a:t>2+</a:t>
            </a:r>
            <a:r>
              <a:rPr lang="en-US" dirty="0" smtClean="0"/>
              <a:t> </a:t>
            </a:r>
            <a:r>
              <a:rPr lang="ru-RU" dirty="0" smtClean="0"/>
              <a:t>в воде</a:t>
            </a:r>
            <a:endParaRPr lang="ru-RU" dirty="0"/>
          </a:p>
        </p:txBody>
      </p:sp>
      <p:pic>
        <p:nvPicPr>
          <p:cNvPr id="4" name="Picture 2" descr="X:\ВШЭ\октябрь\D_on_R2_pre_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6734188" cy="505064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15140" y="2285992"/>
            <a:ext cx="57150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786578" y="3214686"/>
            <a:ext cx="57150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58082" y="1928802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SPC/E</a:t>
            </a:r>
          </a:p>
          <a:p>
            <a:r>
              <a:rPr lang="en-US" dirty="0" smtClean="0"/>
              <a:t>1000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2857496"/>
            <a:ext cx="130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TIP4P/2005</a:t>
            </a:r>
            <a:r>
              <a:rPr lang="ru-RU" dirty="0" smtClean="0"/>
              <a:t> </a:t>
            </a:r>
          </a:p>
          <a:p>
            <a:r>
              <a:rPr lang="ru-RU" dirty="0" smtClean="0"/>
              <a:t>343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Одинаковые поправки. Концентрационные зависимости</a:t>
            </a:r>
            <a:endParaRPr lang="ru-RU" dirty="0"/>
          </a:p>
        </p:txBody>
      </p:sp>
      <p:pic>
        <p:nvPicPr>
          <p:cNvPr id="26626" name="Picture 2" descr="X:\size\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50" y="2733700"/>
            <a:ext cx="7142163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2" y="1428737"/>
            <a:ext cx="4065014" cy="646294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dirty="0" smtClean="0"/>
              <a:t>Jun </a:t>
            </a:r>
            <a:r>
              <a:rPr lang="en-US" dirty="0" err="1" smtClean="0"/>
              <a:t>Soo</a:t>
            </a:r>
            <a:r>
              <a:rPr lang="en-US" dirty="0" smtClean="0"/>
              <a:t> Kim et al</a:t>
            </a:r>
          </a:p>
          <a:p>
            <a:pPr algn="ctr"/>
            <a:r>
              <a:rPr lang="en-US" dirty="0" smtClean="0"/>
              <a:t>J. Phys. Chem. B 2012, 116, 12007−12013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2143117"/>
            <a:ext cx="6907139" cy="646294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ru-RU" dirty="0" smtClean="0"/>
              <a:t>Зависимость коэффициента диффузии воды от концентрации ионов</a:t>
            </a:r>
          </a:p>
          <a:p>
            <a:pPr algn="ctr"/>
            <a:r>
              <a:rPr lang="ru-RU" dirty="0" smtClean="0"/>
              <a:t>Для 4096 и 512 молекул воды (разными цветами)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X:\afon18\D_L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Проверка прямой пропорциональности</a:t>
            </a:r>
            <a:r>
              <a:rPr lang="en-US" sz="3000" dirty="0" smtClean="0"/>
              <a:t> </a:t>
            </a:r>
            <a:r>
              <a:rPr lang="ru-RU" sz="3000" smtClean="0"/>
              <a:t>между коэффициентом </a:t>
            </a:r>
            <a:r>
              <a:rPr lang="ru-RU" sz="3000" dirty="0" smtClean="0"/>
              <a:t>диффузии и его ошибкой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l-GR" sz="3000" dirty="0" smtClean="0"/>
              <a:t>Δ</a:t>
            </a:r>
            <a:r>
              <a:rPr lang="en-US" sz="3000" dirty="0" smtClean="0"/>
              <a:t>D=</a:t>
            </a:r>
            <a:r>
              <a:rPr lang="el-GR" sz="3000" dirty="0" smtClean="0"/>
              <a:t>α</a:t>
            </a:r>
            <a:r>
              <a:rPr lang="en-US" sz="3000" dirty="0" smtClean="0"/>
              <a:t>D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074" name="Picture 2" descr="X:\size\D_ot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35946"/>
            <a:ext cx="6734188" cy="50506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5" y="4379151"/>
            <a:ext cx="2767416" cy="36929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ru-RU" dirty="0" smtClean="0"/>
              <a:t>Точность выполнения </a:t>
            </a:r>
            <a:r>
              <a:rPr lang="en-US" dirty="0" smtClean="0"/>
              <a:t>~5%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143000"/>
          </a:xfrm>
        </p:spPr>
        <p:txBody>
          <a:bodyPr/>
          <a:lstStyle/>
          <a:p>
            <a:r>
              <a:rPr lang="ru-RU" dirty="0" smtClean="0"/>
              <a:t>Расчет </a:t>
            </a:r>
            <a:r>
              <a:rPr lang="en-US" dirty="0" smtClean="0"/>
              <a:t>D </a:t>
            </a:r>
            <a:r>
              <a:rPr lang="ru-RU" dirty="0" smtClean="0"/>
              <a:t>в жидкости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00760" y="35710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71802" y="371395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43240" y="307101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71868" y="371395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572000" y="39282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00496" y="399971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7488" y="214232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286116" y="164225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85984" y="27852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00298" y="33567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702" y="314245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15140" y="249951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29388" y="157081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72198" y="278526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286380" y="464265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929322" y="421402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57818" y="385683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285984" y="428546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00364" y="428546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00232" y="499984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98776" y="52157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428860" y="528559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86314" y="485696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86446" y="507128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214942" y="514271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786182" y="44997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86578" y="40711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000364" y="64212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500298" y="85643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500430" y="99931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928926" y="114219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286248" y="85643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86380" y="107075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714876" y="114219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786446" y="92787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786578" y="114219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215074" y="121362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71934" y="35710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500430" y="542847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071934" y="592853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500826" y="464265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4535487" y="3535363"/>
            <a:ext cx="578647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2000232" y="6428602"/>
            <a:ext cx="542928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-928726" y="3499644"/>
            <a:ext cx="585791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>
            <a:off x="2000232" y="640536"/>
            <a:ext cx="5429288" cy="15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3927470" y="19296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998908" y="128667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427536" y="19296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856164" y="2215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856032" y="250112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927602" y="17867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356098" y="285831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427536" y="22153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856164" y="285831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284792" y="314406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284660" y="342981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5356230" y="271543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856296" y="53586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927734" y="47157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356362" y="53586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784990" y="564439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784858" y="59301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856428" y="52157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856032" y="52157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927470" y="45728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356098" y="52157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784726" y="55015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784594" y="57872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856164" y="507289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499106" y="18581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570544" y="121524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999172" y="185818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427800" y="214393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427668" y="242968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6499238" y="171530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427272" y="17867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498710" y="114380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927338" y="1786744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355966" y="207249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2355834" y="235824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3427404" y="16438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2355834" y="52157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427272" y="4572826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5900" y="5215768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284528" y="5501520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284396" y="578727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3355966" y="5072892"/>
            <a:ext cx="357190" cy="3571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-1250991" y="3463925"/>
            <a:ext cx="592935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12760" y="3000372"/>
            <a:ext cx="1611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0" y="638094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Теперь усредняем по всем </a:t>
            </a:r>
            <a:r>
              <a:rPr lang="en-US" sz="2500" dirty="0" smtClean="0"/>
              <a:t>N </a:t>
            </a:r>
            <a:r>
              <a:rPr lang="ru-RU" sz="2500" dirty="0" smtClean="0"/>
              <a:t>частицам</a:t>
            </a:r>
            <a:r>
              <a:rPr lang="en-US" sz="2500" dirty="0" smtClean="0"/>
              <a:t>. </a:t>
            </a:r>
            <a:r>
              <a:rPr lang="en-US" sz="2500" dirty="0" err="1" smtClean="0"/>
              <a:t>tN</a:t>
            </a:r>
            <a:r>
              <a:rPr lang="en-US" sz="2500" dirty="0" smtClean="0"/>
              <a:t>=const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C 0.00261 -0.00047 0.0059 0.00092 0.00799 -0.0014 C 0.01007 -0.00394 0.0092 -0.00857 0.01007 -0.01204 C 0.01163 -0.0176 0.01545 -0.0176 0.0191 -0.01876 C 0.02882 -0.01714 0.02691 -0.01714 0.03212 -0.00811 C 0.03108 -0.00718 0.02865 -0.00695 0.02899 -0.00533 C 0.02934 -0.00348 0.0316 -0.00441 0.03299 -0.00394 C 0.03594 -0.00302 0.03906 -0.00232 0.04202 -0.0014 C 0.05469 0.0155 0.02986 0.00555 0.02899 0.00532 C 0.02969 0.003 0.02986 0.00046 0.03108 -0.0014 C 0.03299 -0.00464 0.05018 -0.00672 0.05104 -0.00672 C 0.05712 -0.01204 0.05208 -0.00834 0.06406 -0.01066 C 0.06927 -0.01158 0.07292 -0.01366 0.07813 -0.01598 C 0.08264 -0.01783 0.0875 -0.0176 0.09202 -0.01876 C 0.10295 -0.0257 0.11424 -0.0345 0.12604 -0.03866 C 0.1559 -0.03658 0.14202 -0.03241 0.17309 -0.03612 C 0.17622 -0.04029 0.18038 -0.04329 0.18299 -0.04792 C 0.1849 -0.0514 0.18646 -0.05603 0.18802 -0.05996 " pathEditMode="relative" ptsTypes="fffffffffffffffffA">
                                      <p:cBhvr>
                                        <p:cTn id="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434 -0.00278 0.01406 -0.00532 0.01406 -0.00532 C 0.01927 -0.0088 0.02448 -0.01018 0.03003 -0.01204 C 0.03212 -0.01157 0.03489 -0.01296 0.03611 -0.01065 C 0.03819 -0.00648 0.03264 -0.00278 0.03107 -0.00139 C 0.00625 -0.00278 0.01649 -0.00208 0.00312 -0.00671 C 0.00173 -0.0081 0.00017 -0.00903 -0.00104 -0.01065 C -0.00486 -0.01551 -0.00347 -0.02315 -0.00104 -0.0294 C -0.00018 -0.03148 0.00226 -0.03125 0.00399 -0.03194 C 0.01232 -0.03588 0.01996 -0.03634 0.02899 -0.03727 C 0.03403 -0.03681 0.03993 -0.03958 0.0441 -0.03588 C 0.04635 -0.03403 0.04479 -0.02801 0.04305 -0.02523 C 0.04184 -0.02315 0.03906 -0.02431 0.03698 -0.02384 C 0.03559 -0.02292 0.03437 -0.02153 0.03298 -0.0213 C 0.01962 -0.01968 0.03333 -0.03403 0.03698 -0.03727 C 0.06007 -0.03588 0.06128 -0.04306 0.0651 -0.01852 C 0.06215 0.00926 0.0651 0.00162 0.0441 0.00532 C 0.0526 0.00926 0.06111 0.01273 0.06996 0.01482 C 0.07292 0.01551 0.07899 0.01736 0.07899 0.01736 C 0.0908 0.02546 0.10278 0.02685 0.11597 0.02801 C 0.13281 0.02662 0.14705 0.02546 0.16302 0.02269 C 0.17066 0.01898 0.17795 0.01644 0.18611 0.01482 C 0.19253 0.00926 0.1993 0.00995 0.20607 0.00532 C 0.20833 0.0037 0.21198 -0.00139 0.21198 -0.00139 " pathEditMode="relative" ptsTypes="fffffffffffffffffffffffA">
                                      <p:cBhvr>
                                        <p:cTn id="1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0625 -0.00301 -0.01233 -0.00116 -0.01806 0.00254 C -0.01667 0.01921 -0.01736 0.01574 -0.00591 0.0199 C 0.00052 0.0169 -0.00122 0.01088 -0.00591 0.00648 C -0.01771 0.0074 -0.02257 0.00324 -0.02796 0.01458 C -0.02761 0.01852 -0.02796 0.02268 -0.02691 0.02662 C -0.02605 0.02986 -0.01997 0.03472 -0.01806 0.03727 C -0.01771 0.04166 -0.01789 0.04629 -0.01702 0.05069 C -0.01563 0.05694 -0.00799 0.05949 -0.004 0.06134 C 0.00382 0.07176 0.0151 0.07569 0.02395 0.08403 C 0.02448 0.08912 0.0243 0.09444 0.02708 0.09861 C 0.03211 0.10648 0.04218 0.1074 0.04895 0.11065 C 0.05139 0.11944 0.05329 0.12014 0.06007 0.11852 C 0.06041 0.11227 0.05937 0.10578 0.06093 0.1 C 0.06371 0.08912 0.0717 0.0912 0.07795 0.09051 C 0.08159 0.09143 0.08559 0.09143 0.08906 0.09328 C 0.08923 0.09352 0.09496 0.10208 0.09809 0.10393 C 0.11406 0.11365 0.12934 0.12176 0.14704 0.12384 C 0.15625 0.1324 0.16649 0.12801 0.17795 0.12801 " pathEditMode="relative" ptsTypes="ffffffffffffffffffA">
                                      <p:cBhvr>
                                        <p:cTn id="1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5.18519E-6 C 0.00244 0.00024 0.01858 -0.00115 0.00817 0.00788 C 0.00782 0.00927 0.00643 0.01089 0.00712 0.01204 C 0.00782 0.01297 0.00903 0.01066 0.01008 0.01066 C 0.01216 0.01066 0.01407 0.01251 0.01615 0.0132 C 0.01233 0.02084 0.0165 0.01829 0.02206 0.02385 C 0.02587 0.03149 0.02518 0.03519 0.02605 0.04538 C 0.0264 0.05464 0.02587 0.06413 0.02709 0.07316 C 0.02796 0.07917 0.03456 0.08843 0.03716 0.09329 C 0.03577 0.10024 0.0349 0.09931 0.03004 0.10116 C 0.02535 0.10556 0.02015 0.10163 0.01806 0.10927 C 0.01772 0.11228 0.01824 0.11575 0.01702 0.11853 C 0.01268 0.12894 0.00469 0.13079 -0.0019 0.13728 C -0.00485 0.14491 -0.00433 0.15302 -0.00798 0.15996 C -0.00989 0.16876 -0.01024 0.17779 -0.01197 0.18658 C -0.01267 0.20649 -0.01093 0.22269 -0.01093 0.2426 " pathEditMode="relative" ptsTypes="fffffffffffffff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88889E-6 C -0.00399 -0.00163 -0.00694 -8.88889E-6 -0.01094 0.00138 C -0.02222 0.01134 -0.02535 0.00717 -0.04392 0.0081 C -0.04687 0.01921 -0.03003 0.01273 -0.01892 0.01203 C -0.0125 0.00347 -0.01892 0.01342 -0.01493 0.00138 C -0.01389 -0.00186 -0.01094 -0.00533 -0.00903 -0.00788 C -0.00104 -0.00672 0.00087 -0.00788 0.00503 -8.88889E-6 C 0.00278 0.01458 -0.0033 0.00879 -0.01406 0.00671 C -0.01476 0.00277 -0.01597 -0.00255 -0.01406 -0.00255 C -0.01267 -0.00255 -0.01128 0.00416 -0.01094 0.00532 C -0.01267 0.02569 -0.01562 0.0199 -0.03194 0.02152 C -0.03576 0.02662 -0.03802 0.02847 -0.04306 0.03078 C -0.04601 0.03472 -0.04809 0.04074 -0.05104 0.04421 C -0.05677 0.05069 -0.0651 0.04976 -0.07205 0.05069 C -0.0842 0.0574 -0.09809 0.05925 -0.11094 0.06134 C -0.11823 0.05162 -0.12274 0.04976 -0.13299 0.04814 C -0.13559 0.04606 -0.13872 0.04282 -0.14201 0.04282 " pathEditMode="relative" ptsTypes="ffffffffffffffffA">
                                      <p:cBhvr>
                                        <p:cTn id="2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C 0.00868 -0.00162 0.00469 -0.00254 0.01094 -0.00787 C 0.01354 -0.0074 0.01667 -0.00833 0.01892 -0.00648 C 0.01979 -0.00578 0.01875 -0.00347 0.01788 -0.00254 C 0.01684 -0.00139 0.01528 -0.00162 0.01389 -0.00115 C 0.01094 -0.00208 0.00677 -0.00069 0.00486 -0.00393 C 0.00312 -0.00671 0.00382 -0.0125 0.0059 -0.01458 C 0.00781 -0.01643 0.01059 -0.01273 0.01285 -0.0118 C 0.0217 -0.01574 0.01962 -0.0162 0.03299 -0.01852 C 0.03767 -0.01805 0.04236 -0.01852 0.04687 -0.01736 C 0.04913 -0.01689 0.05139 -0.01203 0.05295 -0.01064 C 0.05382 -0.00972 0.0592 -0.0081 0.0599 -0.00787 C 0.06962 0.0051 0.0783 0.00811 0.09201 0.00811 " pathEditMode="relative" ptsTypes="ffffffffffff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0764 -0.00278 0.01285 -0.00255 0.02101 -0.00139 C 0.02171 -5.18519E-6 0.02171 0.00254 0.02292 0.00254 C 0.02431 0.00254 0.025 -5.18519E-6 0.02605 -0.00139 C 0.03004 -0.00672 0.02743 -0.00487 0.03195 -0.00672 C 0.03438 -0.00626 0.0375 -0.00811 0.03907 -0.00556 C 0.04011 -0.00371 0.03768 -0.0007 0.03594 -5.18519E-6 C 0.03438 0.00069 0.02726 -0.00209 0.025 -0.00278 C 0.02344 -0.00487 0.01997 -0.0088 0.01997 -0.01204 C 0.01997 -0.01482 0.02205 -0.02014 0.02205 -0.02014 C 0.02605 -0.01968 0.03941 -0.02084 0.03004 -0.01204 C 0.02674 -0.01251 0.02309 -0.01158 0.01997 -0.01343 C 0.01893 -0.01413 0.02171 -0.01621 0.02292 -0.01621 C 0.03525 -0.01621 0.04775 -0.01436 0.06007 -0.01343 C 0.06771 -0.00973 0.07605 -0.00718 0.08403 -0.00556 C 0.09063 -0.00741 0.0974 -0.00764 0.104 -0.0095 C 0.10834 -0.01227 0.10799 -0.01019 0.10799 -0.01343 " pathEditMode="relative" ptsTypes="ffffffffffffffffA">
                                      <p:cBhvr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00487 0.00185 -0.01059 0.00139 -0.01198 0.0081 C -0.01164 0.01204 -0.01233 0.01644 -0.01112 0.02014 C -0.00764 0.03125 -0.00573 0.01806 -0.00799 0.02801 C -0.01719 0.02616 -0.02362 0.02037 -0.03212 0.01736 C -0.03473 0.00602 -0.02987 0.00972 -0.02101 0.01065 C -0.0191 0.0125 -0.01476 0.01296 -0.01511 0.0162 C -0.01546 0.01829 -0.01441 0.02199 -0.01598 0.02269 C -0.02205 0.025 -0.02865 0.02361 -0.03507 0.02407 C -0.03733 0.02454 -0.04115 0.02245 -0.04202 0.02546 C -0.0441 0.03241 -0.03629 0.04259 -0.03299 0.04676 C -0.04132 0.05417 -0.03143 0.0463 -0.05209 0.0507 C -0.05348 0.05093 -0.0573 0.05648 -0.05799 0.05741 C -0.06059 0.06736 -0.05678 0.0713 -0.05313 0.0787 C -0.05382 0.08195 -0.05382 0.08542 -0.05504 0.0882 C -0.05556 0.08958 -0.0573 0.08958 -0.05799 0.09074 C -0.05868 0.0919 -0.05868 0.09329 -0.05903 0.09468 C -0.05868 0.09607 -0.05868 0.09769 -0.05799 0.09884 C -0.05625 0.10116 -0.05209 0.10417 -0.05209 0.10417 C -0.04549 0.11667 -0.06007 0.11898 -0.06598 0.12407 C -0.06407 0.12454 -0.06007 0.12546 -0.06007 0.12546 " pathEditMode="relative" ptsTypes="ffffffffffffffffffffA">
                                      <p:cBhvr>
                                        <p:cTn id="2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1198 0.00046 -0.02413 -0.00185 -0.03594 0.00139 C -0.03802 0.00208 -0.0349 0.00694 -0.03386 0.00949 C -0.02986 0.01898 -0.00886 0.01875 -0.03993 0.01597 C -0.04219 0.01643 -0.04531 0.01504 -0.04688 0.01736 C -0.04879 0.02037 -0.0408 0.03171 -0.03889 0.03333 C -0.03299 0.04606 -0.0507 0.04375 -0.05486 0.04398 C -0.05747 0.05741 -0.05486 0.05741 -0.04896 0.06528 C -0.04757 0.07083 -0.04549 0.06991 -0.04288 0.07477 C -0.04601 0.0787 -0.04844 0.07963 -0.05191 0.08264 C -0.05313 0.10578 -0.05139 0.09815 -0.05799 0.11065 C -0.05729 0.1125 -0.05677 0.11435 -0.05591 0.11597 C -0.05469 0.11805 -0.05243 0.11898 -0.05191 0.12129 C -0.05035 0.1287 -0.05504 0.13102 -0.05695 0.13611 " pathEditMode="relative" ptsTypes="fffffffffffffA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92593E-6 C 0.00364 -0.00348 0.00642 -0.00717 0.00902 -0.01205 C 0.01128 -0.0264 0.00972 -0.02038 0.01301 -0.0308 C 0.01301 -0.03103 0.01371 -0.06667 -6.94444E-6 -0.04283 C -0.0033 -0.03728 -0.0007 -0.02871 -0.00105 -0.02154 C -0.00521 -0.02316 -0.0066 -0.0264 -0.01008 -0.02941 C -0.01112 -0.03033 -0.01633 -0.03195 -0.01702 -0.03218 C -0.01858 -0.03797 -0.01945 -0.0433 -0.02205 -0.04816 C -0.01962 -0.06413 -0.03091 -0.05834 -0.03907 -0.05742 C -0.04601 -0.04306 -0.04254 -0.03334 -0.04306 -0.01205 C -0.05365 -0.01251 -0.06442 -0.01181 -0.07501 -0.01343 C -0.07657 -0.01367 -0.07761 -0.01621 -0.079 -0.01737 C -0.08074 -0.01876 -0.08542 -0.01968 -0.08699 -0.02015 C -0.09324 -0.02547 -0.10001 -0.02292 -0.10608 -0.01876 C -0.1106 -0.02292 -0.11285 -0.02686 -0.11702 -0.0308 C -0.12136 -0.02987 -0.1257 -0.02894 -0.13004 -0.02802 C -0.13143 -0.02779 -0.13317 -0.02825 -0.13403 -0.02686 C -0.13594 -0.02385 -0.13803 -0.01621 -0.13803 -0.01621 C -0.13646 0.01226 -0.13785 0.00925 -0.11598 0.00925 " pathEditMode="relative" ptsTypes="ffffffffffffffffff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0034 -0.00185 -0.00035 -0.00509 0.00104 -0.00555 C 0.00364 -0.00648 0.00902 -0.00278 0.00902 -0.00278 C 0.01649 -0.00625 0.025 -1.85185E-6 0.03003 -0.00949 C 0.03263 -0.02153 0.03055 -0.02708 0.03697 -0.01875 C 0.03784 -0.01759 0.03836 -0.0162 0.03906 -0.01481 C 0.03697 0.0007 0.03385 0.00301 0.046 0.00648 C 0.04774 0.01366 0.05017 0.01366 0.05503 0.01065 C 0.05347 -0.00301 0.05416 -0.00046 0.046 0.00533 C 0.04461 0.01273 0.04548 0.01412 0.05104 0.01597 C 0.05902 0.02292 0.06909 0.02014 0.07795 0.01852 C 0.07569 0.01806 0.06718 0.01505 0.0651 0.01852 C 0.0625 0.02292 0.07413 0.02755 0.075 0.02778 C 0.07743 0.02732 0.08003 0.02847 0.08211 0.02662 C 0.08298 0.02593 0.08211 0.02269 0.08107 0.02245 C 0.07586 0.02083 0.07048 0.02176 0.0651 0.0213 C 0.06579 0.01991 0.06701 0.01713 0.06701 0.01713 " pathEditMode="relative" ptsTypes="ffffffffffffffffA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07407E-6 C 0.00676 -0.00186 0.01162 0.00185 0.01787 0.00532 C 0.01822 0.00671 0.01787 0.00925 0.01892 0.00925 C 0.02013 0.00925 0.01978 0.00555 0.021 0.00532 C 0.0243 0.00462 0.0276 0.00601 0.0309 0.00648 C 0.03367 0.01342 0.03315 0.01435 0.02899 0.0199 C 0.0243 0.01828 0.02031 0.01643 0.02187 0.00925 C 0.02517 0.00972 0.02881 0.00879 0.03194 0.01064 C 0.03489 0.0125 0.03888 0.0199 0.03888 0.0199 C 0.03992 0.02546 0.03767 0.03171 0.03888 0.03726 C 0.03992 0.04212 0.04687 0.04398 0.04999 0.04513 C 0.05711 0.05185 0.05503 0.0655 0.04687 0.06921 C 0.05225 0.07152 0.05728 0.0743 0.06301 0.07592 C 0.06909 0.08078 0.07638 0.08773 0.06701 0.09583 C 0.07465 0.09629 0.08246 0.0956 0.08992 0.09722 C 0.09218 0.09768 0.09131 0.10416 0.08992 0.10648 C 0.08836 0.10902 0.08541 0.10902 0.08298 0.10925 C 0.07395 0.11041 0.06492 0.11087 0.0559 0.1118 C 0.05659 0.11458 0.05937 0.11689 0.05885 0.1199 C 0.0585 0.12129 0.05694 0.12106 0.0559 0.12129 C 0.05294 0.12199 0.04982 0.12199 0.04687 0.12245 C 0.04617 0.1243 0.04513 0.12592 0.04496 0.128 C 0.04444 0.13449 0.04982 0.14398 0.05485 0.14398 " pathEditMode="relative" ptsTypes="ffffffffffffffffffffffA">
                                      <p:cBhvr>
                                        <p:cTn id="3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18519E-6 C 0.00486 0.00092 0.00955 0.00138 0.01406 0.00393 C 0.01753 0.00601 0.02031 0.00902 0.02396 0.01064 C 0.0276 0.01527 0.02986 0.02059 0.03194 0.02661 C 0.03455 0.03425 0.03316 0.03703 0.03802 0.04119 C 0.05208 0.04027 0.05174 0.03934 0.06198 0.03587 C 0.06233 0.0324 0.06111 0.02777 0.06302 0.02522 C 0.06406 0.02383 0.07431 0.02869 0.07604 0.02939 C 0.07882 0.04027 0.08073 0.05045 0.08802 0.0574 C 0.08941 0.06272 0.09601 0.07059 0.09601 0.07059 C 0.11024 0.06805 0.09931 0.06851 0.10799 0.07592 C 0.1092 0.08055 0.10833 0.07893 0.11007 0.08124 " pathEditMode="relative" ptsTypes="fffffffffff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-0.00452 0.00394 -0.00625 0.00718 -0.00903 0.01343 C -0.01129 0.02477 -0.01198 0.02107 -0.01302 0.03612 C -0.01268 0.0507 -0.01302 0.06551 -0.01216 0.0801 C -0.01198 0.08172 -0.01059 0.08264 -0.01007 0.08403 C -0.00886 0.08727 -0.00955 0.09144 -0.00816 0.09468 C -0.00434 0.10371 0.01198 0.10625 0.01892 0.1095 C 0.02448 0.11482 0.02725 0.11204 0.02395 0.11875 C 0.02586 0.12663 0.02986 0.13473 0.03593 0.1375 C 0.04496 0.14653 0.04652 0.15255 0.05798 0.15487 C 0.06857 0.15903 0.07916 0.16181 0.08993 0.16551 C 0.09566 0.17315 0.10347 0.17038 0.11093 0.172 C 0.11701 0.17616 0.12205 0.17639 0.12899 0.17755 C 0.13229 0.18033 0.13993 0.18403 0.13993 0.18403 C 0.14149 0.18565 0.14566 0.18959 0.14687 0.19213 C 0.14965 0.19769 0.14861 0.20602 0.15086 0.21204 C 0.15191 0.21482 0.1552 0.22038 0.15694 0.22153 C 0.1585 0.22269 0.16198 0.22269 0.16198 0.22269 " pathEditMode="relative" ptsTypes="fffffffffffffffffA">
                                      <p:cBhvr>
                                        <p:cTn id="3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6 C -0.01806 0.00047 -0.03594 0.00024 -0.054 0.00139 C -0.05608 0.00163 -0.05886 0.00163 -0.06007 0.00394 C -0.07361 0.02755 -0.06025 0.02153 -0.075 0.02663 C -0.07917 0.03079 -0.08525 0.03264 -0.08907 0.03727 C -0.0915 0.04028 -0.09375 0.04352 -0.09601 0.04676 C -0.09792 0.04931 -0.10191 0.05463 -0.10191 0.05463 C -0.1033 0.06019 -0.1 0.072 -0.1 0.072 " pathEditMode="relative" ptsTypes="fffffff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-0.05625 0.00115 -0.05573 -0.01713 -0.07899 0.01203 C -0.08125 0.02199 -0.07743 0.03333 -0.08298 0.04143 C -0.08524 0.04467 -0.08767 0.04768 -0.08993 0.05069 C -0.09201 0.05347 -0.09687 0.0574 -0.09687 0.0574 C -0.09791 0.06134 -0.09965 0.06527 -0.1 0.06944 C -0.10052 0.07569 -0.10156 0.09444 -0.10295 0.09884 C -0.10468 0.10439 -0.11597 0.10277 -0.11597 0.10277 " pathEditMode="relative" ptsTypes="fffffffA">
                                      <p:cBhvr>
                                        <p:cTn id="4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0173 0.00856 0.00278 0.01203 0.00695 0.01875 C 0.00972 0.0287 0.0125 0.03935 0.01702 0.04815 C 0.01459 0.05741 0.01511 0.06296 0.00886 0.06666 C 0.00243 0.07824 -0.00382 0.08495 -0.01406 0.08796 C -0.03055 0.10995 -0.0401 0.10208 -0.06909 0.10416 C -0.075 0.10578 -0.07951 0.10949 -0.08507 0.11203 C -0.08541 0.11342 -0.08646 0.11458 -0.08611 0.11597 C -0.08576 0.11736 -0.07778 0.12847 -0.07708 0.1294 C -0.07656 0.13125 -0.07396 0.13796 -0.07812 0.13866 C -0.08993 0.14074 -0.10208 0.13958 -0.11406 0.14004 C -0.11788 0.14375 -0.12274 0.14768 -0.12604 0.15208 " pathEditMode="relative" ptsTypes="fffffffffffA">
                                      <p:cBhvr>
                                        <p:cTn id="4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7 C -0.0026 0.00555 -0.00433 0.01157 -0.00694 0.01736 C -0.00833 0.02754 -0.00954 0.03796 -0.01093 0.04814 C -0.01145 0.05185 -0.01215 0.05532 -0.01301 0.05879 C -0.01406 0.06273 -0.01597 0.07083 -0.01597 0.07083 C -0.01319 0.08402 -0.01336 0.07916 -0.00503 0.0868 C -0.00225 0.08935 0.004 0.09351 0.004 0.09351 C 0.00834 0.10185 0.02171 0.10925 0.029 0.11203 C 0.03716 0.12314 0.03386 0.11805 0.03907 0.12685 C 0.04011 0.1331 0.04098 0.13518 0.04497 0.13888 C 0.0507 0.1537 0.05817 0.1574 0.06997 0.1574 " pathEditMode="relative" ptsTypes="ffffffffffA">
                                      <p:cBhvr>
                                        <p:cTn id="4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0.00781 0.02129 2.77778E-7 0.04699 0.00799 0.06805 C 0.01128 0.07662 0.01562 0.0831 0.01996 0.09074 C 0.0217 0.09375 0.02326 0.09699 0.025 0.1 C 0.02604 0.10185 0.02795 0.10532 0.02795 0.10532 C 0.02691 0.13078 0.02865 0.12315 0.01701 0.13865 C 0.01562 0.14051 0.01441 0.14213 0.01302 0.14398 C 0.01094 0.14676 0.00799 0.15347 0.00799 0.15347 C 0.00694 0.15764 0.00503 0.16111 0.00399 0.16527 C 0.00521 0.18009 0.00434 0.19305 0.01007 0.20532 C 0.00937 0.22338 0.00799 0.23958 0.00694 0.2574 C 0.00816 0.26597 0.00955 0.2699 0.0151 0.27477 C 0.01788 0.2824 0.01701 0.27824 0.01701 0.28796 " pathEditMode="relative" ptsTypes="ffffffffffffA">
                                      <p:cBhvr>
                                        <p:cTn id="4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556E-6 C -0.00104 0.00485 -0.00243 0.00971 -0.00295 0.01481 C -0.00607 0.04606 -0.00034 0.03194 -0.0059 0.0442 C -0.00711 0.05184 -0.01041 0.06967 -0.0059 0.07337 C 0.00157 0.07916 0.02014 0.07198 0.02014 0.07198 " pathEditMode="relative" ptsTypes="ffffA">
                                      <p:cBhvr>
                                        <p:cTn id="5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0086 0.0125 0.00208 0.025 0.00399 0.03727 C 0.00312 0.06898 0.01024 0.07639 -0.00712 0.08518 C -0.00782 0.08704 -0.00921 0.08866 -0.00903 0.09051 C -0.00851 0.09537 -0.00209 0.10116 1.38889E-6 0.10532 C 0.00208 0.11481 0.00295 0.12477 0.00989 0.12916 C 0.01215 0.13379 0.01441 0.1368 0.01788 0.14004 C 0.021 0.14606 0.02257 0.14954 0.02795 0.15463 C 0.0302 0.15694 0.03489 0.16134 0.03489 0.16134 C 0.03611 0.17361 0.03784 0.17708 0.04392 0.18518 C 0.04652 0.1956 0.05138 0.19838 0.05902 0.2 C 0.05937 0.20139 0.06059 0.20301 0.05989 0.20393 C 0.05625 0.20856 0.04791 0.21204 0.04288 0.21204 " pathEditMode="relative" ptsTypes="ffffffffffffA">
                                      <p:cBhvr>
                                        <p:cTn id="5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85185E-6 C -0.00973 -0.00347 -0.01702 -0.01389 -0.02709 -0.01736 C -0.03178 -0.0213 -0.03421 -0.02153 -0.04011 -0.02269 C -0.04202 -0.02361 -0.04775 -0.02709 -0.04896 -0.02269 C -0.04948 -0.02084 -0.04827 0.00115 -0.04601 0.00532 C -0.04428 0.00833 -0.04098 0.01458 -0.04098 0.01458 C -0.03803 0.02893 -0.0415 0.03078 -0.05001 0.03472 C -0.06355 0.0331 -0.06355 0.0294 -0.06511 0.04676 C -0.07049 0.04629 -0.07587 0.04699 -0.08108 0.04537 C -0.08507 0.04421 -0.08299 0.03287 -0.08108 0.03078 " pathEditMode="relative" ptsTypes="fffffffff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174 0.00139 -0.0033 0.00301 -0.00504 0.00393 C -0.0066 0.00486 -0.00868 0.00417 -0.01007 0.00532 C -0.0125 0.00741 -0.01407 0.01065 -0.01598 0.01319 C -0.01737 0.01504 -0.02014 0.01852 -0.02014 0.01852 C -0.02344 0.03333 -0.01459 0.04051 -0.00799 0.0493 C -0.00608 0.05185 -0.00261 0.05092 3.88889E-6 0.05185 C 0.00399 0.05139 0.00816 0.05231 0.01197 0.05046 C 0.01336 0.04977 0.01354 0.04699 0.01388 0.04514 C 0.01527 0.0375 0.0151 0.03125 0.01701 0.02384 C 0.0151 0.00972 0.01527 -0.00185 0.02291 -0.01204 C 0.02691 -0.02778 0.01354 -0.01945 0.00295 -0.01875 C -0.0007 -0.01574 -0.00087 -0.01227 -0.004 -0.0081 C -0.00434 -0.00625 -0.00487 -0.00463 -0.00504 -0.00278 C -0.00556 0.00347 -0.00521 0.00972 -0.00608 0.01597 C -0.00834 0.03217 -0.01528 0.02917 -0.02605 0.02917 " pathEditMode="relative" ptsTypes="fffffffffffffffA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5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6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6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64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66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6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7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7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7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7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78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80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82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84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59259E-6 C -0.00624 0.00278 -0.01267 0.00162 -0.01909 0.00394 C -0.02586 0.00996 -0.03211 0.01366 -0.0401 0.01597 C -0.06666 0.0125 -0.05468 0.01667 -0.06909 0.00394 C -0.06579 0.00278 -0.05989 0.00579 -0.05902 0.00139 C -0.05364 -0.02569 -0.05746 -0.02222 -0.06909 -0.02407 C -0.09236 -0.03403 -0.15729 -0.03009 -0.18107 -0.03079 C -0.18593 -0.03217 -0.18732 -0.03472 -0.1901 -0.04004 C -0.19097 -0.04629 -0.19131 -0.04907 -0.19513 -0.05324 " pathEditMode="relative" ptsTypes="ffffffffA">
                                      <p:cBhvr>
                                        <p:cTn id="8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8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90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-0.00382 0.00209 -0.00764 0.00116 -0.01146 0.00301 C -0.01546 0.00764 -0.0191 0.01019 -0.02396 0.01204 C -0.03959 0.00926 -0.03247 0.01274 -0.04098 0.00301 C -0.03907 0.00209 -0.03559 0.0044 -0.03507 0.00116 C -0.03177 -0.01921 -0.03421 -0.01643 -0.04098 -0.01805 C -0.05469 -0.02546 -0.09323 -0.02245 -0.1073 -0.02291 C -0.11007 -0.02407 -0.11094 -0.02592 -0.11268 -0.03009 C -0.11302 -0.03472 -0.11337 -0.03657 -0.11546 -0.03958 " pathEditMode="relative" rAng="0" ptsTypes="ffffffffA">
                                      <p:cBhvr>
                                        <p:cTn id="9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-0.00226 0.01158 0.00087 -0.00046 -0.004 0.00926 C -0.01025 0.02176 0.0026 0.00232 -0.00695 0.01991 C -0.01094 0.02732 -0.0309 0.02848 -0.03611 0.0294 C -0.04115 0.04329 -0.03507 0.06991 -0.04896 0.07477 C -0.06163 0.07361 -0.07292 0.07153 -0.08507 0.06806 C -0.0941 0.06181 -0.10434 0.06366 -0.11406 0.06528 C -0.1217 0.06898 -0.1184 0.06922 -0.129 0.07061 C -0.13177 0.07616 -0.13455 0.08056 -0.13611 0.08658 C -0.13715 0.09445 -0.13906 0.09561 -0.14306 0.10139 C -0.14462 0.10741 -0.15 0.11343 -0.15504 0.11343 " pathEditMode="relative" ptsTypes="ffffffffffA">
                                      <p:cBhvr>
                                        <p:cTn id="94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88889E-6 C -0.00937 -0.00047 -0.01875 0.00023 -0.02812 -0.00116 C -0.03489 -0.00232 -0.04201 -0.01528 -0.04705 -0.01991 C -0.05226 -0.02477 -0.05434 -0.02686 -0.05903 -0.03334 C -0.06094 -0.03612 -0.0651 -0.04121 -0.0651 -0.04121 C -0.06719 -0.0507 -0.07187 -0.05348 -0.07812 -0.05579 C -0.08298 -0.06042 -0.08715 -0.06227 -0.09305 -0.06389 C -0.10035 -0.06945 -0.09948 -0.072 -0.10312 -0.08126 C -0.10451 -0.0926 -0.10486 -0.09144 -0.10312 -0.10788 C -0.10278 -0.11065 -0.10173 -0.1132 -0.10104 -0.11598 C -0.10052 -0.11806 -0.09809 -0.1213 -0.09809 -0.1213 " pathEditMode="relative" ptsTypes="ffffffffffA">
                                      <p:cBhvr>
                                        <p:cTn id="96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85 C -0.00451 0.0044 -0.0092 0.00324 -0.01371 0.00532 C -0.01857 0.01065 -0.02291 0.01389 -0.02864 0.01597 C -0.04756 0.01296 -0.03906 0.01667 -0.0493 0.00532 C -0.04704 0.0044 -0.0427 0.00695 -0.04218 0.00324 C -0.03836 -0.0206 -0.04097 -0.01759 -0.0493 -0.01921 C -0.06597 -0.02801 -0.11215 -0.02454 -0.12916 -0.025 C -0.13263 -0.02639 -0.1335 -0.02847 -0.13559 -0.0331 C -0.13611 -0.03866 -0.13645 -0.0412 -0.13906 -0.04468 " pathEditMode="relative" rAng="0" ptsTypes="ffffffffA">
                                      <p:cBhvr>
                                        <p:cTn id="9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 animBg="1"/>
      <p:bldP spid="64" grpId="0" animBg="1"/>
      <p:bldP spid="66" grpId="0" animBg="1"/>
      <p:bldP spid="69" grpId="0" animBg="1"/>
      <p:bldP spid="70" grpId="0" animBg="1"/>
      <p:bldP spid="72" grpId="0" animBg="1"/>
      <p:bldP spid="75" grpId="0" animBg="1"/>
      <p:bldP spid="76" grpId="0" animBg="1"/>
      <p:bldP spid="78" grpId="0" animBg="1"/>
      <p:bldP spid="81" grpId="0" animBg="1"/>
      <p:bldP spid="82" grpId="0" animBg="1"/>
      <p:bldP spid="84" grpId="0" animBg="1"/>
      <p:bldP spid="87" grpId="0" animBg="1"/>
      <p:bldP spid="88" grpId="0" animBg="1"/>
      <p:bldP spid="90" grpId="0" animBg="1"/>
      <p:bldP spid="93" grpId="0" animBg="1"/>
      <p:bldP spid="94" grpId="0" animBg="1"/>
      <p:bldP spid="96" grpId="0" animBg="1"/>
      <p:bldP spid="99" grpId="0" animBg="1"/>
      <p:bldP spid="100" grpId="0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 descr="X:\Худжанд\презентация\ex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18" y="1216694"/>
            <a:ext cx="7606165" cy="50376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61578" y="6271661"/>
            <a:ext cx="6804048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dirty="0" smtClean="0"/>
              <a:t>P Kumar, S Varanasi, S </a:t>
            </a:r>
            <a:r>
              <a:rPr lang="en-US" dirty="0" err="1" smtClean="0"/>
              <a:t>Yashonath</a:t>
            </a:r>
            <a:r>
              <a:rPr lang="en-US" dirty="0" smtClean="0"/>
              <a:t>, J Phys </a:t>
            </a:r>
            <a:r>
              <a:rPr lang="en-US" dirty="0" err="1" smtClean="0"/>
              <a:t>Chem</a:t>
            </a:r>
            <a:r>
              <a:rPr lang="en-US" dirty="0" smtClean="0"/>
              <a:t> B 2013 V. 117 </a:t>
            </a:r>
          </a:p>
          <a:p>
            <a:pPr algn="ctr"/>
            <a:r>
              <a:rPr lang="en-US" dirty="0" smtClean="0"/>
              <a:t>P 8196-8208</a:t>
            </a: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2757587" y="707095"/>
            <a:ext cx="583204" cy="648073"/>
          </a:xfrm>
          <a:prstGeom prst="mathPlus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86412" y="966324"/>
            <a:ext cx="712805" cy="194422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2177293"/>
            <a:ext cx="835963" cy="5761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4327443"/>
            <a:ext cx="1312054" cy="5761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</a:t>
            </a:r>
            <a:endParaRPr lang="ru-RU" sz="3200" dirty="0"/>
          </a:p>
        </p:txBody>
      </p:sp>
      <p:sp>
        <p:nvSpPr>
          <p:cNvPr id="9" name="TextShape 1"/>
          <p:cNvSpPr txBox="1"/>
          <p:nvPr/>
        </p:nvSpPr>
        <p:spPr>
          <a:xfrm>
            <a:off x="428596" y="0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500" dirty="0" smtClean="0">
                <a:latin typeface="Arial"/>
              </a:rPr>
              <a:t>Характерный вид зависимости </a:t>
            </a:r>
            <a:endParaRPr lang="en-US" sz="3500" dirty="0" smtClean="0">
              <a:latin typeface="Arial"/>
            </a:endParaRPr>
          </a:p>
          <a:p>
            <a:pPr algn="ctr"/>
            <a:r>
              <a:rPr lang="en-US" sz="3500" dirty="0" smtClean="0">
                <a:latin typeface="Arial"/>
              </a:rPr>
              <a:t>D </a:t>
            </a:r>
            <a:r>
              <a:rPr lang="ru-RU" sz="3500" dirty="0" smtClean="0">
                <a:latin typeface="Arial"/>
              </a:rPr>
              <a:t>от </a:t>
            </a:r>
            <a:r>
              <a:rPr lang="en-US" sz="3500" dirty="0" smtClean="0">
                <a:latin typeface="Arial"/>
              </a:rPr>
              <a:t>R</a:t>
            </a:r>
            <a:endParaRPr sz="3500" dirty="0"/>
          </a:p>
        </p:txBody>
      </p:sp>
    </p:spTree>
  </p:cSld>
  <p:clrMapOvr>
    <a:masterClrMapping/>
  </p:clrMapOvr>
  <p:transition advTm="17375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643182"/>
          <a:ext cx="8858312" cy="207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564"/>
                <a:gridCol w="2333133"/>
                <a:gridCol w="3853615"/>
              </a:tblGrid>
              <a:tr h="4292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Система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Теоретическая</a:t>
                      </a:r>
                      <a:r>
                        <a:rPr lang="ru-RU" sz="1800" baseline="0" dirty="0" smtClean="0"/>
                        <a:t> оценка </a:t>
                      </a:r>
                      <a:r>
                        <a:rPr lang="en-US" sz="1800" baseline="0" dirty="0" smtClean="0"/>
                        <a:t>L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Нарушение линейности в расчете</a:t>
                      </a:r>
                      <a:endParaRPr lang="ru-RU" sz="1800" dirty="0"/>
                    </a:p>
                  </a:txBody>
                  <a:tcPr/>
                </a:tc>
              </a:tr>
              <a:tr h="429246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самодиффузии</a:t>
                      </a:r>
                      <a:r>
                        <a:rPr lang="ru-RU" sz="1800" dirty="0" smtClean="0"/>
                        <a:t> воды</a:t>
                      </a:r>
                      <a:r>
                        <a:rPr lang="en-US" sz="1800" dirty="0" smtClean="0"/>
                        <a:t> (3Å)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 Å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[10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Å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; 12.5 Å]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320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диффузии больших частиц в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Леннард-Джонс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 </a:t>
                      </a:r>
                      <a:r>
                        <a:rPr lang="el-GR" sz="1800" dirty="0" smtClean="0"/>
                        <a:t>σ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 σ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15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CaCl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baseline="0" dirty="0" smtClean="0"/>
                        <a:t> (4Å)</a:t>
                      </a:r>
                      <a:endParaRPr lang="en-US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r>
                        <a:rPr lang="en-US" sz="1800" baseline="0" dirty="0" smtClean="0"/>
                        <a:t> Å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 Å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874" name="Picture 2" descr="X:\hse_pr\D_unex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8286775" cy="6215082"/>
          </a:xfrm>
          <a:prstGeom prst="rect">
            <a:avLst/>
          </a:prstGeom>
          <a:noFill/>
        </p:spPr>
      </p:pic>
      <p:pic>
        <p:nvPicPr>
          <p:cNvPr id="1743875" name="Picture 3" descr="X:\hse_pr\D_un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894"/>
            <a:ext cx="8286808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Неожиданные результаты (ксенон)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643314"/>
            <a:ext cx="4500594" cy="193041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1500" dirty="0" smtClean="0">
                <a:solidFill>
                  <a:srgbClr val="0070C0"/>
                </a:solidFill>
              </a:rPr>
              <a:t>Hubbard J., Onsager L.  // J. Chem. Phys. </a:t>
            </a:r>
          </a:p>
          <a:p>
            <a:pPr algn="ctr"/>
            <a:r>
              <a:rPr lang="en-US" sz="1500" b="1" dirty="0" smtClean="0">
                <a:solidFill>
                  <a:srgbClr val="0070C0"/>
                </a:solidFill>
              </a:rPr>
              <a:t>1977</a:t>
            </a:r>
            <a:r>
              <a:rPr lang="en-US" sz="1500" dirty="0" smtClean="0">
                <a:solidFill>
                  <a:srgbClr val="0070C0"/>
                </a:solidFill>
              </a:rPr>
              <a:t>  V. 67 P.4850</a:t>
            </a:r>
          </a:p>
          <a:p>
            <a:pPr algn="ctr"/>
            <a:endParaRPr lang="en-US" sz="1500" dirty="0" smtClean="0">
              <a:solidFill>
                <a:srgbClr val="0070C0"/>
              </a:solidFill>
            </a:endParaRPr>
          </a:p>
          <a:p>
            <a:pPr algn="ctr"/>
            <a:r>
              <a:rPr lang="en-US" sz="1500" dirty="0" err="1" smtClean="0">
                <a:solidFill>
                  <a:srgbClr val="0070C0"/>
                </a:solidFill>
              </a:rPr>
              <a:t>Ranjit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</a:rPr>
              <a:t>Biswas</a:t>
            </a:r>
            <a:r>
              <a:rPr lang="en-US" sz="1500" dirty="0" smtClean="0">
                <a:solidFill>
                  <a:srgbClr val="0070C0"/>
                </a:solidFill>
              </a:rPr>
              <a:t> et al // Phys. Rev. </a:t>
            </a:r>
            <a:r>
              <a:rPr lang="en-US" sz="1500" dirty="0" err="1" smtClean="0">
                <a:solidFill>
                  <a:srgbClr val="0070C0"/>
                </a:solidFill>
              </a:rPr>
              <a:t>Lett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1500" b="1" dirty="0" smtClean="0">
                <a:solidFill>
                  <a:srgbClr val="0070C0"/>
                </a:solidFill>
              </a:rPr>
              <a:t>1995</a:t>
            </a:r>
            <a:r>
              <a:rPr lang="en-US" sz="1500" dirty="0" smtClean="0">
                <a:solidFill>
                  <a:srgbClr val="0070C0"/>
                </a:solidFill>
              </a:rPr>
              <a:t> V. 75 P. 1969</a:t>
            </a:r>
          </a:p>
          <a:p>
            <a:pPr algn="ctr"/>
            <a:endParaRPr lang="en-US" sz="1500" dirty="0" smtClean="0">
              <a:solidFill>
                <a:srgbClr val="0070C0"/>
              </a:solidFill>
            </a:endParaRPr>
          </a:p>
          <a:p>
            <a:pPr algn="ctr"/>
            <a:r>
              <a:rPr lang="en-US" sz="1500" dirty="0" err="1" smtClean="0">
                <a:solidFill>
                  <a:srgbClr val="0070C0"/>
                </a:solidFill>
              </a:rPr>
              <a:t>Parveen</a:t>
            </a:r>
            <a:r>
              <a:rPr lang="en-US" sz="1500" dirty="0" smtClean="0">
                <a:solidFill>
                  <a:srgbClr val="0070C0"/>
                </a:solidFill>
              </a:rPr>
              <a:t> K, </a:t>
            </a:r>
            <a:r>
              <a:rPr lang="en-US" sz="1500" dirty="0" err="1" smtClean="0">
                <a:solidFill>
                  <a:srgbClr val="0070C0"/>
                </a:solidFill>
              </a:rPr>
              <a:t>Srinivasa</a:t>
            </a:r>
            <a:r>
              <a:rPr lang="en-US" sz="1500" dirty="0" smtClean="0">
                <a:solidFill>
                  <a:srgbClr val="0070C0"/>
                </a:solidFill>
              </a:rPr>
              <a:t> V., </a:t>
            </a:r>
            <a:r>
              <a:rPr lang="en-US" sz="1500" dirty="0" err="1" smtClean="0">
                <a:solidFill>
                  <a:srgbClr val="0070C0"/>
                </a:solidFill>
              </a:rPr>
              <a:t>Yashonath</a:t>
            </a:r>
            <a:r>
              <a:rPr lang="en-US" sz="1500" dirty="0" smtClean="0">
                <a:solidFill>
                  <a:srgbClr val="0070C0"/>
                </a:solidFill>
              </a:rPr>
              <a:t> S. // J. Phys. Chem. B  </a:t>
            </a:r>
          </a:p>
          <a:p>
            <a:pPr algn="ctr"/>
            <a:r>
              <a:rPr lang="en-US" sz="1500" b="1" dirty="0" smtClean="0">
                <a:solidFill>
                  <a:srgbClr val="0070C0"/>
                </a:solidFill>
              </a:rPr>
              <a:t>2013 </a:t>
            </a:r>
            <a:r>
              <a:rPr lang="en-US" sz="1500" dirty="0" smtClean="0">
                <a:solidFill>
                  <a:srgbClr val="0070C0"/>
                </a:solidFill>
              </a:rPr>
              <a:t>V.117 P.8196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643050"/>
            <a:ext cx="1643074" cy="37862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7.3|6.6|1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2|5.2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5.4|18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5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1|1.8|6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6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0.2|51.8|6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7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0.8|11.7|8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0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32.7|5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2.7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1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2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1434</Words>
  <Application>Microsoft Office PowerPoint</Application>
  <PresentationFormat>Экран (4:3)</PresentationFormat>
  <Paragraphs>396</Paragraphs>
  <Slides>80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Неожиданные результаты (ксенон)</vt:lpstr>
      <vt:lpstr>Диффузия иона в воде (q=+2)</vt:lpstr>
      <vt:lpstr>Сравнение моделей воды</vt:lpstr>
      <vt:lpstr> Теоретическая модель диффузии</vt:lpstr>
      <vt:lpstr>Слайд 13</vt:lpstr>
      <vt:lpstr>Коллективная диффузия оболочки</vt:lpstr>
      <vt:lpstr>Слайд 15</vt:lpstr>
      <vt:lpstr>Слайд 16</vt:lpstr>
      <vt:lpstr>Слайд 17</vt:lpstr>
      <vt:lpstr>Модель диффузии кластера</vt:lpstr>
      <vt:lpstr>Слайд 19</vt:lpstr>
      <vt:lpstr>Максимумы диффузии </vt:lpstr>
      <vt:lpstr>Слайд 21</vt:lpstr>
      <vt:lpstr>Диффузия со сменой соседей</vt:lpstr>
      <vt:lpstr>Слайд 23</vt:lpstr>
      <vt:lpstr>Слайд 24</vt:lpstr>
      <vt:lpstr>Жидкий ксенон</vt:lpstr>
      <vt:lpstr>Model breakdown at big ion radius</vt:lpstr>
      <vt:lpstr>Ions in water</vt:lpstr>
      <vt:lpstr>Выводы</vt:lpstr>
      <vt:lpstr>Слайд 29</vt:lpstr>
      <vt:lpstr>Слайд 30</vt:lpstr>
      <vt:lpstr>Слайд 31</vt:lpstr>
      <vt:lpstr>Слайд 32</vt:lpstr>
      <vt:lpstr>Слайд 33</vt:lpstr>
      <vt:lpstr>Слайд 34</vt:lpstr>
      <vt:lpstr>Влияние размера системы.</vt:lpstr>
      <vt:lpstr>Слайд 36</vt:lpstr>
      <vt:lpstr>Коллективная диффузия оболочки</vt:lpstr>
      <vt:lpstr>Прыжки внутри оболочки</vt:lpstr>
      <vt:lpstr>Прыжки внутри оболочки</vt:lpstr>
      <vt:lpstr>Прыжки внутри оболочки</vt:lpstr>
      <vt:lpstr>Стандартный расчет по среднеквадратичному отклонению</vt:lpstr>
      <vt:lpstr>Усреднение по частицам</vt:lpstr>
      <vt:lpstr>Зачем уменьшать размер молекулярно-динамической ячейки?</vt:lpstr>
      <vt:lpstr>Часть 2: Влияние размера системы на ошибку</vt:lpstr>
      <vt:lpstr>Расчет D в жидкости</vt:lpstr>
      <vt:lpstr>Диффузия Ca2+ в водном растворе CaCl2 </vt:lpstr>
      <vt:lpstr>Стандартное отклонения расчетов  σD = ΔD</vt:lpstr>
      <vt:lpstr>Слайд 48</vt:lpstr>
      <vt:lpstr>Стандартное отклонения расчетов  σD = ΔD</vt:lpstr>
      <vt:lpstr>Крупные частицы в  Леннард-Джонсовской жидкости</vt:lpstr>
      <vt:lpstr>Стандартное отклонения расчетов  σD = ΔD</vt:lpstr>
      <vt:lpstr>Все системы</vt:lpstr>
      <vt:lpstr>Теоретическое обоснование линейности</vt:lpstr>
      <vt:lpstr>Оценка статистической ошибки</vt:lpstr>
      <vt:lpstr>Предлагаемый метод:</vt:lpstr>
      <vt:lpstr>Предлагаемый метод:</vt:lpstr>
      <vt:lpstr>Выбор малого числа частиц – использование  многомасштабного подхода</vt:lpstr>
      <vt:lpstr>Оценки итогового выигрыша в производительности</vt:lpstr>
      <vt:lpstr>Меньше частиц в расчете –  точнее результат Насколько мало частиц можно использовать? </vt:lpstr>
      <vt:lpstr>Способ оценки малости системы</vt:lpstr>
      <vt:lpstr>Малое число частиц для однокомпонентной системы</vt:lpstr>
      <vt:lpstr>Выводы 2 части</vt:lpstr>
      <vt:lpstr>Проблемы метода</vt:lpstr>
      <vt:lpstr>Как оптимально выбрать точки на графике?</vt:lpstr>
      <vt:lpstr>Постановка задачи</vt:lpstr>
      <vt:lpstr>Слайд 66</vt:lpstr>
      <vt:lpstr>Слайд 67</vt:lpstr>
      <vt:lpstr>Оптимальное решение для N=4</vt:lpstr>
      <vt:lpstr>Выводы по второй части</vt:lpstr>
      <vt:lpstr>Линейная связь</vt:lpstr>
      <vt:lpstr>Метод расчета</vt:lpstr>
      <vt:lpstr>Слайд 72</vt:lpstr>
      <vt:lpstr>Si+O</vt:lpstr>
      <vt:lpstr>Слайд 74</vt:lpstr>
      <vt:lpstr>Диффузия Ca2+ в воде</vt:lpstr>
      <vt:lpstr>Одинаковые поправки. Концентрационные зависимости</vt:lpstr>
      <vt:lpstr>Слайд 77</vt:lpstr>
      <vt:lpstr>Проверка прямой пропорциональности между коэффициентом диффузии и его ошибкой ΔD=αD </vt:lpstr>
      <vt:lpstr>Расчет D в жидкости</vt:lpstr>
      <vt:lpstr>Слайд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Эфективные методы расчета коэффициентов диффузии в растворах</dc:title>
  <dc:creator>virtual</dc:creator>
  <cp:lastModifiedBy>максим</cp:lastModifiedBy>
  <cp:revision>236</cp:revision>
  <dcterms:created xsi:type="dcterms:W3CDTF">2018-08-16T13:49:39Z</dcterms:created>
  <dcterms:modified xsi:type="dcterms:W3CDTF">2018-09-12T10:10:18Z</dcterms:modified>
</cp:coreProperties>
</file>